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65" r:id="rId2"/>
    <p:sldMasterId id="2147483777" r:id="rId3"/>
    <p:sldMasterId id="2147483789" r:id="rId4"/>
    <p:sldMasterId id="2147483801" r:id="rId5"/>
    <p:sldMasterId id="2147483813" r:id="rId6"/>
    <p:sldMasterId id="2147483825" r:id="rId7"/>
    <p:sldMasterId id="2147483837" r:id="rId8"/>
    <p:sldMasterId id="2147483849" r:id="rId9"/>
  </p:sldMasterIdLst>
  <p:notesMasterIdLst>
    <p:notesMasterId r:id="rId21"/>
  </p:notesMasterIdLst>
  <p:handoutMasterIdLst>
    <p:handoutMasterId r:id="rId22"/>
  </p:handoutMasterIdLst>
  <p:sldIdLst>
    <p:sldId id="256" r:id="rId10"/>
    <p:sldId id="466" r:id="rId11"/>
    <p:sldId id="467" r:id="rId12"/>
    <p:sldId id="469" r:id="rId13"/>
    <p:sldId id="470" r:id="rId14"/>
    <p:sldId id="471" r:id="rId15"/>
    <p:sldId id="468" r:id="rId16"/>
    <p:sldId id="472" r:id="rId17"/>
    <p:sldId id="473" r:id="rId18"/>
    <p:sldId id="276" r:id="rId19"/>
    <p:sldId id="474" r:id="rId20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929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3045">
          <p15:clr>
            <a:srgbClr val="A4A3A4"/>
          </p15:clr>
        </p15:guide>
        <p15:guide id="6" orient="horz" pos="4269">
          <p15:clr>
            <a:srgbClr val="A4A3A4"/>
          </p15:clr>
        </p15:guide>
        <p15:guide id="7" orient="horz" pos="3974">
          <p15:clr>
            <a:srgbClr val="A4A3A4"/>
          </p15:clr>
        </p15:guide>
        <p15:guide id="8" pos="2880">
          <p15:clr>
            <a:srgbClr val="A4A3A4"/>
          </p15:clr>
        </p15:guide>
        <p15:guide id="9" orient="horz" pos="1275" userDrawn="1">
          <p15:clr>
            <a:srgbClr val="A4A3A4"/>
          </p15:clr>
        </p15:guide>
        <p15:guide id="10" orient="horz" pos="391" userDrawn="1">
          <p15:clr>
            <a:srgbClr val="A4A3A4"/>
          </p15:clr>
        </p15:guide>
        <p15:guide id="11" pos="204" userDrawn="1">
          <p15:clr>
            <a:srgbClr val="A4A3A4"/>
          </p15:clr>
        </p15:guide>
        <p15:guide id="12" pos="5556" userDrawn="1">
          <p15:clr>
            <a:srgbClr val="A4A3A4"/>
          </p15:clr>
        </p15:guide>
        <p15:guide id="13" orient="horz" pos="482">
          <p15:clr>
            <a:srgbClr val="A4A3A4"/>
          </p15:clr>
        </p15:guide>
        <p15:guide id="14" pos="90">
          <p15:clr>
            <a:srgbClr val="A4A3A4"/>
          </p15:clr>
        </p15:guide>
        <p15:guide id="15" pos="567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zysztof Stachon" initials="KS" lastIdx="3" clrIdx="0">
    <p:extLst>
      <p:ext uri="{19B8F6BF-5375-455C-9EA6-DF929625EA0E}">
        <p15:presenceInfo xmlns:p15="http://schemas.microsoft.com/office/powerpoint/2012/main" userId="S::krzysztof.stachon@cern.ch::1cda46e4-352b-41de-97f6-3289d6f6274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07A"/>
    <a:srgbClr val="BB311B"/>
    <a:srgbClr val="FF7E0D"/>
    <a:srgbClr val="595959"/>
    <a:srgbClr val="1A74B2"/>
    <a:srgbClr val="FFF8F2"/>
    <a:srgbClr val="FF9797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56" autoAdjust="0"/>
    <p:restoredTop sz="91572" autoAdjust="0"/>
  </p:normalViewPr>
  <p:slideViewPr>
    <p:cSldViewPr snapToObjects="1">
      <p:cViewPr varScale="1">
        <p:scale>
          <a:sx n="88" d="100"/>
          <a:sy n="88" d="100"/>
        </p:scale>
        <p:origin x="355" y="106"/>
      </p:cViewPr>
      <p:guideLst>
        <p:guide orient="horz" pos="3929"/>
        <p:guide orient="horz" pos="2160"/>
        <p:guide orient="horz" pos="3045"/>
        <p:guide orient="horz" pos="4269"/>
        <p:guide orient="horz" pos="3974"/>
        <p:guide pos="2880"/>
        <p:guide orient="horz" pos="1275"/>
        <p:guide orient="horz" pos="391"/>
        <p:guide pos="204"/>
        <p:guide pos="5556"/>
        <p:guide orient="horz" pos="482"/>
        <p:guide pos="90"/>
        <p:guide pos="567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commentAuthors" Target="commentAuthor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F0C8C9-FC34-4F4F-AF87-7C545B62AB8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726E026-5763-4670-B530-00E943852471}">
      <dgm:prSet/>
      <dgm:spPr/>
      <dgm:t>
        <a:bodyPr/>
        <a:lstStyle/>
        <a:p>
          <a:r>
            <a:rPr lang="pl-PL" dirty="0"/>
            <a:t>Early pre-production delivery schedule update</a:t>
          </a:r>
          <a:endParaRPr lang="en-US" dirty="0"/>
        </a:p>
      </dgm:t>
    </dgm:pt>
    <dgm:pt modelId="{F9F5E050-59AC-4EFD-BD4F-D69456A863F8}" type="parTrans" cxnId="{9F2CB5E9-0136-4FA0-AC0B-56B7C2576F31}">
      <dgm:prSet/>
      <dgm:spPr/>
      <dgm:t>
        <a:bodyPr/>
        <a:lstStyle/>
        <a:p>
          <a:endParaRPr lang="en-US"/>
        </a:p>
      </dgm:t>
    </dgm:pt>
    <dgm:pt modelId="{394B1520-747F-4B8F-B733-A59A87DF1E76}" type="sibTrans" cxnId="{9F2CB5E9-0136-4FA0-AC0B-56B7C2576F31}">
      <dgm:prSet/>
      <dgm:spPr/>
      <dgm:t>
        <a:bodyPr/>
        <a:lstStyle/>
        <a:p>
          <a:endParaRPr lang="en-US"/>
        </a:p>
      </dgm:t>
    </dgm:pt>
    <dgm:pt modelId="{EEADF9FD-D463-4D79-B1A5-A9A3E73BCD71}">
      <dgm:prSet/>
      <dgm:spPr/>
      <dgm:t>
        <a:bodyPr/>
        <a:lstStyle/>
        <a:p>
          <a:r>
            <a:rPr lang="pl-PL"/>
            <a:t>Recent work</a:t>
          </a:r>
          <a:endParaRPr lang="en-US"/>
        </a:p>
      </dgm:t>
    </dgm:pt>
    <dgm:pt modelId="{A423E390-C04C-4145-BD98-36CD34B6F72C}" type="parTrans" cxnId="{94D4797D-A0C5-4FC3-837A-1844A1867663}">
      <dgm:prSet/>
      <dgm:spPr/>
      <dgm:t>
        <a:bodyPr/>
        <a:lstStyle/>
        <a:p>
          <a:endParaRPr lang="en-US"/>
        </a:p>
      </dgm:t>
    </dgm:pt>
    <dgm:pt modelId="{1AFB13C8-DE00-4408-A142-ACF1570D4C2E}" type="sibTrans" cxnId="{94D4797D-A0C5-4FC3-837A-1844A1867663}">
      <dgm:prSet/>
      <dgm:spPr/>
      <dgm:t>
        <a:bodyPr/>
        <a:lstStyle/>
        <a:p>
          <a:endParaRPr lang="en-US"/>
        </a:p>
      </dgm:t>
    </dgm:pt>
    <dgm:pt modelId="{FE91D078-6AB6-48B8-A1C6-DB2964FBD391}">
      <dgm:prSet/>
      <dgm:spPr/>
      <dgm:t>
        <a:bodyPr/>
        <a:lstStyle/>
        <a:p>
          <a:r>
            <a:rPr lang="pl-PL"/>
            <a:t>Future steps</a:t>
          </a:r>
          <a:endParaRPr lang="en-US"/>
        </a:p>
      </dgm:t>
    </dgm:pt>
    <dgm:pt modelId="{05C1FE61-04CF-4F0D-9ED5-7477F69470DA}" type="parTrans" cxnId="{2C6E9C5A-9CBD-4FB7-8DD3-DEB3FDC7070A}">
      <dgm:prSet/>
      <dgm:spPr/>
      <dgm:t>
        <a:bodyPr/>
        <a:lstStyle/>
        <a:p>
          <a:endParaRPr lang="en-US"/>
        </a:p>
      </dgm:t>
    </dgm:pt>
    <dgm:pt modelId="{3A46E3F1-95B2-46DE-B1D0-2429382D21DD}" type="sibTrans" cxnId="{2C6E9C5A-9CBD-4FB7-8DD3-DEB3FDC7070A}">
      <dgm:prSet/>
      <dgm:spPr/>
      <dgm:t>
        <a:bodyPr/>
        <a:lstStyle/>
        <a:p>
          <a:endParaRPr lang="en-US"/>
        </a:p>
      </dgm:t>
    </dgm:pt>
    <dgm:pt modelId="{A885E3BC-7B62-4311-8535-52DE99FF8F8C}">
      <dgm:prSet/>
      <dgm:spPr/>
      <dgm:t>
        <a:bodyPr/>
        <a:lstStyle/>
        <a:p>
          <a:r>
            <a:rPr lang="pl-PL"/>
            <a:t>Test system proposal</a:t>
          </a:r>
          <a:endParaRPr lang="en-US"/>
        </a:p>
      </dgm:t>
    </dgm:pt>
    <dgm:pt modelId="{BC532498-BD60-403A-80B1-701C39BED65D}" type="parTrans" cxnId="{2E928783-DF97-4748-B48E-398F3904BE4B}">
      <dgm:prSet/>
      <dgm:spPr/>
      <dgm:t>
        <a:bodyPr/>
        <a:lstStyle/>
        <a:p>
          <a:endParaRPr lang="en-US"/>
        </a:p>
      </dgm:t>
    </dgm:pt>
    <dgm:pt modelId="{826D880C-1B6C-49C6-8CC9-9FABEDB21279}" type="sibTrans" cxnId="{2E928783-DF97-4748-B48E-398F3904BE4B}">
      <dgm:prSet/>
      <dgm:spPr/>
      <dgm:t>
        <a:bodyPr/>
        <a:lstStyle/>
        <a:p>
          <a:endParaRPr lang="en-US"/>
        </a:p>
      </dgm:t>
    </dgm:pt>
    <dgm:pt modelId="{BBAA34D2-BAA5-4355-9580-42BFED4CEFCD}" type="pres">
      <dgm:prSet presAssocID="{A2F0C8C9-FC34-4F4F-AF87-7C545B62AB82}" presName="root" presStyleCnt="0">
        <dgm:presLayoutVars>
          <dgm:dir/>
          <dgm:resizeHandles val="exact"/>
        </dgm:presLayoutVars>
      </dgm:prSet>
      <dgm:spPr/>
    </dgm:pt>
    <dgm:pt modelId="{4BE9BB92-7AAF-4EBD-88AA-B50E6012C5A2}" type="pres">
      <dgm:prSet presAssocID="{D726E026-5763-4670-B530-00E943852471}" presName="compNode" presStyleCnt="0"/>
      <dgm:spPr/>
    </dgm:pt>
    <dgm:pt modelId="{BAE2C6CE-8E1E-429B-BF95-CB8A3AADC3D4}" type="pres">
      <dgm:prSet presAssocID="{D726E026-5763-4670-B530-00E943852471}" presName="bgRect" presStyleLbl="bgShp" presStyleIdx="0" presStyleCnt="4"/>
      <dgm:spPr/>
    </dgm:pt>
    <dgm:pt modelId="{D274CB92-11A8-4677-A7A6-AC4ACB65B39D}" type="pres">
      <dgm:prSet presAssocID="{D726E026-5763-4670-B530-00E943852471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8C213A9B-C585-456F-AE63-29B8A3399679}" type="pres">
      <dgm:prSet presAssocID="{D726E026-5763-4670-B530-00E943852471}" presName="spaceRect" presStyleCnt="0"/>
      <dgm:spPr/>
    </dgm:pt>
    <dgm:pt modelId="{88EDC857-70B0-4E2D-A2F0-4942CDBE785D}" type="pres">
      <dgm:prSet presAssocID="{D726E026-5763-4670-B530-00E943852471}" presName="parTx" presStyleLbl="revTx" presStyleIdx="0" presStyleCnt="4">
        <dgm:presLayoutVars>
          <dgm:chMax val="0"/>
          <dgm:chPref val="0"/>
        </dgm:presLayoutVars>
      </dgm:prSet>
      <dgm:spPr/>
    </dgm:pt>
    <dgm:pt modelId="{27196FFF-3D05-4272-959E-342D67474409}" type="pres">
      <dgm:prSet presAssocID="{394B1520-747F-4B8F-B733-A59A87DF1E76}" presName="sibTrans" presStyleCnt="0"/>
      <dgm:spPr/>
    </dgm:pt>
    <dgm:pt modelId="{B0BA5DD1-A9BB-4A3E-B3D1-BEB13DC01CCC}" type="pres">
      <dgm:prSet presAssocID="{EEADF9FD-D463-4D79-B1A5-A9A3E73BCD71}" presName="compNode" presStyleCnt="0"/>
      <dgm:spPr/>
    </dgm:pt>
    <dgm:pt modelId="{313E95A8-83CC-419C-ADD7-D4D207CB6458}" type="pres">
      <dgm:prSet presAssocID="{EEADF9FD-D463-4D79-B1A5-A9A3E73BCD71}" presName="bgRect" presStyleLbl="bgShp" presStyleIdx="1" presStyleCnt="4"/>
      <dgm:spPr/>
    </dgm:pt>
    <dgm:pt modelId="{79FB2CCB-9C72-43BB-943F-80B5A090A43A}" type="pres">
      <dgm:prSet presAssocID="{EEADF9FD-D463-4D79-B1A5-A9A3E73BCD7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6D9B41AA-29A6-4408-93E6-E69F13922411}" type="pres">
      <dgm:prSet presAssocID="{EEADF9FD-D463-4D79-B1A5-A9A3E73BCD71}" presName="spaceRect" presStyleCnt="0"/>
      <dgm:spPr/>
    </dgm:pt>
    <dgm:pt modelId="{C612230D-23EC-47B1-9CB9-8C8D620E8CB7}" type="pres">
      <dgm:prSet presAssocID="{EEADF9FD-D463-4D79-B1A5-A9A3E73BCD71}" presName="parTx" presStyleLbl="revTx" presStyleIdx="1" presStyleCnt="4">
        <dgm:presLayoutVars>
          <dgm:chMax val="0"/>
          <dgm:chPref val="0"/>
        </dgm:presLayoutVars>
      </dgm:prSet>
      <dgm:spPr/>
    </dgm:pt>
    <dgm:pt modelId="{B9B95A74-0BE5-4DDB-84AA-4D2A23A6D35C}" type="pres">
      <dgm:prSet presAssocID="{1AFB13C8-DE00-4408-A142-ACF1570D4C2E}" presName="sibTrans" presStyleCnt="0"/>
      <dgm:spPr/>
    </dgm:pt>
    <dgm:pt modelId="{1A738106-D40F-40AE-B750-A283B5E2BAB9}" type="pres">
      <dgm:prSet presAssocID="{FE91D078-6AB6-48B8-A1C6-DB2964FBD391}" presName="compNode" presStyleCnt="0"/>
      <dgm:spPr/>
    </dgm:pt>
    <dgm:pt modelId="{21909730-8A30-4760-9D5B-7E7EFD9D56BE}" type="pres">
      <dgm:prSet presAssocID="{FE91D078-6AB6-48B8-A1C6-DB2964FBD391}" presName="bgRect" presStyleLbl="bgShp" presStyleIdx="2" presStyleCnt="4"/>
      <dgm:spPr/>
    </dgm:pt>
    <dgm:pt modelId="{10D1A694-53AF-495A-8C24-B5A1889839A7}" type="pres">
      <dgm:prSet presAssocID="{FE91D078-6AB6-48B8-A1C6-DB2964FBD391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6C51EB22-4FA8-4ED6-9FBE-EC74858D43F9}" type="pres">
      <dgm:prSet presAssocID="{FE91D078-6AB6-48B8-A1C6-DB2964FBD391}" presName="spaceRect" presStyleCnt="0"/>
      <dgm:spPr/>
    </dgm:pt>
    <dgm:pt modelId="{9413458D-C032-4E3A-ADC9-9BC3CB0B75C5}" type="pres">
      <dgm:prSet presAssocID="{FE91D078-6AB6-48B8-A1C6-DB2964FBD391}" presName="parTx" presStyleLbl="revTx" presStyleIdx="2" presStyleCnt="4">
        <dgm:presLayoutVars>
          <dgm:chMax val="0"/>
          <dgm:chPref val="0"/>
        </dgm:presLayoutVars>
      </dgm:prSet>
      <dgm:spPr/>
    </dgm:pt>
    <dgm:pt modelId="{F9F3439A-F1B9-4FEA-83DD-04B2EB539F35}" type="pres">
      <dgm:prSet presAssocID="{3A46E3F1-95B2-46DE-B1D0-2429382D21DD}" presName="sibTrans" presStyleCnt="0"/>
      <dgm:spPr/>
    </dgm:pt>
    <dgm:pt modelId="{F57F9F1B-7D46-42A6-AFF8-5E3DC52FBD5A}" type="pres">
      <dgm:prSet presAssocID="{A885E3BC-7B62-4311-8535-52DE99FF8F8C}" presName="compNode" presStyleCnt="0"/>
      <dgm:spPr/>
    </dgm:pt>
    <dgm:pt modelId="{F7293674-119F-42C1-830B-18A4A3990A8E}" type="pres">
      <dgm:prSet presAssocID="{A885E3BC-7B62-4311-8535-52DE99FF8F8C}" presName="bgRect" presStyleLbl="bgShp" presStyleIdx="3" presStyleCnt="4"/>
      <dgm:spPr/>
    </dgm:pt>
    <dgm:pt modelId="{ACFD7FBB-1903-42CD-8849-4E3C9F57D5A5}" type="pres">
      <dgm:prSet presAssocID="{A885E3BC-7B62-4311-8535-52DE99FF8F8C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881C8AEB-3120-4280-8326-37EC76C6AAED}" type="pres">
      <dgm:prSet presAssocID="{A885E3BC-7B62-4311-8535-52DE99FF8F8C}" presName="spaceRect" presStyleCnt="0"/>
      <dgm:spPr/>
    </dgm:pt>
    <dgm:pt modelId="{D235E0B3-291B-411A-B6D4-C386204C9817}" type="pres">
      <dgm:prSet presAssocID="{A885E3BC-7B62-4311-8535-52DE99FF8F8C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C8F2A504-ACC4-484D-8A4D-60225203998D}" type="presOf" srcId="{D726E026-5763-4670-B530-00E943852471}" destId="{88EDC857-70B0-4E2D-A2F0-4942CDBE785D}" srcOrd="0" destOrd="0" presId="urn:microsoft.com/office/officeart/2018/2/layout/IconVerticalSolidList"/>
    <dgm:cxn modelId="{B74EA052-4223-4A0B-87EC-CB053C870DCF}" type="presOf" srcId="{FE91D078-6AB6-48B8-A1C6-DB2964FBD391}" destId="{9413458D-C032-4E3A-ADC9-9BC3CB0B75C5}" srcOrd="0" destOrd="0" presId="urn:microsoft.com/office/officeart/2018/2/layout/IconVerticalSolidList"/>
    <dgm:cxn modelId="{2273C753-A27D-44B4-83D7-320887B23CC0}" type="presOf" srcId="{A885E3BC-7B62-4311-8535-52DE99FF8F8C}" destId="{D235E0B3-291B-411A-B6D4-C386204C9817}" srcOrd="0" destOrd="0" presId="urn:microsoft.com/office/officeart/2018/2/layout/IconVerticalSolidList"/>
    <dgm:cxn modelId="{08C86959-4E06-464A-92BC-7F58A5D5BD20}" type="presOf" srcId="{EEADF9FD-D463-4D79-B1A5-A9A3E73BCD71}" destId="{C612230D-23EC-47B1-9CB9-8C8D620E8CB7}" srcOrd="0" destOrd="0" presId="urn:microsoft.com/office/officeart/2018/2/layout/IconVerticalSolidList"/>
    <dgm:cxn modelId="{2C6E9C5A-9CBD-4FB7-8DD3-DEB3FDC7070A}" srcId="{A2F0C8C9-FC34-4F4F-AF87-7C545B62AB82}" destId="{FE91D078-6AB6-48B8-A1C6-DB2964FBD391}" srcOrd="2" destOrd="0" parTransId="{05C1FE61-04CF-4F0D-9ED5-7477F69470DA}" sibTransId="{3A46E3F1-95B2-46DE-B1D0-2429382D21DD}"/>
    <dgm:cxn modelId="{94D4797D-A0C5-4FC3-837A-1844A1867663}" srcId="{A2F0C8C9-FC34-4F4F-AF87-7C545B62AB82}" destId="{EEADF9FD-D463-4D79-B1A5-A9A3E73BCD71}" srcOrd="1" destOrd="0" parTransId="{A423E390-C04C-4145-BD98-36CD34B6F72C}" sibTransId="{1AFB13C8-DE00-4408-A142-ACF1570D4C2E}"/>
    <dgm:cxn modelId="{2E928783-DF97-4748-B48E-398F3904BE4B}" srcId="{A2F0C8C9-FC34-4F4F-AF87-7C545B62AB82}" destId="{A885E3BC-7B62-4311-8535-52DE99FF8F8C}" srcOrd="3" destOrd="0" parTransId="{BC532498-BD60-403A-80B1-701C39BED65D}" sibTransId="{826D880C-1B6C-49C6-8CC9-9FABEDB21279}"/>
    <dgm:cxn modelId="{C65EF1D5-F3F9-4446-AFD1-B6A0C59A5F87}" type="presOf" srcId="{A2F0C8C9-FC34-4F4F-AF87-7C545B62AB82}" destId="{BBAA34D2-BAA5-4355-9580-42BFED4CEFCD}" srcOrd="0" destOrd="0" presId="urn:microsoft.com/office/officeart/2018/2/layout/IconVerticalSolidList"/>
    <dgm:cxn modelId="{9F2CB5E9-0136-4FA0-AC0B-56B7C2576F31}" srcId="{A2F0C8C9-FC34-4F4F-AF87-7C545B62AB82}" destId="{D726E026-5763-4670-B530-00E943852471}" srcOrd="0" destOrd="0" parTransId="{F9F5E050-59AC-4EFD-BD4F-D69456A863F8}" sibTransId="{394B1520-747F-4B8F-B733-A59A87DF1E76}"/>
    <dgm:cxn modelId="{184DFB07-37F9-453E-B5F0-B148538A63C2}" type="presParOf" srcId="{BBAA34D2-BAA5-4355-9580-42BFED4CEFCD}" destId="{4BE9BB92-7AAF-4EBD-88AA-B50E6012C5A2}" srcOrd="0" destOrd="0" presId="urn:microsoft.com/office/officeart/2018/2/layout/IconVerticalSolidList"/>
    <dgm:cxn modelId="{BAD8D4B0-07F3-4F8B-93EA-949DFC25CB00}" type="presParOf" srcId="{4BE9BB92-7AAF-4EBD-88AA-B50E6012C5A2}" destId="{BAE2C6CE-8E1E-429B-BF95-CB8A3AADC3D4}" srcOrd="0" destOrd="0" presId="urn:microsoft.com/office/officeart/2018/2/layout/IconVerticalSolidList"/>
    <dgm:cxn modelId="{FD2C5061-62F1-4DC2-AEB2-4530FE733297}" type="presParOf" srcId="{4BE9BB92-7AAF-4EBD-88AA-B50E6012C5A2}" destId="{D274CB92-11A8-4677-A7A6-AC4ACB65B39D}" srcOrd="1" destOrd="0" presId="urn:microsoft.com/office/officeart/2018/2/layout/IconVerticalSolidList"/>
    <dgm:cxn modelId="{E41CF317-DF85-4D3C-B0F0-D5B46CC43B1E}" type="presParOf" srcId="{4BE9BB92-7AAF-4EBD-88AA-B50E6012C5A2}" destId="{8C213A9B-C585-456F-AE63-29B8A3399679}" srcOrd="2" destOrd="0" presId="urn:microsoft.com/office/officeart/2018/2/layout/IconVerticalSolidList"/>
    <dgm:cxn modelId="{07FB255E-5C2B-4BA9-8BBA-7B8EB63A7F93}" type="presParOf" srcId="{4BE9BB92-7AAF-4EBD-88AA-B50E6012C5A2}" destId="{88EDC857-70B0-4E2D-A2F0-4942CDBE785D}" srcOrd="3" destOrd="0" presId="urn:microsoft.com/office/officeart/2018/2/layout/IconVerticalSolidList"/>
    <dgm:cxn modelId="{164EFAF9-264C-4D78-8C12-832043B73434}" type="presParOf" srcId="{BBAA34D2-BAA5-4355-9580-42BFED4CEFCD}" destId="{27196FFF-3D05-4272-959E-342D67474409}" srcOrd="1" destOrd="0" presId="urn:microsoft.com/office/officeart/2018/2/layout/IconVerticalSolidList"/>
    <dgm:cxn modelId="{2C4DA93A-6AA9-4124-91F4-C3F7F89A34C1}" type="presParOf" srcId="{BBAA34D2-BAA5-4355-9580-42BFED4CEFCD}" destId="{B0BA5DD1-A9BB-4A3E-B3D1-BEB13DC01CCC}" srcOrd="2" destOrd="0" presId="urn:microsoft.com/office/officeart/2018/2/layout/IconVerticalSolidList"/>
    <dgm:cxn modelId="{C7C1FEC6-2E43-4900-BFBC-0334C0BE41B7}" type="presParOf" srcId="{B0BA5DD1-A9BB-4A3E-B3D1-BEB13DC01CCC}" destId="{313E95A8-83CC-419C-ADD7-D4D207CB6458}" srcOrd="0" destOrd="0" presId="urn:microsoft.com/office/officeart/2018/2/layout/IconVerticalSolidList"/>
    <dgm:cxn modelId="{F4DB4C3D-3C66-4937-A367-1EA00AAB1E6E}" type="presParOf" srcId="{B0BA5DD1-A9BB-4A3E-B3D1-BEB13DC01CCC}" destId="{79FB2CCB-9C72-43BB-943F-80B5A090A43A}" srcOrd="1" destOrd="0" presId="urn:microsoft.com/office/officeart/2018/2/layout/IconVerticalSolidList"/>
    <dgm:cxn modelId="{BFA4C771-E3CB-457C-92D4-6130BD774015}" type="presParOf" srcId="{B0BA5DD1-A9BB-4A3E-B3D1-BEB13DC01CCC}" destId="{6D9B41AA-29A6-4408-93E6-E69F13922411}" srcOrd="2" destOrd="0" presId="urn:microsoft.com/office/officeart/2018/2/layout/IconVerticalSolidList"/>
    <dgm:cxn modelId="{75FDD5C9-D643-4873-AAA6-D7F2BA520943}" type="presParOf" srcId="{B0BA5DD1-A9BB-4A3E-B3D1-BEB13DC01CCC}" destId="{C612230D-23EC-47B1-9CB9-8C8D620E8CB7}" srcOrd="3" destOrd="0" presId="urn:microsoft.com/office/officeart/2018/2/layout/IconVerticalSolidList"/>
    <dgm:cxn modelId="{9286B4FB-88A8-45DB-AE37-8929B7A6839A}" type="presParOf" srcId="{BBAA34D2-BAA5-4355-9580-42BFED4CEFCD}" destId="{B9B95A74-0BE5-4DDB-84AA-4D2A23A6D35C}" srcOrd="3" destOrd="0" presId="urn:microsoft.com/office/officeart/2018/2/layout/IconVerticalSolidList"/>
    <dgm:cxn modelId="{ACBC2515-EDC6-40B4-B609-B9B59D13E0D9}" type="presParOf" srcId="{BBAA34D2-BAA5-4355-9580-42BFED4CEFCD}" destId="{1A738106-D40F-40AE-B750-A283B5E2BAB9}" srcOrd="4" destOrd="0" presId="urn:microsoft.com/office/officeart/2018/2/layout/IconVerticalSolidList"/>
    <dgm:cxn modelId="{A9B167CE-8CF2-431B-A807-9960C4BC8280}" type="presParOf" srcId="{1A738106-D40F-40AE-B750-A283B5E2BAB9}" destId="{21909730-8A30-4760-9D5B-7E7EFD9D56BE}" srcOrd="0" destOrd="0" presId="urn:microsoft.com/office/officeart/2018/2/layout/IconVerticalSolidList"/>
    <dgm:cxn modelId="{718E9EE0-3B31-496E-B0A8-86974E1CDE0B}" type="presParOf" srcId="{1A738106-D40F-40AE-B750-A283B5E2BAB9}" destId="{10D1A694-53AF-495A-8C24-B5A1889839A7}" srcOrd="1" destOrd="0" presId="urn:microsoft.com/office/officeart/2018/2/layout/IconVerticalSolidList"/>
    <dgm:cxn modelId="{3DD8252D-A50E-41A2-8111-4BD7BE5EE45F}" type="presParOf" srcId="{1A738106-D40F-40AE-B750-A283B5E2BAB9}" destId="{6C51EB22-4FA8-4ED6-9FBE-EC74858D43F9}" srcOrd="2" destOrd="0" presId="urn:microsoft.com/office/officeart/2018/2/layout/IconVerticalSolidList"/>
    <dgm:cxn modelId="{349B35B3-A7BE-4C07-BCA4-DC32A7D17CB7}" type="presParOf" srcId="{1A738106-D40F-40AE-B750-A283B5E2BAB9}" destId="{9413458D-C032-4E3A-ADC9-9BC3CB0B75C5}" srcOrd="3" destOrd="0" presId="urn:microsoft.com/office/officeart/2018/2/layout/IconVerticalSolidList"/>
    <dgm:cxn modelId="{E18377A8-0C4D-480A-8A1F-F3F9E78C00B5}" type="presParOf" srcId="{BBAA34D2-BAA5-4355-9580-42BFED4CEFCD}" destId="{F9F3439A-F1B9-4FEA-83DD-04B2EB539F35}" srcOrd="5" destOrd="0" presId="urn:microsoft.com/office/officeart/2018/2/layout/IconVerticalSolidList"/>
    <dgm:cxn modelId="{7CC05268-9D90-4417-B8E8-3DA177222199}" type="presParOf" srcId="{BBAA34D2-BAA5-4355-9580-42BFED4CEFCD}" destId="{F57F9F1B-7D46-42A6-AFF8-5E3DC52FBD5A}" srcOrd="6" destOrd="0" presId="urn:microsoft.com/office/officeart/2018/2/layout/IconVerticalSolidList"/>
    <dgm:cxn modelId="{3D5F319F-1677-4D62-A5E4-5BD5A73EBDB1}" type="presParOf" srcId="{F57F9F1B-7D46-42A6-AFF8-5E3DC52FBD5A}" destId="{F7293674-119F-42C1-830B-18A4A3990A8E}" srcOrd="0" destOrd="0" presId="urn:microsoft.com/office/officeart/2018/2/layout/IconVerticalSolidList"/>
    <dgm:cxn modelId="{1D3E8037-9CAA-4A8A-989E-ED643A450D49}" type="presParOf" srcId="{F57F9F1B-7D46-42A6-AFF8-5E3DC52FBD5A}" destId="{ACFD7FBB-1903-42CD-8849-4E3C9F57D5A5}" srcOrd="1" destOrd="0" presId="urn:microsoft.com/office/officeart/2018/2/layout/IconVerticalSolidList"/>
    <dgm:cxn modelId="{E47113EA-C2F2-4C30-8970-980A63C8BB4D}" type="presParOf" srcId="{F57F9F1B-7D46-42A6-AFF8-5E3DC52FBD5A}" destId="{881C8AEB-3120-4280-8326-37EC76C6AAED}" srcOrd="2" destOrd="0" presId="urn:microsoft.com/office/officeart/2018/2/layout/IconVerticalSolidList"/>
    <dgm:cxn modelId="{3BA4EA94-1AF7-4FEA-81BE-4B8756AB126F}" type="presParOf" srcId="{F57F9F1B-7D46-42A6-AFF8-5E3DC52FBD5A}" destId="{D235E0B3-291B-411A-B6D4-C386204C981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B63D17-BA1D-491B-9B20-6B32B1650EDD}" type="doc">
      <dgm:prSet loTypeId="urn:microsoft.com/office/officeart/2005/8/layout/vProcess5" loCatId="process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F1B1318D-BF78-44CC-B371-4816AF86430D}">
      <dgm:prSet/>
      <dgm:spPr/>
      <dgm:t>
        <a:bodyPr/>
        <a:lstStyle/>
        <a:p>
          <a:r>
            <a:rPr lang="pl-PL" dirty="0"/>
            <a:t>Finalizing OPC server with real LVPS (Big credits for the work done by Raúl Jimémez Estupiñán, Ben Farnham). Optimistic delivery: April</a:t>
          </a:r>
          <a:endParaRPr lang="en-US" dirty="0"/>
        </a:p>
      </dgm:t>
    </dgm:pt>
    <dgm:pt modelId="{A978C14B-20A5-4E63-A752-DD1E26E2E41D}" type="parTrans" cxnId="{74F5DF21-90E0-4CB8-B28E-85DD11F67612}">
      <dgm:prSet/>
      <dgm:spPr/>
      <dgm:t>
        <a:bodyPr/>
        <a:lstStyle/>
        <a:p>
          <a:endParaRPr lang="en-US"/>
        </a:p>
      </dgm:t>
    </dgm:pt>
    <dgm:pt modelId="{79982590-84D9-4C22-8771-C084749A1CE3}" type="sibTrans" cxnId="{74F5DF21-90E0-4CB8-B28E-85DD11F67612}">
      <dgm:prSet/>
      <dgm:spPr/>
      <dgm:t>
        <a:bodyPr/>
        <a:lstStyle/>
        <a:p>
          <a:endParaRPr lang="en-US"/>
        </a:p>
      </dgm:t>
    </dgm:pt>
    <dgm:pt modelId="{C7879DC8-128B-4882-94EB-77C77C90BF1D}">
      <dgm:prSet/>
      <dgm:spPr/>
      <dgm:t>
        <a:bodyPr/>
        <a:lstStyle/>
        <a:p>
          <a:r>
            <a:rPr lang="pl-PL"/>
            <a:t>Reception test of early pre-production (May 2025)</a:t>
          </a:r>
          <a:endParaRPr lang="en-US"/>
        </a:p>
      </dgm:t>
    </dgm:pt>
    <dgm:pt modelId="{40961CCB-26E0-4CD2-9BE4-D6972505C7F6}" type="parTrans" cxnId="{16221198-D6F1-45AD-8DE3-62669F3C1AE4}">
      <dgm:prSet/>
      <dgm:spPr/>
      <dgm:t>
        <a:bodyPr/>
        <a:lstStyle/>
        <a:p>
          <a:endParaRPr lang="en-US"/>
        </a:p>
      </dgm:t>
    </dgm:pt>
    <dgm:pt modelId="{27D0D575-862E-407C-ADDA-AE6AD7C913C8}" type="sibTrans" cxnId="{16221198-D6F1-45AD-8DE3-62669F3C1AE4}">
      <dgm:prSet/>
      <dgm:spPr/>
      <dgm:t>
        <a:bodyPr/>
        <a:lstStyle/>
        <a:p>
          <a:endParaRPr lang="en-US"/>
        </a:p>
      </dgm:t>
    </dgm:pt>
    <dgm:pt modelId="{FBF8CDC0-B1FC-40F6-9A9D-F7192D26EA6E}">
      <dgm:prSet/>
      <dgm:spPr/>
      <dgm:t>
        <a:bodyPr/>
        <a:lstStyle/>
        <a:p>
          <a:r>
            <a:rPr lang="pl-PL"/>
            <a:t>Radiation and magnetic field qualification </a:t>
          </a:r>
          <a:endParaRPr lang="en-US"/>
        </a:p>
      </dgm:t>
    </dgm:pt>
    <dgm:pt modelId="{1B3326B3-9F2B-41CF-88EC-269CA09F7E47}" type="parTrans" cxnId="{5C0B1C19-FB3E-4973-BB09-1A26E3DBD77B}">
      <dgm:prSet/>
      <dgm:spPr/>
      <dgm:t>
        <a:bodyPr/>
        <a:lstStyle/>
        <a:p>
          <a:endParaRPr lang="en-US"/>
        </a:p>
      </dgm:t>
    </dgm:pt>
    <dgm:pt modelId="{BC9EAA37-6B7F-447A-AF21-2C570FEA4DFC}" type="sibTrans" cxnId="{5C0B1C19-FB3E-4973-BB09-1A26E3DBD77B}">
      <dgm:prSet/>
      <dgm:spPr/>
      <dgm:t>
        <a:bodyPr/>
        <a:lstStyle/>
        <a:p>
          <a:endParaRPr lang="en-US"/>
        </a:p>
      </dgm:t>
    </dgm:pt>
    <dgm:pt modelId="{9293146D-D6EC-4B22-BD36-BBFA0CE7DB3D}">
      <dgm:prSet/>
      <dgm:spPr/>
      <dgm:t>
        <a:bodyPr/>
        <a:lstStyle/>
        <a:p>
          <a:r>
            <a:rPr lang="pl-PL"/>
            <a:t>Made a request for radiation slot with a prefered start date of 21 May 2025 (dry run)</a:t>
          </a:r>
          <a:endParaRPr lang="en-US"/>
        </a:p>
      </dgm:t>
    </dgm:pt>
    <dgm:pt modelId="{C22BF639-71D4-4BE6-AE29-436BF39C235B}" type="parTrans" cxnId="{623E89F7-1A0A-41F1-A197-769BA85E9EB5}">
      <dgm:prSet/>
      <dgm:spPr/>
      <dgm:t>
        <a:bodyPr/>
        <a:lstStyle/>
        <a:p>
          <a:endParaRPr lang="en-US"/>
        </a:p>
      </dgm:t>
    </dgm:pt>
    <dgm:pt modelId="{7A0B3E73-D4BE-4F3D-9E20-38832CDD046C}" type="sibTrans" cxnId="{623E89F7-1A0A-41F1-A197-769BA85E9EB5}">
      <dgm:prSet/>
      <dgm:spPr/>
      <dgm:t>
        <a:bodyPr/>
        <a:lstStyle/>
        <a:p>
          <a:endParaRPr lang="en-US"/>
        </a:p>
      </dgm:t>
    </dgm:pt>
    <dgm:pt modelId="{C76299A2-528B-41C0-A031-AA0D6B3BE6EF}">
      <dgm:prSet/>
      <dgm:spPr/>
      <dgm:t>
        <a:bodyPr/>
        <a:lstStyle/>
        <a:p>
          <a:r>
            <a:rPr lang="pl-PL"/>
            <a:t>Once date is confirmed, magnetic field test will be scheduled shortly before / after. </a:t>
          </a:r>
          <a:endParaRPr lang="en-US"/>
        </a:p>
      </dgm:t>
    </dgm:pt>
    <dgm:pt modelId="{CB992A9B-5AC9-4789-9DA9-0FA0E450AE3E}" type="parTrans" cxnId="{CA4B1F5B-876E-472E-A1F5-2CC1AD37E35F}">
      <dgm:prSet/>
      <dgm:spPr/>
      <dgm:t>
        <a:bodyPr/>
        <a:lstStyle/>
        <a:p>
          <a:endParaRPr lang="en-US"/>
        </a:p>
      </dgm:t>
    </dgm:pt>
    <dgm:pt modelId="{04E93C84-5877-4682-9BA8-134E1066506A}" type="sibTrans" cxnId="{CA4B1F5B-876E-472E-A1F5-2CC1AD37E35F}">
      <dgm:prSet/>
      <dgm:spPr/>
      <dgm:t>
        <a:bodyPr/>
        <a:lstStyle/>
        <a:p>
          <a:endParaRPr lang="en-US"/>
        </a:p>
      </dgm:t>
    </dgm:pt>
    <dgm:pt modelId="{6A659B29-F03E-450D-A481-37D9551E1EF9}">
      <dgm:prSet/>
      <dgm:spPr/>
      <dgm:t>
        <a:bodyPr/>
        <a:lstStyle/>
        <a:p>
          <a:r>
            <a:rPr lang="pl-PL"/>
            <a:t>Expected verdict on technical acceptance of LVPS: end of June 2025</a:t>
          </a:r>
          <a:endParaRPr lang="en-US"/>
        </a:p>
      </dgm:t>
    </dgm:pt>
    <dgm:pt modelId="{2AD30D92-922A-496D-9B63-AEB05AB4B9EC}" type="parTrans" cxnId="{B84516B5-E37E-42DB-9AA3-099244DE825F}">
      <dgm:prSet/>
      <dgm:spPr/>
      <dgm:t>
        <a:bodyPr/>
        <a:lstStyle/>
        <a:p>
          <a:endParaRPr lang="en-US"/>
        </a:p>
      </dgm:t>
    </dgm:pt>
    <dgm:pt modelId="{24C0A530-E104-4BDB-8116-635D60F182A4}" type="sibTrans" cxnId="{B84516B5-E37E-42DB-9AA3-099244DE825F}">
      <dgm:prSet/>
      <dgm:spPr/>
      <dgm:t>
        <a:bodyPr/>
        <a:lstStyle/>
        <a:p>
          <a:endParaRPr lang="en-US"/>
        </a:p>
      </dgm:t>
    </dgm:pt>
    <dgm:pt modelId="{560F4A27-E1BF-4BE6-80B5-2136C68B40FD}">
      <dgm:prSet/>
      <dgm:spPr/>
      <dgm:t>
        <a:bodyPr/>
        <a:lstStyle/>
        <a:p>
          <a:r>
            <a:rPr lang="pl-PL"/>
            <a:t>positive =&gt; place the order for pre-production and production quantities. </a:t>
          </a:r>
          <a:endParaRPr lang="en-US"/>
        </a:p>
      </dgm:t>
    </dgm:pt>
    <dgm:pt modelId="{6020C054-6649-4C99-B857-E4441A9509FD}" type="parTrans" cxnId="{BAEE7DA2-07D4-47FD-A79C-4B9FBEA87DAD}">
      <dgm:prSet/>
      <dgm:spPr/>
      <dgm:t>
        <a:bodyPr/>
        <a:lstStyle/>
        <a:p>
          <a:endParaRPr lang="en-US"/>
        </a:p>
      </dgm:t>
    </dgm:pt>
    <dgm:pt modelId="{64C8E91E-D3FF-445C-9897-2578C4B116EC}" type="sibTrans" cxnId="{BAEE7DA2-07D4-47FD-A79C-4B9FBEA87DAD}">
      <dgm:prSet/>
      <dgm:spPr/>
      <dgm:t>
        <a:bodyPr/>
        <a:lstStyle/>
        <a:p>
          <a:endParaRPr lang="en-US"/>
        </a:p>
      </dgm:t>
    </dgm:pt>
    <dgm:pt modelId="{F76805B2-6B6B-4234-B806-7BB6634DAE0A}" type="pres">
      <dgm:prSet presAssocID="{69B63D17-BA1D-491B-9B20-6B32B1650EDD}" presName="outerComposite" presStyleCnt="0">
        <dgm:presLayoutVars>
          <dgm:chMax val="5"/>
          <dgm:dir/>
          <dgm:resizeHandles val="exact"/>
        </dgm:presLayoutVars>
      </dgm:prSet>
      <dgm:spPr/>
    </dgm:pt>
    <dgm:pt modelId="{B2CC191B-9D43-4B0C-BCDD-271B614D8E6D}" type="pres">
      <dgm:prSet presAssocID="{69B63D17-BA1D-491B-9B20-6B32B1650EDD}" presName="dummyMaxCanvas" presStyleCnt="0">
        <dgm:presLayoutVars/>
      </dgm:prSet>
      <dgm:spPr/>
    </dgm:pt>
    <dgm:pt modelId="{19704CEC-8412-45FF-AEE0-A94CCAA92555}" type="pres">
      <dgm:prSet presAssocID="{69B63D17-BA1D-491B-9B20-6B32B1650EDD}" presName="FourNodes_1" presStyleLbl="node1" presStyleIdx="0" presStyleCnt="4">
        <dgm:presLayoutVars>
          <dgm:bulletEnabled val="1"/>
        </dgm:presLayoutVars>
      </dgm:prSet>
      <dgm:spPr/>
    </dgm:pt>
    <dgm:pt modelId="{68AA3AD2-57E2-491E-A81E-3DC7A128397F}" type="pres">
      <dgm:prSet presAssocID="{69B63D17-BA1D-491B-9B20-6B32B1650EDD}" presName="FourNodes_2" presStyleLbl="node1" presStyleIdx="1" presStyleCnt="4">
        <dgm:presLayoutVars>
          <dgm:bulletEnabled val="1"/>
        </dgm:presLayoutVars>
      </dgm:prSet>
      <dgm:spPr/>
    </dgm:pt>
    <dgm:pt modelId="{1949E70C-14A6-4722-9885-931F43290A70}" type="pres">
      <dgm:prSet presAssocID="{69B63D17-BA1D-491B-9B20-6B32B1650EDD}" presName="FourNodes_3" presStyleLbl="node1" presStyleIdx="2" presStyleCnt="4">
        <dgm:presLayoutVars>
          <dgm:bulletEnabled val="1"/>
        </dgm:presLayoutVars>
      </dgm:prSet>
      <dgm:spPr/>
    </dgm:pt>
    <dgm:pt modelId="{90AC2E72-3398-47BB-BABE-9363D4E02B3C}" type="pres">
      <dgm:prSet presAssocID="{69B63D17-BA1D-491B-9B20-6B32B1650EDD}" presName="FourNodes_4" presStyleLbl="node1" presStyleIdx="3" presStyleCnt="4">
        <dgm:presLayoutVars>
          <dgm:bulletEnabled val="1"/>
        </dgm:presLayoutVars>
      </dgm:prSet>
      <dgm:spPr/>
    </dgm:pt>
    <dgm:pt modelId="{5E1A1025-08D1-4F35-80DE-5A8694EA0B3F}" type="pres">
      <dgm:prSet presAssocID="{69B63D17-BA1D-491B-9B20-6B32B1650EDD}" presName="FourConn_1-2" presStyleLbl="fgAccFollowNode1" presStyleIdx="0" presStyleCnt="3">
        <dgm:presLayoutVars>
          <dgm:bulletEnabled val="1"/>
        </dgm:presLayoutVars>
      </dgm:prSet>
      <dgm:spPr/>
    </dgm:pt>
    <dgm:pt modelId="{5A9B4E35-257F-4CF7-8843-CE08B8D64EF1}" type="pres">
      <dgm:prSet presAssocID="{69B63D17-BA1D-491B-9B20-6B32B1650EDD}" presName="FourConn_2-3" presStyleLbl="fgAccFollowNode1" presStyleIdx="1" presStyleCnt="3">
        <dgm:presLayoutVars>
          <dgm:bulletEnabled val="1"/>
        </dgm:presLayoutVars>
      </dgm:prSet>
      <dgm:spPr/>
    </dgm:pt>
    <dgm:pt modelId="{F4450A9B-E708-4109-B2EA-38666C5FB8EF}" type="pres">
      <dgm:prSet presAssocID="{69B63D17-BA1D-491B-9B20-6B32B1650EDD}" presName="FourConn_3-4" presStyleLbl="fgAccFollowNode1" presStyleIdx="2" presStyleCnt="3">
        <dgm:presLayoutVars>
          <dgm:bulletEnabled val="1"/>
        </dgm:presLayoutVars>
      </dgm:prSet>
      <dgm:spPr/>
    </dgm:pt>
    <dgm:pt modelId="{604931DD-2D3F-42DF-939D-2B758C6586FA}" type="pres">
      <dgm:prSet presAssocID="{69B63D17-BA1D-491B-9B20-6B32B1650EDD}" presName="FourNodes_1_text" presStyleLbl="node1" presStyleIdx="3" presStyleCnt="4">
        <dgm:presLayoutVars>
          <dgm:bulletEnabled val="1"/>
        </dgm:presLayoutVars>
      </dgm:prSet>
      <dgm:spPr/>
    </dgm:pt>
    <dgm:pt modelId="{9FD817CA-F90B-491A-9B1D-0AC7B48F1543}" type="pres">
      <dgm:prSet presAssocID="{69B63D17-BA1D-491B-9B20-6B32B1650EDD}" presName="FourNodes_2_text" presStyleLbl="node1" presStyleIdx="3" presStyleCnt="4">
        <dgm:presLayoutVars>
          <dgm:bulletEnabled val="1"/>
        </dgm:presLayoutVars>
      </dgm:prSet>
      <dgm:spPr/>
    </dgm:pt>
    <dgm:pt modelId="{9EC31573-2015-4008-9508-3CAA092B93EC}" type="pres">
      <dgm:prSet presAssocID="{69B63D17-BA1D-491B-9B20-6B32B1650EDD}" presName="FourNodes_3_text" presStyleLbl="node1" presStyleIdx="3" presStyleCnt="4">
        <dgm:presLayoutVars>
          <dgm:bulletEnabled val="1"/>
        </dgm:presLayoutVars>
      </dgm:prSet>
      <dgm:spPr/>
    </dgm:pt>
    <dgm:pt modelId="{E958E973-96B3-464F-A3FB-9154235DFAB2}" type="pres">
      <dgm:prSet presAssocID="{69B63D17-BA1D-491B-9B20-6B32B1650EDD}" presName="FourNodes_4_text" presStyleLbl="node1" presStyleIdx="3" presStyleCnt="4">
        <dgm:presLayoutVars>
          <dgm:bulletEnabled val="1"/>
        </dgm:presLayoutVars>
      </dgm:prSet>
      <dgm:spPr/>
    </dgm:pt>
  </dgm:ptLst>
  <dgm:cxnLst>
    <dgm:cxn modelId="{A7683701-7422-4C80-8CE4-24756A69EE24}" type="presOf" srcId="{560F4A27-E1BF-4BE6-80B5-2136C68B40FD}" destId="{E958E973-96B3-464F-A3FB-9154235DFAB2}" srcOrd="1" destOrd="1" presId="urn:microsoft.com/office/officeart/2005/8/layout/vProcess5"/>
    <dgm:cxn modelId="{5C0B1C19-FB3E-4973-BB09-1A26E3DBD77B}" srcId="{69B63D17-BA1D-491B-9B20-6B32B1650EDD}" destId="{FBF8CDC0-B1FC-40F6-9A9D-F7192D26EA6E}" srcOrd="2" destOrd="0" parTransId="{1B3326B3-9F2B-41CF-88EC-269CA09F7E47}" sibTransId="{BC9EAA37-6B7F-447A-AF21-2C570FEA4DFC}"/>
    <dgm:cxn modelId="{74F5DF21-90E0-4CB8-B28E-85DD11F67612}" srcId="{69B63D17-BA1D-491B-9B20-6B32B1650EDD}" destId="{F1B1318D-BF78-44CC-B371-4816AF86430D}" srcOrd="0" destOrd="0" parTransId="{A978C14B-20A5-4E63-A752-DD1E26E2E41D}" sibTransId="{79982590-84D9-4C22-8771-C084749A1CE3}"/>
    <dgm:cxn modelId="{31802F22-09F0-4531-8812-9A200C58747A}" type="presOf" srcId="{9293146D-D6EC-4B22-BD36-BBFA0CE7DB3D}" destId="{1949E70C-14A6-4722-9885-931F43290A70}" srcOrd="0" destOrd="1" presId="urn:microsoft.com/office/officeart/2005/8/layout/vProcess5"/>
    <dgm:cxn modelId="{63A48525-5A59-4A10-AFD2-BA3DCF586666}" type="presOf" srcId="{C76299A2-528B-41C0-A031-AA0D6B3BE6EF}" destId="{1949E70C-14A6-4722-9885-931F43290A70}" srcOrd="0" destOrd="2" presId="urn:microsoft.com/office/officeart/2005/8/layout/vProcess5"/>
    <dgm:cxn modelId="{A11FAC2E-C745-4F04-AFC9-5AD5CD9422BF}" type="presOf" srcId="{BC9EAA37-6B7F-447A-AF21-2C570FEA4DFC}" destId="{F4450A9B-E708-4109-B2EA-38666C5FB8EF}" srcOrd="0" destOrd="0" presId="urn:microsoft.com/office/officeart/2005/8/layout/vProcess5"/>
    <dgm:cxn modelId="{6201E93E-4D90-43C0-A101-A75656EA83CC}" type="presOf" srcId="{C7879DC8-128B-4882-94EB-77C77C90BF1D}" destId="{9FD817CA-F90B-491A-9B1D-0AC7B48F1543}" srcOrd="1" destOrd="0" presId="urn:microsoft.com/office/officeart/2005/8/layout/vProcess5"/>
    <dgm:cxn modelId="{CA4B1F5B-876E-472E-A1F5-2CC1AD37E35F}" srcId="{FBF8CDC0-B1FC-40F6-9A9D-F7192D26EA6E}" destId="{C76299A2-528B-41C0-A031-AA0D6B3BE6EF}" srcOrd="1" destOrd="0" parTransId="{CB992A9B-5AC9-4789-9DA9-0FA0E450AE3E}" sibTransId="{04E93C84-5877-4682-9BA8-134E1066506A}"/>
    <dgm:cxn modelId="{324AA047-390B-46F7-8572-1C3E61051B18}" type="presOf" srcId="{C76299A2-528B-41C0-A031-AA0D6B3BE6EF}" destId="{9EC31573-2015-4008-9508-3CAA092B93EC}" srcOrd="1" destOrd="2" presId="urn:microsoft.com/office/officeart/2005/8/layout/vProcess5"/>
    <dgm:cxn modelId="{16AC9F51-0814-4E73-93A7-3069C9589B13}" type="presOf" srcId="{69B63D17-BA1D-491B-9B20-6B32B1650EDD}" destId="{F76805B2-6B6B-4234-B806-7BB6634DAE0A}" srcOrd="0" destOrd="0" presId="urn:microsoft.com/office/officeart/2005/8/layout/vProcess5"/>
    <dgm:cxn modelId="{BEC7CA51-F38E-47AD-8333-957318820EB3}" type="presOf" srcId="{9293146D-D6EC-4B22-BD36-BBFA0CE7DB3D}" destId="{9EC31573-2015-4008-9508-3CAA092B93EC}" srcOrd="1" destOrd="1" presId="urn:microsoft.com/office/officeart/2005/8/layout/vProcess5"/>
    <dgm:cxn modelId="{21208754-36B7-4E64-AF22-7F6099441BAD}" type="presOf" srcId="{FBF8CDC0-B1FC-40F6-9A9D-F7192D26EA6E}" destId="{1949E70C-14A6-4722-9885-931F43290A70}" srcOrd="0" destOrd="0" presId="urn:microsoft.com/office/officeart/2005/8/layout/vProcess5"/>
    <dgm:cxn modelId="{122AF182-9F5E-41AA-9577-8E3141D44A0F}" type="presOf" srcId="{27D0D575-862E-407C-ADDA-AE6AD7C913C8}" destId="{5A9B4E35-257F-4CF7-8843-CE08B8D64EF1}" srcOrd="0" destOrd="0" presId="urn:microsoft.com/office/officeart/2005/8/layout/vProcess5"/>
    <dgm:cxn modelId="{59EB1595-7EEC-4864-B328-DAF6B04D2F65}" type="presOf" srcId="{6A659B29-F03E-450D-A481-37D9551E1EF9}" destId="{90AC2E72-3398-47BB-BABE-9363D4E02B3C}" srcOrd="0" destOrd="0" presId="urn:microsoft.com/office/officeart/2005/8/layout/vProcess5"/>
    <dgm:cxn modelId="{16221198-D6F1-45AD-8DE3-62669F3C1AE4}" srcId="{69B63D17-BA1D-491B-9B20-6B32B1650EDD}" destId="{C7879DC8-128B-4882-94EB-77C77C90BF1D}" srcOrd="1" destOrd="0" parTransId="{40961CCB-26E0-4CD2-9BE4-D6972505C7F6}" sibTransId="{27D0D575-862E-407C-ADDA-AE6AD7C913C8}"/>
    <dgm:cxn modelId="{BAEE7DA2-07D4-47FD-A79C-4B9FBEA87DAD}" srcId="{6A659B29-F03E-450D-A481-37D9551E1EF9}" destId="{560F4A27-E1BF-4BE6-80B5-2136C68B40FD}" srcOrd="0" destOrd="0" parTransId="{6020C054-6649-4C99-B857-E4441A9509FD}" sibTransId="{64C8E91E-D3FF-445C-9897-2578C4B116EC}"/>
    <dgm:cxn modelId="{8856BCA4-2292-4157-8208-2CCC38CA0193}" type="presOf" srcId="{6A659B29-F03E-450D-A481-37D9551E1EF9}" destId="{E958E973-96B3-464F-A3FB-9154235DFAB2}" srcOrd="1" destOrd="0" presId="urn:microsoft.com/office/officeart/2005/8/layout/vProcess5"/>
    <dgm:cxn modelId="{B84516B5-E37E-42DB-9AA3-099244DE825F}" srcId="{69B63D17-BA1D-491B-9B20-6B32B1650EDD}" destId="{6A659B29-F03E-450D-A481-37D9551E1EF9}" srcOrd="3" destOrd="0" parTransId="{2AD30D92-922A-496D-9B63-AEB05AB4B9EC}" sibTransId="{24C0A530-E104-4BDB-8116-635D60F182A4}"/>
    <dgm:cxn modelId="{DFE9DFB7-4A01-4F7C-92D6-D8F4EB4BF75E}" type="presOf" srcId="{79982590-84D9-4C22-8771-C084749A1CE3}" destId="{5E1A1025-08D1-4F35-80DE-5A8694EA0B3F}" srcOrd="0" destOrd="0" presId="urn:microsoft.com/office/officeart/2005/8/layout/vProcess5"/>
    <dgm:cxn modelId="{313E7DCD-FD2D-4C6E-ACB3-0BA1F3EA08B8}" type="presOf" srcId="{FBF8CDC0-B1FC-40F6-9A9D-F7192D26EA6E}" destId="{9EC31573-2015-4008-9508-3CAA092B93EC}" srcOrd="1" destOrd="0" presId="urn:microsoft.com/office/officeart/2005/8/layout/vProcess5"/>
    <dgm:cxn modelId="{9840A3DB-AA37-4780-BCC7-52BE2109A9E2}" type="presOf" srcId="{F1B1318D-BF78-44CC-B371-4816AF86430D}" destId="{604931DD-2D3F-42DF-939D-2B758C6586FA}" srcOrd="1" destOrd="0" presId="urn:microsoft.com/office/officeart/2005/8/layout/vProcess5"/>
    <dgm:cxn modelId="{AA7DC6DD-A2FC-4813-8064-D69C2BCE5E61}" type="presOf" srcId="{C7879DC8-128B-4882-94EB-77C77C90BF1D}" destId="{68AA3AD2-57E2-491E-A81E-3DC7A128397F}" srcOrd="0" destOrd="0" presId="urn:microsoft.com/office/officeart/2005/8/layout/vProcess5"/>
    <dgm:cxn modelId="{9BCE7CE8-9494-4A42-8CC1-15212E592B0F}" type="presOf" srcId="{560F4A27-E1BF-4BE6-80B5-2136C68B40FD}" destId="{90AC2E72-3398-47BB-BABE-9363D4E02B3C}" srcOrd="0" destOrd="1" presId="urn:microsoft.com/office/officeart/2005/8/layout/vProcess5"/>
    <dgm:cxn modelId="{623E89F7-1A0A-41F1-A197-769BA85E9EB5}" srcId="{FBF8CDC0-B1FC-40F6-9A9D-F7192D26EA6E}" destId="{9293146D-D6EC-4B22-BD36-BBFA0CE7DB3D}" srcOrd="0" destOrd="0" parTransId="{C22BF639-71D4-4BE6-AE29-436BF39C235B}" sibTransId="{7A0B3E73-D4BE-4F3D-9E20-38832CDD046C}"/>
    <dgm:cxn modelId="{299149FB-1B83-42A0-8450-05B88DA941CA}" type="presOf" srcId="{F1B1318D-BF78-44CC-B371-4816AF86430D}" destId="{19704CEC-8412-45FF-AEE0-A94CCAA92555}" srcOrd="0" destOrd="0" presId="urn:microsoft.com/office/officeart/2005/8/layout/vProcess5"/>
    <dgm:cxn modelId="{87DAE03A-6D6B-440E-8FC1-547B1FF3CDE8}" type="presParOf" srcId="{F76805B2-6B6B-4234-B806-7BB6634DAE0A}" destId="{B2CC191B-9D43-4B0C-BCDD-271B614D8E6D}" srcOrd="0" destOrd="0" presId="urn:microsoft.com/office/officeart/2005/8/layout/vProcess5"/>
    <dgm:cxn modelId="{322284EC-836B-45F6-BAC7-F5114A3E6FD1}" type="presParOf" srcId="{F76805B2-6B6B-4234-B806-7BB6634DAE0A}" destId="{19704CEC-8412-45FF-AEE0-A94CCAA92555}" srcOrd="1" destOrd="0" presId="urn:microsoft.com/office/officeart/2005/8/layout/vProcess5"/>
    <dgm:cxn modelId="{EC01AC88-E61F-488F-825C-8EADE0D14D16}" type="presParOf" srcId="{F76805B2-6B6B-4234-B806-7BB6634DAE0A}" destId="{68AA3AD2-57E2-491E-A81E-3DC7A128397F}" srcOrd="2" destOrd="0" presId="urn:microsoft.com/office/officeart/2005/8/layout/vProcess5"/>
    <dgm:cxn modelId="{B56D9564-3C81-4171-A039-8296A67D20AE}" type="presParOf" srcId="{F76805B2-6B6B-4234-B806-7BB6634DAE0A}" destId="{1949E70C-14A6-4722-9885-931F43290A70}" srcOrd="3" destOrd="0" presId="urn:microsoft.com/office/officeart/2005/8/layout/vProcess5"/>
    <dgm:cxn modelId="{DA5815E5-910E-4D80-A646-7196F02B1B03}" type="presParOf" srcId="{F76805B2-6B6B-4234-B806-7BB6634DAE0A}" destId="{90AC2E72-3398-47BB-BABE-9363D4E02B3C}" srcOrd="4" destOrd="0" presId="urn:microsoft.com/office/officeart/2005/8/layout/vProcess5"/>
    <dgm:cxn modelId="{38AE49E6-3BF7-40B7-B121-3D9B1C48645B}" type="presParOf" srcId="{F76805B2-6B6B-4234-B806-7BB6634DAE0A}" destId="{5E1A1025-08D1-4F35-80DE-5A8694EA0B3F}" srcOrd="5" destOrd="0" presId="urn:microsoft.com/office/officeart/2005/8/layout/vProcess5"/>
    <dgm:cxn modelId="{D8B2CE2E-840C-42B8-86F8-AF8BBF424487}" type="presParOf" srcId="{F76805B2-6B6B-4234-B806-7BB6634DAE0A}" destId="{5A9B4E35-257F-4CF7-8843-CE08B8D64EF1}" srcOrd="6" destOrd="0" presId="urn:microsoft.com/office/officeart/2005/8/layout/vProcess5"/>
    <dgm:cxn modelId="{5DF8DEA4-1CD0-46A5-8776-A5CAA7258BB0}" type="presParOf" srcId="{F76805B2-6B6B-4234-B806-7BB6634DAE0A}" destId="{F4450A9B-E708-4109-B2EA-38666C5FB8EF}" srcOrd="7" destOrd="0" presId="urn:microsoft.com/office/officeart/2005/8/layout/vProcess5"/>
    <dgm:cxn modelId="{014295B0-20CA-4675-A6E3-212698787639}" type="presParOf" srcId="{F76805B2-6B6B-4234-B806-7BB6634DAE0A}" destId="{604931DD-2D3F-42DF-939D-2B758C6586FA}" srcOrd="8" destOrd="0" presId="urn:microsoft.com/office/officeart/2005/8/layout/vProcess5"/>
    <dgm:cxn modelId="{54BF858A-96F4-4E8E-A27D-08BA5E52CCDE}" type="presParOf" srcId="{F76805B2-6B6B-4234-B806-7BB6634DAE0A}" destId="{9FD817CA-F90B-491A-9B1D-0AC7B48F1543}" srcOrd="9" destOrd="0" presId="urn:microsoft.com/office/officeart/2005/8/layout/vProcess5"/>
    <dgm:cxn modelId="{86B50A87-9A59-4305-AAED-08C6635CBF9C}" type="presParOf" srcId="{F76805B2-6B6B-4234-B806-7BB6634DAE0A}" destId="{9EC31573-2015-4008-9508-3CAA092B93EC}" srcOrd="10" destOrd="0" presId="urn:microsoft.com/office/officeart/2005/8/layout/vProcess5"/>
    <dgm:cxn modelId="{C2716428-42AD-438B-8F5A-5767B7E3CAF9}" type="presParOf" srcId="{F76805B2-6B6B-4234-B806-7BB6634DAE0A}" destId="{E958E973-96B3-464F-A3FB-9154235DFAB2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E2C6CE-8E1E-429B-BF95-CB8A3AADC3D4}">
      <dsp:nvSpPr>
        <dsp:cNvPr id="0" name=""/>
        <dsp:cNvSpPr/>
      </dsp:nvSpPr>
      <dsp:spPr>
        <a:xfrm>
          <a:off x="0" y="1747"/>
          <a:ext cx="8496300" cy="8855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74CB92-11A8-4677-A7A6-AC4ACB65B39D}">
      <dsp:nvSpPr>
        <dsp:cNvPr id="0" name=""/>
        <dsp:cNvSpPr/>
      </dsp:nvSpPr>
      <dsp:spPr>
        <a:xfrm>
          <a:off x="267890" y="201005"/>
          <a:ext cx="487074" cy="4870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EDC857-70B0-4E2D-A2F0-4942CDBE785D}">
      <dsp:nvSpPr>
        <dsp:cNvPr id="0" name=""/>
        <dsp:cNvSpPr/>
      </dsp:nvSpPr>
      <dsp:spPr>
        <a:xfrm>
          <a:off x="1022856" y="1747"/>
          <a:ext cx="7473443" cy="8855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725" tIns="93725" rIns="93725" bIns="9372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 dirty="0"/>
            <a:t>Early pre-production delivery schedule update</a:t>
          </a:r>
          <a:endParaRPr lang="en-US" sz="2200" kern="1200" dirty="0"/>
        </a:p>
      </dsp:txBody>
      <dsp:txXfrm>
        <a:off x="1022856" y="1747"/>
        <a:ext cx="7473443" cy="885589"/>
      </dsp:txXfrm>
    </dsp:sp>
    <dsp:sp modelId="{313E95A8-83CC-419C-ADD7-D4D207CB6458}">
      <dsp:nvSpPr>
        <dsp:cNvPr id="0" name=""/>
        <dsp:cNvSpPr/>
      </dsp:nvSpPr>
      <dsp:spPr>
        <a:xfrm>
          <a:off x="0" y="1108734"/>
          <a:ext cx="8496300" cy="8855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FB2CCB-9C72-43BB-943F-80B5A090A43A}">
      <dsp:nvSpPr>
        <dsp:cNvPr id="0" name=""/>
        <dsp:cNvSpPr/>
      </dsp:nvSpPr>
      <dsp:spPr>
        <a:xfrm>
          <a:off x="267890" y="1307992"/>
          <a:ext cx="487074" cy="4870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2230D-23EC-47B1-9CB9-8C8D620E8CB7}">
      <dsp:nvSpPr>
        <dsp:cNvPr id="0" name=""/>
        <dsp:cNvSpPr/>
      </dsp:nvSpPr>
      <dsp:spPr>
        <a:xfrm>
          <a:off x="1022856" y="1108734"/>
          <a:ext cx="7473443" cy="8855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725" tIns="93725" rIns="93725" bIns="9372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/>
            <a:t>Recent work</a:t>
          </a:r>
          <a:endParaRPr lang="en-US" sz="2200" kern="1200"/>
        </a:p>
      </dsp:txBody>
      <dsp:txXfrm>
        <a:off x="1022856" y="1108734"/>
        <a:ext cx="7473443" cy="885589"/>
      </dsp:txXfrm>
    </dsp:sp>
    <dsp:sp modelId="{21909730-8A30-4760-9D5B-7E7EFD9D56BE}">
      <dsp:nvSpPr>
        <dsp:cNvPr id="0" name=""/>
        <dsp:cNvSpPr/>
      </dsp:nvSpPr>
      <dsp:spPr>
        <a:xfrm>
          <a:off x="0" y="2215721"/>
          <a:ext cx="8496300" cy="8855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D1A694-53AF-495A-8C24-B5A1889839A7}">
      <dsp:nvSpPr>
        <dsp:cNvPr id="0" name=""/>
        <dsp:cNvSpPr/>
      </dsp:nvSpPr>
      <dsp:spPr>
        <a:xfrm>
          <a:off x="267890" y="2414979"/>
          <a:ext cx="487074" cy="4870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13458D-C032-4E3A-ADC9-9BC3CB0B75C5}">
      <dsp:nvSpPr>
        <dsp:cNvPr id="0" name=""/>
        <dsp:cNvSpPr/>
      </dsp:nvSpPr>
      <dsp:spPr>
        <a:xfrm>
          <a:off x="1022856" y="2215721"/>
          <a:ext cx="7473443" cy="8855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725" tIns="93725" rIns="93725" bIns="9372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/>
            <a:t>Future steps</a:t>
          </a:r>
          <a:endParaRPr lang="en-US" sz="2200" kern="1200"/>
        </a:p>
      </dsp:txBody>
      <dsp:txXfrm>
        <a:off x="1022856" y="2215721"/>
        <a:ext cx="7473443" cy="885589"/>
      </dsp:txXfrm>
    </dsp:sp>
    <dsp:sp modelId="{F7293674-119F-42C1-830B-18A4A3990A8E}">
      <dsp:nvSpPr>
        <dsp:cNvPr id="0" name=""/>
        <dsp:cNvSpPr/>
      </dsp:nvSpPr>
      <dsp:spPr>
        <a:xfrm>
          <a:off x="0" y="3322708"/>
          <a:ext cx="8496300" cy="88558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FD7FBB-1903-42CD-8849-4E3C9F57D5A5}">
      <dsp:nvSpPr>
        <dsp:cNvPr id="0" name=""/>
        <dsp:cNvSpPr/>
      </dsp:nvSpPr>
      <dsp:spPr>
        <a:xfrm>
          <a:off x="267890" y="3521966"/>
          <a:ext cx="487074" cy="4870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35E0B3-291B-411A-B6D4-C386204C9817}">
      <dsp:nvSpPr>
        <dsp:cNvPr id="0" name=""/>
        <dsp:cNvSpPr/>
      </dsp:nvSpPr>
      <dsp:spPr>
        <a:xfrm>
          <a:off x="1022856" y="3322708"/>
          <a:ext cx="7473443" cy="8855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3725" tIns="93725" rIns="93725" bIns="93725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200" kern="1200"/>
            <a:t>Test system proposal</a:t>
          </a:r>
          <a:endParaRPr lang="en-US" sz="2200" kern="1200"/>
        </a:p>
      </dsp:txBody>
      <dsp:txXfrm>
        <a:off x="1022856" y="3322708"/>
        <a:ext cx="7473443" cy="8855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704CEC-8412-45FF-AEE0-A94CCAA92555}">
      <dsp:nvSpPr>
        <dsp:cNvPr id="0" name=""/>
        <dsp:cNvSpPr/>
      </dsp:nvSpPr>
      <dsp:spPr>
        <a:xfrm>
          <a:off x="0" y="0"/>
          <a:ext cx="6797040" cy="9262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/>
            <a:t>Finalizing OPC server with real LVPS (Big credits for the work done by Raúl Jimémez Estupiñán, Ben Farnham). Optimistic delivery: April</a:t>
          </a:r>
          <a:endParaRPr lang="en-US" sz="1400" kern="1200" dirty="0"/>
        </a:p>
      </dsp:txBody>
      <dsp:txXfrm>
        <a:off x="27128" y="27128"/>
        <a:ext cx="5719321" cy="871954"/>
      </dsp:txXfrm>
    </dsp:sp>
    <dsp:sp modelId="{68AA3AD2-57E2-491E-A81E-3DC7A128397F}">
      <dsp:nvSpPr>
        <dsp:cNvPr id="0" name=""/>
        <dsp:cNvSpPr/>
      </dsp:nvSpPr>
      <dsp:spPr>
        <a:xfrm>
          <a:off x="569252" y="1094611"/>
          <a:ext cx="6797040" cy="9262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/>
            <a:t>Reception test of early pre-production (May 2025)</a:t>
          </a:r>
          <a:endParaRPr lang="en-US" sz="1400" kern="1200"/>
        </a:p>
      </dsp:txBody>
      <dsp:txXfrm>
        <a:off x="596380" y="1121739"/>
        <a:ext cx="5571495" cy="871954"/>
      </dsp:txXfrm>
    </dsp:sp>
    <dsp:sp modelId="{1949E70C-14A6-4722-9885-931F43290A70}">
      <dsp:nvSpPr>
        <dsp:cNvPr id="0" name=""/>
        <dsp:cNvSpPr/>
      </dsp:nvSpPr>
      <dsp:spPr>
        <a:xfrm>
          <a:off x="1130007" y="2189223"/>
          <a:ext cx="6797040" cy="9262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/>
            <a:t>Radiation and magnetic field qualification </a:t>
          </a:r>
          <a:endParaRPr lang="en-US" sz="14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100" kern="1200"/>
            <a:t>Made a request for radiation slot with a prefered start date of 21 May 2025 (dry run)</a:t>
          </a:r>
          <a:endParaRPr lang="en-US" sz="11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100" kern="1200"/>
            <a:t>Once date is confirmed, magnetic field test will be scheduled shortly before / after. </a:t>
          </a:r>
          <a:endParaRPr lang="en-US" sz="1100" kern="1200"/>
        </a:p>
      </dsp:txBody>
      <dsp:txXfrm>
        <a:off x="1157135" y="2216351"/>
        <a:ext cx="5579991" cy="871954"/>
      </dsp:txXfrm>
    </dsp:sp>
    <dsp:sp modelId="{90AC2E72-3398-47BB-BABE-9363D4E02B3C}">
      <dsp:nvSpPr>
        <dsp:cNvPr id="0" name=""/>
        <dsp:cNvSpPr/>
      </dsp:nvSpPr>
      <dsp:spPr>
        <a:xfrm>
          <a:off x="1699259" y="3283835"/>
          <a:ext cx="6797040" cy="9262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/>
            <a:t>Expected verdict on technical acceptance of LVPS: end of June 2025</a:t>
          </a:r>
          <a:endParaRPr lang="en-US" sz="14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100" kern="1200"/>
            <a:t>positive =&gt; place the order for pre-production and production quantities. </a:t>
          </a:r>
          <a:endParaRPr lang="en-US" sz="1100" kern="1200"/>
        </a:p>
      </dsp:txBody>
      <dsp:txXfrm>
        <a:off x="1726387" y="3310963"/>
        <a:ext cx="5571495" cy="871954"/>
      </dsp:txXfrm>
    </dsp:sp>
    <dsp:sp modelId="{5E1A1025-08D1-4F35-80DE-5A8694EA0B3F}">
      <dsp:nvSpPr>
        <dsp:cNvPr id="0" name=""/>
        <dsp:cNvSpPr/>
      </dsp:nvSpPr>
      <dsp:spPr>
        <a:xfrm>
          <a:off x="6195003" y="709392"/>
          <a:ext cx="602036" cy="6020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6330461" y="709392"/>
        <a:ext cx="331120" cy="453032"/>
      </dsp:txXfrm>
    </dsp:sp>
    <dsp:sp modelId="{5A9B4E35-257F-4CF7-8843-CE08B8D64EF1}">
      <dsp:nvSpPr>
        <dsp:cNvPr id="0" name=""/>
        <dsp:cNvSpPr/>
      </dsp:nvSpPr>
      <dsp:spPr>
        <a:xfrm>
          <a:off x="6764255" y="1804004"/>
          <a:ext cx="602036" cy="6020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6899713" y="1804004"/>
        <a:ext cx="331120" cy="453032"/>
      </dsp:txXfrm>
    </dsp:sp>
    <dsp:sp modelId="{F4450A9B-E708-4109-B2EA-38666C5FB8EF}">
      <dsp:nvSpPr>
        <dsp:cNvPr id="0" name=""/>
        <dsp:cNvSpPr/>
      </dsp:nvSpPr>
      <dsp:spPr>
        <a:xfrm>
          <a:off x="7325011" y="2898616"/>
          <a:ext cx="602036" cy="6020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800" kern="1200"/>
        </a:p>
      </dsp:txBody>
      <dsp:txXfrm>
        <a:off x="7460469" y="2898616"/>
        <a:ext cx="331120" cy="4530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10DF1-1269-6D4A-9621-A3B8154A2E18}" type="datetimeFigureOut">
              <a:rPr lang="de-DE" smtClean="0">
                <a:latin typeface="Arial" panose="020B0604020202020204" pitchFamily="34" charset="0"/>
              </a:rPr>
              <a:t>27.02.2025</a:t>
            </a:fld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anose="020B060402020202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8C67F9-0121-424E-BBD0-5352DCCD13D6}" type="slidenum">
              <a:rPr lang="de-DE" smtClean="0">
                <a:latin typeface="Arial" panose="020B0604020202020204" pitchFamily="34" charset="0"/>
              </a:rPr>
              <a:t>‹#›</a:t>
            </a:fld>
            <a:endParaRPr lang="de-DE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02606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BCDB334D-D17F-49C4-91DD-37BB7E818209}" type="datetimeFigureOut">
              <a:rPr lang="de-CH" smtClean="0"/>
              <a:pPr/>
              <a:t>27.02.2025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0" tIns="49520" rIns="99040" bIns="495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9040" tIns="49520" rIns="99040" bIns="495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l">
              <a:defRPr sz="1300">
                <a:latin typeface="Arial" panose="020B0604020202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40" tIns="49520" rIns="99040" bIns="49520" rtlCol="0" anchor="b"/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fld id="{A51C0C35-A9A2-4EFD-9BAF-1E52E29E03D1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3599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18393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1C0C35-A9A2-4EFD-9BAF-1E52E29E03D1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6725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385941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04487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5562777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59617679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85785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7969210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14717580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562096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588037645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7533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2600996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43426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845901223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801207449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3312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8999162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32733408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37172952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352424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2257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92653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490291718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30303688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6617943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98291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410024610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662098207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127931204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11515238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88883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6763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2066685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723131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77792068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55859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602216509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66058938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906456158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496478769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758759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41077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975178085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63400408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Bildplatzhalter 6">
            <a:extLst>
              <a:ext uri="{FF2B5EF4-FFF2-40B4-BE49-F238E27FC236}">
                <a16:creationId xmlns:a16="http://schemas.microsoft.com/office/drawing/2014/main" id="{33E19405-D918-4232-8200-DB0E375E4D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316" y="-36871"/>
            <a:ext cx="9144000" cy="6858000"/>
          </a:xfrm>
          <a:prstGeom prst="rect">
            <a:avLst/>
          </a:prstGeom>
        </p:spPr>
      </p:pic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/>
          </p:nvPr>
        </p:nvSpPr>
        <p:spPr>
          <a:xfrm>
            <a:off x="-2827" y="-2622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picture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940302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123140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250213241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852424929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520054905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792358060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40927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87508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32287705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616566354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9150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121351339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04682289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316859991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81041164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437744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37968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906325893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161749863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088771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2475316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72519498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97127692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3268529117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793218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4563876"/>
            <a:ext cx="8496300" cy="1673412"/>
          </a:xfrm>
          <a:solidFill>
            <a:schemeClr val="accent1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3429000"/>
            <a:ext cx="8496300" cy="1152128"/>
          </a:xfrm>
          <a:solidFill>
            <a:schemeClr val="accent1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323850" y="619200"/>
            <a:ext cx="8496300" cy="28098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20179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solidFill>
            <a:schemeClr val="accent1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solidFill>
            <a:schemeClr val="accent1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201807713"/>
      </p:ext>
    </p:extLst>
  </p:cSld>
  <p:clrMapOvr>
    <a:masterClrMapping/>
  </p:clrMapOvr>
  <p:transition>
    <p:fad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4823305"/>
            <a:ext cx="84963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23850" y="5809753"/>
            <a:ext cx="84963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772069589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D (Hintergrundbil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3" name="Gerade Verbindung 12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 dirty="0" err="1"/>
              <a:t>Bild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auf das Symbol </a:t>
            </a:r>
            <a:r>
              <a:rPr lang="en-GB" dirty="0" err="1"/>
              <a:t>hinzufügen</a:t>
            </a:r>
            <a:r>
              <a:rPr lang="en-GB" dirty="0"/>
              <a:t> und in den </a:t>
            </a:r>
            <a:r>
              <a:rPr lang="en-GB" dirty="0" err="1"/>
              <a:t>Hintergrund</a:t>
            </a:r>
            <a:r>
              <a:rPr lang="en-GB" dirty="0"/>
              <a:t> </a:t>
            </a:r>
            <a:r>
              <a:rPr lang="en-GB" dirty="0" err="1"/>
              <a:t>stellen</a:t>
            </a: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850" y="620714"/>
            <a:ext cx="8496298" cy="465726"/>
          </a:xfrm>
          <a:solidFill>
            <a:schemeClr val="bg1"/>
          </a:solidFill>
          <a:ln>
            <a:noFill/>
          </a:ln>
        </p:spPr>
        <p:txBody>
          <a:bodyPr lIns="151200" tIns="90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grpSp>
        <p:nvGrpSpPr>
          <p:cNvPr id="6" name="Gruppieren 5"/>
          <p:cNvGrpSpPr/>
          <p:nvPr userDrawn="1"/>
        </p:nvGrpSpPr>
        <p:grpSpPr>
          <a:xfrm>
            <a:off x="142875" y="152400"/>
            <a:ext cx="8858250" cy="612775"/>
            <a:chOff x="142875" y="152400"/>
            <a:chExt cx="8858250" cy="612775"/>
          </a:xfrm>
          <a:solidFill>
            <a:schemeClr val="accent1"/>
          </a:solidFill>
        </p:grpSpPr>
        <p:sp>
          <p:nvSpPr>
            <p:cNvPr id="7" name="Rechteck 6"/>
            <p:cNvSpPr/>
            <p:nvPr userDrawn="1"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hteck 8"/>
            <p:cNvSpPr/>
            <p:nvPr userDrawn="1"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hteck 10"/>
            <p:cNvSpPr/>
            <p:nvPr userDrawn="1"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23850" y="1043999"/>
            <a:ext cx="8496299" cy="980063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GB" dirty="0"/>
              <a:t>Add title</a:t>
            </a:r>
          </a:p>
        </p:txBody>
      </p:sp>
      <p:sp>
        <p:nvSpPr>
          <p:cNvPr id="4" name="Textfeld 3"/>
          <p:cNvSpPr txBox="1"/>
          <p:nvPr userDrawn="1"/>
        </p:nvSpPr>
        <p:spPr>
          <a:xfrm>
            <a:off x="323850" y="6957490"/>
            <a:ext cx="849629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Change </a:t>
            </a:r>
            <a:r>
              <a:rPr lang="en-GB" sz="1400" dirty="0" err="1">
                <a:solidFill>
                  <a:schemeClr val="tx1"/>
                </a:solidFill>
              </a:rPr>
              <a:t>foto</a:t>
            </a:r>
            <a:r>
              <a:rPr lang="en-GB" sz="1400" baseline="0" dirty="0">
                <a:solidFill>
                  <a:schemeClr val="tx1"/>
                </a:solidFill>
              </a:rPr>
              <a:t>: Select picture – right click – change picture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949025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23850" y="2024064"/>
            <a:ext cx="8496300" cy="421004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700513908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23850" y="2024063"/>
            <a:ext cx="4104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716016" y="2024063"/>
            <a:ext cx="4104134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02300031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5" name="Titel 4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305368023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2688533805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ohne Bal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gray"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Bild 4" descr="eth_logo_kurz_pos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306000"/>
            <a:ext cx="966978" cy="15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12268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" y="620713"/>
            <a:ext cx="84963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Add a picture by dragging it onto the icon or by clicking on the icon</a:t>
            </a:r>
          </a:p>
        </p:txBody>
      </p:sp>
    </p:spTree>
    <p:extLst>
      <p:ext uri="{BB962C8B-B14F-4D97-AF65-F5344CB8AC3E}">
        <p14:creationId xmlns:p14="http://schemas.microsoft.com/office/powerpoint/2010/main" val="1353896245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69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78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5256112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endParaRPr lang="en-US" sz="800" b="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31" name="Picture 30" descr="A close up of a logo&#10;&#10;Description automatically generated">
            <a:extLst>
              <a:ext uri="{FF2B5EF4-FFF2-40B4-BE49-F238E27FC236}">
                <a16:creationId xmlns:a16="http://schemas.microsoft.com/office/drawing/2014/main" id="{FCB09B3A-8BFB-40FA-804F-69691FB3C88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535" y="173441"/>
            <a:ext cx="424253" cy="424253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82E6983-41E9-4AB8-A798-40A16F8D753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288" y="214122"/>
            <a:ext cx="741416" cy="3284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6" r:id="rId4"/>
    <p:sldLayoutId id="2147483861" r:id="rId5"/>
    <p:sldLayoutId id="2147483650" r:id="rId6"/>
    <p:sldLayoutId id="2147483652" r:id="rId7"/>
    <p:sldLayoutId id="2147483655" r:id="rId8"/>
    <p:sldLayoutId id="2147483665" r:id="rId9"/>
    <p:sldLayoutId id="2147483668" r:id="rId10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349206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6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58641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784175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80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2132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2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202101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4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185308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6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aseline="0" dirty="0"/>
              <a:t>BTL Power Supplies Requirements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369CD1EA-C2EF-4F92-8403-C28E21E66B74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535" y="173441"/>
            <a:ext cx="424253" cy="424253"/>
          </a:xfrm>
          <a:prstGeom prst="rect">
            <a:avLst/>
          </a:prstGeom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DB4569-2401-4E28-BD00-01DEE9A6D49A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0728" y="176887"/>
            <a:ext cx="895917" cy="396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46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8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ieren 8"/>
          <p:cNvGrpSpPr/>
          <p:nvPr userDrawn="1"/>
        </p:nvGrpSpPr>
        <p:grpSpPr>
          <a:xfrm>
            <a:off x="-377675" y="-385093"/>
            <a:ext cx="9379990" cy="7159750"/>
            <a:chOff x="-377675" y="-385093"/>
            <a:chExt cx="9379990" cy="7159750"/>
          </a:xfrm>
        </p:grpSpPr>
        <p:cxnSp>
          <p:nvCxnSpPr>
            <p:cNvPr id="17" name="Gerade Verbindung 16"/>
            <p:cNvCxnSpPr/>
            <p:nvPr/>
          </p:nvCxnSpPr>
          <p:spPr>
            <a:xfrm rot="5400000">
              <a:off x="190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/>
          </p:nvCxnSpPr>
          <p:spPr>
            <a:xfrm rot="5400000">
              <a:off x="8689266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>
            <a:xfrm>
              <a:off x="-377675" y="3427045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>
            <a:xfrm>
              <a:off x="-377675" y="762794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>
            <a:xfrm>
              <a:off x="-377675" y="6304951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>
            <a:xfrm>
              <a:off x="-377675" y="6237242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>
            <a:xfrm>
              <a:off x="-377675" y="67746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/>
          </p:nvCxnSpPr>
          <p:spPr>
            <a:xfrm rot="5400000">
              <a:off x="44388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>
            <a:xfrm>
              <a:off x="-377675" y="619432"/>
              <a:ext cx="262800" cy="128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>
            <a:xfrm>
              <a:off x="-377675" y="2020566"/>
              <a:ext cx="262289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>
            <a:xfrm>
              <a:off x="-377675" y="4831557"/>
              <a:ext cx="262800" cy="0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>
            <a:xfrm rot="5400000">
              <a:off x="10959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>
            <a:xfrm rot="5400000">
              <a:off x="8870400" y="-254209"/>
              <a:ext cx="262800" cy="1031"/>
            </a:xfrm>
            <a:prstGeom prst="line">
              <a:avLst/>
            </a:prstGeom>
            <a:ln w="6350" cap="flat" cmpd="sng" algn="ctr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ieren 10"/>
          <p:cNvGrpSpPr/>
          <p:nvPr userDrawn="1"/>
        </p:nvGrpSpPr>
        <p:grpSpPr>
          <a:xfrm>
            <a:off x="142874" y="152400"/>
            <a:ext cx="8859601" cy="612775"/>
            <a:chOff x="142874" y="152400"/>
            <a:chExt cx="8859601" cy="612775"/>
          </a:xfrm>
          <a:solidFill>
            <a:schemeClr val="accent1"/>
          </a:solidFill>
        </p:grpSpPr>
        <p:sp>
          <p:nvSpPr>
            <p:cNvPr id="24" name="Rechteck 23"/>
            <p:cNvSpPr/>
            <p:nvPr userDrawn="1"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hteck 25"/>
            <p:cNvSpPr/>
            <p:nvPr userDrawn="1"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 userDrawn="1"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971061" cy="158400"/>
            </a:xfrm>
            <a:prstGeom prst="rect">
              <a:avLst/>
            </a:prstGeom>
            <a:grpFill/>
          </p:spPr>
        </p:pic>
      </p:grp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>
          <a:xfrm>
            <a:off x="7937624" y="6308726"/>
            <a:ext cx="612068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>
          <a:xfrm>
            <a:off x="4572000" y="6308726"/>
            <a:ext cx="3208613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>
          <a:xfrm>
            <a:off x="8626351" y="6308726"/>
            <a:ext cx="2667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6C6AE60A-B69C-4790-82F7-3882EDF2318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323850" y="2024064"/>
            <a:ext cx="8483938" cy="4213224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en-GB" dirty="0" err="1"/>
              <a:t>Erste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1"/>
            <a:r>
              <a:rPr lang="en-GB" dirty="0" err="1"/>
              <a:t>Zweite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2"/>
            <a:r>
              <a:rPr lang="en-GB" dirty="0" err="1"/>
              <a:t>Dritte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3"/>
            <a:r>
              <a:rPr lang="en-GB" dirty="0" err="1"/>
              <a:t>Vierte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  <a:p>
            <a:pPr lvl="4"/>
            <a:r>
              <a:rPr lang="en-GB" dirty="0" err="1"/>
              <a:t>Fünfte</a:t>
            </a:r>
            <a:r>
              <a:rPr lang="en-GB" dirty="0"/>
              <a:t> </a:t>
            </a:r>
            <a:r>
              <a:rPr lang="en-GB" dirty="0" err="1"/>
              <a:t>Ebene</a:t>
            </a:r>
            <a:endParaRPr lang="en-GB" dirty="0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8559849" y="6300190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7834508" y="6300189"/>
            <a:ext cx="105958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en-GB" sz="800" dirty="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gray">
          <a:xfrm>
            <a:off x="323850" y="620714"/>
            <a:ext cx="84963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4000" tIns="54000" rIns="144000" bIns="0" rtlCol="0" anchor="t" anchorCtr="0">
            <a:noAutofit/>
          </a:bodyPr>
          <a:lstStyle/>
          <a:p>
            <a:r>
              <a:rPr lang="en-GB" dirty="0" err="1"/>
              <a:t>Titelmasterformat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4000" y="6308725"/>
            <a:ext cx="4248000" cy="459775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r>
              <a:rPr lang="en-GB" sz="800" b="1" dirty="0"/>
              <a:t>Placeholder for organisational unit name / logo</a:t>
            </a:r>
            <a:br>
              <a:rPr lang="en-GB" sz="800" baseline="0" dirty="0"/>
            </a:br>
            <a:r>
              <a:rPr lang="en-GB" sz="800" baseline="0" dirty="0"/>
              <a:t>(edit in slide master via “View” &gt; “Slide Master”) </a:t>
            </a:r>
          </a:p>
        </p:txBody>
      </p:sp>
    </p:spTree>
    <p:extLst>
      <p:ext uri="{BB962C8B-B14F-4D97-AF65-F5344CB8AC3E}">
        <p14:creationId xmlns:p14="http://schemas.microsoft.com/office/powerpoint/2010/main" val="342620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60" r:id="rId9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accent1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04">
          <p15:clr>
            <a:srgbClr val="F26B43"/>
          </p15:clr>
        </p15:guide>
        <p15:guide id="2" pos="5556">
          <p15:clr>
            <a:srgbClr val="F26B43"/>
          </p15:clr>
        </p15:guide>
        <p15:guide id="3" pos="2880">
          <p15:clr>
            <a:srgbClr val="F26B43"/>
          </p15:clr>
        </p15:guide>
        <p15:guide id="4" orient="horz" pos="391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3045">
          <p15:clr>
            <a:srgbClr val="F26B43"/>
          </p15:clr>
        </p15:guide>
        <p15:guide id="8" orient="horz" pos="3929">
          <p15:clr>
            <a:srgbClr val="F26B43"/>
          </p15:clr>
        </p15:guide>
        <p15:guide id="9" orient="horz" pos="1275">
          <p15:clr>
            <a:srgbClr val="F26B43"/>
          </p15:clr>
        </p15:guide>
        <p15:guide id="10" orient="horz" pos="3974">
          <p15:clr>
            <a:srgbClr val="F26B43"/>
          </p15:clr>
        </p15:guide>
        <p15:guide id="11" orient="horz" pos="426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ixabay.com/en/magnetic-magnetism-gravity-magnet-150096/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krzysztof.stachon@cern.ch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ernbox.cern.ch/s/B8ZKqiv9WJQ7cbu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ubtitle 32">
            <a:extLst>
              <a:ext uri="{FF2B5EF4-FFF2-40B4-BE49-F238E27FC236}">
                <a16:creationId xmlns:a16="http://schemas.microsoft.com/office/drawing/2014/main" id="{411F10E4-B15B-40DC-B729-79F60EB6CA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850" y="4551523"/>
            <a:ext cx="8496300" cy="1613782"/>
          </a:xfrm>
        </p:spPr>
        <p:txBody>
          <a:bodyPr/>
          <a:lstStyle/>
          <a:p>
            <a:pPr algn="ctr"/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Krzysztof Stachon</a:t>
            </a:r>
            <a:br>
              <a:rPr lang="pl-PL" sz="1200" dirty="0">
                <a:solidFill>
                  <a:schemeClr val="bg1">
                    <a:lumMod val="95000"/>
                  </a:schemeClr>
                </a:solidFill>
              </a:rPr>
            </a:br>
            <a:endParaRPr lang="pl-PL" sz="1200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endParaRPr lang="pl-PL" sz="1100" i="1" dirty="0">
              <a:solidFill>
                <a:schemeClr val="bg1">
                  <a:lumMod val="95000"/>
                </a:schemeClr>
              </a:solidFill>
            </a:endParaRPr>
          </a:p>
          <a:p>
            <a:pPr algn="ctr"/>
            <a:r>
              <a:rPr lang="pl-PL" sz="1100" i="1" dirty="0">
                <a:solidFill>
                  <a:schemeClr val="bg1">
                    <a:lumMod val="95000"/>
                  </a:schemeClr>
                </a:solidFill>
              </a:rPr>
              <a:t>Credits:</a:t>
            </a:r>
            <a:br>
              <a:rPr lang="pl-PL" sz="1100" i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es-ES" sz="1100" i="1" dirty="0">
                <a:solidFill>
                  <a:schemeClr val="bg1">
                    <a:lumMod val="95000"/>
                  </a:schemeClr>
                </a:solidFill>
              </a:rPr>
              <a:t>Raul Jimenez Estupinan </a:t>
            </a:r>
            <a:r>
              <a:rPr lang="pl-PL" sz="1100" i="1" dirty="0">
                <a:solidFill>
                  <a:schemeClr val="bg1">
                    <a:lumMod val="95000"/>
                  </a:schemeClr>
                </a:solidFill>
              </a:rPr>
              <a:t>, Ben Farnham, Magnus Hansen, Werner Lustermann, WIENER</a:t>
            </a:r>
            <a:br>
              <a:rPr lang="pl-PL" sz="1100" i="1" dirty="0">
                <a:solidFill>
                  <a:schemeClr val="bg1">
                    <a:lumMod val="95000"/>
                  </a:schemeClr>
                </a:solidFill>
              </a:rPr>
            </a:br>
            <a:br>
              <a:rPr lang="pl-PL" sz="1100" i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pl-PL" sz="1200" dirty="0">
                <a:solidFill>
                  <a:schemeClr val="bg1">
                    <a:lumMod val="95000"/>
                  </a:schemeClr>
                </a:solidFill>
              </a:rPr>
              <a:t>28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/</a:t>
            </a:r>
            <a:r>
              <a:rPr lang="pl-PL" sz="1200" dirty="0">
                <a:solidFill>
                  <a:schemeClr val="bg1">
                    <a:lumMod val="95000"/>
                  </a:schemeClr>
                </a:solidFill>
              </a:rPr>
              <a:t>02</a:t>
            </a:r>
            <a:r>
              <a:rPr lang="en-US" sz="1200" dirty="0">
                <a:solidFill>
                  <a:schemeClr val="bg1">
                    <a:lumMod val="95000"/>
                  </a:schemeClr>
                </a:solidFill>
              </a:rPr>
              <a:t>/202</a:t>
            </a:r>
            <a:r>
              <a:rPr lang="pl-PL" sz="12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n-US" sz="1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Krzysztof Stachon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2" name="Title 31">
            <a:extLst>
              <a:ext uri="{FF2B5EF4-FFF2-40B4-BE49-F238E27FC236}">
                <a16:creationId xmlns:a16="http://schemas.microsoft.com/office/drawing/2014/main" id="{22C5F71A-8DC8-4FCF-8D8D-57D7FA8277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l-PL" sz="2400" dirty="0"/>
              <a:t>LVPS community meeting #4</a:t>
            </a:r>
            <a:br>
              <a:rPr lang="pl-PL" sz="2400" dirty="0"/>
            </a:br>
            <a:r>
              <a:rPr lang="pl-PL" sz="1200" dirty="0"/>
              <a:t>News since December 2024</a:t>
            </a:r>
            <a:endParaRPr lang="en-CH" sz="16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29724C5-0339-F396-7BFE-4CEB43BF7CD7}"/>
              </a:ext>
            </a:extLst>
          </p:cNvPr>
          <p:cNvGrpSpPr/>
          <p:nvPr/>
        </p:nvGrpSpPr>
        <p:grpSpPr>
          <a:xfrm>
            <a:off x="3419872" y="892983"/>
            <a:ext cx="2873688" cy="2118837"/>
            <a:chOff x="26880843" y="3001104"/>
            <a:chExt cx="2873688" cy="2118837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EA12F280-517D-1160-ADAE-6280725FB301}"/>
                </a:ext>
              </a:extLst>
            </p:cNvPr>
            <p:cNvGrpSpPr/>
            <p:nvPr/>
          </p:nvGrpSpPr>
          <p:grpSpPr>
            <a:xfrm>
              <a:off x="26880843" y="3001104"/>
              <a:ext cx="1934471" cy="2118837"/>
              <a:chOff x="3347865" y="749631"/>
              <a:chExt cx="2259640" cy="2474996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C36A76D9-9683-77AF-D14E-E54D141C954B}"/>
                  </a:ext>
                </a:extLst>
              </p:cNvPr>
              <p:cNvSpPr/>
              <p:nvPr/>
            </p:nvSpPr>
            <p:spPr>
              <a:xfrm>
                <a:off x="3357985" y="1548310"/>
                <a:ext cx="637952" cy="1447585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25400" cap="rnd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B9E3AA9F-2934-313D-CDE6-384001C8E317}"/>
                  </a:ext>
                </a:extLst>
              </p:cNvPr>
              <p:cNvGrpSpPr/>
              <p:nvPr/>
            </p:nvGrpSpPr>
            <p:grpSpPr>
              <a:xfrm>
                <a:off x="3347865" y="749631"/>
                <a:ext cx="2259640" cy="2474996"/>
                <a:chOff x="3347865" y="749631"/>
                <a:chExt cx="2259640" cy="2474996"/>
              </a:xfrm>
            </p:grpSpPr>
            <p:cxnSp>
              <p:nvCxnSpPr>
                <p:cNvPr id="45" name="Connector: Elbow 44">
                  <a:extLst>
                    <a:ext uri="{FF2B5EF4-FFF2-40B4-BE49-F238E27FC236}">
                      <a16:creationId xmlns:a16="http://schemas.microsoft.com/office/drawing/2014/main" id="{DE80D272-E6E2-E9C8-AEB1-760E10A26C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 flipV="1">
                  <a:off x="4504422" y="-86350"/>
                  <a:ext cx="267101" cy="1939064"/>
                </a:xfrm>
                <a:prstGeom prst="bentConnector2">
                  <a:avLst/>
                </a:prstGeom>
                <a:noFill/>
                <a:ln w="57150" cap="sq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A8E9EDB8-40AD-D030-5EEA-4FDE1B5C77B5}"/>
                    </a:ext>
                  </a:extLst>
                </p:cNvPr>
                <p:cNvCxnSpPr/>
                <p:nvPr/>
              </p:nvCxnSpPr>
              <p:spPr>
                <a:xfrm>
                  <a:off x="3668440" y="749631"/>
                  <a:ext cx="0" cy="195663"/>
                </a:xfrm>
                <a:prstGeom prst="line">
                  <a:avLst/>
                </a:prstGeom>
                <a:noFill/>
                <a:ln w="57150" cap="sq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7" name="Connector: Elbow 46">
                  <a:extLst>
                    <a:ext uri="{FF2B5EF4-FFF2-40B4-BE49-F238E27FC236}">
                      <a16:creationId xmlns:a16="http://schemas.microsoft.com/office/drawing/2014/main" id="{917192FB-8A96-9D2D-EF71-697F9D65DE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>
                  <a:off x="4506135" y="2123257"/>
                  <a:ext cx="263679" cy="1939061"/>
                </a:xfrm>
                <a:prstGeom prst="bentConnector2">
                  <a:avLst/>
                </a:prstGeom>
                <a:noFill/>
                <a:ln w="57150" cap="sq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0847910E-B6F2-BC1B-CFB9-7F21D33014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68441" y="3028964"/>
                  <a:ext cx="0" cy="195663"/>
                </a:xfrm>
                <a:prstGeom prst="line">
                  <a:avLst/>
                </a:prstGeom>
                <a:noFill/>
                <a:ln w="57150" cap="sq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E4B29E4F-6540-5CD8-281F-17247105AA4C}"/>
                    </a:ext>
                  </a:extLst>
                </p:cNvPr>
                <p:cNvGrpSpPr/>
                <p:nvPr/>
              </p:nvGrpSpPr>
              <p:grpSpPr>
                <a:xfrm>
                  <a:off x="3347865" y="953205"/>
                  <a:ext cx="648072" cy="2051943"/>
                  <a:chOff x="3347865" y="953205"/>
                  <a:chExt cx="648072" cy="2051943"/>
                </a:xfrm>
              </p:grpSpPr>
              <p:sp>
                <p:nvSpPr>
                  <p:cNvPr id="50" name="Lightning Bolt 49">
                    <a:extLst>
                      <a:ext uri="{FF2B5EF4-FFF2-40B4-BE49-F238E27FC236}">
                        <a16:creationId xmlns:a16="http://schemas.microsoft.com/office/drawing/2014/main" id="{333973B3-4316-0010-C6FD-675F7C919937}"/>
                      </a:ext>
                    </a:extLst>
                  </p:cNvPr>
                  <p:cNvSpPr/>
                  <p:nvPr/>
                </p:nvSpPr>
                <p:spPr>
                  <a:xfrm>
                    <a:off x="3407911" y="1737634"/>
                    <a:ext cx="504056" cy="648072"/>
                  </a:xfrm>
                  <a:prstGeom prst="lightningBol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25400" cap="rnd" cmpd="sng" algn="ctr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51" name="Rectangle: Rounded Corners 50">
                    <a:extLst>
                      <a:ext uri="{FF2B5EF4-FFF2-40B4-BE49-F238E27FC236}">
                        <a16:creationId xmlns:a16="http://schemas.microsoft.com/office/drawing/2014/main" id="{C219E9B9-4A2B-570F-41E4-11560D93789B}"/>
                      </a:ext>
                    </a:extLst>
                  </p:cNvPr>
                  <p:cNvSpPr/>
                  <p:nvPr/>
                </p:nvSpPr>
                <p:spPr>
                  <a:xfrm>
                    <a:off x="3347865" y="1060932"/>
                    <a:ext cx="648072" cy="1944216"/>
                  </a:xfrm>
                  <a:prstGeom prst="roundRect">
                    <a:avLst/>
                  </a:prstGeom>
                  <a:noFill/>
                  <a:ln w="76200" cap="flat" cmpd="sng" algn="ctr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53" name="Straight Connector 52">
                    <a:extLst>
                      <a:ext uri="{FF2B5EF4-FFF2-40B4-BE49-F238E27FC236}">
                        <a16:creationId xmlns:a16="http://schemas.microsoft.com/office/drawing/2014/main" id="{288A1AF8-D531-07E3-9CD1-483A5C6D035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488420" y="953205"/>
                    <a:ext cx="360040" cy="0"/>
                  </a:xfrm>
                  <a:prstGeom prst="line">
                    <a:avLst/>
                  </a:prstGeom>
                  <a:noFill/>
                  <a:ln w="76200" cap="rnd" cmpd="sng" algn="ctr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  <a:prstDash val="solid"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3F99207C-4981-5492-2E7A-87642F07817D}"/>
                      </a:ext>
                    </a:extLst>
                  </p:cNvPr>
                  <p:cNvSpPr txBox="1"/>
                  <p:nvPr/>
                </p:nvSpPr>
                <p:spPr>
                  <a:xfrm>
                    <a:off x="3462458" y="978921"/>
                    <a:ext cx="360040" cy="46166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</a:rPr>
                      <a:t>+</a:t>
                    </a:r>
                    <a:endParaRPr kumimoji="0" lang="en-CH" sz="2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FD719563-E1FC-22D0-BAF9-89A8C6B618F7}"/>
                      </a:ext>
                    </a:extLst>
                  </p:cNvPr>
                  <p:cNvSpPr txBox="1"/>
                  <p:nvPr/>
                </p:nvSpPr>
                <p:spPr>
                  <a:xfrm>
                    <a:off x="3488419" y="2524604"/>
                    <a:ext cx="360040" cy="46166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24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>
                            <a:lumMod val="65000"/>
                            <a:lumOff val="35000"/>
                          </a:prstClr>
                        </a:solidFill>
                        <a:effectLst/>
                        <a:uLnTx/>
                        <a:uFillTx/>
                      </a:rPr>
                      <a:t>-</a:t>
                    </a:r>
                    <a:endParaRPr kumimoji="0" lang="en-CH" sz="2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>
                          <a:lumMod val="65000"/>
                          <a:lumOff val="35000"/>
                        </a:prstClr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  <p:pic>
          <p:nvPicPr>
            <p:cNvPr id="37" name="Picture 36" descr="A colorful design on a black background&#10;&#10;Description automatically generated with low confidence">
              <a:extLst>
                <a:ext uri="{FF2B5EF4-FFF2-40B4-BE49-F238E27FC236}">
                  <a16:creationId xmlns:a16="http://schemas.microsoft.com/office/drawing/2014/main" id="{45870D07-DF68-F81B-47E7-30F15A8921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0943" r="30928"/>
            <a:stretch/>
          </p:blipFill>
          <p:spPr>
            <a:xfrm>
              <a:off x="27924314" y="3090370"/>
              <a:ext cx="1830217" cy="1922415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81515379-65C7-25DF-A219-3E24750F1E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988" y="1412776"/>
            <a:ext cx="612068" cy="605991"/>
          </a:xfrm>
          <a:prstGeom prst="rect">
            <a:avLst/>
          </a:prstGeom>
        </p:spPr>
      </p:pic>
      <p:pic>
        <p:nvPicPr>
          <p:cNvPr id="7" name="Picture 6" descr="A white rectangle with black background&#10;&#10;Description automatically generated">
            <a:extLst>
              <a:ext uri="{FF2B5EF4-FFF2-40B4-BE49-F238E27FC236}">
                <a16:creationId xmlns:a16="http://schemas.microsoft.com/office/drawing/2014/main" id="{0A647615-F4BD-3A8D-4A9D-7A67C3A4E7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2699792" y="2124635"/>
            <a:ext cx="663438" cy="36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3197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5888DE0-2142-450F-B184-C5D6B96B0B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1313" y="620688"/>
            <a:ext cx="8496299" cy="720080"/>
          </a:xfrm>
          <a:solidFill>
            <a:schemeClr val="bg1">
              <a:alpha val="20000"/>
            </a:schemeClr>
          </a:solidFill>
        </p:spPr>
        <p:txBody>
          <a:bodyPr/>
          <a:lstStyle/>
          <a:p>
            <a:pPr algn="ctr"/>
            <a:r>
              <a:rPr lang="pl-PL" sz="3600" dirty="0"/>
              <a:t>Thank you for your attention</a:t>
            </a:r>
            <a:endParaRPr lang="en-CH" sz="3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F158A7-77E5-4411-9DD9-6C1FB69ADEB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8531225" y="6308725"/>
            <a:ext cx="612775" cy="468313"/>
          </a:xfrm>
        </p:spPr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20DCAB-1D8B-4BC0-A996-520C7FD5EE5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935663" y="6308725"/>
            <a:ext cx="3208337" cy="468313"/>
          </a:xfrm>
        </p:spPr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FA494B-12D7-448B-8A47-43A1B0B785B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877300" y="6308725"/>
            <a:ext cx="266700" cy="468313"/>
          </a:xfrm>
        </p:spPr>
        <p:txBody>
          <a:bodyPr/>
          <a:lstStyle/>
          <a:p>
            <a:fld id="{6C6AE60A-B69C-4790-82F7-3882EDF23186}" type="slidenum">
              <a:rPr lang="en-GB" smtClean="0"/>
              <a:t>10</a:t>
            </a:fld>
            <a:endParaRPr lang="en-GB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64D4209-8E1E-4364-9E48-0E2274BBB6A2}"/>
              </a:ext>
            </a:extLst>
          </p:cNvPr>
          <p:cNvSpPr txBox="1"/>
          <p:nvPr/>
        </p:nvSpPr>
        <p:spPr>
          <a:xfrm>
            <a:off x="179512" y="5098539"/>
            <a:ext cx="3708412" cy="1138773"/>
          </a:xfrm>
          <a:prstGeom prst="rect">
            <a:avLst/>
          </a:prstGeom>
          <a:solidFill>
            <a:schemeClr val="bg1">
              <a:alpha val="73000"/>
            </a:schemeClr>
          </a:solidFill>
          <a:effectLst>
            <a:softEdge rad="12700"/>
          </a:effectLst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Contact</a:t>
            </a:r>
            <a:endParaRPr lang="en-US" sz="1000" b="1" dirty="0"/>
          </a:p>
          <a:p>
            <a:endParaRPr lang="en-US" sz="1000" dirty="0"/>
          </a:p>
          <a:p>
            <a:r>
              <a:rPr lang="en-US" sz="1400" b="1" dirty="0"/>
              <a:t>Krzysztof </a:t>
            </a:r>
            <a:r>
              <a:rPr lang="en-US" sz="1400" b="1" dirty="0" err="1"/>
              <a:t>Stachon</a:t>
            </a:r>
            <a:endParaRPr lang="en-US" sz="1400" b="1" dirty="0"/>
          </a:p>
          <a:p>
            <a:r>
              <a:rPr lang="en-US" sz="1000" dirty="0">
                <a:hlinkClick r:id="rId2"/>
              </a:rPr>
              <a:t>krzysztof.stachon@cern.ch</a:t>
            </a:r>
            <a:endParaRPr lang="en-US" sz="1000" dirty="0"/>
          </a:p>
          <a:p>
            <a:pPr algn="ctr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6354011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EB6F867-794B-CCA4-ABF5-4224F2D83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675" y="1555752"/>
            <a:ext cx="8496300" cy="4210046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0EA4FF-C590-5376-5BFF-B10BE1F84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4AA77-728D-5B52-FBE8-309DE1BF0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D46061-490B-7B9A-E91E-5EEEF8FCE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2F08ED5-9C5A-B81F-867E-D7F4DDF9EC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576038"/>
          </a:xfrm>
        </p:spPr>
        <p:txBody>
          <a:bodyPr/>
          <a:lstStyle/>
          <a:p>
            <a:r>
              <a:rPr lang="pl-PL" dirty="0"/>
              <a:t>Open disucssion notes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574670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4AD54D-8067-F525-7148-BB66A2A2A3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28/02/2025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796C58-8FC0-4830-152D-774CEDCAF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Krzysztof Stachon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B95D4-4A39-2241-9020-4F0B330D7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351" y="6308726"/>
            <a:ext cx="266700" cy="468312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fld id="{6C6AE60A-B69C-4790-82F7-3882EDF23186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9A02004-DF9A-FFE0-AEED-2E7C29967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</p:spPr>
        <p:txBody>
          <a:bodyPr anchor="t">
            <a:normAutofit/>
          </a:bodyPr>
          <a:lstStyle/>
          <a:p>
            <a:r>
              <a:rPr lang="pl-PL" dirty="0"/>
              <a:t>Agenda</a:t>
            </a:r>
            <a:endParaRPr lang="en-GB" dirty="0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314315F8-8B38-3F84-3039-3DBCD7AC55F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8994861"/>
              </p:ext>
            </p:extLst>
          </p:nvPr>
        </p:nvGraphicFramePr>
        <p:xfrm>
          <a:off x="323850" y="2024064"/>
          <a:ext cx="8496300" cy="4210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6532694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14E779-DDD0-D1BA-F104-000B8EFB4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732" y="1729639"/>
            <a:ext cx="8665914" cy="4210046"/>
          </a:xfrm>
        </p:spPr>
        <p:txBody>
          <a:bodyPr/>
          <a:lstStyle/>
          <a:p>
            <a:r>
              <a:rPr lang="pl-PL" sz="2000" dirty="0"/>
              <a:t>WIENER has provided an update on the early pre-production delivery:</a:t>
            </a:r>
          </a:p>
          <a:p>
            <a:pPr lvl="1"/>
            <a:r>
              <a:rPr lang="pl-PL" sz="1600" dirty="0"/>
              <a:t>Delivery promised by the </a:t>
            </a:r>
            <a:r>
              <a:rPr lang="pl-PL" sz="1600" b="1" dirty="0"/>
              <a:t>end of April 2025 </a:t>
            </a:r>
            <a:r>
              <a:rPr lang="pl-PL" sz="1600" dirty="0"/>
              <a:t>to </a:t>
            </a:r>
            <a:r>
              <a:rPr lang="en-GB" sz="1600" dirty="0"/>
              <a:t>meet the radiation qualification timeline</a:t>
            </a:r>
            <a:endParaRPr lang="pl-PL" sz="1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C2D1FD-BF30-6C96-8028-C3F974B58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E080B4-E16D-471A-3B2F-946E207C2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B67D53-FEBA-0799-76AF-4E7F4C652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3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52B02140-AB79-CBA0-5B20-48C6E4299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648046"/>
          </a:xfrm>
        </p:spPr>
        <p:txBody>
          <a:bodyPr/>
          <a:lstStyle/>
          <a:p>
            <a:r>
              <a:rPr lang="pl-PL" dirty="0"/>
              <a:t>Early pre-production delivery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EB0CF2E-84B0-5DA8-259D-21C2EE0CE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2556" y="2543831"/>
            <a:ext cx="3213031" cy="2177031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B2C7EC19-2498-85B9-1036-BA60EA840BE6}"/>
              </a:ext>
            </a:extLst>
          </p:cNvPr>
          <p:cNvSpPr txBox="1">
            <a:spLocks/>
          </p:cNvSpPr>
          <p:nvPr/>
        </p:nvSpPr>
        <p:spPr>
          <a:xfrm>
            <a:off x="344012" y="2626987"/>
            <a:ext cx="5590420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pl-PL" sz="1400" dirty="0"/>
              <a:t>Assembly of PCBs will be done by Kontron, who has now all the material in hands. </a:t>
            </a:r>
          </a:p>
          <a:p>
            <a:pPr lvl="2"/>
            <a:r>
              <a:rPr lang="pl-PL" sz="1400" dirty="0"/>
              <a:t>Integration and testing will take place at WIENER’s premises</a:t>
            </a:r>
          </a:p>
          <a:p>
            <a:pPr lvl="2"/>
            <a:r>
              <a:rPr lang="pl-PL" sz="1400" dirty="0"/>
              <a:t>I was </a:t>
            </a:r>
            <a:r>
              <a:rPr lang="en-GB" sz="1400" dirty="0"/>
              <a:t>informed</a:t>
            </a:r>
            <a:r>
              <a:rPr lang="pl-PL" sz="1400" dirty="0"/>
              <a:t>, that the delay was caused by </a:t>
            </a:r>
            <a:r>
              <a:rPr lang="en-GB" sz="16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extensive communication</a:t>
            </a:r>
            <a:r>
              <a:rPr lang="pl-PL" sz="16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exchange</a:t>
            </a:r>
            <a:r>
              <a:rPr lang="en-GB" sz="1600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with manufacturing company, who needed clarifications about the design files and parts procurement. </a:t>
            </a:r>
            <a:endParaRPr lang="en-GB" sz="160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2"/>
            <a:endParaRPr lang="pl-PL" sz="160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63AE083-14F3-2BAB-79DA-F064036D3FC7}"/>
              </a:ext>
            </a:extLst>
          </p:cNvPr>
          <p:cNvCxnSpPr>
            <a:cxnSpLocks/>
          </p:cNvCxnSpPr>
          <p:nvPr/>
        </p:nvCxnSpPr>
        <p:spPr>
          <a:xfrm>
            <a:off x="5110780" y="3326931"/>
            <a:ext cx="504056" cy="144016"/>
          </a:xfrm>
          <a:prstGeom prst="straightConnector1">
            <a:avLst/>
          </a:prstGeom>
          <a:ln w="28575" cap="sq">
            <a:solidFill>
              <a:srgbClr val="C00000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2A4493C3-0D67-7F1C-FF98-51631D1151E8}"/>
              </a:ext>
            </a:extLst>
          </p:cNvPr>
          <p:cNvSpPr/>
          <p:nvPr/>
        </p:nvSpPr>
        <p:spPr>
          <a:xfrm>
            <a:off x="1485112" y="5284582"/>
            <a:ext cx="6480720" cy="57547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dirty="0"/>
              <a:t>This date should be kept, as radiation test relays on this date!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920134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F046C6-2E4A-4103-98E6-4A2B38630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336" y="1151349"/>
            <a:ext cx="8496300" cy="4210046"/>
          </a:xfrm>
        </p:spPr>
        <p:txBody>
          <a:bodyPr/>
          <a:lstStyle/>
          <a:p>
            <a:r>
              <a:rPr lang="pl-PL" sz="2000" dirty="0"/>
              <a:t>Customized chassis specification finalized [1]</a:t>
            </a:r>
          </a:p>
          <a:p>
            <a:r>
              <a:rPr lang="pl-PL" sz="2000" dirty="0"/>
              <a:t>Tim, one of key engineers, deeply involved in the design of the modules left WIENER end of January. </a:t>
            </a:r>
          </a:p>
          <a:p>
            <a:pPr lvl="1"/>
            <a:r>
              <a:rPr lang="pl-PL" sz="1600" dirty="0"/>
              <a:t>Big loss for WIENER, excellent engineer with problem-solving mindset</a:t>
            </a:r>
          </a:p>
          <a:p>
            <a:pPr lvl="1"/>
            <a:r>
              <a:rPr lang="pl-PL" sz="1600" dirty="0"/>
              <a:t>We should not be affected as long as there is no new issue to be solved. </a:t>
            </a:r>
            <a:br>
              <a:rPr lang="pl-PL" sz="1800" dirty="0"/>
            </a:br>
            <a:endParaRPr lang="pl-PL" sz="1800" dirty="0"/>
          </a:p>
          <a:p>
            <a:r>
              <a:rPr lang="pl-PL" sz="2000" dirty="0"/>
              <a:t>Full chassis test under the load completed </a:t>
            </a:r>
            <a:br>
              <a:rPr lang="pl-PL" sz="2000" dirty="0"/>
            </a:br>
            <a:r>
              <a:rPr lang="pl-PL" sz="2000" dirty="0"/>
              <a:t>in January. </a:t>
            </a:r>
          </a:p>
          <a:p>
            <a:pPr lvl="1"/>
            <a:r>
              <a:rPr lang="pl-PL" sz="1800" dirty="0"/>
              <a:t>No problems detected due to heating</a:t>
            </a:r>
          </a:p>
          <a:p>
            <a:pPr lvl="1"/>
            <a:r>
              <a:rPr lang="pl-PL" sz="1800" dirty="0"/>
              <a:t>Waiting for written report from WIENER</a:t>
            </a:r>
          </a:p>
          <a:p>
            <a:pPr lvl="1"/>
            <a:r>
              <a:rPr lang="pl-PL" sz="1800" dirty="0"/>
              <a:t>Problem with CAN addressing detected..</a:t>
            </a:r>
            <a:endParaRPr lang="pl-P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528D5A-2D73-806E-467F-0069B6642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EFBE0A-B002-37BB-EC40-31AAD52CC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124835-7D43-8902-4653-AD8A3C58C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4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7E9384C-94D2-383A-29C6-4D46506F4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432022"/>
          </a:xfrm>
        </p:spPr>
        <p:txBody>
          <a:bodyPr/>
          <a:lstStyle/>
          <a:p>
            <a:r>
              <a:rPr lang="pl-PL" dirty="0"/>
              <a:t>News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C7039FF-0D37-745D-5D3B-8C10C93E41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315" y="3003240"/>
            <a:ext cx="2479115" cy="3305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6748C0-E71B-AA9D-D97E-51686C23C1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582" y="4764944"/>
            <a:ext cx="2995517" cy="20058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2D87E18-F318-0389-6ECE-17E373561965}"/>
              </a:ext>
            </a:extLst>
          </p:cNvPr>
          <p:cNvSpPr txBox="1"/>
          <p:nvPr/>
        </p:nvSpPr>
        <p:spPr>
          <a:xfrm>
            <a:off x="0" y="6526174"/>
            <a:ext cx="5521019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000" dirty="0"/>
              <a:t>[1] </a:t>
            </a:r>
            <a:r>
              <a:rPr lang="en-GB" sz="1000" dirty="0">
                <a:hlinkClick r:id="rId4"/>
              </a:rPr>
              <a:t>https://cernbox.cern.ch/s/B8ZKqiv9WJQ7cbu</a:t>
            </a:r>
            <a:r>
              <a:rPr lang="pl-PL" sz="1000" dirty="0"/>
              <a:t> 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9426322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0E4552-0CB0-23F8-98B3-4325C3611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056" y="1131266"/>
            <a:ext cx="8496300" cy="4210046"/>
          </a:xfrm>
        </p:spPr>
        <p:txBody>
          <a:bodyPr/>
          <a:lstStyle/>
          <a:p>
            <a:r>
              <a:rPr lang="pl-PL" sz="2000" dirty="0"/>
              <a:t>CAN address is assigned based on position in the chassis and chassis address (selectable with a switch)</a:t>
            </a:r>
          </a:p>
          <a:p>
            <a:r>
              <a:rPr lang="pl-PL" sz="2000" dirty="0"/>
              <a:t>It turned out that with some (low) likelihood, two modules may have the same address detected. This creates colission in responses and practically makes communication with the two modules impossible. </a:t>
            </a:r>
          </a:p>
          <a:p>
            <a:r>
              <a:rPr lang="pl-PL" sz="2000" dirty="0"/>
              <a:t>Root cause: EMI (pickup by long, low-level signal trace)</a:t>
            </a:r>
          </a:p>
          <a:p>
            <a:r>
              <a:rPr lang="pl-PL" sz="2000" dirty="0">
                <a:solidFill>
                  <a:srgbClr val="00B050"/>
                </a:solidFill>
              </a:rPr>
              <a:t>The issue was now fully solved by replacing pasive components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3BC4E7-B761-8FD5-DFF5-FA46A0704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0F4589-C046-B14B-4577-36CAF0D36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E09CA1-4A14-A5B1-9A93-FFEF9A79D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5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F9F89B0-C6F1-F166-D2F0-D1B3623B8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432022"/>
          </a:xfrm>
        </p:spPr>
        <p:txBody>
          <a:bodyPr/>
          <a:lstStyle/>
          <a:p>
            <a:r>
              <a:rPr lang="pl-PL" dirty="0"/>
              <a:t>CAN addressing issue</a:t>
            </a:r>
            <a:endParaRPr lang="en-GB" dirty="0"/>
          </a:p>
        </p:txBody>
      </p:sp>
      <p:pic>
        <p:nvPicPr>
          <p:cNvPr id="2050" name="image_0">
            <a:extLst>
              <a:ext uri="{FF2B5EF4-FFF2-40B4-BE49-F238E27FC236}">
                <a16:creationId xmlns:a16="http://schemas.microsoft.com/office/drawing/2014/main" id="{EF194118-D0FC-DFC8-9673-1AF14FFB7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1" y="3587429"/>
            <a:ext cx="1875320" cy="318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24A3755-AD48-05E7-28F5-51BE8584B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538" y="5098311"/>
            <a:ext cx="2137452" cy="1682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image_4">
            <a:extLst>
              <a:ext uri="{FF2B5EF4-FFF2-40B4-BE49-F238E27FC236}">
                <a16:creationId xmlns:a16="http://schemas.microsoft.com/office/drawing/2014/main" id="{8FAFBD4C-D154-E6AE-D665-D287CF105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135" y="5098311"/>
            <a:ext cx="2055044" cy="168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 black circuit board with many small square objects&#10;&#10;Description automatically generated with medium confidence">
            <a:extLst>
              <a:ext uri="{FF2B5EF4-FFF2-40B4-BE49-F238E27FC236}">
                <a16:creationId xmlns:a16="http://schemas.microsoft.com/office/drawing/2014/main" id="{3B7B51AC-14F5-69EB-25B0-4F4236C95D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7538" y="3477105"/>
            <a:ext cx="4958758" cy="154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03793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231211A-7670-9966-8E32-F9CB388B6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221937"/>
            <a:ext cx="8424613" cy="4210046"/>
          </a:xfrm>
        </p:spPr>
        <p:txBody>
          <a:bodyPr/>
          <a:lstStyle/>
          <a:p>
            <a:r>
              <a:rPr lang="pl-PL" sz="1800" dirty="0"/>
              <a:t>Based on simulations, there was a hypotesis issued that 100 nF capacitor before NTC resistor may cause excessive inrush current. </a:t>
            </a:r>
          </a:p>
          <a:p>
            <a:r>
              <a:rPr lang="pl-PL" sz="1800" dirty="0"/>
              <a:t>Inrush current was measured by WIENER with a cable equivalent model (RLGC)</a:t>
            </a:r>
          </a:p>
          <a:p>
            <a:r>
              <a:rPr lang="pl-PL" sz="1800" dirty="0"/>
              <a:t>Short (tens us), 20A transient was measured (on a single module). </a:t>
            </a:r>
          </a:p>
          <a:p>
            <a:r>
              <a:rPr lang="pl-PL" sz="1800" dirty="0"/>
              <a:t>Without the capacitor, the transient was reduced to 6 A, which will not trip MCB’s overload protection.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BA01FE-9BFD-1C6C-4281-B0E3B6A37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3F57EC-0726-6FCB-FFC4-6B65B1DB9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AF873F-7399-49EA-736F-077AB8A19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6D34796-778D-A5DA-398C-D2E0FE461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576038"/>
          </a:xfrm>
        </p:spPr>
        <p:txBody>
          <a:bodyPr/>
          <a:lstStyle/>
          <a:p>
            <a:r>
              <a:rPr lang="pl-PL" dirty="0"/>
              <a:t>Inrush current study</a:t>
            </a:r>
            <a:endParaRPr lang="en-GB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26F6B3B-F0B9-681C-4833-46F39F4F2A63}"/>
              </a:ext>
            </a:extLst>
          </p:cNvPr>
          <p:cNvGrpSpPr/>
          <p:nvPr/>
        </p:nvGrpSpPr>
        <p:grpSpPr>
          <a:xfrm>
            <a:off x="325812" y="5072116"/>
            <a:ext cx="5419331" cy="1595564"/>
            <a:chOff x="3707904" y="4245350"/>
            <a:chExt cx="5419331" cy="159556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9DF8D51-AA68-D50B-55E1-B37F2218F50A}"/>
                </a:ext>
              </a:extLst>
            </p:cNvPr>
            <p:cNvGrpSpPr/>
            <p:nvPr/>
          </p:nvGrpSpPr>
          <p:grpSpPr>
            <a:xfrm>
              <a:off x="3707904" y="4245350"/>
              <a:ext cx="5419331" cy="1595564"/>
              <a:chOff x="3707904" y="4245350"/>
              <a:chExt cx="5419331" cy="1595564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EBC0E463-A26A-439E-5E1E-4C1550CA541B}"/>
                  </a:ext>
                </a:extLst>
              </p:cNvPr>
              <p:cNvGrpSpPr/>
              <p:nvPr/>
            </p:nvGrpSpPr>
            <p:grpSpPr>
              <a:xfrm>
                <a:off x="5244685" y="4525885"/>
                <a:ext cx="3882550" cy="1107723"/>
                <a:chOff x="-994875" y="2401686"/>
                <a:chExt cx="3882550" cy="1107723"/>
              </a:xfrm>
            </p:grpSpPr>
            <p:sp>
              <p:nvSpPr>
                <p:cNvPr id="8" name="Rectangle 7">
                  <a:extLst>
                    <a:ext uri="{FF2B5EF4-FFF2-40B4-BE49-F238E27FC236}">
                      <a16:creationId xmlns:a16="http://schemas.microsoft.com/office/drawing/2014/main" id="{1604F493-C0E4-F458-7370-E3507302851A}"/>
                    </a:ext>
                  </a:extLst>
                </p:cNvPr>
                <p:cNvSpPr/>
                <p:nvPr/>
              </p:nvSpPr>
              <p:spPr>
                <a:xfrm>
                  <a:off x="899592" y="2401686"/>
                  <a:ext cx="720080" cy="21602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dirty="0">
                      <a:solidFill>
                        <a:srgbClr val="C00000"/>
                      </a:solidFill>
                    </a:rPr>
                    <a:t>NTC</a:t>
                  </a:r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cxnSp>
              <p:nvCxnSpPr>
                <p:cNvPr id="9" name="Straight Connector 8">
                  <a:extLst>
                    <a:ext uri="{FF2B5EF4-FFF2-40B4-BE49-F238E27FC236}">
                      <a16:creationId xmlns:a16="http://schemas.microsoft.com/office/drawing/2014/main" id="{C804C04C-3B3B-0091-1A9A-D55C1FCD24B3}"/>
                    </a:ext>
                  </a:extLst>
                </p:cNvPr>
                <p:cNvCxnSpPr>
                  <a:stCxn id="8" idx="1"/>
                </p:cNvCxnSpPr>
                <p:nvPr/>
              </p:nvCxnSpPr>
              <p:spPr>
                <a:xfrm flipH="1">
                  <a:off x="611560" y="2509698"/>
                  <a:ext cx="288032" cy="0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59D656B2-936C-9137-88DD-0D9A02F2700E}"/>
                    </a:ext>
                  </a:extLst>
                </p:cNvPr>
                <p:cNvCxnSpPr/>
                <p:nvPr/>
              </p:nvCxnSpPr>
              <p:spPr>
                <a:xfrm flipH="1">
                  <a:off x="1619672" y="2509698"/>
                  <a:ext cx="288032" cy="0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EDC01F83-A4CD-3797-E59C-4F7EF6E846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07704" y="2518082"/>
                  <a:ext cx="0" cy="406862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4F48952B-0A2C-88F6-6373-944F64CC8110}"/>
                    </a:ext>
                  </a:extLst>
                </p:cNvPr>
                <p:cNvCxnSpPr/>
                <p:nvPr/>
              </p:nvCxnSpPr>
              <p:spPr>
                <a:xfrm flipH="1">
                  <a:off x="1763688" y="2924944"/>
                  <a:ext cx="288032" cy="0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E86CE690-03F1-6263-EA7C-046C7852F7F7}"/>
                    </a:ext>
                  </a:extLst>
                </p:cNvPr>
                <p:cNvCxnSpPr/>
                <p:nvPr/>
              </p:nvCxnSpPr>
              <p:spPr>
                <a:xfrm flipH="1">
                  <a:off x="1763688" y="2996952"/>
                  <a:ext cx="288032" cy="0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891AEF90-4CE4-C1E8-B247-DD56EF4887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07704" y="3022138"/>
                  <a:ext cx="0" cy="406862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2C18FE1A-357D-A54E-77D4-B7ACF8EC14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11560" y="3440427"/>
                  <a:ext cx="1296144" cy="0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2C0610BA-E852-4A67-6916-F412795328A1}"/>
                    </a:ext>
                  </a:extLst>
                </p:cNvPr>
                <p:cNvSpPr/>
                <p:nvPr/>
              </p:nvSpPr>
              <p:spPr>
                <a:xfrm>
                  <a:off x="434416" y="2429289"/>
                  <a:ext cx="160818" cy="16081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1F328414-3277-CE84-2B30-1907AD491314}"/>
                    </a:ext>
                  </a:extLst>
                </p:cNvPr>
                <p:cNvSpPr/>
                <p:nvPr/>
              </p:nvSpPr>
              <p:spPr>
                <a:xfrm>
                  <a:off x="434416" y="3348591"/>
                  <a:ext cx="160818" cy="16081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742118D2-2DD5-D60B-5D8E-938CC1713763}"/>
                    </a:ext>
                  </a:extLst>
                </p:cNvPr>
                <p:cNvSpPr txBox="1"/>
                <p:nvPr/>
              </p:nvSpPr>
              <p:spPr>
                <a:xfrm>
                  <a:off x="-994875" y="2740278"/>
                  <a:ext cx="93057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l-PL" dirty="0"/>
                    <a:t>380 V</a:t>
                  </a:r>
                  <a:endParaRPr lang="en-GB" dirty="0"/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5310DF4-B94C-94F2-3D52-88C92A3AE6FA}"/>
                    </a:ext>
                  </a:extLst>
                </p:cNvPr>
                <p:cNvSpPr txBox="1"/>
                <p:nvPr/>
              </p:nvSpPr>
              <p:spPr>
                <a:xfrm>
                  <a:off x="2023579" y="2771727"/>
                  <a:ext cx="86409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l-PL" dirty="0">
                      <a:solidFill>
                        <a:srgbClr val="C00000"/>
                      </a:solidFill>
                    </a:rPr>
                    <a:t>44 uF</a:t>
                  </a:r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2082AD32-6295-4B90-DEC6-5253535AFECC}"/>
                  </a:ext>
                </a:extLst>
              </p:cNvPr>
              <p:cNvGrpSpPr/>
              <p:nvPr/>
            </p:nvGrpSpPr>
            <p:grpSpPr>
              <a:xfrm>
                <a:off x="3707904" y="4320021"/>
                <a:ext cx="2321349" cy="1483249"/>
                <a:chOff x="129021" y="5292273"/>
                <a:chExt cx="2321349" cy="1483249"/>
              </a:xfrm>
            </p:grpSpPr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AF38316E-9448-D79B-D853-AAE56EA1E5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59594" y="6542882"/>
                  <a:ext cx="360431" cy="0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049451F0-3369-591A-C3C4-EF8C988A26F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59594" y="5599884"/>
                  <a:ext cx="360431" cy="0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AF13B85D-C7AB-A827-F39B-1BE851DBCC71}"/>
                    </a:ext>
                  </a:extLst>
                </p:cNvPr>
                <p:cNvSpPr/>
                <p:nvPr/>
              </p:nvSpPr>
              <p:spPr>
                <a:xfrm>
                  <a:off x="129021" y="5292273"/>
                  <a:ext cx="930573" cy="1483249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l-PL" dirty="0"/>
                    <a:t>AC/DC</a:t>
                  </a:r>
                  <a:endParaRPr lang="en-GB" dirty="0"/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EBB99A17-0195-7685-E847-7975B66787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431931" y="5453892"/>
                  <a:ext cx="416062" cy="143610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1E17C783-D692-AD7A-8FC2-BAD505185D8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436664" y="6396891"/>
                  <a:ext cx="416062" cy="143610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4BD31757-58B6-E684-AA4C-DF98CD1236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907704" y="5599884"/>
                  <a:ext cx="360431" cy="0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C5ECDF57-5D03-7AD1-59B9-8B31B880ED3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907703" y="6542882"/>
                  <a:ext cx="360431" cy="0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0093105D-F9A4-2FF2-A623-88C6456EAA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547664" y="5552882"/>
                  <a:ext cx="0" cy="922345"/>
                </a:xfrm>
                <a:prstGeom prst="line">
                  <a:avLst/>
                </a:prstGeom>
                <a:ln w="28575" cap="sq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9C72CC2D-3CF1-768F-DD85-C98E2F964AD1}"/>
                    </a:ext>
                  </a:extLst>
                </p:cNvPr>
                <p:cNvSpPr/>
                <p:nvPr/>
              </p:nvSpPr>
              <p:spPr>
                <a:xfrm>
                  <a:off x="2284461" y="5504359"/>
                  <a:ext cx="160818" cy="16081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54DDC465-62FF-954A-11AC-6B0C1307EFA4}"/>
                    </a:ext>
                  </a:extLst>
                </p:cNvPr>
                <p:cNvSpPr/>
                <p:nvPr/>
              </p:nvSpPr>
              <p:spPr>
                <a:xfrm>
                  <a:off x="2289552" y="6460092"/>
                  <a:ext cx="160818" cy="160818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Plus Sign 30">
                  <a:extLst>
                    <a:ext uri="{FF2B5EF4-FFF2-40B4-BE49-F238E27FC236}">
                      <a16:creationId xmlns:a16="http://schemas.microsoft.com/office/drawing/2014/main" id="{79311C81-1679-93BF-D3E0-6595DC6344E4}"/>
                    </a:ext>
                  </a:extLst>
                </p:cNvPr>
                <p:cNvSpPr/>
                <p:nvPr/>
              </p:nvSpPr>
              <p:spPr>
                <a:xfrm rot="18809467">
                  <a:off x="1766683" y="5479872"/>
                  <a:ext cx="240023" cy="240023"/>
                </a:xfrm>
                <a:prstGeom prst="mathPlus">
                  <a:avLst>
                    <a:gd name="adj1" fmla="val 565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Plus Sign 31">
                  <a:extLst>
                    <a:ext uri="{FF2B5EF4-FFF2-40B4-BE49-F238E27FC236}">
                      <a16:creationId xmlns:a16="http://schemas.microsoft.com/office/drawing/2014/main" id="{F038EDC0-BC0C-1203-F096-8F7E0DF7992F}"/>
                    </a:ext>
                  </a:extLst>
                </p:cNvPr>
                <p:cNvSpPr/>
                <p:nvPr/>
              </p:nvSpPr>
              <p:spPr>
                <a:xfrm rot="18809467">
                  <a:off x="1766682" y="6416381"/>
                  <a:ext cx="240023" cy="240023"/>
                </a:xfrm>
                <a:prstGeom prst="mathPlus">
                  <a:avLst>
                    <a:gd name="adj1" fmla="val 5659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7315A15D-5068-34B3-388F-78AE8C528682}"/>
                  </a:ext>
                </a:extLst>
              </p:cNvPr>
              <p:cNvSpPr/>
              <p:nvPr/>
            </p:nvSpPr>
            <p:spPr>
              <a:xfrm>
                <a:off x="5998508" y="4248334"/>
                <a:ext cx="253281" cy="1592580"/>
              </a:xfrm>
              <a:custGeom>
                <a:avLst/>
                <a:gdLst>
                  <a:gd name="connsiteX0" fmla="*/ 91524 w 253281"/>
                  <a:gd name="connsiteY0" fmla="*/ 0 h 1592580"/>
                  <a:gd name="connsiteX1" fmla="*/ 251544 w 253281"/>
                  <a:gd name="connsiteY1" fmla="*/ 472440 h 1592580"/>
                  <a:gd name="connsiteX2" fmla="*/ 84 w 253281"/>
                  <a:gd name="connsiteY2" fmla="*/ 990600 h 1592580"/>
                  <a:gd name="connsiteX3" fmla="*/ 221064 w 253281"/>
                  <a:gd name="connsiteY3" fmla="*/ 1592580 h 1592580"/>
                  <a:gd name="connsiteX4" fmla="*/ 221064 w 253281"/>
                  <a:gd name="connsiteY4" fmla="*/ 1592580 h 15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281" h="1592580">
                    <a:moveTo>
                      <a:pt x="91524" y="0"/>
                    </a:moveTo>
                    <a:cubicBezTo>
                      <a:pt x="179154" y="153670"/>
                      <a:pt x="266784" y="307340"/>
                      <a:pt x="251544" y="472440"/>
                    </a:cubicBezTo>
                    <a:cubicBezTo>
                      <a:pt x="236304" y="637540"/>
                      <a:pt x="5164" y="803910"/>
                      <a:pt x="84" y="990600"/>
                    </a:cubicBezTo>
                    <a:cubicBezTo>
                      <a:pt x="-4996" y="1177290"/>
                      <a:pt x="221064" y="1592580"/>
                      <a:pt x="221064" y="1592580"/>
                    </a:cubicBezTo>
                    <a:lnTo>
                      <a:pt x="221064" y="159258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92BB5FA6-5D27-3EAD-9FE5-0D97D2B252DA}"/>
                  </a:ext>
                </a:extLst>
              </p:cNvPr>
              <p:cNvSpPr/>
              <p:nvPr/>
            </p:nvSpPr>
            <p:spPr>
              <a:xfrm>
                <a:off x="6172195" y="4245350"/>
                <a:ext cx="253281" cy="1592580"/>
              </a:xfrm>
              <a:custGeom>
                <a:avLst/>
                <a:gdLst>
                  <a:gd name="connsiteX0" fmla="*/ 91524 w 253281"/>
                  <a:gd name="connsiteY0" fmla="*/ 0 h 1592580"/>
                  <a:gd name="connsiteX1" fmla="*/ 251544 w 253281"/>
                  <a:gd name="connsiteY1" fmla="*/ 472440 h 1592580"/>
                  <a:gd name="connsiteX2" fmla="*/ 84 w 253281"/>
                  <a:gd name="connsiteY2" fmla="*/ 990600 h 1592580"/>
                  <a:gd name="connsiteX3" fmla="*/ 221064 w 253281"/>
                  <a:gd name="connsiteY3" fmla="*/ 1592580 h 1592580"/>
                  <a:gd name="connsiteX4" fmla="*/ 221064 w 253281"/>
                  <a:gd name="connsiteY4" fmla="*/ 1592580 h 159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3281" h="1592580">
                    <a:moveTo>
                      <a:pt x="91524" y="0"/>
                    </a:moveTo>
                    <a:cubicBezTo>
                      <a:pt x="179154" y="153670"/>
                      <a:pt x="266784" y="307340"/>
                      <a:pt x="251544" y="472440"/>
                    </a:cubicBezTo>
                    <a:cubicBezTo>
                      <a:pt x="236304" y="637540"/>
                      <a:pt x="5164" y="803910"/>
                      <a:pt x="84" y="990600"/>
                    </a:cubicBezTo>
                    <a:cubicBezTo>
                      <a:pt x="-4996" y="1177290"/>
                      <a:pt x="221064" y="1592580"/>
                      <a:pt x="221064" y="1592580"/>
                    </a:cubicBezTo>
                    <a:lnTo>
                      <a:pt x="221064" y="159258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A86E662-8F31-0368-3586-707C89D09544}"/>
                </a:ext>
              </a:extLst>
            </p:cNvPr>
            <p:cNvCxnSpPr>
              <a:cxnSpLocks/>
            </p:cNvCxnSpPr>
            <p:nvPr/>
          </p:nvCxnSpPr>
          <p:spPr>
            <a:xfrm>
              <a:off x="6948264" y="4652334"/>
              <a:ext cx="0" cy="406862"/>
            </a:xfrm>
            <a:prstGeom prst="line">
              <a:avLst/>
            </a:prstGeom>
            <a:ln w="28575" cap="sq">
              <a:solidFill>
                <a:srgbClr val="0070C0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129A5BB-C4B6-D7DE-18FE-02E20EB484E2}"/>
                </a:ext>
              </a:extLst>
            </p:cNvPr>
            <p:cNvCxnSpPr/>
            <p:nvPr/>
          </p:nvCxnSpPr>
          <p:spPr>
            <a:xfrm flipH="1">
              <a:off x="6804248" y="5059196"/>
              <a:ext cx="288032" cy="0"/>
            </a:xfrm>
            <a:prstGeom prst="line">
              <a:avLst/>
            </a:prstGeom>
            <a:ln w="28575" cap="sq">
              <a:solidFill>
                <a:srgbClr val="0070C0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9DD5BB3-3128-38CF-B6C3-57E7C85B6CBC}"/>
                </a:ext>
              </a:extLst>
            </p:cNvPr>
            <p:cNvCxnSpPr/>
            <p:nvPr/>
          </p:nvCxnSpPr>
          <p:spPr>
            <a:xfrm flipH="1">
              <a:off x="6804248" y="5131204"/>
              <a:ext cx="288032" cy="0"/>
            </a:xfrm>
            <a:prstGeom prst="line">
              <a:avLst/>
            </a:prstGeom>
            <a:ln w="28575" cap="sq">
              <a:solidFill>
                <a:srgbClr val="0070C0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41456D5-2DDC-47D3-BA13-7F08D8B0A314}"/>
                </a:ext>
              </a:extLst>
            </p:cNvPr>
            <p:cNvCxnSpPr>
              <a:cxnSpLocks/>
            </p:cNvCxnSpPr>
            <p:nvPr/>
          </p:nvCxnSpPr>
          <p:spPr>
            <a:xfrm>
              <a:off x="6948264" y="5156390"/>
              <a:ext cx="0" cy="406862"/>
            </a:xfrm>
            <a:prstGeom prst="line">
              <a:avLst/>
            </a:prstGeom>
            <a:ln w="28575" cap="sq">
              <a:solidFill>
                <a:srgbClr val="0070C0"/>
              </a:solidFill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F61AE2A-A5C2-D4A7-313B-A20F3FBEAB36}"/>
                </a:ext>
              </a:extLst>
            </p:cNvPr>
            <p:cNvSpPr txBox="1"/>
            <p:nvPr/>
          </p:nvSpPr>
          <p:spPr>
            <a:xfrm>
              <a:off x="7033904" y="4907833"/>
              <a:ext cx="930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>
                  <a:solidFill>
                    <a:srgbClr val="1F407A"/>
                  </a:solidFill>
                </a:rPr>
                <a:t>100 nF</a:t>
              </a:r>
              <a:endParaRPr lang="en-GB" dirty="0">
                <a:solidFill>
                  <a:srgbClr val="1F407A"/>
                </a:solidFill>
              </a:endParaRPr>
            </a:p>
          </p:txBody>
        </p:sp>
      </p:grpSp>
      <p:sp>
        <p:nvSpPr>
          <p:cNvPr id="44" name="Multiplication Sign 43">
            <a:extLst>
              <a:ext uri="{FF2B5EF4-FFF2-40B4-BE49-F238E27FC236}">
                <a16:creationId xmlns:a16="http://schemas.microsoft.com/office/drawing/2014/main" id="{C62F89C7-1584-3FD3-8229-6FAE64F27C2C}"/>
              </a:ext>
            </a:extLst>
          </p:cNvPr>
          <p:cNvSpPr/>
          <p:nvPr/>
        </p:nvSpPr>
        <p:spPr>
          <a:xfrm>
            <a:off x="3103273" y="5486968"/>
            <a:ext cx="942004" cy="942004"/>
          </a:xfrm>
          <a:prstGeom prst="mathMultiply">
            <a:avLst>
              <a:gd name="adj1" fmla="val 1107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FADE251-A74A-AACC-7F80-0031E1ABF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90" y="3599006"/>
            <a:ext cx="3401985" cy="880374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Arrow: Bent-Up 44">
            <a:extLst>
              <a:ext uri="{FF2B5EF4-FFF2-40B4-BE49-F238E27FC236}">
                <a16:creationId xmlns:a16="http://schemas.microsoft.com/office/drawing/2014/main" id="{03020EFA-5280-CDC3-2792-03A5EF8CCF32}"/>
              </a:ext>
            </a:extLst>
          </p:cNvPr>
          <p:cNvSpPr/>
          <p:nvPr/>
        </p:nvSpPr>
        <p:spPr>
          <a:xfrm rot="10800000" flipH="1">
            <a:off x="1633455" y="4022728"/>
            <a:ext cx="1284480" cy="729039"/>
          </a:xfrm>
          <a:prstGeom prst="bentUpArrow">
            <a:avLst>
              <a:gd name="adj1" fmla="val 6223"/>
              <a:gd name="adj2" fmla="val 25000"/>
              <a:gd name="adj3" fmla="val 2500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09A1563-3B81-097B-1B3E-C840A17448E2}"/>
              </a:ext>
            </a:extLst>
          </p:cNvPr>
          <p:cNvSpPr txBox="1"/>
          <p:nvPr/>
        </p:nvSpPr>
        <p:spPr>
          <a:xfrm>
            <a:off x="2429856" y="4705824"/>
            <a:ext cx="930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120 m</a:t>
            </a:r>
            <a:endParaRPr lang="en-GB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E0BBEF01-1352-CE58-23AC-9A6BE4C3A4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863" y="3175768"/>
            <a:ext cx="2333427" cy="1743247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1A7238E8-380F-B147-08DA-72F7D0D7A8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9850" y="3188416"/>
            <a:ext cx="2300757" cy="1730599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1252C538-09D0-2674-D034-825366EDBAB0}"/>
              </a:ext>
            </a:extLst>
          </p:cNvPr>
          <p:cNvSpPr txBox="1"/>
          <p:nvPr/>
        </p:nvSpPr>
        <p:spPr>
          <a:xfrm>
            <a:off x="4116834" y="4854982"/>
            <a:ext cx="1907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/>
              <a:t>Before </a:t>
            </a:r>
            <a:br>
              <a:rPr lang="pl-PL" sz="1200" dirty="0"/>
            </a:br>
            <a:r>
              <a:rPr lang="pl-PL" sz="1200" dirty="0"/>
              <a:t>(ringing up to 20A)</a:t>
            </a:r>
            <a:endParaRPr lang="en-GB" sz="12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6EB9A6C-7446-0DF3-88D7-EFB74B31A0F0}"/>
              </a:ext>
            </a:extLst>
          </p:cNvPr>
          <p:cNvSpPr txBox="1"/>
          <p:nvPr/>
        </p:nvSpPr>
        <p:spPr>
          <a:xfrm>
            <a:off x="6554662" y="4854981"/>
            <a:ext cx="1907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dirty="0"/>
              <a:t>After </a:t>
            </a:r>
            <a:br>
              <a:rPr lang="pl-PL" sz="1200" dirty="0"/>
            </a:br>
            <a:r>
              <a:rPr lang="pl-PL" sz="1200" dirty="0"/>
              <a:t>(no ringing up to 6A)</a:t>
            </a:r>
            <a:endParaRPr lang="en-GB" sz="1200" dirty="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FC56518F-40CA-BBEC-0385-257AF77360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6410" y="5378325"/>
            <a:ext cx="1352419" cy="1016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03961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B79A9C-C1B6-B003-2434-1F7387B83D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472" y="1124744"/>
            <a:ext cx="8496300" cy="4210046"/>
          </a:xfrm>
        </p:spPr>
        <p:txBody>
          <a:bodyPr/>
          <a:lstStyle/>
          <a:p>
            <a:r>
              <a:rPr lang="pl-PL" sz="2000" dirty="0"/>
              <a:t>During disucssions about BTL variants, I’ve found out another issue: too high crowbar resistance in the present implementation.</a:t>
            </a:r>
          </a:p>
          <a:p>
            <a:pPr lvl="1"/>
            <a:r>
              <a:rPr lang="pl-PL" sz="1600" dirty="0"/>
              <a:t>Makes over-voltage protection not functional</a:t>
            </a:r>
          </a:p>
          <a:p>
            <a:pPr lvl="1"/>
            <a:r>
              <a:rPr lang="pl-PL" sz="1600" dirty="0"/>
              <a:t>This reisstance was a temporary fix for reworked modules (prototype v2)</a:t>
            </a:r>
          </a:p>
          <a:p>
            <a:pPr lvl="1"/>
            <a:r>
              <a:rPr lang="pl-PL" sz="1600" dirty="0"/>
              <a:t>Introduced ‚killswitch’ – a feedback from OVP/OCP/interlock disabling PWM</a:t>
            </a:r>
          </a:p>
          <a:p>
            <a:pPr lvl="1"/>
            <a:r>
              <a:rPr lang="pl-PL" sz="1600" dirty="0"/>
              <a:t>Res. be restored to low value (0.4 Ohm, 360 W peak power via transistor @ 1 mF)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CDF79B-8ACD-EA77-0DB8-BF60ECBB2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445F10-BA60-B826-4930-6BC1B85AE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70BCC7-2785-DD54-1950-5DFD5A327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19F0FCD-5F2D-F195-BB49-01885F1B0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504030"/>
          </a:xfrm>
        </p:spPr>
        <p:txBody>
          <a:bodyPr/>
          <a:lstStyle/>
          <a:p>
            <a:r>
              <a:rPr lang="pl-PL" dirty="0"/>
              <a:t>Crowbar issue</a:t>
            </a: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FE39062-898A-3016-7C3A-646E0C910309}"/>
              </a:ext>
            </a:extLst>
          </p:cNvPr>
          <p:cNvGrpSpPr/>
          <p:nvPr/>
        </p:nvGrpSpPr>
        <p:grpSpPr>
          <a:xfrm>
            <a:off x="5491502" y="3306105"/>
            <a:ext cx="3166168" cy="2090275"/>
            <a:chOff x="4627440" y="4148125"/>
            <a:chExt cx="3166168" cy="209027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BB4019E-62E2-1332-F7AE-6EB9EC950C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7248" b="14543"/>
            <a:stretch/>
          </p:blipFill>
          <p:spPr>
            <a:xfrm>
              <a:off x="4647611" y="4148125"/>
              <a:ext cx="2010134" cy="188148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5EF512F-30B4-B84E-D31F-1A80D5E804C2}"/>
                </a:ext>
              </a:extLst>
            </p:cNvPr>
            <p:cNvSpPr txBox="1"/>
            <p:nvPr/>
          </p:nvSpPr>
          <p:spPr>
            <a:xfrm>
              <a:off x="4627440" y="6007568"/>
              <a:ext cx="21561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900" dirty="0"/>
                <a:t>Actual implementation of the crowbar</a:t>
              </a:r>
              <a:endParaRPr lang="en-GB" sz="900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CE29FB3-EBDF-05F7-A2A6-B08DBC2F0003}"/>
                </a:ext>
              </a:extLst>
            </p:cNvPr>
            <p:cNvCxnSpPr/>
            <p:nvPr/>
          </p:nvCxnSpPr>
          <p:spPr>
            <a:xfrm flipH="1">
              <a:off x="6176306" y="4653136"/>
              <a:ext cx="915974" cy="167065"/>
            </a:xfrm>
            <a:prstGeom prst="straightConnector1">
              <a:avLst/>
            </a:prstGeom>
            <a:ln w="12700" cap="sq">
              <a:solidFill>
                <a:srgbClr val="C00000"/>
              </a:solidFill>
              <a:round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C107457-76B2-9D4C-F229-4809F60C920E}"/>
                </a:ext>
              </a:extLst>
            </p:cNvPr>
            <p:cNvSpPr txBox="1"/>
            <p:nvPr/>
          </p:nvSpPr>
          <p:spPr>
            <a:xfrm>
              <a:off x="7092280" y="4450869"/>
              <a:ext cx="7013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>
                  <a:solidFill>
                    <a:srgbClr val="C00000"/>
                  </a:solidFill>
                </a:rPr>
                <a:t>68 </a:t>
              </a:r>
              <a:r>
                <a:rPr lang="el-GR" dirty="0">
                  <a:solidFill>
                    <a:srgbClr val="C00000"/>
                  </a:solidFill>
                </a:rPr>
                <a:t>Ω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4F6B573-E816-7DB9-0A9B-8AF192B8FA6C}"/>
              </a:ext>
            </a:extLst>
          </p:cNvPr>
          <p:cNvGrpSpPr/>
          <p:nvPr/>
        </p:nvGrpSpPr>
        <p:grpSpPr>
          <a:xfrm>
            <a:off x="251239" y="2895920"/>
            <a:ext cx="4244392" cy="1810530"/>
            <a:chOff x="197960" y="4752078"/>
            <a:chExt cx="4244392" cy="18105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0640A83-29CB-3EB7-5236-00FB96730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0949" y="4820201"/>
              <a:ext cx="4138414" cy="158233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63E89D0-8604-4DFC-58DD-D394A6955BDA}"/>
                </a:ext>
              </a:extLst>
            </p:cNvPr>
            <p:cNvSpPr txBox="1"/>
            <p:nvPr/>
          </p:nvSpPr>
          <p:spPr>
            <a:xfrm>
              <a:off x="197960" y="6331776"/>
              <a:ext cx="42443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900" dirty="0"/>
                <a:t>Simplified step-down stage of the LVPS</a:t>
              </a:r>
              <a:endParaRPr lang="en-GB" sz="9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D532D0C-F8A1-C045-AC70-CB39752B78DA}"/>
                </a:ext>
              </a:extLst>
            </p:cNvPr>
            <p:cNvSpPr/>
            <p:nvPr/>
          </p:nvSpPr>
          <p:spPr>
            <a:xfrm>
              <a:off x="899592" y="4941168"/>
              <a:ext cx="504056" cy="144016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3C11C52-CBD8-C3C9-3AF7-740ADFABBA3C}"/>
                </a:ext>
              </a:extLst>
            </p:cNvPr>
            <p:cNvSpPr txBox="1"/>
            <p:nvPr/>
          </p:nvSpPr>
          <p:spPr>
            <a:xfrm>
              <a:off x="744382" y="4752078"/>
              <a:ext cx="8144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900" dirty="0"/>
                <a:t>Fuse</a:t>
              </a:r>
              <a:endParaRPr lang="en-GB" sz="900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C8504304-E77D-76DC-8731-3441B96980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0489" y="4754250"/>
            <a:ext cx="3991425" cy="1906899"/>
          </a:xfrm>
          <a:prstGeom prst="rect">
            <a:avLst/>
          </a:prstGeom>
        </p:spPr>
      </p:pic>
      <p:sp>
        <p:nvSpPr>
          <p:cNvPr id="22" name="Multiplication Sign 21">
            <a:extLst>
              <a:ext uri="{FF2B5EF4-FFF2-40B4-BE49-F238E27FC236}">
                <a16:creationId xmlns:a16="http://schemas.microsoft.com/office/drawing/2014/main" id="{4A2FF641-B6BF-3492-0DAE-5D89FA90B0FE}"/>
              </a:ext>
            </a:extLst>
          </p:cNvPr>
          <p:cNvSpPr/>
          <p:nvPr/>
        </p:nvSpPr>
        <p:spPr>
          <a:xfrm>
            <a:off x="7999177" y="3560075"/>
            <a:ext cx="488961" cy="488961"/>
          </a:xfrm>
          <a:prstGeom prst="mathMultiply">
            <a:avLst>
              <a:gd name="adj1" fmla="val 305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E18079-7389-3795-AD51-7A61B7E3F63E}"/>
              </a:ext>
            </a:extLst>
          </p:cNvPr>
          <p:cNvSpPr txBox="1"/>
          <p:nvPr/>
        </p:nvSpPr>
        <p:spPr>
          <a:xfrm>
            <a:off x="7937624" y="3911151"/>
            <a:ext cx="774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00B050"/>
                </a:solidFill>
              </a:rPr>
              <a:t>0.4 </a:t>
            </a:r>
            <a:r>
              <a:rPr lang="el-GR" dirty="0">
                <a:solidFill>
                  <a:srgbClr val="00B050"/>
                </a:solidFill>
              </a:rPr>
              <a:t>Ω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96F2A0-E7DA-0F8D-20EF-30BB4FE8CD4E}"/>
              </a:ext>
            </a:extLst>
          </p:cNvPr>
          <p:cNvSpPr txBox="1"/>
          <p:nvPr/>
        </p:nvSpPr>
        <p:spPr>
          <a:xfrm>
            <a:off x="387621" y="6639198"/>
            <a:ext cx="42443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900" dirty="0"/>
              <a:t>LVPS design file: mitigation of possible failures. </a:t>
            </a:r>
            <a:endParaRPr lang="en-GB" sz="900" dirty="0"/>
          </a:p>
        </p:txBody>
      </p:sp>
      <p:sp>
        <p:nvSpPr>
          <p:cNvPr id="25" name="Arrow: Curved Up 24">
            <a:extLst>
              <a:ext uri="{FF2B5EF4-FFF2-40B4-BE49-F238E27FC236}">
                <a16:creationId xmlns:a16="http://schemas.microsoft.com/office/drawing/2014/main" id="{7F9481EE-6931-ADCD-AB5A-C5ABCCA144E5}"/>
              </a:ext>
            </a:extLst>
          </p:cNvPr>
          <p:cNvSpPr/>
          <p:nvPr/>
        </p:nvSpPr>
        <p:spPr>
          <a:xfrm flipH="1">
            <a:off x="1043608" y="4213022"/>
            <a:ext cx="2734728" cy="320412"/>
          </a:xfrm>
          <a:prstGeom prst="curvedUpArrow">
            <a:avLst>
              <a:gd name="adj1" fmla="val 10228"/>
              <a:gd name="adj2" fmla="val 50000"/>
              <a:gd name="adj3" fmla="val 25233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495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C9C8C5-050C-E80C-522F-124356D5BB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37624" y="6308726"/>
            <a:ext cx="612068" cy="468312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28/02/2025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B1AC89-AF30-77D7-BE15-CE175B20B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72000" y="6308726"/>
            <a:ext cx="3208613" cy="468312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Krzysztof Stachon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9BA63F-89B4-DFA7-DF14-632C700AF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6351" y="6308726"/>
            <a:ext cx="266700" cy="468312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</a:pPr>
            <a:fld id="{6C6AE60A-B69C-4790-82F7-3882EDF23186}" type="slidenum">
              <a:rPr lang="en-GB" smtClean="0"/>
              <a:pPr>
                <a:spcAft>
                  <a:spcPts val="600"/>
                </a:spcAft>
              </a:pPr>
              <a:t>8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A7B661-D1A6-EE8E-C387-649298DB8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972000"/>
          </a:xfrm>
        </p:spPr>
        <p:txBody>
          <a:bodyPr anchor="t">
            <a:normAutofit/>
          </a:bodyPr>
          <a:lstStyle/>
          <a:p>
            <a:r>
              <a:rPr lang="pl-PL" dirty="0"/>
              <a:t>Near future</a:t>
            </a:r>
            <a:endParaRPr lang="en-GB" dirty="0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C95197D4-6B9D-BA5C-75C0-0C0E8C902D4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7240616"/>
              </p:ext>
            </p:extLst>
          </p:nvPr>
        </p:nvGraphicFramePr>
        <p:xfrm>
          <a:off x="323850" y="1484784"/>
          <a:ext cx="8496300" cy="4210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242806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4FA3AAC-6DCE-30FE-8B85-57E58596E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850" y="1138080"/>
            <a:ext cx="7053410" cy="5201367"/>
          </a:xfrm>
        </p:spPr>
        <p:txBody>
          <a:bodyPr/>
          <a:lstStyle/>
          <a:p>
            <a:r>
              <a:rPr lang="pl-PL" sz="2000" dirty="0"/>
              <a:t>Having prior experience with testing LVPS, I would like to build a test rack, which will be used for:</a:t>
            </a:r>
          </a:p>
          <a:p>
            <a:pPr lvl="1"/>
            <a:r>
              <a:rPr lang="pl-PL" sz="1600" dirty="0"/>
              <a:t>Reception test (SAT)</a:t>
            </a:r>
          </a:p>
          <a:p>
            <a:pPr lvl="1"/>
            <a:r>
              <a:rPr lang="pl-PL" sz="1600" dirty="0"/>
              <a:t>Later, for verification of modules on stock before use</a:t>
            </a:r>
          </a:p>
          <a:p>
            <a:pPr lvl="1"/>
            <a:r>
              <a:rPr lang="pl-PL" sz="1600" dirty="0"/>
              <a:t>Verification of faulty modules – is it useful? If yes, where the test would be placed? (supervised area)</a:t>
            </a:r>
            <a:br>
              <a:rPr lang="pl-PL" sz="1600" dirty="0"/>
            </a:br>
            <a:endParaRPr lang="pl-PL" sz="1600" dirty="0"/>
          </a:p>
          <a:p>
            <a:r>
              <a:rPr lang="pl-PL" sz="2000" dirty="0"/>
              <a:t>Features:</a:t>
            </a:r>
          </a:p>
          <a:p>
            <a:pPr lvl="1"/>
            <a:r>
              <a:rPr lang="pl-PL" sz="1600" dirty="0"/>
              <a:t>36U rack on wheels, which can test 1 module of any type at the time</a:t>
            </a:r>
          </a:p>
          <a:p>
            <a:pPr lvl="1"/>
            <a:r>
              <a:rPr lang="pl-PL" sz="1600" dirty="0"/>
              <a:t>Expected test time per module:</a:t>
            </a:r>
          </a:p>
          <a:p>
            <a:pPr lvl="2"/>
            <a:r>
              <a:rPr lang="pl-PL" sz="1400" dirty="0"/>
              <a:t>Core functionality around expected operating area (2 min/module) </a:t>
            </a:r>
          </a:p>
          <a:p>
            <a:pPr lvl="2"/>
            <a:r>
              <a:rPr lang="pl-PL" sz="1400" dirty="0"/>
              <a:t>Full functionality with extended operating area (10 min/module)</a:t>
            </a:r>
          </a:p>
          <a:p>
            <a:pPr lvl="1"/>
            <a:r>
              <a:rPr lang="pl-PL" sz="1600" dirty="0"/>
              <a:t>Storage of results in the database</a:t>
            </a:r>
          </a:p>
          <a:p>
            <a:pPr lvl="1"/>
            <a:r>
              <a:rPr lang="pl-PL" sz="1600" dirty="0"/>
              <a:t>Extensions possible: </a:t>
            </a:r>
          </a:p>
          <a:p>
            <a:pPr lvl="2"/>
            <a:r>
              <a:rPr lang="pl-PL" sz="1400" dirty="0"/>
              <a:t>by use of relays, up to 5 modules can be inserted to the chassis and tested sequentialy (64 relays needed)</a:t>
            </a:r>
          </a:p>
          <a:p>
            <a:pPr lvl="2"/>
            <a:r>
              <a:rPr lang="pl-PL" sz="1400" dirty="0"/>
              <a:t>Sequential burn-in (limited to 1 module at the time)</a:t>
            </a:r>
            <a:endParaRPr lang="pl-PL" sz="1800" dirty="0"/>
          </a:p>
          <a:p>
            <a:pPr marL="0" indent="0">
              <a:buNone/>
            </a:pPr>
            <a:r>
              <a:rPr lang="pl-PL" sz="2000" i="1" dirty="0"/>
              <a:t>Estimated cost of a single test system: 36k CHF</a:t>
            </a:r>
          </a:p>
          <a:p>
            <a:pPr marL="0" indent="0">
              <a:buNone/>
            </a:pPr>
            <a:r>
              <a:rPr lang="pl-PL" sz="2000" i="1" dirty="0"/>
              <a:t>Without e-loads (can be rented): 21k CHF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730544-D713-31EB-8BD2-BDCD1E616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28/02/2025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D88ED-18E0-9E2D-32FD-8A413A654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Krzysztof Stachon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7DD201-4AD4-DFED-0FDA-9EB6325E0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GB" smtClean="0"/>
              <a:t>9</a:t>
            </a:fld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95CD0FE-1BFB-B337-D010-64E0FB5C3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20714"/>
            <a:ext cx="8496300" cy="504030"/>
          </a:xfrm>
        </p:spPr>
        <p:txBody>
          <a:bodyPr/>
          <a:lstStyle/>
          <a:p>
            <a:r>
              <a:rPr lang="pl-PL" dirty="0"/>
              <a:t>LVPS test rack – proposal. </a:t>
            </a:r>
            <a:endParaRPr lang="en-GB"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F317347D-BAD4-4F59-284F-ACCF22C2CD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391" y="3574131"/>
            <a:ext cx="972870" cy="3167758"/>
          </a:xfrm>
          <a:prstGeom prst="rect">
            <a:avLst/>
          </a:prstGeom>
        </p:spPr>
      </p:pic>
      <p:pic>
        <p:nvPicPr>
          <p:cNvPr id="8" name="Picture 7" descr="A black circuit board with many small black buttons&#10;&#10;Description automatically generated">
            <a:extLst>
              <a:ext uri="{FF2B5EF4-FFF2-40B4-BE49-F238E27FC236}">
                <a16:creationId xmlns:a16="http://schemas.microsoft.com/office/drawing/2014/main" id="{1E213800-A5BE-1B06-8C07-4B09CDDF1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029" y="5482197"/>
            <a:ext cx="1211580" cy="857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DE95D7-BC09-D963-8E36-9D2F8DB94D1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116"/>
          <a:stretch/>
        </p:blipFill>
        <p:spPr>
          <a:xfrm>
            <a:off x="7497609" y="670404"/>
            <a:ext cx="1240701" cy="2713895"/>
          </a:xfrm>
          <a:prstGeom prst="rect">
            <a:avLst/>
          </a:prstGeom>
          <a:ln w="2857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7632624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eth_praesentation_4zu3_ETH1">
  <a:themeElements>
    <a:clrScheme name="ETH 1 - Ex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F407A"/>
      </a:accent1>
      <a:accent2>
        <a:srgbClr val="435F8F"/>
      </a:accent2>
      <a:accent3>
        <a:srgbClr val="677DA5"/>
      </a:accent3>
      <a:accent4>
        <a:srgbClr val="8B9CBA"/>
      </a:accent4>
      <a:accent5>
        <a:srgbClr val="AEBACF"/>
      </a:accent5>
      <a:accent6>
        <a:srgbClr val="D2D9E4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1 - Ex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F407A"/>
        </a:accent1>
        <a:accent2>
          <a:srgbClr val="435F8F"/>
        </a:accent2>
        <a:accent3>
          <a:srgbClr val="677DA5"/>
        </a:accent3>
        <a:accent4>
          <a:srgbClr val="8B9CBA"/>
        </a:accent4>
        <a:accent5>
          <a:srgbClr val="AEBACF"/>
        </a:accent5>
        <a:accent6>
          <a:srgbClr val="D2D9E4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10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th_praesentation_4zu3_ETH2">
  <a:themeElements>
    <a:clrScheme name="ETH 2 - Interne Kommunikation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85A2C"/>
      </a:accent1>
      <a:accent2>
        <a:srgbClr val="65744E"/>
      </a:accent2>
      <a:accent3>
        <a:srgbClr val="838F70"/>
      </a:accent3>
      <a:accent4>
        <a:srgbClr val="A0A991"/>
      </a:accent4>
      <a:accent5>
        <a:srgbClr val="BDC4B3"/>
      </a:accent5>
      <a:accent6>
        <a:srgbClr val="DADE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2 - Interne Kommunikation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485A2C"/>
        </a:accent1>
        <a:accent2>
          <a:srgbClr val="65744E"/>
        </a:accent2>
        <a:accent3>
          <a:srgbClr val="838F70"/>
        </a:accent3>
        <a:accent4>
          <a:srgbClr val="A0A991"/>
        </a:accent4>
        <a:accent5>
          <a:srgbClr val="BDC4B3"/>
        </a:accent5>
        <a:accent6>
          <a:srgbClr val="DADE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3.xml><?xml version="1.0" encoding="utf-8"?>
<a:theme xmlns:a="http://schemas.openxmlformats.org/drawingml/2006/main" name="eth_praesentation_4zu3_ETH3">
  <a:themeElements>
    <a:clrScheme name="ETH 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1269B0"/>
      </a:accent1>
      <a:accent2>
        <a:srgbClr val="3881BD"/>
      </a:accent2>
      <a:accent3>
        <a:srgbClr val="5E99C9"/>
      </a:accent3>
      <a:accent4>
        <a:srgbClr val="84B1D6"/>
      </a:accent4>
      <a:accent5>
        <a:srgbClr val="AAC9E3"/>
      </a:accent5>
      <a:accent6>
        <a:srgbClr val="D0E1EF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3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1269B0"/>
        </a:accent1>
        <a:accent2>
          <a:srgbClr val="3881BD"/>
        </a:accent2>
        <a:accent3>
          <a:srgbClr val="5E99C9"/>
        </a:accent3>
        <a:accent4>
          <a:srgbClr val="84B1D6"/>
        </a:accent4>
        <a:accent5>
          <a:srgbClr val="AAC9E3"/>
        </a:accent5>
        <a:accent6>
          <a:srgbClr val="D0E1EF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4.xml><?xml version="1.0" encoding="utf-8"?>
<a:theme xmlns:a="http://schemas.openxmlformats.org/drawingml/2006/main" name="3_eth_praesentation_4zu3_ETH1">
  <a:themeElements>
    <a:clrScheme name="ETH 4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72791C"/>
      </a:accent1>
      <a:accent2>
        <a:srgbClr val="898E40"/>
      </a:accent2>
      <a:accent3>
        <a:srgbClr val="9FA465"/>
      </a:accent3>
      <a:accent4>
        <a:srgbClr val="B6B989"/>
      </a:accent4>
      <a:accent5>
        <a:srgbClr val="CCCFAD"/>
      </a:accent5>
      <a:accent6>
        <a:srgbClr val="E3E4D2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4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72791C"/>
        </a:accent1>
        <a:accent2>
          <a:srgbClr val="898E40"/>
        </a:accent2>
        <a:accent3>
          <a:srgbClr val="9FA465"/>
        </a:accent3>
        <a:accent4>
          <a:srgbClr val="B6B989"/>
        </a:accent4>
        <a:accent5>
          <a:srgbClr val="CCCFAD"/>
        </a:accent5>
        <a:accent6>
          <a:srgbClr val="E3E4D2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5.xml><?xml version="1.0" encoding="utf-8"?>
<a:theme xmlns:a="http://schemas.openxmlformats.org/drawingml/2006/main" name="eth_praesentation_4zu3_ETH5">
  <a:themeElements>
    <a:clrScheme name="ETH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1056A"/>
      </a:accent1>
      <a:accent2>
        <a:srgbClr val="A32D82"/>
      </a:accent2>
      <a:accent3>
        <a:srgbClr val="B4559A"/>
      </a:accent3>
      <a:accent4>
        <a:srgbClr val="C67DB2"/>
      </a:accent4>
      <a:accent5>
        <a:srgbClr val="D7A5C9"/>
      </a:accent5>
      <a:accent6>
        <a:srgbClr val="DFCDE1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5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1056A"/>
        </a:accent1>
        <a:accent2>
          <a:srgbClr val="A32D82"/>
        </a:accent2>
        <a:accent3>
          <a:srgbClr val="B4559A"/>
        </a:accent3>
        <a:accent4>
          <a:srgbClr val="C67DB2"/>
        </a:accent4>
        <a:accent5>
          <a:srgbClr val="D7A5C9"/>
        </a:accent5>
        <a:accent6>
          <a:srgbClr val="DFCDE1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6.xml><?xml version="1.0" encoding="utf-8"?>
<a:theme xmlns:a="http://schemas.openxmlformats.org/drawingml/2006/main" name="eth_praesentation_4zu3_ETH6">
  <a:themeElements>
    <a:clrScheme name="ETH 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6F6F64"/>
      </a:accent1>
      <a:accent2>
        <a:srgbClr val="86867D"/>
      </a:accent2>
      <a:accent3>
        <a:srgbClr val="9D9D96"/>
      </a:accent3>
      <a:accent4>
        <a:srgbClr val="B4B4AE"/>
      </a:accent4>
      <a:accent5>
        <a:srgbClr val="CBCBC7"/>
      </a:accent5>
      <a:accent6>
        <a:srgbClr val="E2E2E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6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6F6F64"/>
        </a:accent1>
        <a:accent2>
          <a:srgbClr val="86867D"/>
        </a:accent2>
        <a:accent3>
          <a:srgbClr val="9D9D96"/>
        </a:accent3>
        <a:accent4>
          <a:srgbClr val="B4B4AE"/>
        </a:accent4>
        <a:accent5>
          <a:srgbClr val="CBCBC7"/>
        </a:accent5>
        <a:accent6>
          <a:srgbClr val="E2E2E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7.xml><?xml version="1.0" encoding="utf-8"?>
<a:theme xmlns:a="http://schemas.openxmlformats.org/drawingml/2006/main" name="eth_praesentation_4zu3_ETH7">
  <a:themeElements>
    <a:clrScheme name="ETH 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8322D"/>
      </a:accent1>
      <a:accent2>
        <a:srgbClr val="B6534F"/>
      </a:accent2>
      <a:accent3>
        <a:srgbClr val="C47470"/>
      </a:accent3>
      <a:accent4>
        <a:srgbClr val="D29492"/>
      </a:accent4>
      <a:accent5>
        <a:srgbClr val="E0B5B3"/>
      </a:accent5>
      <a:accent6>
        <a:srgbClr val="EED6D5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7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A8322D"/>
        </a:accent1>
        <a:accent2>
          <a:srgbClr val="B6534F"/>
        </a:accent2>
        <a:accent3>
          <a:srgbClr val="C47470"/>
        </a:accent3>
        <a:accent4>
          <a:srgbClr val="D29492"/>
        </a:accent4>
        <a:accent5>
          <a:srgbClr val="E0B5B3"/>
        </a:accent5>
        <a:accent6>
          <a:srgbClr val="EED6D5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8.xml><?xml version="1.0" encoding="utf-8"?>
<a:theme xmlns:a="http://schemas.openxmlformats.org/drawingml/2006/main" name="eth_praesentation_4zu3_ETH8">
  <a:themeElements>
    <a:clrScheme name="ETH 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7A96"/>
      </a:accent1>
      <a:accent2>
        <a:srgbClr val="298FA7"/>
      </a:accent2>
      <a:accent3>
        <a:srgbClr val="52A5B8"/>
      </a:accent3>
      <a:accent4>
        <a:srgbClr val="7ABAC8"/>
      </a:accent4>
      <a:accent5>
        <a:srgbClr val="A3CFD9"/>
      </a:accent5>
      <a:accent6>
        <a:srgbClr val="CCE4EA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8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007A96"/>
        </a:accent1>
        <a:accent2>
          <a:srgbClr val="298FA7"/>
        </a:accent2>
        <a:accent3>
          <a:srgbClr val="52A5B8"/>
        </a:accent3>
        <a:accent4>
          <a:srgbClr val="7ABAC8"/>
        </a:accent4>
        <a:accent5>
          <a:srgbClr val="A3CFD9"/>
        </a:accent5>
        <a:accent6>
          <a:srgbClr val="CCE4E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ppt/theme/theme9.xml><?xml version="1.0" encoding="utf-8"?>
<a:theme xmlns:a="http://schemas.openxmlformats.org/drawingml/2006/main" name="eth_praesentation_4zu3_ETH9">
  <a:themeElements>
    <a:clrScheme name="ETH 9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956013"/>
      </a:accent1>
      <a:accent2>
        <a:srgbClr val="A67939"/>
      </a:accent2>
      <a:accent3>
        <a:srgbClr val="B7935F"/>
      </a:accent3>
      <a:accent4>
        <a:srgbClr val="C8AC84"/>
      </a:accent4>
      <a:accent5>
        <a:srgbClr val="D9C6AA"/>
      </a:accent5>
      <a:accent6>
        <a:srgbClr val="EADFD0"/>
      </a:accent6>
      <a:hlink>
        <a:srgbClr val="000000"/>
      </a:hlink>
      <a:folHlink>
        <a:srgbClr val="000000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sq">
          <a:solidFill>
            <a:schemeClr val="tx1"/>
          </a:solidFill>
          <a:round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ETH 9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956013"/>
        </a:accent1>
        <a:accent2>
          <a:srgbClr val="A67939"/>
        </a:accent2>
        <a:accent3>
          <a:srgbClr val="B7935F"/>
        </a:accent3>
        <a:accent4>
          <a:srgbClr val="C8AC84"/>
        </a:accent4>
        <a:accent5>
          <a:srgbClr val="D9C6AA"/>
        </a:accent5>
        <a:accent6>
          <a:srgbClr val="EADFD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ETH 3">
      <a:srgbClr val="1269B0"/>
    </a:custClr>
    <a:custClr name="ETH 4">
      <a:srgbClr val="72791C"/>
    </a:custClr>
    <a:custClr name="ETH 5">
      <a:srgbClr val="91056A"/>
    </a:custClr>
    <a:custClr name="ETH 6">
      <a:srgbClr val="6F6F6E"/>
    </a:custClr>
    <a:custClr name="ETH 7">
      <a:srgbClr val="A8322D"/>
    </a:custClr>
    <a:custClr name="ETH 8">
      <a:srgbClr val="007A96"/>
    </a:custClr>
    <a:custClr name="ETH 9">
      <a:srgbClr val="956013"/>
    </a:custClr>
  </a:custClrLst>
  <a:extLst>
    <a:ext uri="{05A4C25C-085E-4340-85A3-A5531E510DB2}">
      <thm15:themeFamily xmlns:thm15="http://schemas.microsoft.com/office/thememl/2012/main" name="eth_praesentation_4zu3_ETH1_d" id="{13D4407A-1790-4B2E-BB8C-EB574A67D067}" vid="{4BFD40ED-96EC-464F-AA58-D037423ACD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eth_praesentation_4zu3_en</Template>
  <TotalTime>38167</TotalTime>
  <Words>874</Words>
  <Application>Microsoft Office PowerPoint</Application>
  <PresentationFormat>On-screen Show (4:3)</PresentationFormat>
  <Paragraphs>123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Aptos</vt:lpstr>
      <vt:lpstr>Arial</vt:lpstr>
      <vt:lpstr>Wingdings</vt:lpstr>
      <vt:lpstr>eth_praesentation_4zu3_ETH1</vt:lpstr>
      <vt:lpstr>eth_praesentation_4zu3_ETH2</vt:lpstr>
      <vt:lpstr>eth_praesentation_4zu3_ETH3</vt:lpstr>
      <vt:lpstr>3_eth_praesentation_4zu3_ETH1</vt:lpstr>
      <vt:lpstr>eth_praesentation_4zu3_ETH5</vt:lpstr>
      <vt:lpstr>eth_praesentation_4zu3_ETH6</vt:lpstr>
      <vt:lpstr>eth_praesentation_4zu3_ETH7</vt:lpstr>
      <vt:lpstr>eth_praesentation_4zu3_ETH8</vt:lpstr>
      <vt:lpstr>eth_praesentation_4zu3_ETH9</vt:lpstr>
      <vt:lpstr>LVPS community meeting #4 News since December 2024</vt:lpstr>
      <vt:lpstr>Agenda</vt:lpstr>
      <vt:lpstr>Early pre-production delivery</vt:lpstr>
      <vt:lpstr>News</vt:lpstr>
      <vt:lpstr>CAN addressing issue</vt:lpstr>
      <vt:lpstr>Inrush current study</vt:lpstr>
      <vt:lpstr>Crowbar issue</vt:lpstr>
      <vt:lpstr>Near future</vt:lpstr>
      <vt:lpstr>LVPS test rack – proposal. </vt:lpstr>
      <vt:lpstr>Thank you for your attention</vt:lpstr>
      <vt:lpstr>Open disucssion notes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Krzysztof Stachon</dc:creator>
  <cp:lastModifiedBy>Krzysztof Stachon</cp:lastModifiedBy>
  <cp:revision>833</cp:revision>
  <cp:lastPrinted>2013-06-08T11:22:51Z</cp:lastPrinted>
  <dcterms:created xsi:type="dcterms:W3CDTF">2020-01-15T17:24:48Z</dcterms:created>
  <dcterms:modified xsi:type="dcterms:W3CDTF">2025-02-28T09:32:18Z</dcterms:modified>
</cp:coreProperties>
</file>