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handoutMasterIdLst>
    <p:handoutMasterId r:id="rId10"/>
  </p:handoutMasterIdLst>
  <p:sldIdLst>
    <p:sldId id="257" r:id="rId2"/>
    <p:sldId id="423" r:id="rId3"/>
    <p:sldId id="418" r:id="rId4"/>
    <p:sldId id="419" r:id="rId5"/>
    <p:sldId id="420" r:id="rId6"/>
    <p:sldId id="421" r:id="rId7"/>
    <p:sldId id="417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6807" autoAdjust="0"/>
  </p:normalViewPr>
  <p:slideViewPr>
    <p:cSldViewPr snapToGrid="0">
      <p:cViewPr varScale="1">
        <p:scale>
          <a:sx n="74" d="100"/>
          <a:sy n="74" d="100"/>
        </p:scale>
        <p:origin x="12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7A4B50-109A-3648-AE83-7639CBD19B7B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31D3C3-14F5-7A41-A2BE-4916C253F1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8658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484256-49B4-4035-B8A5-FFAC5BCC5997}" type="datetimeFigureOut">
              <a:rPr lang="en-US" smtClean="0"/>
              <a:t>2/18/2025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5DED32-3385-45A4-B053-FD11A8C233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9082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77925" y="1235075"/>
            <a:ext cx="4441825" cy="33305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331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3F4EF424-F1F4-4777-86A2-DA5989A8E720}" type="slidenum">
              <a:rPr kumimoji="0" lang="en-US" alt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MS PGothic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013502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313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8A14A89E-E408-45A9-982C-DB7387787E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3364" y="5325920"/>
            <a:ext cx="1594420" cy="14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0E600346-63C4-4AC1-BE0B-41ABA70E46A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4893" y="5462918"/>
            <a:ext cx="1632830" cy="129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0670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45528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fld id="{B9FC9755-3F17-4A88-BC36-1FB3879279FF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2" y="6356371"/>
            <a:ext cx="2598712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73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13" y="1260001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E70421B4-580E-4317-84D1-ED4C3F55CB37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1" y="6356371"/>
            <a:ext cx="2481123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4855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1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1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8FE782C-61DB-49A1-9DB7-03288D73706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4742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4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9"/>
            <a:ext cx="4113212" cy="833439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 dirty="0"/>
              <a:t>Slide Title</a:t>
            </a:r>
            <a:endParaRPr lang="en-US" sz="27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41"/>
            <a:ext cx="8226854" cy="833711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94"/>
            <a:ext cx="4073702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94"/>
            <a:ext cx="4071135" cy="3923287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18.02.2025</a:t>
            </a: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54A95BAA-57E0-43A6-9BEB-8F8A537BF4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3254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12" y="1060449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18.02.2025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9EEE8E-04E1-46DF-8F91-11A50BCA24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3974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295525" y="6356371"/>
            <a:ext cx="1371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B. Raë 18.02.2025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7137" y="6356371"/>
            <a:ext cx="42894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ACD9C9-8FB1-4DB5-8443-88D9D5EF6F4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499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1752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36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3205D8B7-2AE5-4970-9E3F-0C33AA53DA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2319" y="2290501"/>
            <a:ext cx="1074861" cy="974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1EFD54A7-63CF-45DE-8FBA-10C98345D9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7458" y="2411252"/>
            <a:ext cx="1074861" cy="853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242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71"/>
            <a:ext cx="73025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729FCF"/>
                </a:solidFill>
              </a:defRPr>
            </a:lvl1pPr>
          </a:lstStyle>
          <a:p>
            <a:fld id="{C8079559-D982-4BBB-B918-CE7B7CA1B2A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12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en-US" dirty="0"/>
              <a:t>Slide text first level</a:t>
            </a:r>
          </a:p>
          <a:p>
            <a:pPr lvl="1"/>
            <a:r>
              <a:rPr lang="fr-CH" altLang="en-US" dirty="0"/>
              <a:t>Slide text second level</a:t>
            </a:r>
          </a:p>
          <a:p>
            <a:pPr lvl="2"/>
            <a:r>
              <a:rPr lang="fr-CH" altLang="en-US" dirty="0"/>
              <a:t>Slide text third level</a:t>
            </a:r>
          </a:p>
          <a:p>
            <a:pPr lvl="3"/>
            <a:r>
              <a:rPr lang="fr-CH" altLang="en-US" dirty="0"/>
              <a:t>Slide text fourth level</a:t>
            </a:r>
          </a:p>
          <a:p>
            <a:pPr lvl="4"/>
            <a:r>
              <a:rPr lang="fr-CH" altLang="en-US" dirty="0"/>
              <a:t>Slide text fifth level</a:t>
            </a:r>
            <a:endParaRPr lang="en-US" altLang="en-US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12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Slide Title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2093083" y="6356371"/>
            <a:ext cx="223418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14915" y="6356371"/>
            <a:ext cx="2441646" cy="365125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A7C27FE4-686A-4D9C-B5D6-B65FBFA304FB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514" y="6321238"/>
            <a:ext cx="558288" cy="506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27656C0-12CE-4254-BBBF-B32C6B8C176D}"/>
              </a:ext>
            </a:extLst>
          </p:cNvPr>
          <p:cNvPicPr>
            <a:picLocks noChangeAspect="1"/>
          </p:cNvPicPr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226" y="6352598"/>
            <a:ext cx="558288" cy="44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811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MS PGothic" panose="020B0600070205080204" pitchFamily="34" charset="-128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MS PGothic" panose="020B0600070205080204" pitchFamily="34" charset="-128"/>
          <a:cs typeface="Ubuntu Ligh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charset="0"/>
          <a:ea typeface="ＭＳ Ｐゴシック" charset="0"/>
          <a:cs typeface="Ubuntu Light" charset="0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MS PGothic" panose="020B0600070205080204" pitchFamily="34" charset="-128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 charset="0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 charset="0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ss-coordination.web.cern.ch/gantt/latest?facilities=East%20Area%2CNorth%20Area%2CAD%2FELENA%2Cn_TOF%2CHiRadMat&amp;scale=week&amp;worktypeproject=" TargetMode="Externa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383542" y="2299142"/>
            <a:ext cx="8376916" cy="1827213"/>
          </a:xfrm>
        </p:spPr>
        <p:txBody>
          <a:bodyPr>
            <a:normAutofit/>
          </a:bodyPr>
          <a:lstStyle/>
          <a:p>
            <a:pPr eaLnBrk="1" hangingPunct="1">
              <a:spcBef>
                <a:spcPct val="0"/>
              </a:spcBef>
            </a:pPr>
            <a:r>
              <a:rPr lang="fr-CH" sz="4400" dirty="0"/>
              <a:t>YETS EA Plannings</a:t>
            </a:r>
            <a:br>
              <a:rPr lang="en-GB" sz="4400" dirty="0"/>
            </a:br>
            <a:endParaRPr lang="en-GB" altLang="en-US" sz="4400" dirty="0">
              <a:ln>
                <a:noFill/>
              </a:ln>
              <a:ea typeface="MS PGothic" panose="020B0600070205080204" pitchFamily="34" charset="-128"/>
            </a:endParaRP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E7E7A03-6704-4FAB-8564-67E66F145A0E}"/>
              </a:ext>
            </a:extLst>
          </p:cNvPr>
          <p:cNvSpPr txBox="1">
            <a:spLocks/>
          </p:cNvSpPr>
          <p:nvPr/>
        </p:nvSpPr>
        <p:spPr bwMode="auto">
          <a:xfrm>
            <a:off x="383544" y="3593009"/>
            <a:ext cx="4843211" cy="10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0" rIns="45720" bIns="0" numCol="1" anchor="t" anchorCtr="0" compatLnSpc="1">
            <a:prstTxWarp prst="textNoShape">
              <a:avLst/>
            </a:prstTxWarp>
            <a:normAutofit/>
          </a:bodyPr>
          <a:lstStyle>
            <a:lvl1pPr marL="0" indent="0" algn="l" rtl="0" eaLnBrk="0" fontAlgn="base" hangingPunct="0">
              <a:lnSpc>
                <a:spcPct val="90000"/>
              </a:lnSpc>
              <a:spcBef>
                <a:spcPts val="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None/>
              <a:defRPr sz="2100" b="0" i="0" kern="1200">
                <a:solidFill>
                  <a:schemeClr val="accent4"/>
                </a:solidFill>
                <a:effectLst/>
                <a:latin typeface="+mn-lt"/>
                <a:ea typeface="MS PGothic" panose="020B0600070205080204" pitchFamily="34" charset="-128"/>
                <a:cs typeface="Ubuntu Light"/>
              </a:defRPr>
            </a:lvl1pPr>
            <a:lvl2pPr marL="344488" indent="-171450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bg2"/>
              </a:buClr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2pPr>
            <a:lvl3pPr marL="514350" indent="-168275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chemeClr val="accent2"/>
              </a:buClr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3pPr>
            <a:lvl4pPr marL="681038" indent="-166688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4F9A06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4pPr>
            <a:lvl5pPr marL="858838" indent="-176213" algn="l" rtl="0" eaLnBrk="0" fontAlgn="base" hangingPunct="0">
              <a:spcBef>
                <a:spcPts val="675"/>
              </a:spcBef>
              <a:spcAft>
                <a:spcPct val="0"/>
              </a:spcAft>
              <a:buClr>
                <a:srgbClr val="5197CC"/>
              </a:buClr>
              <a:buSzPct val="100000"/>
              <a:buFont typeface="Arial" panose="020B0604020202020204" pitchFamily="34" charset="0"/>
              <a:buNone/>
              <a:defRPr sz="1050" kern="1200">
                <a:solidFill>
                  <a:schemeClr val="tx1">
                    <a:tint val="75000"/>
                  </a:schemeClr>
                </a:solidFill>
                <a:latin typeface="+mn-lt"/>
                <a:ea typeface="Ubuntu Light" charset="0"/>
                <a:cs typeface="Ubuntu Light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US" dirty="0"/>
              <a:t>Bastien Rae</a:t>
            </a:r>
          </a:p>
          <a:p>
            <a:pPr defTabSz="914400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7123655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A31B0-0BA8-41AB-EEF6-7962271D0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East Area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19FE81-B91E-EC4B-96AC-E001CC4CCE7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2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489363-AE2B-AEAB-2CF1-80742CA42B7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439138-EAAE-184B-0B02-6F1534797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F8D5201-7DEA-5B34-59C0-7539C4F678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1649053"/>
              </p:ext>
            </p:extLst>
          </p:nvPr>
        </p:nvGraphicFramePr>
        <p:xfrm>
          <a:off x="457200" y="1705608"/>
          <a:ext cx="8326437" cy="3437480"/>
        </p:xfrm>
        <a:graphic>
          <a:graphicData uri="http://schemas.openxmlformats.org/drawingml/2006/table">
            <a:tbl>
              <a:tblPr/>
              <a:tblGrid>
                <a:gridCol w="3767959">
                  <a:extLst>
                    <a:ext uri="{9D8B030D-6E8A-4147-A177-3AD203B41FA5}">
                      <a16:colId xmlns:a16="http://schemas.microsoft.com/office/drawing/2014/main" val="1169401269"/>
                    </a:ext>
                  </a:extLst>
                </a:gridCol>
                <a:gridCol w="543505">
                  <a:extLst>
                    <a:ext uri="{9D8B030D-6E8A-4147-A177-3AD203B41FA5}">
                      <a16:colId xmlns:a16="http://schemas.microsoft.com/office/drawing/2014/main" val="2971748361"/>
                    </a:ext>
                  </a:extLst>
                </a:gridCol>
                <a:gridCol w="1199142">
                  <a:extLst>
                    <a:ext uri="{9D8B030D-6E8A-4147-A177-3AD203B41FA5}">
                      <a16:colId xmlns:a16="http://schemas.microsoft.com/office/drawing/2014/main" val="1988497239"/>
                    </a:ext>
                  </a:extLst>
                </a:gridCol>
                <a:gridCol w="853068">
                  <a:extLst>
                    <a:ext uri="{9D8B030D-6E8A-4147-A177-3AD203B41FA5}">
                      <a16:colId xmlns:a16="http://schemas.microsoft.com/office/drawing/2014/main" val="229976149"/>
                    </a:ext>
                  </a:extLst>
                </a:gridCol>
                <a:gridCol w="1962763">
                  <a:extLst>
                    <a:ext uri="{9D8B030D-6E8A-4147-A177-3AD203B41FA5}">
                      <a16:colId xmlns:a16="http://schemas.microsoft.com/office/drawing/2014/main" val="1781919997"/>
                    </a:ext>
                  </a:extLst>
                </a:gridCol>
              </a:tblGrid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422161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fr-FR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Stop run physic 2024 (T09-T10-T11)</a:t>
                      </a:r>
                      <a:endParaRPr lang="fr-F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27.11.24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27.11.24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328257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Maintenance water tower b.355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10.12.24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54888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Restart Skid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24.01.25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27.01.25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415556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Restart HVAC EA1&amp;EA2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26.02.25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8212918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Switch EA1&amp;EA2 from General to Restricted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BE-OP,EN-AA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143480"/>
                  </a:ext>
                </a:extLst>
              </a:tr>
              <a:tr h="116033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 Tests EA1&amp;EA2 (no access the morning)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hrs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BE-EA,BE-OP,DSO,EN-AA,EN-CV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47928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EA1 &amp; EA2 Beam Permit Sign and zones closed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574820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 Tests secondary beam lines (no access the morning)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hrs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BE-EA,DSO,EN-AA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1996060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commissioning b.352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5576044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Closure for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edays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22.02.25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Sat 22.02.25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EN-ACE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32374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ring Hardware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191665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PS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314788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Hardware Commissioning 157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996526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Extraction to F6D + Targets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edays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594337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T8 &amp; EA Beam + Instrumentations Commissioning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BE-EA,BE-OP,SY-BI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6779173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Close T11 Shutter after Beam commissioning (access EA1)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 hrs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7875549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Users Installation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18.03.25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4497955"/>
                  </a:ext>
                </a:extLst>
              </a:tr>
              <a:tr h="14607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Start East Area physics 2025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640" marR="6640" marT="6640" marB="66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4281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3809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 (1/2)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3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DFDD709-6060-91EA-F614-FCD37B7AE5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099336"/>
              </p:ext>
            </p:extLst>
          </p:nvPr>
        </p:nvGraphicFramePr>
        <p:xfrm>
          <a:off x="358118" y="1356815"/>
          <a:ext cx="8424611" cy="4144370"/>
        </p:xfrm>
        <a:graphic>
          <a:graphicData uri="http://schemas.openxmlformats.org/drawingml/2006/table">
            <a:tbl>
              <a:tblPr/>
              <a:tblGrid>
                <a:gridCol w="4832200">
                  <a:extLst>
                    <a:ext uri="{9D8B030D-6E8A-4147-A177-3AD203B41FA5}">
                      <a16:colId xmlns:a16="http://schemas.microsoft.com/office/drawing/2014/main" val="3437403294"/>
                    </a:ext>
                  </a:extLst>
                </a:gridCol>
                <a:gridCol w="555475">
                  <a:extLst>
                    <a:ext uri="{9D8B030D-6E8A-4147-A177-3AD203B41FA5}">
                      <a16:colId xmlns:a16="http://schemas.microsoft.com/office/drawing/2014/main" val="3203198212"/>
                    </a:ext>
                  </a:extLst>
                </a:gridCol>
                <a:gridCol w="852338">
                  <a:extLst>
                    <a:ext uri="{9D8B030D-6E8A-4147-A177-3AD203B41FA5}">
                      <a16:colId xmlns:a16="http://schemas.microsoft.com/office/drawing/2014/main" val="2928436143"/>
                    </a:ext>
                  </a:extLst>
                </a:gridCol>
                <a:gridCol w="852338">
                  <a:extLst>
                    <a:ext uri="{9D8B030D-6E8A-4147-A177-3AD203B41FA5}">
                      <a16:colId xmlns:a16="http://schemas.microsoft.com/office/drawing/2014/main" val="562691419"/>
                    </a:ext>
                  </a:extLst>
                </a:gridCol>
                <a:gridCol w="1332260">
                  <a:extLst>
                    <a:ext uri="{9D8B030D-6E8A-4147-A177-3AD203B41FA5}">
                      <a16:colId xmlns:a16="http://schemas.microsoft.com/office/drawing/2014/main" val="3203586025"/>
                    </a:ext>
                  </a:extLst>
                </a:gridCol>
              </a:tblGrid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115919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NA run 2024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164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10.04.24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29.11.24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274711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TT81, TT82, EHN1, EHN2, ECN3 239339: magnet on, restricted access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03.12.24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196000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Magnet patrol TT83, TT84, TT85, TCC8: magnet on, restricted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04.12.24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05.12.24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923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Magnet leak Inspection all zones (inc TCC2 )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03.12.24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BE-EA,EN-CV,TE-MSC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384299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Testing BIDs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02.12.24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00016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fr-FR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Diagnostic des câble boucle pulsé + stable</a:t>
                      </a:r>
                      <a:endParaRPr lang="fr-FR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95471950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stations maintenance BA80, BA81 &amp; BA82 / EB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236129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Test normal secours - 06h00-06h10 (No access all zones)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08.01.25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08.01.25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046362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glacee BA81 Stop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13.03.25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4611987"/>
                  </a:ext>
                </a:extLst>
              </a:tr>
              <a:tr h="13804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Eau Mixte BA82 Stop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10.4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06.12.24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459255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North Area Test HV Cable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Wed 22.01.25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28.01.25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908710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Test AUG North Area (No access all zones)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3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15.01.25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17.01.25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EN-EL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741100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701281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8582679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 cooling start BA82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EN-CV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250259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BA80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4129988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3933823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Inspection Fuite Aimant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006477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BA81 -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19.02.25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701724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BA80 -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20.02.25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508852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TCC8 - ECN3 - IST access system (no Access )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EN-AA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8793805"/>
                  </a:ext>
                </a:extLst>
              </a:tr>
              <a:tr h="150598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TCC2 + TCC8 Ventilation interlock Test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18.11.24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18.11.24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DSO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275" marR="6275" marT="6275" marB="6275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80371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0095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C5025E-447C-460B-8D08-00BE68ABF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North Area(2/2)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3AFBE8-43A1-4393-A2F1-651C15F7AD4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4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643C7D-325A-466E-A814-E2A54C1ED77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E45FE1-E163-415E-AE65-5A1677127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CD6153EC-E29A-C023-5843-7001821391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6530766"/>
              </p:ext>
            </p:extLst>
          </p:nvPr>
        </p:nvGraphicFramePr>
        <p:xfrm>
          <a:off x="457200" y="1186597"/>
          <a:ext cx="8226425" cy="5018940"/>
        </p:xfrm>
        <a:graphic>
          <a:graphicData uri="http://schemas.openxmlformats.org/drawingml/2006/table">
            <a:tbl>
              <a:tblPr/>
              <a:tblGrid>
                <a:gridCol w="4472562">
                  <a:extLst>
                    <a:ext uri="{9D8B030D-6E8A-4147-A177-3AD203B41FA5}">
                      <a16:colId xmlns:a16="http://schemas.microsoft.com/office/drawing/2014/main" val="1551147091"/>
                    </a:ext>
                  </a:extLst>
                </a:gridCol>
                <a:gridCol w="730578">
                  <a:extLst>
                    <a:ext uri="{9D8B030D-6E8A-4147-A177-3AD203B41FA5}">
                      <a16:colId xmlns:a16="http://schemas.microsoft.com/office/drawing/2014/main" val="4274912421"/>
                    </a:ext>
                  </a:extLst>
                </a:gridCol>
                <a:gridCol w="1086957">
                  <a:extLst>
                    <a:ext uri="{9D8B030D-6E8A-4147-A177-3AD203B41FA5}">
                      <a16:colId xmlns:a16="http://schemas.microsoft.com/office/drawing/2014/main" val="1673858178"/>
                    </a:ext>
                  </a:extLst>
                </a:gridCol>
                <a:gridCol w="1086957">
                  <a:extLst>
                    <a:ext uri="{9D8B030D-6E8A-4147-A177-3AD203B41FA5}">
                      <a16:colId xmlns:a16="http://schemas.microsoft.com/office/drawing/2014/main" val="307992177"/>
                    </a:ext>
                  </a:extLst>
                </a:gridCol>
                <a:gridCol w="849371">
                  <a:extLst>
                    <a:ext uri="{9D8B030D-6E8A-4147-A177-3AD203B41FA5}">
                      <a16:colId xmlns:a16="http://schemas.microsoft.com/office/drawing/2014/main" val="3708899580"/>
                    </a:ext>
                  </a:extLst>
                </a:gridCol>
              </a:tblGrid>
              <a:tr h="154431">
                <a:tc>
                  <a:txBody>
                    <a:bodyPr/>
                    <a:lstStyle/>
                    <a:p>
                      <a:r>
                        <a:rPr lang="en-GB" sz="105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Task Name</a:t>
                      </a:r>
                      <a:endParaRPr lang="en-GB" sz="105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  <a:endParaRPr lang="en-GB" sz="105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  <a:endParaRPr lang="en-GB" sz="105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Finish</a:t>
                      </a:r>
                      <a:endParaRPr lang="en-GB" sz="105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050">
                          <a:solidFill>
                            <a:srgbClr val="363636"/>
                          </a:solidFill>
                          <a:effectLst/>
                          <a:latin typeface="Calibri" panose="020F0502020204030204" pitchFamily="34" charset="0"/>
                        </a:rPr>
                        <a:t>Groups</a:t>
                      </a:r>
                      <a:endParaRPr lang="en-GB" sz="105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FE3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8015434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HW Commissioning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743863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BA80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66638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0639190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Test alim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 wk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10.03.25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SY-EPC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091123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North Transfert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27.03.25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30111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BA80 (EIS completed for 15/03)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03.03.25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755356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BA81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27.03.25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353763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   Test Magnets BA82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Wed 26.03.25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TE-MSC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763274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TCC2 + BA81 HWC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0642985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HWC rest of NA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BE-EA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8502632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DSO Tests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84727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SPS + BA80 (North Transfert)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6520210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BA81 (North Transfert)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11.03.25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225619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TCC8 -ECN3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0.5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0066194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EHN2 (BA82)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1267756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   DSO tests EHN1 no access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 day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24.03.25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Tue 25.03.25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BE-ASR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8942565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BA80 (TCC2/TDC2) Closed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14.03.25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3987911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RP Cleaning TDC2 TCC2 (BA80 closed)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Mon 17.03.25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21.03.25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HSE-RP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4776606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Resart Date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176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 08.12.25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2111868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4424454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BA81 (TT81+TT82+TT83+TT84+TT85) Closed 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wks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553657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TCC8-ECN3 closed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915429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SPS TT20 Beam Commissioning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28.03.25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Thu 03.04.25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415072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  SY-BI Equipment Commissioning with beam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Fri 04.04.25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17.04.25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SY-BI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8630947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NA setup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9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Fri 04.04.25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Wed 16.04.25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5953314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EHN1 physique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165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14.04.25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08.12.25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9426040"/>
                  </a:ext>
                </a:extLst>
              </a:tr>
              <a:tr h="168686"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   EHN2 + ECN3 physique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152 days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Thu 17.04.25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Mon 24.11.25</a:t>
                      </a:r>
                      <a:endParaRPr lang="en-GB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b="1" dirty="0">
                          <a:solidFill>
                            <a:srgbClr val="ED1C24"/>
                          </a:solidFill>
                          <a:effectLst/>
                          <a:latin typeface="Calibri" panose="020F0502020204030204" pitchFamily="34" charset="0"/>
                        </a:rPr>
                        <a:t>BE-OP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940" marR="5940" marT="5940" marB="5940" anchor="ctr">
                    <a:lnL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BB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2259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78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5DBC6F-EF62-C2E9-52BB-9B3621E030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218A11-6514-2731-57F6-5F11D6291D6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13" y="1044575"/>
            <a:ext cx="8226425" cy="5191848"/>
          </a:xfrm>
        </p:spPr>
        <p:txBody>
          <a:bodyPr/>
          <a:lstStyle/>
          <a:p>
            <a:r>
              <a:rPr lang="en-GB" sz="18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All North Area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Tests Normal Secours (6h-6h30)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 08.01.25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AUG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 15.01.25 and 17.01.25 (limited access on the 16.01.25)</a:t>
            </a:r>
          </a:p>
          <a:p>
            <a:r>
              <a:rPr lang="en-GB" sz="1800" dirty="0">
                <a:latin typeface="Source Sans Pro" panose="020B0503030403020204" pitchFamily="34" charset="0"/>
                <a:ea typeface="Source Sans Pro" panose="020B0503030403020204" pitchFamily="34" charset="0"/>
              </a:rPr>
              <a:t>BA80 (TCC2)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20.02.25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11.03.25 + 24.03.25-25.03.25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14.03.25</a:t>
            </a:r>
          </a:p>
          <a:p>
            <a:pPr lvl="1"/>
            <a:endParaRPr lang="en-GB" b="1" dirty="0">
              <a:solidFill>
                <a:srgbClr val="FF0000"/>
              </a:solidFill>
              <a:latin typeface="Source Sans Pro" panose="020B0503030403020204" pitchFamily="34" charset="0"/>
              <a:ea typeface="Source Sans Pro" panose="020B0503030403020204" pitchFamily="34" charset="0"/>
              <a:sym typeface="Wingdings" panose="05000000000000000000" pitchFamily="2" charset="2"/>
            </a:endParaRPr>
          </a:p>
          <a:p>
            <a:pPr marL="173038" lvl="1" indent="0">
              <a:buNone/>
            </a:pP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190FB0F-16E0-AC63-483F-E5617686FD16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5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2AF814-6B45-F856-60F0-BD7E835AE5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DF2FF-2DC6-12C7-9158-5D31D5CD7A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319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31E61-0CA9-B328-FC19-47AFCE48A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No Access by Zones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8244A0-1329-4742-7B5B-F896C4ED6126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BA81 (TT81, TT82, TT83, TT84, TT85)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</a:t>
            </a:r>
            <a:r>
              <a:rPr lang="en-GB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19.02.25 + 20.02.25</a:t>
            </a:r>
            <a:endParaRPr lang="en-GB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11.03.25 + 24.03.25-25.03.25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28.03.25</a:t>
            </a:r>
          </a:p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EHN1 + EHN2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: 24.03.25 – 25.03.25  depending on the progress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04.04.25</a:t>
            </a:r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	</a:t>
            </a:r>
          </a:p>
          <a:p>
            <a:r>
              <a:rPr lang="en-GB" sz="1800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TCC8 + ECN3</a:t>
            </a:r>
          </a:p>
          <a:p>
            <a:pPr lvl="1"/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</a:rPr>
              <a:t>Maintenance access system  </a:t>
            </a:r>
            <a:r>
              <a:rPr lang="en-GB" dirty="0">
                <a:solidFill>
                  <a:srgbClr val="00206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21.02.25</a:t>
            </a:r>
          </a:p>
          <a:p>
            <a:pPr lvl="1"/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</a:rPr>
              <a:t>DSO test </a:t>
            </a:r>
            <a:r>
              <a:rPr lang="en-GB" dirty="0"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 24.03.25</a:t>
            </a:r>
          </a:p>
          <a:p>
            <a:pPr lvl="1"/>
            <a:r>
              <a:rPr lang="en-GB" b="1" dirty="0">
                <a:solidFill>
                  <a:srgbClr val="FF0000"/>
                </a:solidFill>
                <a:latin typeface="Source Sans Pro" panose="020B0503030403020204" pitchFamily="34" charset="0"/>
                <a:ea typeface="Source Sans Pro" panose="020B0503030403020204" pitchFamily="34" charset="0"/>
                <a:sym typeface="Wingdings" panose="05000000000000000000" pitchFamily="2" charset="2"/>
              </a:rPr>
              <a:t>CLOSURE  04.04.25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ABA573-3ABB-48DF-C8C3-AF72E0FD542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9FC9755-3F17-4A88-BC36-1FB3879279FF}" type="slidenum">
              <a:rPr lang="en-US" altLang="en-US" smtClean="0"/>
              <a:pPr/>
              <a:t>6</a:t>
            </a:fld>
            <a:endParaRPr lang="en-US" alt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2C3984-CA7F-CD4B-613C-E55E10DC274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B. Raë 18.02.2025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8A559-E0C2-5CF2-A61B-680239F86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EATM : YETS24-25 Plannings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8377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C5D6A43-3582-4A4E-A926-F9F5D96EAE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8543" y="3429000"/>
            <a:ext cx="7426914" cy="2196456"/>
          </a:xfrm>
        </p:spPr>
        <p:txBody>
          <a:bodyPr/>
          <a:lstStyle/>
          <a:p>
            <a:r>
              <a:rPr lang="en-GB" dirty="0"/>
              <a:t>Experimental Areas Planning </a:t>
            </a:r>
            <a:r>
              <a:rPr lang="en-GB" dirty="0">
                <a:hlinkClick r:id="rId2"/>
              </a:rPr>
              <a:t>Gantt view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4892381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1868</TotalTime>
  <Words>1113</Words>
  <Application>Microsoft Office PowerPoint</Application>
  <PresentationFormat>On-screen Show (4:3)</PresentationFormat>
  <Paragraphs>386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MS PGothic</vt:lpstr>
      <vt:lpstr>Arial</vt:lpstr>
      <vt:lpstr>Calibri</vt:lpstr>
      <vt:lpstr>Corbel</vt:lpstr>
      <vt:lpstr>Source Sans Pro</vt:lpstr>
      <vt:lpstr>CERN_ENdept_Presentation_ArialFont copy</vt:lpstr>
      <vt:lpstr>YETS EA Plannings </vt:lpstr>
      <vt:lpstr>East Area</vt:lpstr>
      <vt:lpstr>North Area (1/2)</vt:lpstr>
      <vt:lpstr>North Area(2/2)</vt:lpstr>
      <vt:lpstr>No Access by Zones </vt:lpstr>
      <vt:lpstr>No Access by Zones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Experimental Areas Planning EATM 26 January 2021</dc:title>
  <dc:creator>Bastien Rae</dc:creator>
  <cp:lastModifiedBy>Bastien Rae</cp:lastModifiedBy>
  <cp:revision>100</cp:revision>
  <dcterms:created xsi:type="dcterms:W3CDTF">2021-01-26T09:56:08Z</dcterms:created>
  <dcterms:modified xsi:type="dcterms:W3CDTF">2025-02-18T13:36:57Z</dcterms:modified>
</cp:coreProperties>
</file>