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notesSlides/notesSlide5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30"/>
  </p:notesMasterIdLst>
  <p:sldIdLst>
    <p:sldId id="256" r:id="rId4"/>
    <p:sldId id="3260" r:id="rId5"/>
    <p:sldId id="3296" r:id="rId6"/>
    <p:sldId id="3297" r:id="rId7"/>
    <p:sldId id="3298" r:id="rId8"/>
    <p:sldId id="494" r:id="rId9"/>
    <p:sldId id="3261" r:id="rId10"/>
    <p:sldId id="3306" r:id="rId11"/>
    <p:sldId id="3243" r:id="rId12"/>
    <p:sldId id="3310" r:id="rId13"/>
    <p:sldId id="3311" r:id="rId14"/>
    <p:sldId id="1675" r:id="rId15"/>
    <p:sldId id="3316" r:id="rId16"/>
    <p:sldId id="3317" r:id="rId17"/>
    <p:sldId id="582" r:id="rId18"/>
    <p:sldId id="3302" r:id="rId19"/>
    <p:sldId id="3303" r:id="rId20"/>
    <p:sldId id="3304" r:id="rId21"/>
    <p:sldId id="529" r:id="rId22"/>
    <p:sldId id="3312" r:id="rId23"/>
    <p:sldId id="3299" r:id="rId24"/>
    <p:sldId id="3305" r:id="rId25"/>
    <p:sldId id="3313" r:id="rId26"/>
    <p:sldId id="3314" r:id="rId27"/>
    <p:sldId id="3315" r:id="rId28"/>
    <p:sldId id="3301" r:id="rId29"/>
  </p:sldIdLst>
  <p:sldSz cx="12192000" cy="6858000"/>
  <p:notesSz cx="6858000" cy="9144000"/>
  <p:defaultTextStyle>
    <a:defPPr>
      <a:defRPr lang="de-DE"/>
    </a:defPPr>
    <a:lvl1pPr marL="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6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14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43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7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0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2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3260"/>
            <p14:sldId id="3296"/>
            <p14:sldId id="3297"/>
            <p14:sldId id="3298"/>
            <p14:sldId id="494"/>
            <p14:sldId id="3261"/>
            <p14:sldId id="3306"/>
            <p14:sldId id="3243"/>
            <p14:sldId id="3310"/>
            <p14:sldId id="3311"/>
            <p14:sldId id="1675"/>
            <p14:sldId id="3316"/>
            <p14:sldId id="3317"/>
            <p14:sldId id="582"/>
            <p14:sldId id="3302"/>
            <p14:sldId id="3303"/>
            <p14:sldId id="3304"/>
            <p14:sldId id="529"/>
            <p14:sldId id="3312"/>
            <p14:sldId id="3299"/>
            <p14:sldId id="3305"/>
            <p14:sldId id="3313"/>
            <p14:sldId id="3314"/>
            <p14:sldId id="3315"/>
            <p14:sldId id="3301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DD0"/>
    <a:srgbClr val="0F124A"/>
    <a:srgbClr val="FFE4DF"/>
    <a:srgbClr val="F6FDA3"/>
    <a:srgbClr val="DFDFDF"/>
    <a:srgbClr val="D4BEF7"/>
    <a:srgbClr val="B8BAFA"/>
    <a:srgbClr val="DBDBE4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8" autoAdjust="0"/>
    <p:restoredTop sz="95840" autoAdjust="0"/>
  </p:normalViewPr>
  <p:slideViewPr>
    <p:cSldViewPr>
      <p:cViewPr varScale="1">
        <p:scale>
          <a:sx n="102" d="100"/>
          <a:sy n="102" d="100"/>
        </p:scale>
        <p:origin x="216" y="30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402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03.05.25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589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178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766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354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2942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532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120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709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78387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9786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548B1-E709-B415-7BD0-7623FFB79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5D7609-65BD-2E28-6FD6-6A3A285AC8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0AFA91-E7CC-3F22-5518-CF68043FB6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9999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D03D8-84BF-128F-8795-1F74A532F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A11457-AD7B-52FD-7E12-0F76E53DD1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330791-E5F8-ECD7-55CE-D96753B3CD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76810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1588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2B27C-3D53-62AC-4DD7-39EE127B6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A80255-7C77-ED91-049F-78F189E03C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7D93F0-8140-E3CD-24A4-1FDE36FA41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25568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ti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t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34F89-ECC1-BBA7-9425-0EDEB24BB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6A42D-5A3F-0E88-E290-70AC52D84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52B68E-9AC9-FF8E-9D0C-C7604C4BF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83CA9-B258-CE8F-1471-DC9576DB3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5880A-009E-ABAA-68B7-F0E536A66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CAB1B-318F-EE55-AA64-84D6BEDC0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7503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813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05EBC320-8101-A4F3-F2C7-1774FEB26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D0C8A-96F2-39DC-7B7B-1C757664B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913E7D-960D-7A04-4B3E-7FD6A5CF4456}"/>
              </a:ext>
            </a:extLst>
          </p:cNvPr>
          <p:cNvSpPr txBox="1"/>
          <p:nvPr userDrawn="1"/>
        </p:nvSpPr>
        <p:spPr>
          <a:xfrm>
            <a:off x="2423592" y="528213"/>
            <a:ext cx="561662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chemeClr val="bg1"/>
                </a:solidFill>
              </a:rPr>
              <a:t>Fabrizio Palla – FCC week 2033 – London </a:t>
            </a:r>
          </a:p>
        </p:txBody>
      </p:sp>
    </p:spTree>
    <p:extLst>
      <p:ext uri="{BB962C8B-B14F-4D97-AF65-F5344CB8AC3E}">
        <p14:creationId xmlns:p14="http://schemas.microsoft.com/office/powerpoint/2010/main" val="3752614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54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8" name="Titelplatzhalter 1">
            <a:extLst>
              <a:ext uri="{FF2B5EF4-FFF2-40B4-BE49-F238E27FC236}">
                <a16:creationId xmlns:a16="http://schemas.microsoft.com/office/drawing/2014/main" id="{A80240AF-3F58-4ED2-5B6A-09D4315BD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8EE74E-A265-6E20-56FB-C41E09919A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706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  <a:noFill/>
        </p:spPr>
        <p:txBody>
          <a:bodyPr/>
          <a:lstStyle>
            <a:lvl1pPr marL="342900" indent="-342900">
              <a:lnSpc>
                <a:spcPts val="2600"/>
              </a:lnSpc>
              <a:buFont typeface="Courier New" panose="02070309020205020404" pitchFamily="49" charset="0"/>
              <a:buChar char="o"/>
              <a:defRPr sz="2133" b="1">
                <a:solidFill>
                  <a:srgbClr val="FF0000"/>
                </a:solidFill>
              </a:defRPr>
            </a:lvl1pPr>
            <a:lvl2pPr marL="453578" indent="-453578">
              <a:lnSpc>
                <a:spcPts val="2600"/>
              </a:lnSpc>
              <a:defRPr sz="2133">
                <a:solidFill>
                  <a:schemeClr val="tx2"/>
                </a:solidFill>
              </a:defRPr>
            </a:lvl2pPr>
            <a:lvl3pPr marL="907155" indent="-453578">
              <a:lnSpc>
                <a:spcPts val="2600"/>
              </a:lnSpc>
              <a:defRPr sz="2133">
                <a:solidFill>
                  <a:srgbClr val="00B050"/>
                </a:solidFill>
              </a:defRPr>
            </a:lvl3pPr>
            <a:lvl4pPr marL="1360733" indent="-453578">
              <a:lnSpc>
                <a:spcPts val="2600"/>
              </a:lnSpc>
              <a:defRPr sz="2133"/>
            </a:lvl4pPr>
            <a:lvl5pPr marL="1814309" indent="-453578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3A873841-B7A1-5387-D24B-856864EDF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54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8" name="Titelplatzhalter 1">
            <a:extLst>
              <a:ext uri="{FF2B5EF4-FFF2-40B4-BE49-F238E27FC236}">
                <a16:creationId xmlns:a16="http://schemas.microsoft.com/office/drawing/2014/main" id="{A80240AF-3F58-4ED2-5B6A-09D4315BD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8EE74E-A265-6E20-56FB-C41E09919A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5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8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5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8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B4FE55C-7281-E2F0-BF3A-B07C43B8A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F53C06-50C2-FC7A-4D57-EC3EBE3561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401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7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FA32507-81C6-9352-81DE-A914533BE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2E2519-D774-CC9D-861C-6BC0743CE8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401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3708723-143F-43F0-D846-F5036DF70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EC4261-90C1-FF09-B114-592FE7D824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2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2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3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05EBC320-8101-A4F3-F2C7-1774FEB26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D0C8A-96F2-39DC-7B7B-1C757664B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913E7D-960D-7A04-4B3E-7FD6A5CF4456}"/>
              </a:ext>
            </a:extLst>
          </p:cNvPr>
          <p:cNvSpPr txBox="1"/>
          <p:nvPr userDrawn="1"/>
        </p:nvSpPr>
        <p:spPr>
          <a:xfrm>
            <a:off x="2423592" y="528213"/>
            <a:ext cx="561662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chemeClr val="bg1"/>
                </a:solidFill>
              </a:rPr>
              <a:t>Fabrizio Palla – FCC week 2033 – London </a:t>
            </a:r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09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  <a:prstGeom prst="rect">
            <a:avLst/>
          </a:prstGeo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69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ABF38C-5717-DFFB-0D6B-A4DB216B0F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EC25F44E-848E-AA9B-B2A6-C0C50635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B6069FC-AB93-8688-4F72-A7B30D38492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90550" y="2360613"/>
            <a:ext cx="11017250" cy="392747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3424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3609" y="339725"/>
            <a:ext cx="86360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879205-027E-DC6D-BEB6-FFF5AE0A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seminar, FNAL,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8665FC-8207-0EDA-E2B9-5173DC5EE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4761F6-09EC-0C55-2D72-76F9CB9BA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019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(Standard)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"/>
          <p:cNvSpPr/>
          <p:nvPr/>
        </p:nvSpPr>
        <p:spPr>
          <a:xfrm>
            <a:off x="131873" y="6323806"/>
            <a:ext cx="11928254" cy="1"/>
          </a:xfrm>
          <a:prstGeom prst="line">
            <a:avLst/>
          </a:prstGeom>
          <a:ln w="12700">
            <a:solidFill>
              <a:srgbClr val="727272"/>
            </a:solidFill>
          </a:ln>
        </p:spPr>
        <p:txBody>
          <a:bodyPr lIns="0" tIns="0" rIns="0" bIns="0"/>
          <a:lstStyle/>
          <a:p>
            <a:pPr marL="0" marR="0" defTabSz="321469">
              <a:defRPr sz="16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51" name="Fabrizio Palla - INFN Pisa and CERN"/>
          <p:cNvSpPr txBox="1"/>
          <p:nvPr/>
        </p:nvSpPr>
        <p:spPr>
          <a:xfrm>
            <a:off x="130174" y="6354414"/>
            <a:ext cx="2462214" cy="241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buClr>
                <a:srgbClr val="000000"/>
              </a:buClr>
              <a:buFont typeface="Arial"/>
              <a:defRPr sz="2200">
                <a:solidFill>
                  <a:srgbClr val="004DD6"/>
                </a:solidFill>
              </a:defRPr>
            </a:pPr>
            <a:r>
              <a:rPr sz="1100" b="1"/>
              <a:t>Fabrizio Palla</a:t>
            </a:r>
            <a:r>
              <a:rPr sz="1100"/>
              <a:t> - INFN Pisa and CERN</a:t>
            </a:r>
          </a:p>
        </p:txBody>
      </p:sp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xfrm>
            <a:off x="2700338" y="112415"/>
            <a:ext cx="6862763" cy="759024"/>
          </a:xfrm>
          <a:prstGeom prst="rect">
            <a:avLst/>
          </a:prstGeom>
        </p:spPr>
        <p:txBody>
          <a:bodyPr/>
          <a:lstStyle>
            <a:lvl1pPr>
              <a:defRPr>
                <a:latin typeface="Geneva"/>
                <a:ea typeface="Geneva"/>
                <a:cs typeface="Geneva"/>
                <a:sym typeface="Geneva"/>
              </a:defRPr>
            </a:lvl1pPr>
          </a:lstStyle>
          <a:p>
            <a:r>
              <a:t>Title Text</a:t>
            </a:r>
          </a:p>
        </p:txBody>
      </p:sp>
      <p:sp>
        <p:nvSpPr>
          <p:cNvPr id="53" name="Body Level One…"/>
          <p:cNvSpPr txBox="1">
            <a:spLocks noGrp="1"/>
          </p:cNvSpPr>
          <p:nvPr>
            <p:ph type="body" idx="1"/>
          </p:nvPr>
        </p:nvSpPr>
        <p:spPr>
          <a:xfrm>
            <a:off x="202631" y="897582"/>
            <a:ext cx="11689602" cy="5394029"/>
          </a:xfrm>
          <a:prstGeom prst="rect">
            <a:avLst/>
          </a:prstGeom>
        </p:spPr>
        <p:txBody>
          <a:bodyPr/>
          <a:lstStyle>
            <a:lvl1pPr>
              <a:buSzPct val="100000"/>
              <a:buBlip>
                <a:blip r:embed="rId2"/>
              </a:buBlip>
              <a:defRPr>
                <a:latin typeface="Geneva"/>
                <a:ea typeface="Geneva"/>
                <a:cs typeface="Geneva"/>
                <a:sym typeface="Geneva"/>
              </a:defRPr>
            </a:lvl1pPr>
            <a:lvl2pPr>
              <a:buSzPct val="100000"/>
              <a:buBlip>
                <a:blip r:embed="rId3"/>
              </a:buBlip>
              <a:defRPr>
                <a:latin typeface="Geneva"/>
                <a:ea typeface="Geneva"/>
                <a:cs typeface="Geneva"/>
                <a:sym typeface="Geneva"/>
              </a:defRPr>
            </a:lvl2pPr>
            <a:lvl3pPr>
              <a:buSzPct val="60000"/>
              <a:buBlip>
                <a:blip r:embed="rId4"/>
              </a:buBlip>
              <a:defRPr>
                <a:latin typeface="Geneva"/>
                <a:ea typeface="Geneva"/>
                <a:cs typeface="Geneva"/>
                <a:sym typeface="Geneva"/>
              </a:defRPr>
            </a:lvl3pPr>
            <a:lvl4pPr>
              <a:buSzPct val="60000"/>
              <a:buBlip>
                <a:blip r:embed="rId5"/>
              </a:buBlip>
              <a:defRPr>
                <a:latin typeface="Geneva"/>
                <a:ea typeface="Geneva"/>
                <a:cs typeface="Geneva"/>
                <a:sym typeface="Geneva"/>
              </a:defRPr>
            </a:lvl4pPr>
            <a:lvl5pPr>
              <a:defRPr>
                <a:latin typeface="Geneva"/>
                <a:ea typeface="Geneva"/>
                <a:cs typeface="Geneva"/>
                <a:sym typeface="Genev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87281" y="6443070"/>
            <a:ext cx="233177" cy="23196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5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12" y="85924"/>
            <a:ext cx="1258610" cy="812007"/>
          </a:xfrm>
          <a:prstGeom prst="rect">
            <a:avLst/>
          </a:prstGeom>
          <a:ln w="12700"/>
        </p:spPr>
      </p:pic>
      <p:sp>
        <p:nvSpPr>
          <p:cNvPr id="56" name="3rd ECFA workshop on e+e- Higgs, ElectroWeak &amp; Top Factories - 11 Oct 2024"/>
          <p:cNvSpPr txBox="1"/>
          <p:nvPr/>
        </p:nvSpPr>
        <p:spPr>
          <a:xfrm>
            <a:off x="4785213" y="6354414"/>
            <a:ext cx="2720296" cy="241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>
              <a:buClr>
                <a:srgbClr val="000000"/>
              </a:buClr>
              <a:buFont typeface="Arial"/>
              <a:defRPr sz="2200" b="1">
                <a:solidFill>
                  <a:srgbClr val="FF4013"/>
                </a:solidFill>
              </a:defRPr>
            </a:lvl1pPr>
          </a:lstStyle>
          <a:p>
            <a:r>
              <a:rPr lang="en-US" sz="1100" dirty="0"/>
              <a:t>TREDI 2025 – Trento, 4-6 February 2025</a:t>
            </a:r>
            <a:endParaRPr sz="1100" dirty="0"/>
          </a:p>
        </p:txBody>
      </p:sp>
      <p:pic>
        <p:nvPicPr>
          <p:cNvPr id="57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95397" y="112415"/>
            <a:ext cx="759024" cy="759024"/>
          </a:xfrm>
          <a:prstGeom prst="rect">
            <a:avLst/>
          </a:prstGeom>
          <a:ln w="12700"/>
        </p:spPr>
      </p:pic>
    </p:spTree>
    <p:extLst>
      <p:ext uri="{BB962C8B-B14F-4D97-AF65-F5344CB8AC3E}">
        <p14:creationId xmlns:p14="http://schemas.microsoft.com/office/powerpoint/2010/main" val="48070700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5742" y="1107341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3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9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  <a:prstGeom prst="rect">
            <a:avLst/>
          </a:prstGeo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5637" y="6410251"/>
            <a:ext cx="266059" cy="243841"/>
          </a:xfrm>
          <a:prstGeom prst="rect">
            <a:avLst/>
          </a:prstGeom>
        </p:spPr>
        <p:txBody>
          <a:bodyPr/>
          <a:lstStyle>
            <a:lvl1pPr>
              <a:defRPr sz="800" b="0">
                <a:solidFill>
                  <a:srgbClr val="242852"/>
                </a:solidFill>
                <a:latin typeface="Oswald Regular Bold"/>
                <a:ea typeface="Oswald Regular Bold"/>
                <a:cs typeface="Oswald Regular Bold"/>
                <a:sym typeface="Oswald Regular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1" name="Rectangle"/>
          <p:cNvSpPr/>
          <p:nvPr/>
        </p:nvSpPr>
        <p:spPr>
          <a:xfrm>
            <a:off x="0" y="0"/>
            <a:ext cx="406400" cy="914400"/>
          </a:xfrm>
          <a:prstGeom prst="rect">
            <a:avLst/>
          </a:prstGeom>
          <a:solidFill>
            <a:srgbClr val="4196B4"/>
          </a:solidFill>
          <a:ln w="10000">
            <a:solidFill>
              <a:schemeClr val="accent1"/>
            </a:solidFill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</a:defRPr>
            </a:pPr>
            <a:endParaRPr sz="1800"/>
          </a:p>
        </p:txBody>
      </p:sp>
      <p:pic>
        <p:nvPicPr>
          <p:cNvPr id="72" name="infn_logo_esteso.pdf" descr="infn_logo_esteso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5221" y="131909"/>
            <a:ext cx="1715024" cy="650582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Manuel Rolo [INFN]"/>
          <p:cNvSpPr txBox="1"/>
          <p:nvPr/>
        </p:nvSpPr>
        <p:spPr>
          <a:xfrm>
            <a:off x="798338" y="6424448"/>
            <a:ext cx="3098412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">
                <a:solidFill>
                  <a:srgbClr val="002A4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</a:lstStyle>
          <a:p>
            <a:r>
              <a:rPr sz="800"/>
              <a:t>Manuel Rolo [INFN]</a:t>
            </a:r>
          </a:p>
        </p:txBody>
      </p:sp>
      <p:sp>
        <p:nvSpPr>
          <p:cNvPr id="74" name="ARCADIA INFN CSN5 Call Project"/>
          <p:cNvSpPr txBox="1"/>
          <p:nvPr/>
        </p:nvSpPr>
        <p:spPr>
          <a:xfrm>
            <a:off x="5151112" y="6424448"/>
            <a:ext cx="1889776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">
                <a:solidFill>
                  <a:srgbClr val="002A4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</a:lstStyle>
          <a:p>
            <a:r>
              <a:rPr sz="800"/>
              <a:t>ARCADIA INFN CSN5 Call Project</a:t>
            </a:r>
          </a:p>
        </p:txBody>
      </p:sp>
    </p:spTree>
    <p:extLst>
      <p:ext uri="{BB962C8B-B14F-4D97-AF65-F5344CB8AC3E}">
        <p14:creationId xmlns:p14="http://schemas.microsoft.com/office/powerpoint/2010/main" val="113387975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896B-9FC2-39C7-DA27-2AAA10B16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40140" cy="12811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A58F8-1CC6-F7DF-C24E-B4312CB1D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1543D-8F18-5AF0-64EF-EBA43D195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F3AC6-56A9-9A96-2AA2-BF7A052F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F6B17-EA1F-1322-76E4-90AE9227C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2E9E66-55FB-D14E-1F91-63B1CDDC6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0841" y="423290"/>
            <a:ext cx="2287270" cy="1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232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C1899-91E7-DB00-BF80-13DD47AE9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0B6EF-4581-15C9-CC66-D87166D6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ADA76-D65F-1BC1-77D5-30BF7B109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628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ABF38C-5717-DFFB-0D6B-A4DB216B0F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EC25F44E-848E-AA9B-B2A6-C0C50635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B6069FC-AB93-8688-4F72-A7B30D38492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90550" y="2360613"/>
            <a:ext cx="11017250" cy="392747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1870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9730069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AA7101-6252-E0E9-280E-640CD4EFC3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20472" y="770401"/>
            <a:ext cx="1748625" cy="107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elplatzhalter 1">
            <a:extLst>
              <a:ext uri="{FF2B5EF4-FFF2-40B4-BE49-F238E27FC236}">
                <a16:creationId xmlns:a16="http://schemas.microsoft.com/office/drawing/2014/main" id="{6953EB3B-4EFA-C34B-DF19-EBFE50717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660491-0728-1FC5-61F8-B2CCAE2087D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9" r:id="rId11"/>
    <p:sldLayoutId id="2147483680" r:id="rId12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2" y="12662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30" y="120000"/>
            <a:ext cx="597087" cy="24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6750F1-C42B-FAA8-EDD5-2785691BBAD8}"/>
              </a:ext>
            </a:extLst>
          </p:cNvPr>
          <p:cNvSpPr txBox="1"/>
          <p:nvPr userDrawn="1"/>
        </p:nvSpPr>
        <p:spPr>
          <a:xfrm>
            <a:off x="2351584" y="-84381"/>
            <a:ext cx="8928992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rgbClr val="FFFF00"/>
                </a:solidFill>
              </a:rPr>
              <a:t>Fabrizio Palla – Pisa &amp; CERN </a:t>
            </a:r>
            <a:r>
              <a:rPr lang="en-IT" sz="1400" dirty="0">
                <a:solidFill>
                  <a:schemeClr val="bg1"/>
                </a:solidFill>
              </a:rPr>
              <a:t>– </a:t>
            </a:r>
            <a:r>
              <a:rPr lang="en-IT" sz="1400" i="1" dirty="0">
                <a:solidFill>
                  <a:schemeClr val="bg1"/>
                </a:solidFill>
              </a:rPr>
              <a:t>FCC-ee Tracking workshop – BNL – 7-9 May 2025</a:t>
            </a:r>
            <a:endParaRPr lang="en-I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81" r:id="rId12"/>
    <p:sldLayoutId id="2147483682" r:id="rId13"/>
    <p:sldLayoutId id="2147483686" r:id="rId14"/>
    <p:sldLayoutId id="2147483689" r:id="rId15"/>
    <p:sldLayoutId id="2147483690" r:id="rId16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tags" Target="../tags/tag4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6.xml"/><Relationship Id="rId10" Type="http://schemas.openxmlformats.org/officeDocument/2006/relationships/image" Target="../media/image49.png"/><Relationship Id="rId4" Type="http://schemas.openxmlformats.org/officeDocument/2006/relationships/tags" Target="../tags/tag5.xml"/><Relationship Id="rId9" Type="http://schemas.openxmlformats.org/officeDocument/2006/relationships/image" Target="../media/image4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48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7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50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8.xml"/><Relationship Id="rId4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14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8550/arXiv.2502.21223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5.xml"/><Relationship Id="rId4" Type="http://schemas.openxmlformats.org/officeDocument/2006/relationships/image" Target="../media/image6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68.jpg"/><Relationship Id="rId4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5.png"/><Relationship Id="rId5" Type="http://schemas.openxmlformats.org/officeDocument/2006/relationships/image" Target="../media/image23.tif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9.emf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32148" y="2852936"/>
            <a:ext cx="11017250" cy="2952328"/>
          </a:xfrm>
        </p:spPr>
        <p:txBody>
          <a:bodyPr/>
          <a:lstStyle/>
          <a:p>
            <a:pPr algn="ctr">
              <a:spcAft>
                <a:spcPts val="800"/>
              </a:spcAft>
            </a:pPr>
            <a:r>
              <a:rPr lang="it-IT" sz="2800" b="1" dirty="0">
                <a:solidFill>
                  <a:srgbClr val="FFE4DF"/>
                </a:solidFill>
                <a:ea typeface="Times New Roman" panose="02020603050405020304" pitchFamily="18" charset="0"/>
                <a:cs typeface="Poppins" pitchFamily="2" charset="77"/>
              </a:rPr>
              <a:t>Fabrizio Palla</a:t>
            </a:r>
            <a:endParaRPr lang="it-IT" sz="2800" dirty="0">
              <a:solidFill>
                <a:srgbClr val="F6FDA3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endParaRPr lang="it-IT" sz="1400" baseline="30000" dirty="0">
              <a:solidFill>
                <a:srgbClr val="F6FDA3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it-IT" sz="1400" i="1" dirty="0">
                <a:solidFill>
                  <a:srgbClr val="F6FDA3"/>
                </a:solidFill>
                <a:ea typeface="Times New Roman" panose="02020603050405020304" pitchFamily="18" charset="0"/>
                <a:cs typeface="Poppins" pitchFamily="2" charset="77"/>
              </a:rPr>
              <a:t>INFN Pisa and CERN</a:t>
            </a:r>
          </a:p>
          <a:p>
            <a:pPr algn="ctr">
              <a:lnSpc>
                <a:spcPct val="100000"/>
              </a:lnSpc>
            </a:pPr>
            <a:endParaRPr lang="it-IT" sz="1200" i="1" dirty="0">
              <a:solidFill>
                <a:srgbClr val="F6FDA3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</a:pP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FCC-</a:t>
            </a:r>
            <a:r>
              <a:rPr lang="it-IT" sz="1800" b="1" i="1" dirty="0" err="1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ee</a:t>
            </a: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 Workshop: Tracking Detectors and Software</a:t>
            </a:r>
          </a:p>
          <a:p>
            <a:pPr algn="ctr">
              <a:lnSpc>
                <a:spcPct val="100000"/>
              </a:lnSpc>
            </a:pPr>
            <a:endParaRPr lang="it-IT" sz="1800" b="1" i="1" dirty="0">
              <a:solidFill>
                <a:srgbClr val="92D050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</a:pP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Brookhaven National </a:t>
            </a:r>
            <a:r>
              <a:rPr lang="it-IT" sz="1800" b="1" i="1" dirty="0" err="1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Laboratory</a:t>
            </a: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 (USA) </a:t>
            </a:r>
          </a:p>
          <a:p>
            <a:pPr algn="ctr">
              <a:lnSpc>
                <a:spcPct val="100000"/>
              </a:lnSpc>
            </a:pP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7-9 </a:t>
            </a:r>
            <a:r>
              <a:rPr lang="it-IT" sz="1800" b="1" i="1" dirty="0" err="1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May</a:t>
            </a: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 2025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602" y="708535"/>
            <a:ext cx="11017800" cy="2387600"/>
          </a:xfrm>
        </p:spPr>
        <p:txBody>
          <a:bodyPr/>
          <a:lstStyle/>
          <a:p>
            <a:r>
              <a:rPr lang="en-GB" sz="4400" b="1" i="0" cap="small" dirty="0">
                <a:effectLst/>
                <a:latin typeface="Roboto Light" panose="020F0302020204030204" pitchFamily="34" charset="0"/>
              </a:rPr>
              <a:t>IDEA Tracking Concept and Lessons Learned</a:t>
            </a:r>
            <a:endParaRPr lang="en-US" sz="4400" cap="small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5106192" y="116661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Fabrizio Palla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C3BE0-05E3-0C19-025C-93DAF305C17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151B9C-C3E4-34F7-081F-42FF85FBF7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14AD8A0-1A46-AEEE-6951-4903E1C304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F97237-87E6-5E8F-EC38-CDEB9005D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Curved vertex layout for FCC-ee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E51338-5786-2676-56DA-A7E374308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470" y="1340499"/>
            <a:ext cx="9600911" cy="487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491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8A22EFD-7D4E-0239-191E-23C5D46F16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AAF5C78-E482-427B-CC4E-FC25C6D07A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609A539-6237-2E8D-01AA-41039B102B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CFEEA3-0696-DA58-C50D-14D938B82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Material budget improvement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892099D-48F3-833B-EA0C-E11F3661E425}"/>
              </a:ext>
            </a:extLst>
          </p:cNvPr>
          <p:cNvGrpSpPr>
            <a:grpSpLocks noChangeAspect="1"/>
          </p:cNvGrpSpPr>
          <p:nvPr/>
        </p:nvGrpSpPr>
        <p:grpSpPr>
          <a:xfrm>
            <a:off x="262658" y="1484784"/>
            <a:ext cx="10494796" cy="4834484"/>
            <a:chOff x="541673" y="2221920"/>
            <a:chExt cx="9317378" cy="42921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B45B219-B44A-78D9-1F1B-0C65E4A1C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1673" y="2297620"/>
              <a:ext cx="4394200" cy="42164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D2138DD-2591-1B4F-C344-54A00E48C284}"/>
                </a:ext>
              </a:extLst>
            </p:cNvPr>
            <p:cNvSpPr txBox="1"/>
            <p:nvPr/>
          </p:nvSpPr>
          <p:spPr>
            <a:xfrm>
              <a:off x="1906478" y="4172369"/>
              <a:ext cx="1348018" cy="5738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IT" dirty="0"/>
                <a:t>Curved </a:t>
              </a:r>
            </a:p>
            <a:p>
              <a:pPr algn="l"/>
              <a:r>
                <a:rPr lang="en-IT" dirty="0"/>
                <a:t>Layers 1 to 4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D295BE1-89BF-7883-758D-FCA571274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553975" y="2132796"/>
              <a:ext cx="4215952" cy="43942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F44F1F9-7DD1-5D03-3DC1-C102FBFC86F1}"/>
                </a:ext>
              </a:extLst>
            </p:cNvPr>
            <p:cNvSpPr txBox="1"/>
            <p:nvPr/>
          </p:nvSpPr>
          <p:spPr>
            <a:xfrm>
              <a:off x="6935227" y="4459278"/>
              <a:ext cx="1225626" cy="298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50"/>
                </a:lnSpc>
              </a:pPr>
              <a:r>
                <a:rPr lang="en-IT" sz="2000" dirty="0"/>
                <a:t>Flat vertex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1951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79F21C8-C4D5-C4AE-2C0F-49A90F4B1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70" y="2994817"/>
            <a:ext cx="7488832" cy="36876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BBE021-BF5E-E0FA-AEEA-7BA3F820D9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12</a:t>
            </a:fld>
            <a:endParaRPr lang="en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80BFC4-C87D-10E8-8B25-9EA28E08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FF0000"/>
                </a:solidFill>
              </a:rPr>
              <a:t>Support cylinder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15F0A-0046-8DBD-B022-E0F05432532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62346" y="1579563"/>
            <a:ext cx="11017250" cy="39274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IT" sz="2400" dirty="0"/>
              <a:t>All elements in the interaction region (Vertex and LumiCal) are mounted rigidly on a support cylinder that guarantees mechanical stability and alignment</a:t>
            </a:r>
          </a:p>
          <a:p>
            <a:pPr lvl="1">
              <a:lnSpc>
                <a:spcPct val="100000"/>
              </a:lnSpc>
            </a:pPr>
            <a:r>
              <a:rPr lang="en-IT" sz="2000" dirty="0">
                <a:solidFill>
                  <a:srgbClr val="C00000"/>
                </a:solidFill>
              </a:rPr>
              <a:t>Once the structure is assembled it is slided inside the rest of the detector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7EF3D13-A8AA-50D5-25E2-6D89DA041AB4}"/>
              </a:ext>
            </a:extLst>
          </p:cNvPr>
          <p:cNvGrpSpPr>
            <a:grpSpLocks noChangeAspect="1"/>
          </p:cNvGrpSpPr>
          <p:nvPr/>
        </p:nvGrpSpPr>
        <p:grpSpPr>
          <a:xfrm>
            <a:off x="7702241" y="3182084"/>
            <a:ext cx="3927413" cy="2324954"/>
            <a:chOff x="6473675" y="3244003"/>
            <a:chExt cx="5640015" cy="3338782"/>
          </a:xfrm>
        </p:grpSpPr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3BB9D550-7A0E-F27F-2983-AC77C9FC2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73675" y="3244003"/>
              <a:ext cx="5640015" cy="3338782"/>
            </a:xfrm>
            <a:prstGeom prst="rect">
              <a:avLst/>
            </a:prstGeom>
          </p:spPr>
        </p:pic>
        <p:cxnSp>
          <p:nvCxnSpPr>
            <p:cNvPr id="9" name="Straight Arrow Connector 14">
              <a:extLst>
                <a:ext uri="{FF2B5EF4-FFF2-40B4-BE49-F238E27FC236}">
                  <a16:creationId xmlns:a16="http://schemas.microsoft.com/office/drawing/2014/main" id="{0C5BCB95-072E-B696-84E1-3AF9A07FB9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27092" y="5961642"/>
              <a:ext cx="852523" cy="25002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14">
              <a:extLst>
                <a:ext uri="{FF2B5EF4-FFF2-40B4-BE49-F238E27FC236}">
                  <a16:creationId xmlns:a16="http://schemas.microsoft.com/office/drawing/2014/main" id="{2315AD16-7722-8A7A-2F04-590AA1C7D0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92622" y="5843821"/>
              <a:ext cx="617426" cy="24283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4">
              <a:extLst>
                <a:ext uri="{FF2B5EF4-FFF2-40B4-BE49-F238E27FC236}">
                  <a16:creationId xmlns:a16="http://schemas.microsoft.com/office/drawing/2014/main" id="{BA549C8D-7708-9A71-FE36-A62FFFA890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53804" y="3865187"/>
              <a:ext cx="990166" cy="8929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4">
              <a:extLst>
                <a:ext uri="{FF2B5EF4-FFF2-40B4-BE49-F238E27FC236}">
                  <a16:creationId xmlns:a16="http://schemas.microsoft.com/office/drawing/2014/main" id="{5A7E5D02-DEA0-5BBB-4628-D13615A576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12319" y="5398860"/>
              <a:ext cx="620345" cy="56278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4">
              <a:extLst>
                <a:ext uri="{FF2B5EF4-FFF2-40B4-BE49-F238E27FC236}">
                  <a16:creationId xmlns:a16="http://schemas.microsoft.com/office/drawing/2014/main" id="{6FA9BE01-0611-289B-AFB6-C665FD3B34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53383" y="5255077"/>
              <a:ext cx="874176" cy="7357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4">
              <a:extLst>
                <a:ext uri="{FF2B5EF4-FFF2-40B4-BE49-F238E27FC236}">
                  <a16:creationId xmlns:a16="http://schemas.microsoft.com/office/drawing/2014/main" id="{40B3A31D-6042-C87A-997F-BA0736744E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43024" y="5106278"/>
              <a:ext cx="1110322" cy="88454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EC3D7AB-18D0-D3C7-525E-E5BDA3056607}"/>
                </a:ext>
              </a:extLst>
            </p:cNvPr>
            <p:cNvSpPr txBox="1"/>
            <p:nvPr/>
          </p:nvSpPr>
          <p:spPr>
            <a:xfrm>
              <a:off x="8540006" y="6213453"/>
              <a:ext cx="200053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/>
                <a:t>Aluminium ribs</a:t>
              </a:r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8EDBA1D-0AF2-C6D1-03B4-E51DE556EB44}"/>
                </a:ext>
              </a:extLst>
            </p:cNvPr>
            <p:cNvSpPr txBox="1"/>
            <p:nvPr/>
          </p:nvSpPr>
          <p:spPr>
            <a:xfrm>
              <a:off x="7622005" y="3495855"/>
              <a:ext cx="231522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 err="1"/>
                <a:t>Aluminium</a:t>
              </a:r>
              <a:r>
                <a:rPr lang="en-US" sz="1800" dirty="0"/>
                <a:t> endcaps </a:t>
              </a:r>
              <a:endParaRPr lang="en-US" dirty="0"/>
            </a:p>
          </p:txBody>
        </p:sp>
        <p:cxnSp>
          <p:nvCxnSpPr>
            <p:cNvPr id="17" name="Straight Arrow Connector 14">
              <a:extLst>
                <a:ext uri="{FF2B5EF4-FFF2-40B4-BE49-F238E27FC236}">
                  <a16:creationId xmlns:a16="http://schemas.microsoft.com/office/drawing/2014/main" id="{340F8A7F-CAD8-06E2-440E-3555F7269E2C}"/>
                </a:ext>
              </a:extLst>
            </p:cNvPr>
            <p:cNvCxnSpPr>
              <a:cxnSpLocks/>
            </p:cNvCxnSpPr>
            <p:nvPr/>
          </p:nvCxnSpPr>
          <p:spPr>
            <a:xfrm>
              <a:off x="9788765" y="3662649"/>
              <a:ext cx="1462232" cy="782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4">
              <a:extLst>
                <a:ext uri="{FF2B5EF4-FFF2-40B4-BE49-F238E27FC236}">
                  <a16:creationId xmlns:a16="http://schemas.microsoft.com/office/drawing/2014/main" id="{A5C1CDB5-4BD7-D01B-4E45-BCFB99E2A5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79615" y="5710029"/>
              <a:ext cx="262785" cy="28079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asellaDiTesto 25">
            <a:extLst>
              <a:ext uri="{FF2B5EF4-FFF2-40B4-BE49-F238E27FC236}">
                <a16:creationId xmlns:a16="http://schemas.microsoft.com/office/drawing/2014/main" id="{82518735-8661-D469-85CE-F38106EF8219}"/>
              </a:ext>
            </a:extLst>
          </p:cNvPr>
          <p:cNvSpPr txBox="1"/>
          <p:nvPr/>
        </p:nvSpPr>
        <p:spPr>
          <a:xfrm>
            <a:off x="4432648" y="6139700"/>
            <a:ext cx="63537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00087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/>
              <a:t>1mm CF + 4mm HC + 1mm CF</a:t>
            </a:r>
          </a:p>
        </p:txBody>
      </p:sp>
      <p:pic>
        <p:nvPicPr>
          <p:cNvPr id="21" name="Picture 2" descr="Applsci 10 07262 g001">
            <a:extLst>
              <a:ext uri="{FF2B5EF4-FFF2-40B4-BE49-F238E27FC236}">
                <a16:creationId xmlns:a16="http://schemas.microsoft.com/office/drawing/2014/main" id="{CA6B43DD-88A5-E13A-9CFD-CD8CD1013D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952"/>
          <a:stretch/>
        </p:blipFill>
        <p:spPr bwMode="auto">
          <a:xfrm>
            <a:off x="10248397" y="5837149"/>
            <a:ext cx="1828931" cy="91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87FAE9-AB34-F611-CF35-39A2F756A6F2}"/>
              </a:ext>
            </a:extLst>
          </p:cNvPr>
          <p:cNvSpPr txBox="1"/>
          <p:nvPr/>
        </p:nvSpPr>
        <p:spPr>
          <a:xfrm>
            <a:off x="-488337" y="2676916"/>
            <a:ext cx="12601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lnSpc>
                <a:spcPct val="100000"/>
              </a:lnSpc>
            </a:pPr>
            <a:r>
              <a:rPr lang="en-GB" sz="1400" i="1" dirty="0"/>
              <a:t>M. </a:t>
            </a:r>
            <a:r>
              <a:rPr lang="en-GB" sz="1400" i="1" dirty="0" err="1"/>
              <a:t>Boscolo</a:t>
            </a:r>
            <a:r>
              <a:rPr lang="en-GB" sz="1400" i="1" dirty="0"/>
              <a:t>, F. Palla, F. </a:t>
            </a:r>
            <a:r>
              <a:rPr lang="en-GB" sz="1400" i="1" dirty="0" err="1"/>
              <a:t>Fransesini</a:t>
            </a:r>
            <a:r>
              <a:rPr lang="en-GB" sz="1400" i="1" dirty="0"/>
              <a:t>, F. </a:t>
            </a:r>
            <a:r>
              <a:rPr lang="en-GB" sz="1400" i="1" dirty="0" err="1"/>
              <a:t>Bosi</a:t>
            </a:r>
            <a:r>
              <a:rPr lang="en-GB" sz="1400" i="1" dirty="0"/>
              <a:t> and S. </a:t>
            </a:r>
            <a:r>
              <a:rPr lang="en-GB" sz="1400" i="1" dirty="0" err="1"/>
              <a:t>Lauciani</a:t>
            </a:r>
            <a:r>
              <a:rPr lang="en-GB" sz="1400" i="1" dirty="0"/>
              <a:t>, Mechanical model for the FCC-</a:t>
            </a:r>
            <a:r>
              <a:rPr lang="en-GB" sz="1400" i="1" dirty="0" err="1"/>
              <a:t>ee</a:t>
            </a:r>
            <a:r>
              <a:rPr lang="en-GB" sz="1400" i="1" dirty="0"/>
              <a:t> MDI, </a:t>
            </a:r>
            <a:r>
              <a:rPr lang="en-GB" sz="1400" b="0" i="1" dirty="0">
                <a:solidFill>
                  <a:srgbClr val="333333"/>
                </a:solidFill>
                <a:effectLst/>
                <a:latin typeface="-apple-system"/>
              </a:rPr>
              <a:t>EPJ </a:t>
            </a:r>
            <a:r>
              <a:rPr lang="en-GB" sz="1400" b="0" i="1" dirty="0" err="1">
                <a:solidFill>
                  <a:srgbClr val="333333"/>
                </a:solidFill>
                <a:effectLst/>
                <a:latin typeface="-apple-system"/>
              </a:rPr>
              <a:t>Techn</a:t>
            </a:r>
            <a:r>
              <a:rPr lang="en-GB" sz="1400" b="0" i="1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en-GB" sz="1400" b="0" i="1" dirty="0" err="1">
                <a:solidFill>
                  <a:srgbClr val="333333"/>
                </a:solidFill>
                <a:effectLst/>
                <a:latin typeface="-apple-system"/>
              </a:rPr>
              <a:t>Instrum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GB" sz="1400" b="1" i="0" dirty="0">
                <a:solidFill>
                  <a:srgbClr val="333333"/>
                </a:solidFill>
                <a:effectLst/>
                <a:latin typeface="-apple-system"/>
              </a:rPr>
              <a:t>10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-apple-system"/>
              </a:rPr>
              <a:t>, 16 (2023). https://</a:t>
            </a:r>
            <a:r>
              <a:rPr lang="en-GB" sz="1400" b="0" i="0" dirty="0" err="1">
                <a:solidFill>
                  <a:srgbClr val="333333"/>
                </a:solidFill>
                <a:effectLst/>
                <a:latin typeface="-apple-system"/>
              </a:rPr>
              <a:t>doi.org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-apple-system"/>
              </a:rPr>
              <a:t>/10.1140/</a:t>
            </a:r>
            <a:r>
              <a:rPr lang="en-GB" sz="1400" b="0" i="0" dirty="0" err="1">
                <a:solidFill>
                  <a:srgbClr val="333333"/>
                </a:solidFill>
                <a:effectLst/>
                <a:latin typeface="-apple-system"/>
              </a:rPr>
              <a:t>epjti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-apple-system"/>
              </a:rPr>
              <a:t>/s40485-023-00103-7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902897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2D5AEA-225E-0285-DDF6-EBBCC114C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</p:spPr>
        <p:txBody>
          <a:bodyPr anchor="ctr">
            <a:normAutofit/>
          </a:bodyPr>
          <a:lstStyle/>
          <a:p>
            <a:r>
              <a:rPr lang="en-IT" dirty="0"/>
              <a:t>Integration with beam pipe and drift chamber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910A15-9D3E-1A59-60A9-9286BD4CA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126622"/>
            <a:ext cx="385972" cy="226761"/>
          </a:xfrm>
        </p:spPr>
        <p:txBody>
          <a:bodyPr wrap="none"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sz="300" smtClean="0"/>
              <a:pPr>
                <a:spcAft>
                  <a:spcPts val="600"/>
                </a:spcAft>
              </a:pPr>
              <a:t>13</a:t>
            </a:fld>
            <a:endParaRPr lang="en-US" sz="3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F2A5A19-C234-4A8F-3BFA-E6042C6D480C}"/>
              </a:ext>
            </a:extLst>
          </p:cNvPr>
          <p:cNvGrpSpPr>
            <a:grpSpLocks noChangeAspect="1"/>
          </p:cNvGrpSpPr>
          <p:nvPr/>
        </p:nvGrpSpPr>
        <p:grpSpPr>
          <a:xfrm>
            <a:off x="191344" y="1773182"/>
            <a:ext cx="7579111" cy="2085473"/>
            <a:chOff x="0" y="1916832"/>
            <a:chExt cx="11889853" cy="327162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2553FD0-0E9D-42DC-9FD5-05E3F35A18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829" b="22542"/>
            <a:stretch/>
          </p:blipFill>
          <p:spPr>
            <a:xfrm>
              <a:off x="0" y="1916832"/>
              <a:ext cx="8712967" cy="324036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58B918A-9F5B-439B-0139-B4CDB2CDECB5}"/>
                </a:ext>
              </a:extLst>
            </p:cNvPr>
            <p:cNvSpPr txBox="1"/>
            <p:nvPr/>
          </p:nvSpPr>
          <p:spPr>
            <a:xfrm>
              <a:off x="7752183" y="3276466"/>
              <a:ext cx="4137670" cy="505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95404">
                <a:spcAft>
                  <a:spcPts val="600"/>
                </a:spcAft>
              </a:pPr>
              <a:r>
                <a:rPr lang="en-GB" sz="156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</a:t>
              </a:r>
              <a:r>
                <a:rPr lang="en-IT" sz="156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eam pipe cooling manifold</a:t>
              </a:r>
              <a:endParaRPr lang="en-IT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518CE6F-6944-A293-13D8-25FADB459E78}"/>
                </a:ext>
              </a:extLst>
            </p:cNvPr>
            <p:cNvSpPr txBox="1"/>
            <p:nvPr/>
          </p:nvSpPr>
          <p:spPr>
            <a:xfrm>
              <a:off x="695399" y="2813158"/>
              <a:ext cx="3508147" cy="4633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795404">
                <a:spcAft>
                  <a:spcPts val="600"/>
                </a:spcAft>
              </a:pPr>
              <a:r>
                <a:rPr lang="en-US" sz="1392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Layer 1&amp;2 cooling cone</a:t>
              </a:r>
              <a:endParaRPr lang="en-IT" sz="16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5100CF6-7FBE-B9BB-93D1-481A504B2C6C}"/>
                </a:ext>
              </a:extLst>
            </p:cNvPr>
            <p:cNvSpPr txBox="1"/>
            <p:nvPr/>
          </p:nvSpPr>
          <p:spPr>
            <a:xfrm>
              <a:off x="839417" y="4725144"/>
              <a:ext cx="2871419" cy="4633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795404">
                <a:spcAft>
                  <a:spcPts val="600"/>
                </a:spcAft>
              </a:pPr>
              <a:r>
                <a:rPr lang="en-US" sz="1392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Layer 3 cooling cone</a:t>
              </a:r>
              <a:endParaRPr lang="en-IT" sz="16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FF58513-5BE7-6C19-521B-11D474E8EF21}"/>
                </a:ext>
              </a:extLst>
            </p:cNvPr>
            <p:cNvSpPr txBox="1"/>
            <p:nvPr/>
          </p:nvSpPr>
          <p:spPr>
            <a:xfrm>
              <a:off x="4203547" y="3367735"/>
              <a:ext cx="2540525" cy="4633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795404">
                <a:spcAft>
                  <a:spcPts val="600"/>
                </a:spcAft>
              </a:pPr>
              <a:r>
                <a:rPr lang="en-US" sz="1392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Support cone</a:t>
              </a:r>
              <a:endParaRPr lang="en-IT" sz="160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2654033-75FE-4AC9-10FF-CFED92298679}"/>
              </a:ext>
            </a:extLst>
          </p:cNvPr>
          <p:cNvSpPr txBox="1"/>
          <p:nvPr/>
        </p:nvSpPr>
        <p:spPr>
          <a:xfrm>
            <a:off x="839416" y="4623280"/>
            <a:ext cx="60392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Work in progress to integrate b</a:t>
            </a:r>
            <a:r>
              <a:rPr lang="en-IT" dirty="0"/>
              <a:t>eam pipe cooling manifolds with the vertex support cone.</a:t>
            </a:r>
          </a:p>
          <a:p>
            <a:pPr algn="l"/>
            <a:r>
              <a:rPr lang="en-IT" dirty="0"/>
              <a:t>(see tomorrow session)</a:t>
            </a:r>
          </a:p>
          <a:p>
            <a:pPr algn="l"/>
            <a:endParaRPr lang="en-IT" dirty="0"/>
          </a:p>
          <a:p>
            <a:pPr algn="l"/>
            <a:endParaRPr lang="en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D86732-C9A2-F476-E6E0-74AF50B6F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942" y="3228977"/>
            <a:ext cx="5744714" cy="350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756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4034543A-5160-3A35-A0F1-D7E6763874C9}"/>
              </a:ext>
            </a:extLst>
          </p:cNvPr>
          <p:cNvGrpSpPr>
            <a:grpSpLocks noChangeAspect="1"/>
          </p:cNvGrpSpPr>
          <p:nvPr/>
        </p:nvGrpSpPr>
        <p:grpSpPr>
          <a:xfrm>
            <a:off x="5631848" y="2034481"/>
            <a:ext cx="6560152" cy="3663001"/>
            <a:chOff x="996232" y="695328"/>
            <a:chExt cx="10524455" cy="5876554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F6452369-8690-1794-E864-0D6FFBF6D1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8250" t="12534" r="4000" b="17867"/>
            <a:stretch/>
          </p:blipFill>
          <p:spPr>
            <a:xfrm>
              <a:off x="996232" y="695328"/>
              <a:ext cx="10199536" cy="5876554"/>
            </a:xfrm>
            <a:prstGeom prst="rect">
              <a:avLst/>
            </a:prstGeom>
          </p:spPr>
        </p:pic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E51C23FA-4EAA-975B-FC1C-69F6C2276840}"/>
                </a:ext>
              </a:extLst>
            </p:cNvPr>
            <p:cNvSpPr txBox="1"/>
            <p:nvPr/>
          </p:nvSpPr>
          <p:spPr>
            <a:xfrm>
              <a:off x="10294122" y="1964261"/>
              <a:ext cx="1226565" cy="444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Disk 3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6F92C88D-CB76-8B7D-DFC4-CD59460C5C17}"/>
                </a:ext>
              </a:extLst>
            </p:cNvPr>
            <p:cNvSpPr txBox="1"/>
            <p:nvPr/>
          </p:nvSpPr>
          <p:spPr>
            <a:xfrm flipH="1">
              <a:off x="9352807" y="1694258"/>
              <a:ext cx="1054789" cy="403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Disk 2</a:t>
              </a: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C627EE26-5FF4-D182-EE3D-03512C084074}"/>
                </a:ext>
              </a:extLst>
            </p:cNvPr>
            <p:cNvSpPr txBox="1"/>
            <p:nvPr/>
          </p:nvSpPr>
          <p:spPr>
            <a:xfrm>
              <a:off x="8539259" y="1484735"/>
              <a:ext cx="966690" cy="444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Disk1</a:t>
              </a: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D09520BC-BB3F-9B0A-62AE-9D2B777070C8}"/>
                </a:ext>
              </a:extLst>
            </p:cNvPr>
            <p:cNvSpPr txBox="1"/>
            <p:nvPr/>
          </p:nvSpPr>
          <p:spPr>
            <a:xfrm>
              <a:off x="5874246" y="1287665"/>
              <a:ext cx="1595120" cy="403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Outer Vertex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BE521EEB-FC01-94C6-1496-635E50F479C6}"/>
                </a:ext>
              </a:extLst>
            </p:cNvPr>
            <p:cNvSpPr txBox="1"/>
            <p:nvPr/>
          </p:nvSpPr>
          <p:spPr>
            <a:xfrm>
              <a:off x="2020294" y="5029212"/>
              <a:ext cx="1235926" cy="4443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dirty="0"/>
                <a:t>Disk2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E5990848-D5A4-FB9A-018C-CE80DC38443D}"/>
                </a:ext>
              </a:extLst>
            </p:cNvPr>
            <p:cNvSpPr txBox="1"/>
            <p:nvPr/>
          </p:nvSpPr>
          <p:spPr>
            <a:xfrm>
              <a:off x="3256223" y="5465829"/>
              <a:ext cx="1047635" cy="4443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dirty="0"/>
                <a:t>Disk1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E535C3C5-8F64-2A30-2E72-68071A6E3E23}"/>
                </a:ext>
              </a:extLst>
            </p:cNvPr>
            <p:cNvSpPr txBox="1"/>
            <p:nvPr/>
          </p:nvSpPr>
          <p:spPr>
            <a:xfrm>
              <a:off x="1247332" y="4637625"/>
              <a:ext cx="986459" cy="4032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dirty="0"/>
                <a:t>Disk 3</a:t>
              </a:r>
            </a:p>
          </p:txBody>
        </p:sp>
        <p:cxnSp>
          <p:nvCxnSpPr>
            <p:cNvPr id="17" name="Connettore 2 16">
              <a:extLst>
                <a:ext uri="{FF2B5EF4-FFF2-40B4-BE49-F238E27FC236}">
                  <a16:creationId xmlns:a16="http://schemas.microsoft.com/office/drawing/2014/main" id="{C6335EA8-8857-3194-96F9-93BDE54B6C9C}"/>
                </a:ext>
              </a:extLst>
            </p:cNvPr>
            <p:cNvCxnSpPr/>
            <p:nvPr/>
          </p:nvCxnSpPr>
          <p:spPr>
            <a:xfrm>
              <a:off x="7325139" y="1656998"/>
              <a:ext cx="218661" cy="77202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9B4F94D3-FBCF-5454-5A8A-5D9F265D7C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64633" y="1785984"/>
              <a:ext cx="206703" cy="74542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8CE56CDA-B533-CBC0-A3F3-BE04887D67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40047" y="2063590"/>
              <a:ext cx="271092" cy="60711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1542E284-F59A-948F-1E5B-1778B84000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5394" y="4721087"/>
              <a:ext cx="0" cy="67555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E760CC29-45BC-7320-0A0B-8664039FCFAC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V="1">
              <a:off x="2638258" y="4542383"/>
              <a:ext cx="174517" cy="48683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2 21">
              <a:extLst>
                <a:ext uri="{FF2B5EF4-FFF2-40B4-BE49-F238E27FC236}">
                  <a16:creationId xmlns:a16="http://schemas.microsoft.com/office/drawing/2014/main" id="{2469510B-8D78-8DEA-C2E1-D3CD6A700E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0504" y="4194313"/>
              <a:ext cx="190058" cy="5267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2 32">
              <a:extLst>
                <a:ext uri="{FF2B5EF4-FFF2-40B4-BE49-F238E27FC236}">
                  <a16:creationId xmlns:a16="http://schemas.microsoft.com/office/drawing/2014/main" id="{30478CD9-A125-6B6D-D339-BED107DE52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03453" y="2333594"/>
              <a:ext cx="149002" cy="6977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C2EDF335-5157-1EAF-A1F7-8AEFB19BC42C}"/>
                </a:ext>
              </a:extLst>
            </p:cNvPr>
            <p:cNvSpPr txBox="1"/>
            <p:nvPr/>
          </p:nvSpPr>
          <p:spPr>
            <a:xfrm>
              <a:off x="4303863" y="5826643"/>
              <a:ext cx="3021275" cy="444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err="1"/>
                <a:t>Suppporting</a:t>
              </a:r>
              <a:r>
                <a:rPr lang="it-IT" sz="1200" dirty="0"/>
                <a:t> </a:t>
              </a:r>
              <a:r>
                <a:rPr lang="it-IT" sz="1200" dirty="0" err="1"/>
                <a:t>Ribs</a:t>
              </a:r>
              <a:endParaRPr lang="it-IT" sz="1200" dirty="0"/>
            </a:p>
          </p:txBody>
        </p:sp>
        <p:cxnSp>
          <p:nvCxnSpPr>
            <p:cNvPr id="39" name="Connettore 2 38">
              <a:extLst>
                <a:ext uri="{FF2B5EF4-FFF2-40B4-BE49-F238E27FC236}">
                  <a16:creationId xmlns:a16="http://schemas.microsoft.com/office/drawing/2014/main" id="{E8D6E867-133F-4AE5-E875-AEC4C560F9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7874" y="5794481"/>
              <a:ext cx="1262987" cy="2673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le 15">
            <a:extLst>
              <a:ext uri="{FF2B5EF4-FFF2-40B4-BE49-F238E27FC236}">
                <a16:creationId xmlns:a16="http://schemas.microsoft.com/office/drawing/2014/main" id="{79D3630A-8A9C-108E-5C7C-DF336B41F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Service routings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6DB196C7-D026-DC4D-C931-E5B52CAD805B}"/>
              </a:ext>
            </a:extLst>
          </p:cNvPr>
          <p:cNvSpPr txBox="1">
            <a:spLocks/>
          </p:cNvSpPr>
          <p:nvPr/>
        </p:nvSpPr>
        <p:spPr>
          <a:xfrm>
            <a:off x="375578" y="1481868"/>
            <a:ext cx="11017800" cy="106866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354" rtl="0" eaLnBrk="1" latinLnBrk="0" hangingPunct="1">
              <a:lnSpc>
                <a:spcPts val="26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33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3578" indent="-453578" algn="l" defTabSz="914354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7155" indent="-453578" algn="l" defTabSz="914354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1360733" indent="-453578" algn="l" defTabSz="914354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09" indent="-453578" algn="l" defTabSz="914354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Services (cables and cooling pipes – water or air) will be routed outside of the support tube</a:t>
            </a:r>
          </a:p>
          <a:p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endParaRPr lang="en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9BCD3A-4CCF-556F-44C9-09DA92554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23" y="3708475"/>
            <a:ext cx="4921758" cy="28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382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6146E-5683-5604-8B03-0353F81303B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22224" y="574143"/>
            <a:ext cx="8636000" cy="685800"/>
          </a:xfrm>
        </p:spPr>
        <p:txBody>
          <a:bodyPr/>
          <a:lstStyle/>
          <a:p>
            <a:r>
              <a:rPr lang="en-US" dirty="0"/>
              <a:t>Drift chamber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2A5C3-8564-83ED-7DCD-0D78AAAF4B0A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30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F21663-FC86-134D-94D6-D1FDF9DAEBC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276549" y="637244"/>
            <a:ext cx="6925732" cy="419746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ED0F44-0494-4AAB-BA55-3321447FD83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383967" y="4169307"/>
            <a:ext cx="4282233" cy="1868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2980D6-DE43-AE14-A3DB-F0412E00D1F1}"/>
              </a:ext>
            </a:extLst>
          </p:cNvPr>
          <p:cNvSpPr txBox="1"/>
          <p:nvPr/>
        </p:nvSpPr>
        <p:spPr>
          <a:xfrm>
            <a:off x="8400416" y="6096500"/>
            <a:ext cx="2249334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Included in DRD 1.2</a:t>
            </a:r>
            <a:endParaRPr lang="it-IT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599FB95-DE53-F814-F373-152E0E88A9F6}"/>
                  </a:ext>
                </a:extLst>
              </p:cNvPr>
              <p:cNvSpPr txBox="1"/>
              <p:nvPr/>
            </p:nvSpPr>
            <p:spPr>
              <a:xfrm>
                <a:off x="551384" y="1772816"/>
                <a:ext cx="5328592" cy="4392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>
                    <a:solidFill>
                      <a:schemeClr val="tx2"/>
                    </a:solidFill>
                  </a:rPr>
                  <a:t>Based on MEG2 experience</a:t>
                </a:r>
              </a:p>
              <a:p>
                <a:pPr algn="l"/>
                <a:endParaRPr lang="en-GB" sz="2000" dirty="0">
                  <a:solidFill>
                    <a:srgbClr val="FF0000"/>
                  </a:solidFill>
                </a:endParaRPr>
              </a:p>
              <a:p>
                <a:pPr algn="l"/>
                <a:r>
                  <a:rPr lang="en-GB" dirty="0">
                    <a:solidFill>
                      <a:srgbClr val="FF0000"/>
                    </a:solidFill>
                  </a:rPr>
                  <a:t>G</a:t>
                </a:r>
                <a:r>
                  <a:rPr lang="en-IT" dirty="0">
                    <a:solidFill>
                      <a:srgbClr val="FF0000"/>
                    </a:solidFill>
                  </a:rPr>
                  <a:t>as</a:t>
                </a:r>
                <a:r>
                  <a:rPr lang="en-IT" dirty="0"/>
                  <a:t>: He (90%) – iC</a:t>
                </a:r>
                <a:r>
                  <a:rPr lang="en-IT" baseline="-25000" dirty="0"/>
                  <a:t>4</a:t>
                </a:r>
                <a:r>
                  <a:rPr lang="en-IT" dirty="0"/>
                  <a:t>H</a:t>
                </a:r>
                <a:r>
                  <a:rPr lang="en-IT" baseline="-25000" dirty="0"/>
                  <a:t>10</a:t>
                </a:r>
                <a:r>
                  <a:rPr lang="en-IT" dirty="0"/>
                  <a:t> 10%</a:t>
                </a:r>
                <a:endParaRPr lang="en-IT" baseline="-25000" dirty="0"/>
              </a:p>
              <a:p>
                <a:pPr algn="l"/>
                <a:r>
                  <a:rPr lang="en-IT" dirty="0">
                    <a:solidFill>
                      <a:srgbClr val="FF0000"/>
                    </a:solidFill>
                  </a:rPr>
                  <a:t>Dimensions: </a:t>
                </a:r>
                <a:r>
                  <a:rPr lang="en-IT" dirty="0"/>
                  <a:t>35 &lt;</a:t>
                </a:r>
                <a:r>
                  <a:rPr lang="en-IT" dirty="0">
                    <a:solidFill>
                      <a:srgbClr val="FF0000"/>
                    </a:solidFill>
                  </a:rPr>
                  <a:t>R (cm</a:t>
                </a:r>
                <a:r>
                  <a:rPr lang="en-IT" dirty="0"/>
                  <a:t>)&lt; 200; </a:t>
                </a:r>
                <a:r>
                  <a:rPr lang="en-IT" dirty="0">
                    <a:solidFill>
                      <a:srgbClr val="FF0000"/>
                    </a:solidFill>
                  </a:rPr>
                  <a:t>Length</a:t>
                </a:r>
                <a:r>
                  <a:rPr lang="en-IT" dirty="0"/>
                  <a:t>= 4 m</a:t>
                </a:r>
              </a:p>
              <a:p>
                <a:pPr algn="l"/>
                <a:r>
                  <a:rPr lang="en-GB" dirty="0">
                    <a:solidFill>
                      <a:srgbClr val="FF0000"/>
                    </a:solidFill>
                  </a:rPr>
                  <a:t>Max d</a:t>
                </a:r>
                <a:r>
                  <a:rPr lang="en-IT" dirty="0">
                    <a:solidFill>
                      <a:srgbClr val="FF0000"/>
                    </a:solidFill>
                  </a:rPr>
                  <a:t>rift length</a:t>
                </a:r>
                <a:r>
                  <a:rPr lang="en-IT" dirty="0"/>
                  <a:t> ~400 ns</a:t>
                </a:r>
              </a:p>
              <a:p>
                <a:pPr algn="l"/>
                <a:r>
                  <a:rPr lang="en-IT" b="0" dirty="0">
                    <a:solidFill>
                      <a:srgbClr val="FF0000"/>
                    </a:solidFill>
                  </a:rPr>
                  <a:t>Resolution</a:t>
                </a:r>
                <a:r>
                  <a:rPr lang="en-IT" b="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&lt;100µ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dirty="0"/>
              </a:p>
              <a:p>
                <a:pPr algn="l"/>
                <a:r>
                  <a:rPr lang="en-US" dirty="0">
                    <a:solidFill>
                      <a:srgbClr val="FF0000"/>
                    </a:solidFill>
                  </a:rPr>
                  <a:t>Cell dimension:</a:t>
                </a:r>
                <a:r>
                  <a:rPr lang="en-US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</m:t>
                    </m:r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14.5 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dirty="0"/>
                  <a:t>wide square cells, 5:1 field to sense wire ratio</a:t>
                </a:r>
              </a:p>
              <a:p>
                <a:pPr algn="l"/>
                <a:r>
                  <a:rPr lang="en-IT" dirty="0"/>
                  <a:t>112 coaxial layers, alternating stereo angles, 24 azimuthal sectors with FE electronics</a:t>
                </a:r>
              </a:p>
              <a:p>
                <a:pPr algn="l"/>
                <a:r>
                  <a:rPr lang="en-IT" dirty="0"/>
                  <a:t>343968 wires </a:t>
                </a:r>
              </a:p>
              <a:p>
                <a:pPr algn="l"/>
                <a:endParaRPr lang="en-IT" dirty="0"/>
              </a:p>
              <a:p>
                <a:pPr algn="l"/>
                <a:r>
                  <a:rPr lang="en-IT" dirty="0"/>
                  <a:t>	</a:t>
                </a:r>
                <a:r>
                  <a:rPr lang="en-IT" dirty="0">
                    <a:solidFill>
                      <a:schemeClr val="tx2"/>
                    </a:solidFill>
                  </a:rPr>
                  <a:t>sense: 20 µm diameter W(Au)</a:t>
                </a:r>
              </a:p>
              <a:p>
                <a:pPr algn="l"/>
                <a:r>
                  <a:rPr lang="en-IT" dirty="0">
                    <a:solidFill>
                      <a:schemeClr val="tx2"/>
                    </a:solidFill>
                  </a:rPr>
                  <a:t>	field: 40µm diameter Al(Ag)</a:t>
                </a:r>
              </a:p>
              <a:p>
                <a:pPr algn="l"/>
                <a:endParaRPr lang="en-IT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599FB95-DE53-F814-F373-152E0E88A9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84" y="1772816"/>
                <a:ext cx="5328592" cy="4392356"/>
              </a:xfrm>
              <a:prstGeom prst="rect">
                <a:avLst/>
              </a:prstGeom>
              <a:blipFill>
                <a:blip r:embed="rId10"/>
                <a:stretch>
                  <a:fillRect l="-1663" t="-115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53083282-7BBC-066A-B262-31337E3CD689}"/>
              </a:ext>
            </a:extLst>
          </p:cNvPr>
          <p:cNvSpPr txBox="1"/>
          <p:nvPr/>
        </p:nvSpPr>
        <p:spPr>
          <a:xfrm>
            <a:off x="519343" y="6282758"/>
            <a:ext cx="6105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dirty="0">
                <a:solidFill>
                  <a:schemeClr val="tx2"/>
                </a:solidFill>
                <a:highlight>
                  <a:srgbClr val="FFFF00"/>
                </a:highlight>
              </a:rPr>
              <a:t>See presentations from N. De Filippis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121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545119-BED1-B6C6-68E2-97C5E9182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1B8F0-11B3-5AF5-7AE8-665947C00C4D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22224" y="574143"/>
            <a:ext cx="8636000" cy="685800"/>
          </a:xfrm>
        </p:spPr>
        <p:txBody>
          <a:bodyPr/>
          <a:lstStyle/>
          <a:p>
            <a:r>
              <a:rPr lang="en-US" dirty="0"/>
              <a:t>Gas envelope and wire cage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EED5A-64A1-118E-2B2E-BB6FC92D4D9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30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66FCA0-9764-9A42-A60D-0E0F4AC82AB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4222"/>
          <a:stretch/>
        </p:blipFill>
        <p:spPr>
          <a:xfrm>
            <a:off x="983432" y="1259943"/>
            <a:ext cx="5112568" cy="40863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6F77BC-E4EA-AEDB-284B-0135A73CAB2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26710"/>
          <a:stretch/>
        </p:blipFill>
        <p:spPr>
          <a:xfrm>
            <a:off x="6376283" y="1647996"/>
            <a:ext cx="5696381" cy="40863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2938D5-4AA8-DF42-758C-4E3FA674109E}"/>
              </a:ext>
            </a:extLst>
          </p:cNvPr>
          <p:cNvSpPr txBox="1"/>
          <p:nvPr/>
        </p:nvSpPr>
        <p:spPr>
          <a:xfrm>
            <a:off x="645149" y="5143155"/>
            <a:ext cx="5450851" cy="1182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2000" dirty="0"/>
              <a:t>Gas containement:</a:t>
            </a:r>
          </a:p>
          <a:p>
            <a:pPr>
              <a:buNone/>
            </a:pPr>
            <a:r>
              <a:rPr lang="en-GB" sz="2000" i="1" dirty="0">
                <a:effectLst/>
                <a:latin typeface="Helvetica" pitchFamily="2" charset="0"/>
              </a:rPr>
              <a:t>Gas envelope can freely deform without</a:t>
            </a:r>
            <a:endParaRPr lang="en-GB" sz="2000" dirty="0">
              <a:effectLst/>
              <a:latin typeface="Helvetica" pitchFamily="2" charset="0"/>
            </a:endParaRPr>
          </a:p>
          <a:p>
            <a:r>
              <a:rPr lang="en-GB" sz="2000" i="1" dirty="0">
                <a:effectLst/>
                <a:latin typeface="Helvetica" pitchFamily="2" charset="0"/>
              </a:rPr>
              <a:t>affecting the internal wire position and tension.</a:t>
            </a:r>
            <a:endParaRPr lang="en-GB" sz="2000" dirty="0">
              <a:effectLst/>
              <a:latin typeface="Helvetica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0AFDF4-6B2F-EA8B-BE4C-23C329B086AF}"/>
              </a:ext>
            </a:extLst>
          </p:cNvPr>
          <p:cNvSpPr txBox="1"/>
          <p:nvPr/>
        </p:nvSpPr>
        <p:spPr>
          <a:xfrm>
            <a:off x="6348435" y="5375112"/>
            <a:ext cx="70774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i="1" dirty="0">
                <a:effectLst/>
                <a:latin typeface="Helvetica" pitchFamily="2" charset="0"/>
              </a:rPr>
              <a:t>Wire support:</a:t>
            </a:r>
            <a:endParaRPr lang="en-GB" dirty="0">
              <a:effectLst/>
              <a:latin typeface="Helvetica" pitchFamily="2" charset="0"/>
            </a:endParaRPr>
          </a:p>
          <a:p>
            <a:pPr>
              <a:buNone/>
            </a:pPr>
            <a:r>
              <a:rPr lang="en-GB" i="1" dirty="0">
                <a:effectLst/>
                <a:latin typeface="Helvetica" pitchFamily="2" charset="0"/>
              </a:rPr>
              <a:t>Wire cage structure not subject to differential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pressure can be light and feed-through-less.</a:t>
            </a:r>
            <a:endParaRPr lang="en-GB" dirty="0">
              <a:effectLst/>
              <a:latin typeface="Helvetica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9013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8EBD37-F961-A9C4-0F20-3EE036B2F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629DA-8175-9810-4792-DC5FBAD3B25C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22224" y="574143"/>
            <a:ext cx="8636000" cy="685800"/>
          </a:xfrm>
        </p:spPr>
        <p:txBody>
          <a:bodyPr/>
          <a:lstStyle/>
          <a:p>
            <a:r>
              <a:rPr lang="en-US" dirty="0"/>
              <a:t>Drift chamber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19FFC-9B6E-6708-F24C-11E2FD1219C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30</a:t>
            </a:r>
          </a:p>
        </p:txBody>
      </p:sp>
      <p:grpSp>
        <p:nvGrpSpPr>
          <p:cNvPr id="13" name="Group 12" descr=" 9">
            <a:extLst>
              <a:ext uri="{FF2B5EF4-FFF2-40B4-BE49-F238E27FC236}">
                <a16:creationId xmlns:a16="http://schemas.microsoft.com/office/drawing/2014/main" id="{CFEF8CEE-BBA5-5135-EC7F-4B472AE60775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1487488" y="1532375"/>
            <a:ext cx="8756433" cy="5012426"/>
            <a:chOff x="3692914" y="1382452"/>
            <a:chExt cx="4795993" cy="268458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C227935-C58B-C690-3F7C-E8049E96DC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06" t="-1017" r="9405" b="1017"/>
            <a:stretch/>
          </p:blipFill>
          <p:spPr bwMode="auto">
            <a:xfrm>
              <a:off x="4135272" y="1382452"/>
              <a:ext cx="4353635" cy="2684581"/>
            </a:xfrm>
            <a:prstGeom prst="rect">
              <a:avLst/>
            </a:prstGeom>
            <a:noFill/>
            <a:ln w="9525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3F1DFE0-B1BA-774F-6CBF-42BDFF4C7BA4}"/>
                </a:ext>
              </a:extLst>
            </p:cNvPr>
            <p:cNvSpPr txBox="1"/>
            <p:nvPr/>
          </p:nvSpPr>
          <p:spPr>
            <a:xfrm>
              <a:off x="3692914" y="2021595"/>
              <a:ext cx="1345422" cy="264606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spc="150" dirty="0">
                  <a:ln w="11430">
                    <a:solidFill>
                      <a:srgbClr val="3366FF"/>
                    </a:solidFill>
                  </a:ln>
                  <a:solidFill>
                    <a:srgbClr val="3366FF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/>
                  <a:cs typeface="Arial"/>
                </a:rPr>
                <a:t>Gas envelope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CDB2B9D-B5F2-52C8-8104-92D2DABFB015}"/>
                </a:ext>
              </a:extLst>
            </p:cNvPr>
            <p:cNvCxnSpPr/>
            <p:nvPr/>
          </p:nvCxnSpPr>
          <p:spPr>
            <a:xfrm>
              <a:off x="4406223" y="2403518"/>
              <a:ext cx="291801" cy="476266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44B1D09-9F16-22FF-2586-0DC22FE6DDC7}"/>
                </a:ext>
              </a:extLst>
            </p:cNvPr>
            <p:cNvSpPr txBox="1"/>
            <p:nvPr/>
          </p:nvSpPr>
          <p:spPr>
            <a:xfrm>
              <a:off x="4172268" y="1483236"/>
              <a:ext cx="1051512" cy="26460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txBody>
            <a:bodyPr wrap="non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spc="150" dirty="0">
                  <a:ln w="11430">
                    <a:solidFill>
                      <a:srgbClr val="FFFF00"/>
                    </a:solidFill>
                  </a:ln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"/>
                  <a:cs typeface="Arial"/>
                </a:rPr>
                <a:t>Wire Cage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2954F39-C7CE-A008-3F8D-4C08F1E7E7AD}"/>
                </a:ext>
              </a:extLst>
            </p:cNvPr>
            <p:cNvCxnSpPr>
              <a:stCxn id="17" idx="2"/>
            </p:cNvCxnSpPr>
            <p:nvPr/>
          </p:nvCxnSpPr>
          <p:spPr>
            <a:xfrm>
              <a:off x="4698024" y="1747842"/>
              <a:ext cx="1811505" cy="213082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865D2B4-F9C8-128F-096C-5278D1BB037B}"/>
                </a:ext>
              </a:extLst>
            </p:cNvPr>
            <p:cNvCxnSpPr/>
            <p:nvPr/>
          </p:nvCxnSpPr>
          <p:spPr>
            <a:xfrm flipH="1" flipV="1">
              <a:off x="6416524" y="2918395"/>
              <a:ext cx="2030089" cy="355953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69F6AC5-7610-D750-6D2F-DDCA77896FC5}"/>
                </a:ext>
              </a:extLst>
            </p:cNvPr>
            <p:cNvCxnSpPr>
              <a:stCxn id="15" idx="2"/>
            </p:cNvCxnSpPr>
            <p:nvPr/>
          </p:nvCxnSpPr>
          <p:spPr>
            <a:xfrm flipH="1">
              <a:off x="4341666" y="2286201"/>
              <a:ext cx="23958" cy="669999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94108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76AFF-B551-C3BF-A283-041287DDD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9345" y="494010"/>
            <a:ext cx="8636000" cy="685800"/>
          </a:xfrm>
        </p:spPr>
        <p:txBody>
          <a:bodyPr/>
          <a:lstStyle/>
          <a:p>
            <a:r>
              <a:rPr lang="en-GB" dirty="0"/>
              <a:t>S</a:t>
            </a:r>
            <a:r>
              <a:rPr lang="en-IT" dirty="0"/>
              <a:t>pokes and wires supports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777AA-5943-4056-0CBE-8BE1852F8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FCC seminar, FNAL, April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AD3704-D795-E4D2-DC1D-751CF1A75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750608-C002-CF1F-2D49-D513BC9A7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02" y="1196752"/>
            <a:ext cx="2804712" cy="29523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1E1DFE-3BA1-7FB4-3A79-4319CCACEBC9}"/>
              </a:ext>
            </a:extLst>
          </p:cNvPr>
          <p:cNvSpPr txBox="1"/>
          <p:nvPr/>
        </p:nvSpPr>
        <p:spPr>
          <a:xfrm>
            <a:off x="6600056" y="5438800"/>
            <a:ext cx="4413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T" sz="1600" dirty="0"/>
              <a:t>Instrumented end-plate:</a:t>
            </a:r>
          </a:p>
          <a:p>
            <a:pPr algn="l"/>
            <a:r>
              <a:rPr lang="en-GB" sz="1600" dirty="0"/>
              <a:t>W</a:t>
            </a:r>
            <a:r>
              <a:rPr lang="en-IT" sz="1600" dirty="0"/>
              <a:t>ire PCB, spacers, HV distribution and cables</a:t>
            </a:r>
          </a:p>
          <a:p>
            <a:pPr algn="l"/>
            <a:endParaRPr lang="en-IT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15A15A-FF68-50ED-C39B-44E781F2D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536" y="1752650"/>
            <a:ext cx="4207967" cy="28803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71EA55-A937-3CF0-D5AB-64423F6C8A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7487" y="1385141"/>
            <a:ext cx="2505701" cy="33265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12A5F2F-7AC5-5526-D4F0-C3A6EC201D8F}"/>
              </a:ext>
            </a:extLst>
          </p:cNvPr>
          <p:cNvSpPr txBox="1"/>
          <p:nvPr/>
        </p:nvSpPr>
        <p:spPr>
          <a:xfrm>
            <a:off x="10376090" y="3881218"/>
            <a:ext cx="1274708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3000" dirty="0">
                <a:solidFill>
                  <a:schemeClr val="bg1"/>
                </a:solidFill>
              </a:rPr>
              <a:t>MEG2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B5B5DC-3DFC-0B62-AC30-0B60D3C446E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7535"/>
          <a:stretch/>
        </p:blipFill>
        <p:spPr>
          <a:xfrm>
            <a:off x="191344" y="4221087"/>
            <a:ext cx="4906802" cy="248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252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90CD2-F498-459B-7B0E-ECD1075F1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6" y="682625"/>
            <a:ext cx="8636000" cy="685800"/>
          </a:xfrm>
        </p:spPr>
        <p:txBody>
          <a:bodyPr/>
          <a:lstStyle/>
          <a:p>
            <a:r>
              <a:rPr lang="en-US" dirty="0"/>
              <a:t>Cluster counting/timing PID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F16AC-3871-B6E6-B5E3-14A07225F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31</a:t>
            </a:r>
          </a:p>
        </p:txBody>
      </p:sp>
      <p:pic>
        <p:nvPicPr>
          <p:cNvPr id="10" name="Picture 9" descr="Chart, diagram, radar chart&#10;&#10;Description automatically generated">
            <a:extLst>
              <a:ext uri="{FF2B5EF4-FFF2-40B4-BE49-F238E27FC236}">
                <a16:creationId xmlns:a16="http://schemas.microsoft.com/office/drawing/2014/main" id="{3CB0398F-849E-07D9-B104-1567CD216D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9" y="2335975"/>
            <a:ext cx="2909274" cy="2694241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8A74A01-45E0-219C-1540-6DEAFF59A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338339"/>
            <a:ext cx="11017800" cy="366300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GB" i="1" dirty="0">
                <a:solidFill>
                  <a:srgbClr val="0070C1"/>
                </a:solidFill>
                <a:effectLst/>
                <a:latin typeface="Helvetica" pitchFamily="2" charset="0"/>
              </a:rPr>
              <a:t>signals from each ionization are spread in time to few ns, which can be identified using a</a:t>
            </a:r>
            <a:r>
              <a:rPr lang="en-GB" i="1" dirty="0">
                <a:effectLst/>
                <a:latin typeface="Helvetica" pitchFamily="2" charset="0"/>
              </a:rPr>
              <a:t> </a:t>
            </a:r>
            <a:r>
              <a:rPr lang="en-GB" i="1" dirty="0">
                <a:solidFill>
                  <a:srgbClr val="FF0000"/>
                </a:solidFill>
                <a:effectLst/>
                <a:latin typeface="Helvetica" pitchFamily="2" charset="0"/>
              </a:rPr>
              <a:t>fast </a:t>
            </a:r>
            <a:r>
              <a:rPr lang="en-GB" i="1" dirty="0">
                <a:effectLst/>
                <a:latin typeface="Helvetica" pitchFamily="2" charset="0"/>
              </a:rPr>
              <a:t>read-out electronics</a:t>
            </a:r>
            <a:endParaRPr lang="en-GB" dirty="0">
              <a:effectLst/>
              <a:latin typeface="Helvetica" pitchFamily="2" charset="0"/>
            </a:endParaRPr>
          </a:p>
          <a:p>
            <a:pPr>
              <a:buNone/>
            </a:pPr>
            <a:endParaRPr lang="en-GB" i="1" dirty="0">
              <a:effectLst/>
              <a:latin typeface="Helvetica" pitchFamily="2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i="1" dirty="0">
                <a:effectLst/>
                <a:latin typeface="Helvetica" pitchFamily="2" charset="0"/>
              </a:rPr>
              <a:t>By counting the number of ionization acts per unit length (</a:t>
            </a:r>
            <a:r>
              <a:rPr lang="en-GB" i="1" dirty="0" err="1">
                <a:solidFill>
                  <a:srgbClr val="FF0000"/>
                </a:solidFill>
                <a:effectLst/>
                <a:latin typeface="Helvetica" pitchFamily="2" charset="0"/>
              </a:rPr>
              <a:t>dN</a:t>
            </a:r>
            <a:r>
              <a:rPr lang="en-GB" i="1" dirty="0">
                <a:solidFill>
                  <a:srgbClr val="FF0000"/>
                </a:solidFill>
                <a:effectLst/>
                <a:latin typeface="Helvetica" pitchFamily="2" charset="0"/>
              </a:rPr>
              <a:t>/dx</a:t>
            </a:r>
            <a:r>
              <a:rPr lang="en-GB" i="1" dirty="0">
                <a:effectLst/>
                <a:latin typeface="Helvetica" pitchFamily="2" charset="0"/>
              </a:rPr>
              <a:t>), it is possible to identify the particles (</a:t>
            </a:r>
            <a:r>
              <a:rPr lang="en-GB" i="1" dirty="0" err="1">
                <a:effectLst/>
                <a:latin typeface="Helvetica" pitchFamily="2" charset="0"/>
              </a:rPr>
              <a:t>P.Id</a:t>
            </a:r>
            <a:r>
              <a:rPr lang="en-GB" i="1" dirty="0">
                <a:effectLst/>
                <a:latin typeface="Helvetica" pitchFamily="2" charset="0"/>
              </a:rPr>
              <a:t>.)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with a </a:t>
            </a:r>
            <a:r>
              <a:rPr lang="en-GB" i="1" dirty="0">
                <a:solidFill>
                  <a:srgbClr val="FF0000"/>
                </a:solidFill>
                <a:effectLst/>
                <a:latin typeface="Helvetica" pitchFamily="2" charset="0"/>
              </a:rPr>
              <a:t>better resolution </a:t>
            </a:r>
            <a:r>
              <a:rPr lang="en-GB" i="1" dirty="0" err="1">
                <a:effectLst/>
                <a:latin typeface="Helvetica" pitchFamily="2" charset="0"/>
              </a:rPr>
              <a:t>w.r.t</a:t>
            </a:r>
            <a:r>
              <a:rPr lang="en-GB" i="1" dirty="0">
                <a:effectLst/>
                <a:latin typeface="Helvetica" pitchFamily="2" charset="0"/>
              </a:rPr>
              <a:t> the </a:t>
            </a:r>
            <a:r>
              <a:rPr lang="en-GB" i="1" dirty="0" err="1">
                <a:solidFill>
                  <a:srgbClr val="00B1F1"/>
                </a:solidFill>
                <a:effectLst/>
                <a:latin typeface="Helvetica" pitchFamily="2" charset="0"/>
              </a:rPr>
              <a:t>dE</a:t>
            </a:r>
            <a:r>
              <a:rPr lang="en-GB" i="1" dirty="0">
                <a:solidFill>
                  <a:srgbClr val="00B1F1"/>
                </a:solidFill>
                <a:effectLst/>
                <a:latin typeface="Helvetica" pitchFamily="2" charset="0"/>
              </a:rPr>
              <a:t>/dx </a:t>
            </a:r>
            <a:r>
              <a:rPr lang="en-GB" i="1" dirty="0">
                <a:effectLst/>
                <a:latin typeface="Helvetica" pitchFamily="2" charset="0"/>
              </a:rPr>
              <a:t>method.</a:t>
            </a:r>
            <a:endParaRPr lang="en-GB" dirty="0">
              <a:effectLst/>
              <a:latin typeface="Helvetica" pitchFamily="2" charset="0"/>
            </a:endParaRPr>
          </a:p>
          <a:p>
            <a:endParaRPr lang="en-IT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667CF0-CD50-7E3D-9909-B51ADC821CD3}"/>
              </a:ext>
            </a:extLst>
          </p:cNvPr>
          <p:cNvSpPr txBox="1"/>
          <p:nvPr/>
        </p:nvSpPr>
        <p:spPr>
          <a:xfrm>
            <a:off x="2639616" y="3068960"/>
            <a:ext cx="4628190" cy="1723549"/>
          </a:xfrm>
          <a:prstGeom prst="rect">
            <a:avLst/>
          </a:prstGeom>
          <a:solidFill>
            <a:srgbClr val="F9FDD0"/>
          </a:solidFill>
        </p:spPr>
        <p:txBody>
          <a:bodyPr wrap="none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en-IT" dirty="0">
                <a:solidFill>
                  <a:srgbClr val="FF0000"/>
                </a:solidFill>
              </a:rPr>
              <a:t>Collect signal and identify peaks</a:t>
            </a:r>
          </a:p>
          <a:p>
            <a:pPr marL="285750" indent="-285750" algn="l">
              <a:buFontTx/>
              <a:buChar char="-"/>
            </a:pPr>
            <a:r>
              <a:rPr lang="en-GB" dirty="0">
                <a:solidFill>
                  <a:srgbClr val="00B0F0"/>
                </a:solidFill>
              </a:rPr>
              <a:t>R</a:t>
            </a:r>
            <a:r>
              <a:rPr lang="en-IT" dirty="0">
                <a:solidFill>
                  <a:srgbClr val="00B0F0"/>
                </a:solidFill>
              </a:rPr>
              <a:t>ecord the time of arrival of electrons </a:t>
            </a:r>
          </a:p>
          <a:p>
            <a:pPr algn="l"/>
            <a:r>
              <a:rPr lang="en-IT" dirty="0">
                <a:solidFill>
                  <a:srgbClr val="00B0F0"/>
                </a:solidFill>
              </a:rPr>
              <a:t>generated in each ionisation cluster</a:t>
            </a:r>
          </a:p>
          <a:p>
            <a:pPr marL="285750" indent="-285750" algn="l">
              <a:buFontTx/>
              <a:buChar char="-"/>
            </a:pPr>
            <a:r>
              <a:rPr lang="en-GB" dirty="0">
                <a:solidFill>
                  <a:srgbClr val="00B050"/>
                </a:solidFill>
              </a:rPr>
              <a:t>R</a:t>
            </a:r>
            <a:r>
              <a:rPr lang="en-IT" dirty="0">
                <a:solidFill>
                  <a:srgbClr val="00B050"/>
                </a:solidFill>
              </a:rPr>
              <a:t>econstruct the most probable trajectory</a:t>
            </a:r>
          </a:p>
          <a:p>
            <a:pPr marL="285750" indent="-285750" algn="l">
              <a:buFontTx/>
              <a:buChar char="-"/>
            </a:pPr>
            <a:endParaRPr lang="en-IT" dirty="0"/>
          </a:p>
          <a:p>
            <a:pPr algn="l"/>
            <a:r>
              <a:rPr lang="en-IT" sz="1600" b="1" dirty="0">
                <a:solidFill>
                  <a:srgbClr val="FF0000"/>
                </a:solidFill>
              </a:rPr>
              <a:t>Needs fast electronics and FPGA processing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638517-C787-BDB2-2F8C-519092FF6DD9}"/>
              </a:ext>
            </a:extLst>
          </p:cNvPr>
          <p:cNvSpPr txBox="1"/>
          <p:nvPr/>
        </p:nvSpPr>
        <p:spPr>
          <a:xfrm>
            <a:off x="1506111" y="5844225"/>
            <a:ext cx="95871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i="1" dirty="0">
                <a:solidFill>
                  <a:srgbClr val="0066CD"/>
                </a:solidFill>
                <a:effectLst/>
                <a:latin typeface="Helvetica" pitchFamily="2" charset="0"/>
              </a:rPr>
              <a:t>Landau distribution of </a:t>
            </a:r>
            <a:r>
              <a:rPr lang="en-GB" sz="1600" i="1" dirty="0" err="1">
                <a:solidFill>
                  <a:srgbClr val="0066CD"/>
                </a:solidFill>
                <a:effectLst/>
                <a:latin typeface="Helvetica" pitchFamily="2" charset="0"/>
              </a:rPr>
              <a:t>dE</a:t>
            </a:r>
            <a:r>
              <a:rPr lang="en-GB" sz="1600" i="1" dirty="0">
                <a:solidFill>
                  <a:srgbClr val="0066CD"/>
                </a:solidFill>
                <a:effectLst/>
                <a:latin typeface="Helvetica" pitchFamily="2" charset="0"/>
              </a:rPr>
              <a:t>/dx </a:t>
            </a:r>
            <a:r>
              <a:rPr lang="en-GB" sz="1600" i="1" dirty="0">
                <a:effectLst/>
                <a:latin typeface="Helvetica" pitchFamily="2" charset="0"/>
              </a:rPr>
              <a:t>originated by the mixing of primary and secondary ionizations, has</a:t>
            </a:r>
            <a:r>
              <a:rPr lang="en-GB" sz="1600" dirty="0">
                <a:latin typeface="Helvetica" pitchFamily="2" charset="0"/>
              </a:rPr>
              <a:t> </a:t>
            </a:r>
            <a:r>
              <a:rPr lang="en-GB" sz="1600" i="1" dirty="0">
                <a:effectLst/>
                <a:latin typeface="Helvetica" pitchFamily="2" charset="0"/>
              </a:rPr>
              <a:t>large fluctuations and limits separation power of PID, while  primary ionization is a </a:t>
            </a:r>
            <a:r>
              <a:rPr lang="en-GB" sz="1600" i="1" dirty="0">
                <a:solidFill>
                  <a:schemeClr val="accent1"/>
                </a:solidFill>
                <a:effectLst/>
                <a:latin typeface="Helvetica" pitchFamily="2" charset="0"/>
              </a:rPr>
              <a:t>Poisson process</a:t>
            </a:r>
            <a:r>
              <a:rPr lang="en-GB" sz="1600" i="1" dirty="0">
                <a:effectLst/>
                <a:latin typeface="Helvetica" pitchFamily="2" charset="0"/>
              </a:rPr>
              <a:t>, has</a:t>
            </a:r>
            <a:r>
              <a:rPr lang="en-GB" sz="1600" dirty="0">
                <a:latin typeface="Helvetica" pitchFamily="2" charset="0"/>
              </a:rPr>
              <a:t> </a:t>
            </a:r>
            <a:r>
              <a:rPr lang="en-GB" sz="1600" i="1" dirty="0">
                <a:effectLst/>
                <a:latin typeface="Helvetica" pitchFamily="2" charset="0"/>
              </a:rPr>
              <a:t>smaller fluctuations</a:t>
            </a:r>
            <a:endParaRPr lang="en-GB" sz="1600" dirty="0">
              <a:effectLst/>
              <a:latin typeface="Helvetica" pitchFamily="2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D7A93CE-D422-0C7C-401E-D501606349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6860" y="2855990"/>
            <a:ext cx="3746500" cy="24892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1DFC5C0-0329-A097-F2BA-0D5F3472AC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7060" y="2211311"/>
            <a:ext cx="3086100" cy="5461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561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diagram of a house&#10;&#10;AI-generated content may be incorrect.">
            <a:extLst>
              <a:ext uri="{FF2B5EF4-FFF2-40B4-BE49-F238E27FC236}">
                <a16:creationId xmlns:a16="http://schemas.microsoft.com/office/drawing/2014/main" id="{E1957502-CBAD-F498-BE7B-59CCC4CCE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434" y="1052735"/>
            <a:ext cx="6711068" cy="5234633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158D2D-42EB-9664-6010-5B162EE2F1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126622"/>
            <a:ext cx="385972" cy="226761"/>
          </a:xfrm>
        </p:spPr>
        <p:txBody>
          <a:bodyPr wrap="none"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sz="300" noProof="0" smtClean="0"/>
              <a:pPr>
                <a:spcAft>
                  <a:spcPts val="600"/>
                </a:spcAft>
              </a:pPr>
              <a:t>2</a:t>
            </a:fld>
            <a:endParaRPr lang="en-US" sz="300" noProof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77C8099-329B-F206-451E-BB28D51A2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</p:spPr>
        <p:txBody>
          <a:bodyPr anchor="t">
            <a:normAutofit/>
          </a:bodyPr>
          <a:lstStyle/>
          <a:p>
            <a:r>
              <a:rPr lang="en-IT" dirty="0"/>
              <a:t>IDEA detector layout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518C93D-D4EF-FE9E-6650-541A1DFF9B48}"/>
              </a:ext>
            </a:extLst>
          </p:cNvPr>
          <p:cNvSpPr txBox="1">
            <a:spLocks/>
          </p:cNvSpPr>
          <p:nvPr/>
        </p:nvSpPr>
        <p:spPr>
          <a:xfrm>
            <a:off x="479376" y="1537139"/>
            <a:ext cx="5364000" cy="283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84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68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52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36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>
                <a:solidFill>
                  <a:srgbClr val="FF0000"/>
                </a:solidFill>
              </a:rPr>
              <a:t>I</a:t>
            </a:r>
            <a:r>
              <a:rPr lang="en-IT"/>
              <a:t>nnovative </a:t>
            </a:r>
            <a:r>
              <a:rPr lang="en-IT">
                <a:solidFill>
                  <a:srgbClr val="FF0000"/>
                </a:solidFill>
              </a:rPr>
              <a:t>D</a:t>
            </a:r>
            <a:r>
              <a:rPr lang="en-IT"/>
              <a:t>etector for </a:t>
            </a:r>
            <a:r>
              <a:rPr lang="en-IT">
                <a:solidFill>
                  <a:srgbClr val="FF0000"/>
                </a:solidFill>
              </a:rPr>
              <a:t>E</a:t>
            </a:r>
            <a:r>
              <a:rPr lang="en-IT"/>
              <a:t>+e- </a:t>
            </a:r>
            <a:r>
              <a:rPr lang="en-IT">
                <a:solidFill>
                  <a:srgbClr val="FF0000"/>
                </a:solidFill>
              </a:rPr>
              <a:t>A</a:t>
            </a:r>
            <a:r>
              <a:rPr lang="en-IT"/>
              <a:t>ccelerator</a:t>
            </a:r>
            <a:endParaRPr lang="en-IT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71D71CD-BD23-5EF9-4453-930E686A4673}"/>
              </a:ext>
            </a:extLst>
          </p:cNvPr>
          <p:cNvSpPr txBox="1">
            <a:spLocks/>
          </p:cNvSpPr>
          <p:nvPr/>
        </p:nvSpPr>
        <p:spPr>
          <a:xfrm>
            <a:off x="590400" y="2327400"/>
            <a:ext cx="11017800" cy="3663000"/>
          </a:xfrm>
          <a:prstGeom prst="rect">
            <a:avLst/>
          </a:prstGeom>
        </p:spPr>
        <p:txBody>
          <a:bodyPr/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84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68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52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36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Tx/>
              <a:buChar char="-"/>
            </a:pPr>
            <a:r>
              <a:rPr lang="en-IT" b="1" dirty="0">
                <a:solidFill>
                  <a:srgbClr val="C00000"/>
                </a:solidFill>
              </a:rPr>
              <a:t>Sophisticated Tracker</a:t>
            </a:r>
          </a:p>
          <a:p>
            <a:pPr marL="609734" lvl="1" indent="-285750">
              <a:buFontTx/>
              <a:buChar char="-"/>
            </a:pPr>
            <a:r>
              <a:rPr lang="en-GB" dirty="0">
                <a:solidFill>
                  <a:srgbClr val="00B050"/>
                </a:solidFill>
              </a:rPr>
              <a:t>P</a:t>
            </a:r>
            <a:r>
              <a:rPr lang="en-IT" dirty="0">
                <a:solidFill>
                  <a:srgbClr val="00B050"/>
                </a:solidFill>
              </a:rPr>
              <a:t>recise MAPS based Vertex detector</a:t>
            </a:r>
          </a:p>
          <a:p>
            <a:pPr marL="609734" lvl="1" indent="-285750">
              <a:buFontTx/>
              <a:buChar char="-"/>
            </a:pPr>
            <a:r>
              <a:rPr lang="en-IT" dirty="0">
                <a:solidFill>
                  <a:srgbClr val="FFC000"/>
                </a:solidFill>
              </a:rPr>
              <a:t>Large volume, Helium drift chamber with PID</a:t>
            </a:r>
          </a:p>
          <a:p>
            <a:pPr marL="609734" lvl="1" indent="-285750">
              <a:buFontTx/>
              <a:buChar char="-"/>
            </a:pPr>
            <a:r>
              <a:rPr lang="en-IT" dirty="0">
                <a:solidFill>
                  <a:srgbClr val="00B0F0"/>
                </a:solidFill>
              </a:rPr>
              <a:t>Surrounding Silicon Tracking wrapper with PID</a:t>
            </a:r>
          </a:p>
          <a:p>
            <a:pPr marL="285750" indent="-285750">
              <a:buFontTx/>
              <a:buChar char="-"/>
            </a:pPr>
            <a:endParaRPr lang="en-IT" dirty="0"/>
          </a:p>
          <a:p>
            <a:pPr marL="285750" indent="-285750">
              <a:buFontTx/>
              <a:buChar char="-"/>
            </a:pPr>
            <a:r>
              <a:rPr lang="en-IT" dirty="0"/>
              <a:t>Dual Reaout Crystal EM Calorimeter</a:t>
            </a:r>
          </a:p>
          <a:p>
            <a:pPr marL="285750" indent="-285750">
              <a:buFontTx/>
              <a:buChar char="-"/>
            </a:pPr>
            <a:endParaRPr lang="en-IT" dirty="0"/>
          </a:p>
          <a:p>
            <a:pPr marL="285750" indent="-285750">
              <a:buFontTx/>
              <a:buChar char="-"/>
            </a:pPr>
            <a:r>
              <a:rPr lang="en-IT" dirty="0"/>
              <a:t>Superconducting Solenoid up to 3 Tesla</a:t>
            </a:r>
          </a:p>
          <a:p>
            <a:pPr marL="285750" indent="-285750">
              <a:buFontTx/>
              <a:buChar char="-"/>
            </a:pPr>
            <a:endParaRPr lang="en-IT" dirty="0"/>
          </a:p>
          <a:p>
            <a:pPr marL="285750" indent="-285750">
              <a:buFontTx/>
              <a:buChar char="-"/>
            </a:pPr>
            <a:r>
              <a:rPr lang="en-IT" dirty="0"/>
              <a:t>Dual Readout Hadron Fibre Calorimeter</a:t>
            </a:r>
          </a:p>
          <a:p>
            <a:pPr marL="285750" indent="-285750">
              <a:buFontTx/>
              <a:buChar char="-"/>
            </a:pPr>
            <a:endParaRPr lang="en-IT" dirty="0"/>
          </a:p>
          <a:p>
            <a:pPr marL="285750" indent="-285750">
              <a:buFontTx/>
              <a:buChar char="-"/>
            </a:pPr>
            <a:r>
              <a:rPr lang="en-IT" dirty="0"/>
              <a:t>µ-Rwell muon detectors</a:t>
            </a:r>
          </a:p>
          <a:p>
            <a:pPr marL="285750" indent="-285750">
              <a:buFontTx/>
              <a:buChar char="-"/>
            </a:pPr>
            <a:endParaRPr lang="en-IT" dirty="0"/>
          </a:p>
          <a:p>
            <a:pPr marL="285750" indent="-285750">
              <a:buFontTx/>
              <a:buChar char="-"/>
            </a:pPr>
            <a:endParaRPr lang="en-IT" dirty="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6A240B4-34BB-CE93-532A-9B769A95BD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354949"/>
              </p:ext>
            </p:extLst>
          </p:nvPr>
        </p:nvGraphicFramePr>
        <p:xfrm>
          <a:off x="769974" y="5767560"/>
          <a:ext cx="5073402" cy="640080"/>
        </p:xfrm>
        <a:graphic>
          <a:graphicData uri="http://schemas.openxmlformats.org/drawingml/2006/table">
            <a:tbl>
              <a:tblPr/>
              <a:tblGrid>
                <a:gridCol w="5073402">
                  <a:extLst>
                    <a:ext uri="{9D8B030D-6E8A-4147-A177-3AD203B41FA5}">
                      <a16:colId xmlns:a16="http://schemas.microsoft.com/office/drawing/2014/main" val="39797285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br>
                        <a:rPr lang="en-GB" b="0" u="none" strike="noStrike" dirty="0">
                          <a:effectLst/>
                          <a:hlinkClick r:id="rId3"/>
                        </a:rPr>
                      </a:br>
                      <a:r>
                        <a:rPr lang="en-GB" b="0" u="none" strike="noStrike" dirty="0">
                          <a:effectLst/>
                          <a:hlinkClick r:id="rId3"/>
                        </a:rPr>
                        <a:t>https://doi.org/10.48550/arXiv.2502.21223</a:t>
                      </a:r>
                      <a:endParaRPr lang="en-GB" dirty="0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847586"/>
                  </a:ext>
                </a:extLst>
              </a:tr>
            </a:tbl>
          </a:graphicData>
        </a:graphic>
      </p:graphicFrame>
      <p:sp>
        <p:nvSpPr>
          <p:cNvPr id="17" name="Rectangle 2">
            <a:extLst>
              <a:ext uri="{FF2B5EF4-FFF2-40B4-BE49-F238E27FC236}">
                <a16:creationId xmlns:a16="http://schemas.microsoft.com/office/drawing/2014/main" id="{26572E61-9ADB-58FD-1A63-1CDD00F3A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74" y="5444554"/>
            <a:ext cx="56143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IT" altLang="en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IT" altLang="en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620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EFDFBD-1694-B204-14FE-C9325CD6FC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A6701B-A478-4746-B452-F9A66D8A27D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B0CBA2D-4D18-CF8D-A71E-593B403232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C461005-1F45-AC22-DBBD-17A1BC83A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Test beam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90602-FAFD-BA0A-1F5D-1750BDA34B2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it-IT"/>
              <a:t>FCC seminar, FNAL, April 2024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BACAC7-E4FE-EFBA-48A9-CA6FF4B77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6336" y="3914852"/>
            <a:ext cx="5617121" cy="23967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601F15-784D-CA02-A278-6FF489D1A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6336" y="1333207"/>
            <a:ext cx="5522557" cy="23967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AA1ABD-2CC8-AAFA-280C-5D23731FA0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000" y="2811290"/>
            <a:ext cx="4905817" cy="1979678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DFF948A-27DE-5702-F362-AC6AFDF78C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492418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C66FF7-F6EF-1AF7-1B1D-BE62F33831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75ED2C4-6578-613E-049E-FEFCEFB1E2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7966" y="1597500"/>
            <a:ext cx="11017800" cy="3663000"/>
          </a:xfrm>
        </p:spPr>
        <p:txBody>
          <a:bodyPr/>
          <a:lstStyle/>
          <a:p>
            <a:r>
              <a:rPr lang="en-US" dirty="0"/>
              <a:t>Expect &gt; 3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K/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 separation from cluster counting in Drift Chamber up to ~ 30 GeV</a:t>
            </a:r>
          </a:p>
          <a:p>
            <a:pPr lvl="1"/>
            <a:r>
              <a:rPr lang="en-US" dirty="0" err="1"/>
              <a:t>ToF</a:t>
            </a:r>
            <a:r>
              <a:rPr lang="en-US" dirty="0"/>
              <a:t> at 50 – 100 </a:t>
            </a:r>
            <a:r>
              <a:rPr lang="en-US" dirty="0" err="1"/>
              <a:t>ps</a:t>
            </a:r>
            <a:r>
              <a:rPr lang="en-US" dirty="0"/>
              <a:t> resolution covers region ~ 1 GeV</a:t>
            </a:r>
          </a:p>
          <a:p>
            <a:endParaRPr lang="en-IT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130AB01-8529-FE1D-6E76-9CD798A0B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IT" dirty="0"/>
              <a:t>article identification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50B989A-6E50-73AE-59B6-706DDFAB47E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096633" y="2545596"/>
            <a:ext cx="6469134" cy="3934641"/>
            <a:chOff x="2335132" y="2305261"/>
            <a:chExt cx="6758087" cy="424793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CB236F8-A5CD-F1D3-76D0-A80B596F06BD}"/>
                </a:ext>
              </a:extLst>
            </p:cNvPr>
            <p:cNvGrpSpPr/>
            <p:nvPr/>
          </p:nvGrpSpPr>
          <p:grpSpPr>
            <a:xfrm>
              <a:off x="2335132" y="2305261"/>
              <a:ext cx="6758087" cy="4247939"/>
              <a:chOff x="2243397" y="2276685"/>
              <a:chExt cx="6758087" cy="4247939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BB93B70A-F45C-05FE-1679-51E6FCB47E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43397" y="2276685"/>
                <a:ext cx="6758086" cy="4247939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63663EE-B1C3-3525-289E-1E259EEBE3F2}"/>
                  </a:ext>
                </a:extLst>
              </p:cNvPr>
              <p:cNvSpPr txBox="1"/>
              <p:nvPr/>
            </p:nvSpPr>
            <p:spPr>
              <a:xfrm>
                <a:off x="7946452" y="4139044"/>
                <a:ext cx="1055032" cy="56488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70C0"/>
                    </a:solidFill>
                  </a:rPr>
                  <a:t>GeV</a:t>
                </a:r>
                <a:endParaRPr lang="it-IT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DDC6B80-A6E2-0D98-7958-C66D6CAB23E5}"/>
                </a:ext>
              </a:extLst>
            </p:cNvPr>
            <p:cNvSpPr txBox="1"/>
            <p:nvPr/>
          </p:nvSpPr>
          <p:spPr>
            <a:xfrm>
              <a:off x="6591140" y="2802499"/>
              <a:ext cx="826343" cy="56488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</a:rPr>
                <a:t>3</a:t>
              </a:r>
              <a:r>
                <a:rPr lang="en-US" b="1" dirty="0">
                  <a:solidFill>
                    <a:srgbClr val="0070C0"/>
                  </a:solidFill>
                  <a:latin typeface="Symbol" panose="05050102010706020507" pitchFamily="18" charset="2"/>
                </a:rPr>
                <a:t>s</a:t>
              </a:r>
              <a:endParaRPr lang="it-IT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8A698EE8-5909-92A2-F1F4-CC02C3B859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357" y="2540111"/>
            <a:ext cx="4964275" cy="394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718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EBA19A-9A64-03AC-2E00-3D620B941C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F7DD26-67FD-7EFF-5EB3-CB7158D186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4124" y="1484784"/>
            <a:ext cx="7474084" cy="3663000"/>
          </a:xfrm>
        </p:spPr>
        <p:txBody>
          <a:bodyPr/>
          <a:lstStyle/>
          <a:p>
            <a:r>
              <a:rPr lang="en-IT" dirty="0"/>
              <a:t>Enhances the momentum resolution and can provide PID in the region of ~1 GeV</a:t>
            </a:r>
          </a:p>
          <a:p>
            <a:pPr lvl="1">
              <a:lnSpc>
                <a:spcPct val="100000"/>
              </a:lnSpc>
            </a:pPr>
            <a:r>
              <a:rPr lang="en-IT" sz="1800" dirty="0"/>
              <a:t>Large area: ~100 m</a:t>
            </a:r>
            <a:r>
              <a:rPr lang="en-IT" sz="1800" baseline="30000" dirty="0"/>
              <a:t>2</a:t>
            </a:r>
            <a:r>
              <a:rPr lang="en-IT" sz="1800" dirty="0"/>
              <a:t>  </a:t>
            </a:r>
          </a:p>
          <a:p>
            <a:pPr lvl="1">
              <a:lnSpc>
                <a:spcPct val="100000"/>
              </a:lnSpc>
            </a:pPr>
            <a:r>
              <a:rPr lang="en-GB" sz="1800" dirty="0"/>
              <a:t>S</a:t>
            </a:r>
            <a:r>
              <a:rPr lang="en-IT" sz="1800" dirty="0"/>
              <a:t>patial resolution 10 µm</a:t>
            </a:r>
          </a:p>
          <a:p>
            <a:pPr lvl="1">
              <a:lnSpc>
                <a:spcPct val="100000"/>
              </a:lnSpc>
            </a:pPr>
            <a:r>
              <a:rPr lang="en-IT" sz="1800" dirty="0"/>
              <a:t>Options under study</a:t>
            </a:r>
          </a:p>
          <a:p>
            <a:pPr lvl="2">
              <a:lnSpc>
                <a:spcPct val="100000"/>
              </a:lnSpc>
            </a:pPr>
            <a:r>
              <a:rPr lang="en-IT" sz="1800" dirty="0"/>
              <a:t>MAPS</a:t>
            </a:r>
          </a:p>
          <a:p>
            <a:pPr lvl="2">
              <a:lnSpc>
                <a:spcPct val="100000"/>
              </a:lnSpc>
            </a:pPr>
            <a:r>
              <a:rPr lang="en-IT" sz="1800" dirty="0"/>
              <a:t>Resistive LGAD</a:t>
            </a:r>
            <a:endParaRPr lang="en-IT" dirty="0"/>
          </a:p>
          <a:p>
            <a:pPr lvl="3"/>
            <a:endParaRPr lang="en-IT" dirty="0"/>
          </a:p>
          <a:p>
            <a:pPr lvl="3"/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AC22BA-5337-EE41-664C-D511FE075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Silicon wrapper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E72E05-BE93-2A90-3847-FD4DDE81E2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01" y="489246"/>
            <a:ext cx="3001487" cy="24482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5DEB90-984A-DC7C-532F-F469A329A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791" y="4581128"/>
            <a:ext cx="3202137" cy="23687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348983-3344-9DF9-2FC1-F78297B64E57}"/>
              </a:ext>
            </a:extLst>
          </p:cNvPr>
          <p:cNvSpPr txBox="1"/>
          <p:nvPr/>
        </p:nvSpPr>
        <p:spPr>
          <a:xfrm>
            <a:off x="263352" y="3736690"/>
            <a:ext cx="4362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T" sz="2000" dirty="0"/>
              <a:t>ARCADIA MADPIX R&amp;D for ALICE 3</a:t>
            </a:r>
          </a:p>
          <a:p>
            <a:pPr algn="l"/>
            <a:r>
              <a:rPr lang="en-GB" sz="2000" dirty="0"/>
              <a:t>T</a:t>
            </a:r>
            <a:r>
              <a:rPr lang="en-IT" sz="2000" dirty="0"/>
              <a:t>ime resolution ~80 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146BDF-2A87-EDDF-DDC3-69E7E0CB543D}"/>
              </a:ext>
            </a:extLst>
          </p:cNvPr>
          <p:cNvSpPr txBox="1"/>
          <p:nvPr/>
        </p:nvSpPr>
        <p:spPr>
          <a:xfrm>
            <a:off x="6823182" y="3130249"/>
            <a:ext cx="510546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dirty="0"/>
              <a:t>Monolithic CMOS AC-LGAD R&amp;D in ARCADIA</a:t>
            </a:r>
          </a:p>
          <a:p>
            <a:r>
              <a:rPr lang="en-GB" dirty="0"/>
              <a:t>Lower number of channels</a:t>
            </a:r>
          </a:p>
          <a:p>
            <a:r>
              <a:rPr lang="en-GB" dirty="0"/>
              <a:t>Spatial resolution: 3% of the pitch</a:t>
            </a:r>
          </a:p>
          <a:p>
            <a:r>
              <a:rPr lang="en-GB" dirty="0"/>
              <a:t>Time resolution ~20 </a:t>
            </a:r>
            <a:r>
              <a:rPr lang="en-GB" dirty="0" err="1"/>
              <a:t>ps</a:t>
            </a:r>
            <a:endParaRPr lang="en-GB" dirty="0"/>
          </a:p>
          <a:p>
            <a:endParaRPr lang="en-IT" dirty="0"/>
          </a:p>
          <a:p>
            <a:r>
              <a:rPr lang="en-IT" dirty="0">
                <a:solidFill>
                  <a:schemeClr val="tx2"/>
                </a:solidFill>
                <a:highlight>
                  <a:srgbClr val="FFFF00"/>
                </a:highlight>
              </a:rPr>
              <a:t>See presentations from M. Mandurrino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13B4149-D8E5-061A-029F-47E1CDD0AC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5056" y="4884575"/>
            <a:ext cx="4127640" cy="159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1563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ABFA83-4F7C-2032-E356-EE2936D8B2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D95C423-874A-DB3F-8E1D-967A5198A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Performances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B78D0B-62C1-4C32-3F01-1FF1B4FC5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9" y="2060848"/>
            <a:ext cx="5187345" cy="35644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51471A-1FFF-BC43-8462-3DD6938E298C}"/>
              </a:ext>
            </a:extLst>
          </p:cNvPr>
          <p:cNvSpPr txBox="1"/>
          <p:nvPr/>
        </p:nvSpPr>
        <p:spPr>
          <a:xfrm>
            <a:off x="1559496" y="5733256"/>
            <a:ext cx="3196709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3000" dirty="0"/>
              <a:t>Impact parameter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F1136D-A562-2264-5D2C-828EF0032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1685064"/>
            <a:ext cx="5601196" cy="37391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532E72-5F1F-A871-4E4F-8768CECFDAD6}"/>
              </a:ext>
            </a:extLst>
          </p:cNvPr>
          <p:cNvSpPr txBox="1"/>
          <p:nvPr/>
        </p:nvSpPr>
        <p:spPr>
          <a:xfrm>
            <a:off x="7608168" y="5733256"/>
            <a:ext cx="3877985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3000" dirty="0"/>
              <a:t>Momentum resolution</a:t>
            </a:r>
          </a:p>
        </p:txBody>
      </p:sp>
    </p:spTree>
    <p:extLst>
      <p:ext uri="{BB962C8B-B14F-4D97-AF65-F5344CB8AC3E}">
        <p14:creationId xmlns:p14="http://schemas.microsoft.com/office/powerpoint/2010/main" val="258776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7B67B2-B511-CCCD-FAA4-FAEA1153A2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B950E7-B171-D397-FD01-8B04E1A9A9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5CB368F-B949-737D-8B17-71F8CCD70FB1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:r>
                  <a:rPr lang="en-IT" dirty="0"/>
                  <a:t>The lightweight tracking system of IDEA is based on </a:t>
                </a:r>
              </a:p>
              <a:p>
                <a:pPr lvl="1"/>
                <a:r>
                  <a:rPr lang="en-GB" dirty="0"/>
                  <a:t>A</a:t>
                </a:r>
                <a:r>
                  <a:rPr lang="en-IT" dirty="0"/>
                  <a:t> vertex detector with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&lt;0.99 </m:t>
                    </m:r>
                  </m:oMath>
                </a14:m>
                <a:r>
                  <a:rPr lang="en-IT" dirty="0"/>
                  <a:t>acceptance based on MAPS up to ~31.5 cm</a:t>
                </a:r>
              </a:p>
              <a:p>
                <a:pPr lvl="1"/>
                <a:r>
                  <a:rPr lang="en-GB" dirty="0"/>
                  <a:t>A</a:t>
                </a:r>
                <a:r>
                  <a:rPr lang="en-IT" dirty="0"/>
                  <a:t> He (90%) iC</a:t>
                </a:r>
                <a:r>
                  <a:rPr lang="en-IT" baseline="-25000" dirty="0"/>
                  <a:t>4</a:t>
                </a:r>
                <a:r>
                  <a:rPr lang="en-IT" dirty="0"/>
                  <a:t>H</a:t>
                </a:r>
                <a:r>
                  <a:rPr lang="en-IT" baseline="-25000" dirty="0"/>
                  <a:t>10</a:t>
                </a:r>
                <a:r>
                  <a:rPr lang="en-IT" dirty="0"/>
                  <a:t> (10%) 4 meter long drift chamber from 35 to 200 cm radius and PID</a:t>
                </a:r>
              </a:p>
              <a:p>
                <a:pPr lvl="1"/>
                <a:r>
                  <a:rPr lang="en-GB" dirty="0"/>
                  <a:t>A</a:t>
                </a:r>
                <a:r>
                  <a:rPr lang="en-IT" dirty="0"/>
                  <a:t> two layered 100 m2 Silicon wrapper to provide momentum resolution and PID</a:t>
                </a:r>
              </a:p>
              <a:p>
                <a:pPr lvl="1"/>
                <a:endParaRPr lang="en-IT" dirty="0"/>
              </a:p>
              <a:p>
                <a:r>
                  <a:rPr lang="en-IT" dirty="0"/>
                  <a:t>The integration studies of the services are ongoing 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5CB368F-B949-737D-8B17-71F8CCD70F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2"/>
                <a:stretch>
                  <a:fillRect l="-576" t="-1384" r="-57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3B0C3E-62EF-E247-F034-A25E47EF4D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5C91C9B-1E42-91AD-61CB-F58AAF02A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</a:t>
            </a:r>
            <a:r>
              <a:rPr lang="en-GB" dirty="0"/>
              <a:t>o</a:t>
            </a:r>
            <a:r>
              <a:rPr lang="en-IT" dirty="0"/>
              <a:t>nclusions</a:t>
            </a:r>
          </a:p>
        </p:txBody>
      </p:sp>
    </p:spTree>
    <p:extLst>
      <p:ext uri="{BB962C8B-B14F-4D97-AF65-F5344CB8AC3E}">
        <p14:creationId xmlns:p14="http://schemas.microsoft.com/office/powerpoint/2010/main" val="9525716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5022B38-4401-35F4-A7AA-7DF1A527A1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</a:t>
            </a:r>
            <a:r>
              <a:rPr lang="en-IT" dirty="0"/>
              <a:t>ackup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C8B8EF-6B7E-EEDB-9665-8ECDEDC12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81301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8B148-BD49-630D-5884-8C58A9544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835E8-31BC-6FED-F697-A20762142194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>
          <a:xfrm>
            <a:off x="6383867" y="6524625"/>
            <a:ext cx="1115484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30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311D2A-4728-1729-19CF-5C71F455ECD3}"/>
              </a:ext>
            </a:extLst>
          </p:cNvPr>
          <p:cNvSpPr txBox="1"/>
          <p:nvPr/>
        </p:nvSpPr>
        <p:spPr>
          <a:xfrm>
            <a:off x="3376370" y="5899367"/>
            <a:ext cx="3850734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MEG2 drift chamber</a:t>
            </a:r>
          </a:p>
        </p:txBody>
      </p:sp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8318DED5-072C-9DB5-5B8F-36587EF876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1451918"/>
            <a:ext cx="10894050" cy="423797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8516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A29216-4B47-379A-047B-C644552B52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B6EA8EA-AE8A-F02F-CC53-6DE144454C9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8907" y="1597500"/>
            <a:ext cx="9064839" cy="3663000"/>
          </a:xfrm>
        </p:spPr>
        <p:txBody>
          <a:bodyPr/>
          <a:lstStyle/>
          <a:p>
            <a:r>
              <a:rPr lang="en-IT" sz="2400" dirty="0"/>
              <a:t>Higgs mass measurement</a:t>
            </a:r>
          </a:p>
          <a:p>
            <a:pPr lvl="1"/>
            <a:r>
              <a:rPr lang="en-US" dirty="0"/>
              <a:t>Aim at </a:t>
            </a:r>
            <a:r>
              <a:rPr lang="en-IT" dirty="0"/>
              <a:t>4 MeV (intrinsic width) using recoil and beam energy constraint</a:t>
            </a:r>
          </a:p>
          <a:p>
            <a:pPr lvl="2"/>
            <a:r>
              <a:rPr lang="en-GB" dirty="0"/>
              <a:t>M</a:t>
            </a:r>
            <a:r>
              <a:rPr lang="en-IT" dirty="0"/>
              <a:t>omentum resolution of 0.2% at 50 GeV</a:t>
            </a:r>
          </a:p>
          <a:p>
            <a:pPr lvl="2"/>
            <a:r>
              <a:rPr lang="en-GB" dirty="0"/>
              <a:t>H</a:t>
            </a:r>
            <a:r>
              <a:rPr lang="en-IT" dirty="0"/>
              <a:t>owever, µ momentum spectrum is largely smaller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C8F0144-FC45-F15A-340C-9C39EB4F1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Physics drivers for tracking and vertexing</a:t>
            </a:r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DD696178-D6FF-AE4C-4624-498A2DF345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8288" y="3145671"/>
            <a:ext cx="3334155" cy="3329080"/>
          </a:xfrm>
          <a:prstGeom prst="rect">
            <a:avLst/>
          </a:prstGeom>
          <a:ln w="12700"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ACAFA2-15B4-8E97-BC45-012BCBA76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12" y="3025909"/>
            <a:ext cx="3957188" cy="38320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EC0633-BF1A-BDAC-89D1-84BBAB12F132}"/>
                  </a:ext>
                </a:extLst>
              </p:cNvPr>
              <p:cNvSpPr txBox="1"/>
              <p:nvPr/>
            </p:nvSpPr>
            <p:spPr>
              <a:xfrm>
                <a:off x="2788548" y="4339468"/>
                <a:ext cx="2011307" cy="83099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𝑍𝐻</m:t>
                      </m:r>
                      <m:r>
                        <a:rPr lang="en-US" sz="24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2400" i="1" dirty="0" err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→µµ</m:t>
                      </m:r>
                      <m:r>
                        <a:rPr lang="en-US" sz="24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)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r>
                  <a:rPr lang="en-US" sz="2400" dirty="0">
                    <a:solidFill>
                      <a:srgbClr val="FF0000"/>
                    </a:solidFill>
                  </a:rPr>
                  <a:t>Muon </a:t>
                </a:r>
                <a:r>
                  <a:rPr lang="en-US" sz="2400" dirty="0" err="1">
                    <a:solidFill>
                      <a:srgbClr val="FF0000"/>
                    </a:solidFill>
                  </a:rPr>
                  <a:t>p</a:t>
                </a:r>
                <a:r>
                  <a:rPr lang="en-US" sz="2400" baseline="-25000" dirty="0" err="1">
                    <a:solidFill>
                      <a:srgbClr val="FF0000"/>
                    </a:solidFill>
                  </a:rPr>
                  <a:t>T</a:t>
                </a:r>
                <a:endParaRPr lang="it-IT" sz="2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EC0633-BF1A-BDAC-89D1-84BBAB12F1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8548" y="4339468"/>
                <a:ext cx="2011307" cy="830997"/>
              </a:xfrm>
              <a:prstGeom prst="rect">
                <a:avLst/>
              </a:prstGeom>
              <a:blipFill>
                <a:blip r:embed="rId4"/>
                <a:stretch>
                  <a:fillRect l="-3727" b="-14925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8697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D63508-CF92-3889-EDC8-7B7F19DB77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AEC562F-4059-4B62-F67F-83198027A5C7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39227" y="890211"/>
                <a:ext cx="6892878" cy="2106742"/>
              </a:xfrm>
            </p:spPr>
            <p:txBody>
              <a:bodyPr/>
              <a:lstStyle/>
              <a:p>
                <a:r>
                  <a:rPr lang="en-IT" dirty="0"/>
                  <a:t>Minimising material budget is more important than asymptotic resolution</a:t>
                </a:r>
              </a:p>
              <a:p>
                <a:endParaRPr lang="en-IT" dirty="0"/>
              </a:p>
              <a:p>
                <a:pPr lvl="1"/>
                <a:r>
                  <a:rPr lang="en-GB" dirty="0"/>
                  <a:t>C</a:t>
                </a:r>
                <a:r>
                  <a:rPr lang="en-IT" dirty="0"/>
                  <a:t>ompared to CLD with full silicon the multiple scattering is much smaller</a:t>
                </a:r>
              </a:p>
              <a:p>
                <a:pPr lvl="1"/>
                <a:endParaRPr lang="en-IT" dirty="0"/>
              </a:p>
              <a:p>
                <a:pPr lvl="1"/>
                <a:endParaRPr lang="en-IT" dirty="0"/>
              </a:p>
              <a:p>
                <a:pPr marL="453577" lvl="2" indent="0">
                  <a:buNone/>
                </a:pPr>
                <a:endParaRPr lang="en-IT" dirty="0"/>
              </a:p>
              <a:p>
                <a:pPr marL="453577" lvl="2" indent="0">
                  <a:buNone/>
                </a:pPr>
                <a:endParaRPr lang="en-IT" sz="2400" b="0" i="1" dirty="0">
                  <a:latin typeface="Cambria Math" panose="02040503050406030204" pitchFamily="18" charset="0"/>
                </a:endParaRPr>
              </a:p>
              <a:p>
                <a:pPr marL="453577" lvl="2" indent="0">
                  <a:buNone/>
                </a:pPr>
                <a:endParaRPr lang="en-IT" sz="2400" i="1" dirty="0">
                  <a:latin typeface="Cambria Math" panose="02040503050406030204" pitchFamily="18" charset="0"/>
                </a:endParaRPr>
              </a:p>
              <a:p>
                <a:pPr marL="453577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0.3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den>
                          </m:f>
                        </m:e>
                      </m:ra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⊕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14 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𝑀𝑒𝑉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0.3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𝐵𝐿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𝑡𝑜𝑡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000" b="0" dirty="0"/>
              </a:p>
              <a:p>
                <a:pPr marL="453577" lvl="2" indent="0">
                  <a:buNone/>
                </a:pPr>
                <a:endParaRPr lang="en-US" sz="2000" dirty="0"/>
              </a:p>
              <a:p>
                <a:pPr marL="453577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is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the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hit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resolution</m:t>
                      </m:r>
                    </m:oMath>
                  </m:oMathPara>
                </a14:m>
                <a:endParaRPr lang="en-US" sz="2000" b="0" dirty="0"/>
              </a:p>
              <a:p>
                <a:pPr marL="453577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is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the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total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thickness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b="0" dirty="0"/>
              </a:p>
              <a:p>
                <a:pPr marL="453577" lvl="2" indent="0">
                  <a:buNone/>
                </a:pPr>
                <a:endParaRPr lang="en-US" sz="2000" b="0" dirty="0"/>
              </a:p>
              <a:p>
                <a:pPr lvl="2"/>
                <a:endParaRPr lang="en-IT" dirty="0"/>
              </a:p>
              <a:p>
                <a:pPr lvl="2"/>
                <a:endParaRPr lang="en-IT" dirty="0"/>
              </a:p>
              <a:p>
                <a:endParaRPr lang="en-IT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AEC562F-4059-4B62-F67F-83198027A5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39227" y="890211"/>
                <a:ext cx="6892878" cy="2106742"/>
              </a:xfrm>
              <a:blipFill>
                <a:blip r:embed="rId2"/>
                <a:stretch>
                  <a:fillRect l="-1105" t="-2994" b="-12574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522EE847-DB22-7CA6-73CF-5553F839C6E0}"/>
              </a:ext>
            </a:extLst>
          </p:cNvPr>
          <p:cNvGrpSpPr/>
          <p:nvPr/>
        </p:nvGrpSpPr>
        <p:grpSpPr>
          <a:xfrm>
            <a:off x="6824378" y="1268761"/>
            <a:ext cx="5193796" cy="4930819"/>
            <a:chOff x="6824378" y="1268761"/>
            <a:chExt cx="5193796" cy="4930819"/>
          </a:xfrm>
        </p:grpSpPr>
        <p:pic>
          <p:nvPicPr>
            <p:cNvPr id="18" name="Image" descr="Image">
              <a:extLst>
                <a:ext uri="{FF2B5EF4-FFF2-40B4-BE49-F238E27FC236}">
                  <a16:creationId xmlns:a16="http://schemas.microsoft.com/office/drawing/2014/main" id="{32E7DAC4-8B87-8010-A7BF-1B2D0554E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24378" y="1268761"/>
              <a:ext cx="5193796" cy="4930819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50C3CB9-3DB6-3969-D64B-2760A57B9490}"/>
                </a:ext>
              </a:extLst>
            </p:cNvPr>
            <p:cNvSpPr txBox="1"/>
            <p:nvPr/>
          </p:nvSpPr>
          <p:spPr>
            <a:xfrm>
              <a:off x="8834045" y="1844824"/>
              <a:ext cx="646331" cy="477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IT" sz="1000" dirty="0"/>
                <a:t>MS only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7186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0E6601-4186-DE57-91E5-3079D84650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3AE5894-3594-92F4-6AE9-05E1D242C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Higgs couplings and B-physics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783CFA-896C-5C50-3CEE-5C1774877A98}"/>
              </a:ext>
            </a:extLst>
          </p:cNvPr>
          <p:cNvSpPr txBox="1"/>
          <p:nvPr/>
        </p:nvSpPr>
        <p:spPr>
          <a:xfrm>
            <a:off x="2032861" y="4513271"/>
            <a:ext cx="2585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Stable charged tracks  from b-hadron decays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4F5FF68-B475-5EF5-D41F-65DD37FD89D0}"/>
              </a:ext>
            </a:extLst>
          </p:cNvPr>
          <p:cNvGrpSpPr/>
          <p:nvPr/>
        </p:nvGrpSpPr>
        <p:grpSpPr>
          <a:xfrm>
            <a:off x="154640" y="2666757"/>
            <a:ext cx="4365625" cy="4032621"/>
            <a:chOff x="154640" y="2666757"/>
            <a:chExt cx="4365625" cy="403262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188BE1B-ADC4-6FB6-2EC6-E193FEE6A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8579"/>
            <a:stretch/>
          </p:blipFill>
          <p:spPr>
            <a:xfrm>
              <a:off x="154640" y="2666757"/>
              <a:ext cx="4365625" cy="383256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B529D5B-C741-9AD7-8E14-40B85CBC3118}"/>
                    </a:ext>
                  </a:extLst>
                </p:cNvPr>
                <p:cNvSpPr txBox="1"/>
                <p:nvPr/>
              </p:nvSpPr>
              <p:spPr>
                <a:xfrm>
                  <a:off x="1645308" y="4727566"/>
                  <a:ext cx="1461746" cy="4698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𝑍𝐻</m:t>
                        </m:r>
                        <m: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sz="2400" i="1" dirty="0" err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𝑏</m:t>
                        </m:r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𝑏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B529D5B-C741-9AD7-8E14-40B85CBC31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45308" y="4727566"/>
                  <a:ext cx="1461746" cy="46980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28836A5-0D1F-F979-FA73-7B395564CEF1}"/>
                </a:ext>
              </a:extLst>
            </p:cNvPr>
            <p:cNvSpPr txBox="1"/>
            <p:nvPr/>
          </p:nvSpPr>
          <p:spPr>
            <a:xfrm>
              <a:off x="2348976" y="6299268"/>
              <a:ext cx="16406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>
                  <a:solidFill>
                    <a:srgbClr val="0070C0"/>
                  </a:solidFill>
                </a:rPr>
                <a:t>p</a:t>
              </a:r>
              <a:r>
                <a:rPr lang="en-US" sz="2000" baseline="-25000" dirty="0" err="1">
                  <a:solidFill>
                    <a:srgbClr val="0070C0"/>
                  </a:solidFill>
                </a:rPr>
                <a:t>T</a:t>
              </a:r>
              <a:r>
                <a:rPr lang="en-US" sz="2000" dirty="0">
                  <a:solidFill>
                    <a:srgbClr val="0070C0"/>
                  </a:solidFill>
                </a:rPr>
                <a:t> (GeV)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2721BEB-FE6C-2094-E6C8-CFDB45E26568}"/>
                    </a:ext>
                  </a:extLst>
                </p:cNvPr>
                <p:cNvSpPr txBox="1"/>
                <p:nvPr/>
              </p:nvSpPr>
              <p:spPr>
                <a:xfrm>
                  <a:off x="834118" y="5378541"/>
                  <a:ext cx="1235788" cy="4698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sz="2400" i="1" dirty="0" err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𝑏</m:t>
                        </m:r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𝑏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2721BEB-FE6C-2094-E6C8-CFDB45E265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18" y="5378541"/>
                  <a:ext cx="1235788" cy="46980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C343390-264B-4E5B-C39A-1E4AB068B595}"/>
              </a:ext>
            </a:extLst>
          </p:cNvPr>
          <p:cNvSpPr txBox="1"/>
          <p:nvPr/>
        </p:nvSpPr>
        <p:spPr>
          <a:xfrm>
            <a:off x="966520" y="3368172"/>
            <a:ext cx="3154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dirty="0"/>
              <a:t>Relatively small p</a:t>
            </a:r>
            <a:r>
              <a:rPr lang="en-IT" baseline="-25000" dirty="0"/>
              <a:t>T</a:t>
            </a:r>
            <a:r>
              <a:rPr lang="en-IT" dirty="0"/>
              <a:t> tracks from b-hadron decays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BD96404-FBA6-1975-AE7A-1E463EA43397}"/>
              </a:ext>
            </a:extLst>
          </p:cNvPr>
          <p:cNvGrpSpPr>
            <a:grpSpLocks noChangeAspect="1"/>
          </p:cNvGrpSpPr>
          <p:nvPr/>
        </p:nvGrpSpPr>
        <p:grpSpPr>
          <a:xfrm>
            <a:off x="6302900" y="1361911"/>
            <a:ext cx="5379437" cy="3490557"/>
            <a:chOff x="11887391" y="4234471"/>
            <a:chExt cx="12433268" cy="8067579"/>
          </a:xfrm>
        </p:grpSpPr>
        <p:pic>
          <p:nvPicPr>
            <p:cNvPr id="25" name="Image" descr="Image">
              <a:extLst>
                <a:ext uri="{FF2B5EF4-FFF2-40B4-BE49-F238E27FC236}">
                  <a16:creationId xmlns:a16="http://schemas.microsoft.com/office/drawing/2014/main" id="{FC9B07DD-0FCC-B159-515E-CB24C2A8CA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887391" y="4234471"/>
              <a:ext cx="11377353" cy="8067579"/>
            </a:xfrm>
            <a:prstGeom prst="rect">
              <a:avLst/>
            </a:prstGeom>
            <a:ln w="12700"/>
          </p:spPr>
        </p:pic>
        <p:pic>
          <p:nvPicPr>
            <p:cNvPr id="26" name="Image" descr="Image">
              <a:extLst>
                <a:ext uri="{FF2B5EF4-FFF2-40B4-BE49-F238E27FC236}">
                  <a16:creationId xmlns:a16="http://schemas.microsoft.com/office/drawing/2014/main" id="{45B2CC1D-AA79-5E6F-82BF-D72D1DABE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774058" y="5530850"/>
              <a:ext cx="4546601" cy="2654300"/>
            </a:xfrm>
            <a:prstGeom prst="rect">
              <a:avLst/>
            </a:prstGeom>
            <a:ln w="12700"/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Equation">
                  <a:extLst>
                    <a:ext uri="{FF2B5EF4-FFF2-40B4-BE49-F238E27FC236}">
                      <a16:creationId xmlns:a16="http://schemas.microsoft.com/office/drawing/2014/main" id="{03952AB2-53E6-CC8D-A8B3-1BEEEE0AC664}"/>
                    </a:ext>
                  </a:extLst>
                </p:cNvPr>
                <p:cNvSpPr txBox="1"/>
                <p:nvPr/>
              </p:nvSpPr>
              <p:spPr>
                <a:xfrm>
                  <a:off x="18461507" y="9178064"/>
                  <a:ext cx="2802338" cy="512956"/>
                </a:xfrm>
                <a:prstGeom prst="rect">
                  <a:avLst/>
                </a:prstGeom>
                <a:ln w="12700">
                  <a:miter lim="400000"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marL="0" marR="0" defTabSz="914400" latinLnBrk="1">
                    <a:defRPr sz="1800">
                      <a:uFillTx/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∗0</m:t>
                            </m:r>
                          </m:sup>
                        </m:sSup>
                        <m:sSup>
                          <m:sSup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sz="2000" dirty="0"/>
                </a:p>
              </p:txBody>
            </p:sp>
          </mc:Choice>
          <mc:Fallback xmlns="">
            <p:sp>
              <p:nvSpPr>
                <p:cNvPr id="27" name="Equation">
                  <a:extLst>
                    <a:ext uri="{FF2B5EF4-FFF2-40B4-BE49-F238E27FC236}">
                      <a16:creationId xmlns:a16="http://schemas.microsoft.com/office/drawing/2014/main" id="{03952AB2-53E6-CC8D-A8B3-1BEEEE0AC6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461507" y="9178064"/>
                  <a:ext cx="2802338" cy="512956"/>
                </a:xfrm>
                <a:prstGeom prst="rect">
                  <a:avLst/>
                </a:prstGeom>
                <a:blipFill>
                  <a:blip r:embed="rId7"/>
                  <a:stretch>
                    <a:fillRect l="-7292" r="-33333" b="-42105"/>
                  </a:stretch>
                </a:blipFill>
                <a:ln w="12700">
                  <a:miter lim="400000"/>
                </a:ln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62741B8-9002-51A5-664A-EFF79769D14E}"/>
              </a:ext>
            </a:extLst>
          </p:cNvPr>
          <p:cNvSpPr txBox="1"/>
          <p:nvPr/>
        </p:nvSpPr>
        <p:spPr>
          <a:xfrm>
            <a:off x="5041754" y="5014744"/>
            <a:ext cx="699560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50% decrease of the material budget is ~equivalent to a 30% better hit resolution</a:t>
            </a:r>
          </a:p>
          <a:p>
            <a:pPr lvl="2"/>
            <a:r>
              <a:rPr lang="en-US" sz="1600" dirty="0">
                <a:solidFill>
                  <a:srgbClr val="FF0000"/>
                </a:solidFill>
              </a:rPr>
              <a:t>However, a 30% better hit resolution (2 µm) is very hard to achieve; a 50% material budget reduction (at least for the vertex) might be on sight (see later)</a:t>
            </a:r>
          </a:p>
        </p:txBody>
      </p:sp>
    </p:spTree>
    <p:extLst>
      <p:ext uri="{BB962C8B-B14F-4D97-AF65-F5344CB8AC3E}">
        <p14:creationId xmlns:p14="http://schemas.microsoft.com/office/powerpoint/2010/main" val="2433735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78915B1-AADE-67FF-E856-A4ABCF99C1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5801" y="4808011"/>
            <a:ext cx="3166601" cy="174522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25310-BDC0-4B07-BBB3-516953E453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8D3E0C5-0F85-613F-AE63-8B93016D71F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5360" y="1597500"/>
            <a:ext cx="8985875" cy="3663000"/>
          </a:xfrm>
        </p:spPr>
        <p:txBody>
          <a:bodyPr/>
          <a:lstStyle/>
          <a:p>
            <a:r>
              <a:rPr lang="en-US" sz="1800" dirty="0"/>
              <a:t>Old option: Ultra light 2T solenoid: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Radial envelope 30 cm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Single layer self-supporting winding (20 kA)</a:t>
            </a:r>
          </a:p>
          <a:p>
            <a:pPr lvl="2">
              <a:lnSpc>
                <a:spcPct val="100000"/>
              </a:lnSpc>
            </a:pPr>
            <a:r>
              <a:rPr lang="en-US" sz="1600" dirty="0"/>
              <a:t>Cold mass: </a:t>
            </a:r>
            <a:r>
              <a:rPr lang="el-GR" sz="1600" dirty="0"/>
              <a:t>X</a:t>
            </a:r>
            <a:r>
              <a:rPr lang="el-GR" sz="1600" baseline="-25000" dirty="0"/>
              <a:t>0</a:t>
            </a:r>
            <a:r>
              <a:rPr lang="el-GR" sz="1600" dirty="0"/>
              <a:t> = 0.46, λ = 0.09</a:t>
            </a:r>
            <a:endParaRPr lang="en-US" sz="1600" dirty="0"/>
          </a:p>
          <a:p>
            <a:pPr lvl="1">
              <a:lnSpc>
                <a:spcPct val="100000"/>
              </a:lnSpc>
            </a:pPr>
            <a:r>
              <a:rPr lang="nl-NL" sz="1600" dirty="0" err="1"/>
              <a:t>Vacuum</a:t>
            </a:r>
            <a:r>
              <a:rPr lang="nl-NL" sz="1600" dirty="0"/>
              <a:t> </a:t>
            </a:r>
            <a:r>
              <a:rPr lang="nl-NL" sz="1600" dirty="0" err="1"/>
              <a:t>vessel</a:t>
            </a:r>
            <a:r>
              <a:rPr lang="nl-NL" sz="1600" dirty="0"/>
              <a:t> (25 mm Al): X</a:t>
            </a:r>
            <a:r>
              <a:rPr lang="nl-NL" sz="1600" baseline="-25000" dirty="0"/>
              <a:t>0</a:t>
            </a:r>
            <a:r>
              <a:rPr lang="nl-NL" sz="1600" dirty="0"/>
              <a:t> = 0.28</a:t>
            </a:r>
          </a:p>
          <a:p>
            <a:pPr lvl="2">
              <a:lnSpc>
                <a:spcPct val="100000"/>
              </a:lnSpc>
            </a:pPr>
            <a:r>
              <a:rPr lang="nl-NL" sz="1600" dirty="0" err="1"/>
              <a:t>Can</a:t>
            </a:r>
            <a:r>
              <a:rPr lang="nl-NL" sz="1600" dirty="0"/>
              <a:t> </a:t>
            </a:r>
            <a:r>
              <a:rPr lang="nl-NL" sz="1600" dirty="0" err="1"/>
              <a:t>improve</a:t>
            </a:r>
            <a:r>
              <a:rPr lang="nl-NL" sz="1600" dirty="0"/>
              <a:t> </a:t>
            </a:r>
            <a:r>
              <a:rPr lang="nl-NL" sz="1600" dirty="0" err="1"/>
              <a:t>with</a:t>
            </a:r>
            <a:r>
              <a:rPr lang="nl-NL" sz="1600" dirty="0"/>
              <a:t> new </a:t>
            </a:r>
            <a:r>
              <a:rPr lang="nl-NL" sz="1600" dirty="0" err="1"/>
              <a:t>technology</a:t>
            </a:r>
            <a:endParaRPr lang="nl-NL" sz="1600" dirty="0"/>
          </a:p>
          <a:p>
            <a:pPr lvl="3">
              <a:lnSpc>
                <a:spcPct val="100000"/>
              </a:lnSpc>
            </a:pPr>
            <a:r>
              <a:rPr lang="nl-NL" sz="1600" dirty="0" err="1"/>
              <a:t>Corrugated</a:t>
            </a:r>
            <a:r>
              <a:rPr lang="nl-NL" sz="1600" dirty="0"/>
              <a:t> </a:t>
            </a:r>
            <a:r>
              <a:rPr lang="nl-NL" sz="1600" dirty="0" err="1"/>
              <a:t>plate</a:t>
            </a:r>
            <a:r>
              <a:rPr lang="nl-NL" sz="1600" dirty="0"/>
              <a:t>: X</a:t>
            </a:r>
            <a:r>
              <a:rPr lang="nl-NL" sz="1600" baseline="-25000" dirty="0"/>
              <a:t>0</a:t>
            </a:r>
            <a:r>
              <a:rPr lang="nl-NL" sz="1600" dirty="0"/>
              <a:t> = 0.11</a:t>
            </a:r>
          </a:p>
          <a:p>
            <a:pPr lvl="3">
              <a:lnSpc>
                <a:spcPct val="100000"/>
              </a:lnSpc>
            </a:pPr>
            <a:r>
              <a:rPr lang="nl-NL" sz="1600" dirty="0" err="1"/>
              <a:t>Honeycomb</a:t>
            </a:r>
            <a:r>
              <a:rPr lang="nl-NL" sz="1600" dirty="0"/>
              <a:t>: X</a:t>
            </a:r>
            <a:r>
              <a:rPr lang="nl-NL" sz="1600" baseline="-25000" dirty="0"/>
              <a:t>0</a:t>
            </a:r>
            <a:r>
              <a:rPr lang="nl-NL" sz="1600" dirty="0"/>
              <a:t> = 0.04</a:t>
            </a:r>
            <a:endParaRPr lang="nl-NL" sz="1800" dirty="0"/>
          </a:p>
          <a:p>
            <a:endParaRPr lang="nl-NL" sz="1800" dirty="0"/>
          </a:p>
          <a:p>
            <a:r>
              <a:rPr lang="nl-NL" sz="1800" dirty="0" err="1"/>
              <a:t>Current</a:t>
            </a:r>
            <a:r>
              <a:rPr lang="nl-NL" sz="1800" dirty="0"/>
              <a:t> default: REBCO conductors </a:t>
            </a:r>
            <a:r>
              <a:rPr lang="nl-NL" sz="1800" dirty="0" err="1"/>
              <a:t>and</a:t>
            </a:r>
            <a:r>
              <a:rPr lang="nl-NL" sz="1800" dirty="0"/>
              <a:t> </a:t>
            </a:r>
            <a:r>
              <a:rPr lang="nl-NL" sz="1800" dirty="0">
                <a:highlight>
                  <a:srgbClr val="FFFF00"/>
                </a:highlight>
              </a:rPr>
              <a:t>3T</a:t>
            </a:r>
            <a:r>
              <a:rPr lang="nl-NL" sz="1800" dirty="0"/>
              <a:t> @20K</a:t>
            </a:r>
          </a:p>
          <a:p>
            <a:pPr lvl="1">
              <a:lnSpc>
                <a:spcPct val="100000"/>
              </a:lnSpc>
            </a:pPr>
            <a:r>
              <a:rPr lang="nl-NL" sz="1600" dirty="0"/>
              <a:t>Extended radius </a:t>
            </a:r>
            <a:r>
              <a:rPr lang="nl-NL" sz="1600" dirty="0" err="1"/>
              <a:t>to</a:t>
            </a:r>
            <a:r>
              <a:rPr lang="nl-NL" sz="1600" dirty="0"/>
              <a:t> </a:t>
            </a:r>
            <a:r>
              <a:rPr lang="nl-NL" sz="1600" dirty="0" err="1"/>
              <a:t>allow</a:t>
            </a:r>
            <a:r>
              <a:rPr lang="nl-NL" sz="1600" dirty="0"/>
              <a:t> </a:t>
            </a:r>
            <a:r>
              <a:rPr lang="nl-NL" sz="1600" dirty="0" err="1"/>
              <a:t>for</a:t>
            </a:r>
            <a:r>
              <a:rPr lang="nl-NL" sz="1600" dirty="0"/>
              <a:t> ECAL </a:t>
            </a:r>
            <a:r>
              <a:rPr lang="nl-NL" sz="1600" dirty="0" err="1"/>
              <a:t>inside</a:t>
            </a:r>
            <a:endParaRPr lang="nl-NL" sz="1600" dirty="0"/>
          </a:p>
          <a:p>
            <a:pPr lvl="2">
              <a:lnSpc>
                <a:spcPct val="100000"/>
              </a:lnSpc>
            </a:pPr>
            <a:r>
              <a:rPr lang="nl-NL" sz="1600" dirty="0" err="1"/>
              <a:t>Lower</a:t>
            </a:r>
            <a:r>
              <a:rPr lang="nl-NL" sz="1600" dirty="0"/>
              <a:t> X0 </a:t>
            </a:r>
            <a:r>
              <a:rPr lang="nl-NL" sz="1600" dirty="0" err="1"/>
              <a:t>requirements</a:t>
            </a:r>
            <a:endParaRPr lang="nl-NL" sz="1600" dirty="0"/>
          </a:p>
          <a:p>
            <a:pPr lvl="1">
              <a:lnSpc>
                <a:spcPct val="100000"/>
              </a:lnSpc>
            </a:pPr>
            <a:r>
              <a:rPr lang="nl-NL" sz="1600" dirty="0" err="1"/>
              <a:t>Lighter</a:t>
            </a:r>
            <a:r>
              <a:rPr lang="nl-NL" sz="1600" dirty="0"/>
              <a:t> </a:t>
            </a:r>
            <a:r>
              <a:rPr lang="nl-NL" sz="1600" dirty="0" err="1"/>
              <a:t>cold</a:t>
            </a:r>
            <a:r>
              <a:rPr lang="nl-NL" sz="1600" dirty="0"/>
              <a:t> </a:t>
            </a:r>
            <a:r>
              <a:rPr lang="nl-NL" sz="1600" dirty="0" err="1"/>
              <a:t>mass</a:t>
            </a:r>
            <a:endParaRPr lang="nl-NL" sz="1600" dirty="0"/>
          </a:p>
          <a:p>
            <a:pPr lvl="1">
              <a:lnSpc>
                <a:spcPct val="100000"/>
              </a:lnSpc>
            </a:pPr>
            <a:r>
              <a:rPr lang="nl-NL" sz="1600" dirty="0" err="1"/>
              <a:t>Radial</a:t>
            </a:r>
            <a:r>
              <a:rPr lang="nl-NL" sz="1600" dirty="0"/>
              <a:t> </a:t>
            </a:r>
            <a:r>
              <a:rPr lang="nl-NL" sz="1600" dirty="0" err="1"/>
              <a:t>envelope</a:t>
            </a:r>
            <a:r>
              <a:rPr lang="nl-NL" sz="1600" dirty="0"/>
              <a:t> </a:t>
            </a:r>
            <a:r>
              <a:rPr lang="nl-NL" sz="1600" dirty="0" err="1"/>
              <a:t>only</a:t>
            </a:r>
            <a:r>
              <a:rPr lang="nl-NL" sz="1600" dirty="0"/>
              <a:t> 10 cm</a:t>
            </a:r>
          </a:p>
          <a:p>
            <a:pPr lvl="1">
              <a:lnSpc>
                <a:spcPct val="100000"/>
              </a:lnSpc>
            </a:pPr>
            <a:r>
              <a:rPr lang="nl-NL" sz="1600" i="1" dirty="0" err="1">
                <a:solidFill>
                  <a:srgbClr val="C00000"/>
                </a:solidFill>
              </a:rPr>
              <a:t>Can</a:t>
            </a:r>
            <a:r>
              <a:rPr lang="nl-NL" sz="1600" i="1" dirty="0">
                <a:solidFill>
                  <a:srgbClr val="C00000"/>
                </a:solidFill>
              </a:rPr>
              <a:t> </a:t>
            </a:r>
            <a:r>
              <a:rPr lang="nl-NL" sz="1600" i="1" dirty="0" err="1">
                <a:solidFill>
                  <a:srgbClr val="C00000"/>
                </a:solidFill>
              </a:rPr>
              <a:t>be</a:t>
            </a:r>
            <a:r>
              <a:rPr lang="nl-NL" sz="1600" i="1" dirty="0">
                <a:solidFill>
                  <a:srgbClr val="C00000"/>
                </a:solidFill>
              </a:rPr>
              <a:t> </a:t>
            </a:r>
            <a:r>
              <a:rPr lang="nl-NL" sz="1600" i="1" dirty="0" err="1">
                <a:solidFill>
                  <a:srgbClr val="C00000"/>
                </a:solidFill>
              </a:rPr>
              <a:t>accomodated</a:t>
            </a:r>
            <a:r>
              <a:rPr lang="nl-NL" sz="1600" i="1" dirty="0">
                <a:solidFill>
                  <a:srgbClr val="C00000"/>
                </a:solidFill>
              </a:rPr>
              <a:t> </a:t>
            </a:r>
            <a:r>
              <a:rPr lang="nl-NL" sz="1600" i="1" dirty="0" err="1">
                <a:solidFill>
                  <a:srgbClr val="C00000"/>
                </a:solidFill>
              </a:rPr>
              <a:t>with</a:t>
            </a:r>
            <a:r>
              <a:rPr lang="nl-NL" sz="1600" i="1" dirty="0">
                <a:solidFill>
                  <a:srgbClr val="C00000"/>
                </a:solidFill>
              </a:rPr>
              <a:t> MDI</a:t>
            </a:r>
          </a:p>
          <a:p>
            <a:pPr marL="453577" lvl="2" indent="0">
              <a:lnSpc>
                <a:spcPct val="100000"/>
              </a:lnSpc>
              <a:buNone/>
            </a:pPr>
            <a:r>
              <a:rPr lang="en-IT" sz="1600" dirty="0"/>
              <a:t>	(see A. Ciarma talk)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B359A6-3C26-4E7F-8B90-1772FCA91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Solenoidal field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435EB0-CCB2-49D0-A225-2D0C19E803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8509" y="1035759"/>
            <a:ext cx="3525398" cy="5783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B5B113-367D-430A-86D1-EF27E5106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93844" y="661035"/>
            <a:ext cx="1652530" cy="10080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BE90DE-99B3-4089-9122-1D2BCCA466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9395" y="1948507"/>
            <a:ext cx="2967159" cy="21008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AB2D01-4432-479B-B170-EBB11C3EE52F}"/>
              </a:ext>
            </a:extLst>
          </p:cNvPr>
          <p:cNvSpPr txBox="1"/>
          <p:nvPr/>
        </p:nvSpPr>
        <p:spPr>
          <a:xfrm>
            <a:off x="9054836" y="1748452"/>
            <a:ext cx="2828659" cy="400110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Courtesy of H. </a:t>
            </a:r>
            <a:r>
              <a:rPr lang="en-US" sz="2000" dirty="0" err="1">
                <a:solidFill>
                  <a:schemeClr val="accent2"/>
                </a:solidFill>
              </a:rPr>
              <a:t>TenKate</a:t>
            </a:r>
            <a:endParaRPr lang="en-US" sz="2000" dirty="0">
              <a:solidFill>
                <a:schemeClr val="accent2"/>
              </a:solidFill>
            </a:endParaRPr>
          </a:p>
        </p:txBody>
      </p:sp>
      <p:pic>
        <p:nvPicPr>
          <p:cNvPr id="16" name="Picture 15" descr="A blue and white drawing of a room&#10;&#10;AI-generated content may be incorrect.">
            <a:extLst>
              <a:ext uri="{FF2B5EF4-FFF2-40B4-BE49-F238E27FC236}">
                <a16:creationId xmlns:a16="http://schemas.microsoft.com/office/drawing/2014/main" id="{0631476C-DD6F-5BB8-CF50-D364436E6A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005" y="4869485"/>
            <a:ext cx="4491564" cy="19055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0971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>
            <a:extLst>
              <a:ext uri="{FF2B5EF4-FFF2-40B4-BE49-F238E27FC236}">
                <a16:creationId xmlns:a16="http://schemas.microsoft.com/office/drawing/2014/main" id="{19BA55DB-D4ED-4B2A-355B-40A899A0D4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905817"/>
            <a:ext cx="6768752" cy="476827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10BECA-534A-591A-8381-37D8B34A9F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A3EA0-7C35-7E9E-355D-3DBA39533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IT" sz="3200" b="1" dirty="0">
                <a:solidFill>
                  <a:srgbClr val="FF0000"/>
                </a:solidFill>
              </a:rPr>
              <a:t>Feasibility study vertex detector layout</a:t>
            </a:r>
            <a:endParaRPr lang="en-IT" sz="3200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C17025E-9A17-C7F7-1E24-82680F435500}"/>
                  </a:ext>
                </a:extLst>
              </p:cNvPr>
              <p:cNvSpPr txBox="1"/>
              <p:nvPr/>
            </p:nvSpPr>
            <p:spPr>
              <a:xfrm>
                <a:off x="7392145" y="4509120"/>
                <a:ext cx="4216056" cy="203132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00FD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IT" b="1" dirty="0">
                    <a:solidFill>
                      <a:schemeClr val="bg1"/>
                    </a:solidFill>
                  </a:rPr>
                  <a:t>Inner Vertex detector: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ARCADIA based</a:t>
                </a:r>
              </a:p>
              <a:p>
                <a:endParaRPr lang="en-IT" b="1" dirty="0">
                  <a:solidFill>
                    <a:schemeClr val="bg1"/>
                  </a:solidFill>
                </a:endParaRPr>
              </a:p>
              <a:p>
                <a:r>
                  <a:rPr lang="en-US" b="0" dirty="0">
                    <a:solidFill>
                      <a:schemeClr val="bg1"/>
                    </a:solidFill>
                  </a:rPr>
                  <a:t>Modules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25 ×25 </m:t>
                    </m:r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µ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T" dirty="0">
                    <a:solidFill>
                      <a:schemeClr val="bg1"/>
                    </a:solidFill>
                  </a:rPr>
                  <a:t>pixel size </a:t>
                </a:r>
              </a:p>
              <a:p>
                <a:endParaRPr lang="en-IT" dirty="0">
                  <a:solidFill>
                    <a:schemeClr val="bg1"/>
                  </a:solidFill>
                </a:endParaRPr>
              </a:p>
              <a:p>
                <a:r>
                  <a:rPr lang="en-IT" dirty="0">
                    <a:solidFill>
                      <a:schemeClr val="bg1"/>
                    </a:solidFill>
                  </a:rPr>
                  <a:t>3 barrel layers at </a:t>
                </a:r>
              </a:p>
              <a:p>
                <a:pPr marL="285750" indent="-285750">
                  <a:buFontTx/>
                  <a:buChar char="-"/>
                </a:pPr>
                <a:r>
                  <a:rPr lang="en-IT" dirty="0">
                    <a:solidFill>
                      <a:schemeClr val="bg1"/>
                    </a:solidFill>
                  </a:rPr>
                  <a:t>13.7, 23.7 and 34/35.6 mm radius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C17025E-9A17-C7F7-1E24-82680F4355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145" y="4509120"/>
                <a:ext cx="4216056" cy="2031325"/>
              </a:xfrm>
              <a:prstGeom prst="rect">
                <a:avLst/>
              </a:prstGeom>
              <a:blipFill>
                <a:blip r:embed="rId3"/>
                <a:stretch>
                  <a:fillRect l="-1198" t="-1235" b="-3086"/>
                </a:stretch>
              </a:blipFill>
              <a:ln>
                <a:solidFill>
                  <a:srgbClr val="00FDFF"/>
                </a:solidFill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5186D23-14EE-B079-7DF9-E6204C5343A8}"/>
                  </a:ext>
                </a:extLst>
              </p:cNvPr>
              <p:cNvSpPr txBox="1"/>
              <p:nvPr/>
            </p:nvSpPr>
            <p:spPr>
              <a:xfrm>
                <a:off x="7624914" y="1787387"/>
                <a:ext cx="4410114" cy="2031325"/>
              </a:xfrm>
              <a:prstGeom prst="rect">
                <a:avLst/>
              </a:prstGeom>
              <a:solidFill>
                <a:srgbClr val="FFFD78"/>
              </a:solidFill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Outer vertex tracker: </a:t>
                </a:r>
              </a:p>
              <a:p>
                <a:r>
                  <a:rPr lang="en-GB" dirty="0">
                    <a:solidFill>
                      <a:srgbClr val="002060"/>
                    </a:solidFill>
                  </a:rPr>
                  <a:t>ATLASPix3 based</a:t>
                </a:r>
              </a:p>
              <a:p>
                <a:endParaRPr lang="en-GB" b="1" dirty="0">
                  <a:solidFill>
                    <a:srgbClr val="002060"/>
                  </a:solidFill>
                </a:endParaRPr>
              </a:p>
              <a:p>
                <a:r>
                  <a:rPr lang="en-US" dirty="0">
                    <a:solidFill>
                      <a:srgbClr val="002060"/>
                    </a:solidFill>
                  </a:rPr>
                  <a:t>Modules of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0 ×150 </m:t>
                    </m:r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µ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T" dirty="0">
                    <a:solidFill>
                      <a:srgbClr val="002060"/>
                    </a:solidFill>
                  </a:rPr>
                  <a:t>pixel size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2060"/>
                    </a:solidFill>
                  </a:rPr>
                  <a:t>Intermediate barrel at 13 cm radius </a:t>
                </a:r>
                <a:r>
                  <a:rPr lang="en-US" dirty="0">
                    <a:solidFill>
                      <a:srgbClr val="002060"/>
                    </a:solidFill>
                  </a:rPr>
                  <a:t> </a:t>
                </a:r>
                <a:endParaRPr lang="en-GB" dirty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2060"/>
                    </a:solidFill>
                  </a:rPr>
                  <a:t>Outer barrel at 31.5 cm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2060"/>
                    </a:solidFill>
                  </a:rPr>
                  <a:t>3 disks per side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5186D23-14EE-B079-7DF9-E6204C5343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4914" y="1787387"/>
                <a:ext cx="4410114" cy="2031325"/>
              </a:xfrm>
              <a:prstGeom prst="rect">
                <a:avLst/>
              </a:prstGeom>
              <a:blipFill>
                <a:blip r:embed="rId4"/>
                <a:stretch>
                  <a:fillRect l="-1146" t="-1242" b="-372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5427703-79FE-5564-3387-42ED5C9F126F}"/>
              </a:ext>
            </a:extLst>
          </p:cNvPr>
          <p:cNvSpPr txBox="1"/>
          <p:nvPr/>
        </p:nvSpPr>
        <p:spPr>
          <a:xfrm>
            <a:off x="7624914" y="585734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dirty="0">
                <a:solidFill>
                  <a:schemeClr val="tx2"/>
                </a:solidFill>
                <a:highlight>
                  <a:srgbClr val="FFFF00"/>
                </a:highlight>
              </a:rPr>
              <a:t>See presentations from A. Ilg</a:t>
            </a:r>
          </a:p>
        </p:txBody>
      </p:sp>
    </p:spTree>
    <p:extLst>
      <p:ext uri="{BB962C8B-B14F-4D97-AF65-F5344CB8AC3E}">
        <p14:creationId xmlns:p14="http://schemas.microsoft.com/office/powerpoint/2010/main" val="3977032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92C3A8-EDFD-2A66-244B-7E3884D5F9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86EC0D-4ED9-BC55-9C9D-BAEF9E8BC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Inner Vertex layout</a:t>
            </a:r>
          </a:p>
        </p:txBody>
      </p:sp>
      <p:pic>
        <p:nvPicPr>
          <p:cNvPr id="9" name="Segnaposto contenuto 8">
            <a:extLst>
              <a:ext uri="{FF2B5EF4-FFF2-40B4-BE49-F238E27FC236}">
                <a16:creationId xmlns:a16="http://schemas.microsoft.com/office/drawing/2014/main" id="{2D36E0CE-327B-280F-4B9C-D1AA4B31C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7" y="1324516"/>
            <a:ext cx="6344484" cy="4373700"/>
          </a:xfrm>
          <a:prstGeom prst="rect">
            <a:avLst/>
          </a:prstGeom>
        </p:spPr>
      </p:pic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DC3123C1-9CA1-9CF3-D250-8E30B1091EF0}"/>
              </a:ext>
            </a:extLst>
          </p:cNvPr>
          <p:cNvGraphicFramePr>
            <a:graphicFrameLocks/>
          </p:cNvGraphicFramePr>
          <p:nvPr/>
        </p:nvGraphicFramePr>
        <p:xfrm>
          <a:off x="5264986" y="4337222"/>
          <a:ext cx="6535719" cy="182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3319">
                  <a:extLst>
                    <a:ext uri="{9D8B030D-6E8A-4147-A177-3AD203B41FA5}">
                      <a16:colId xmlns:a16="http://schemas.microsoft.com/office/drawing/2014/main" val="839239459"/>
                    </a:ext>
                  </a:extLst>
                </a:gridCol>
                <a:gridCol w="933319">
                  <a:extLst>
                    <a:ext uri="{9D8B030D-6E8A-4147-A177-3AD203B41FA5}">
                      <a16:colId xmlns:a16="http://schemas.microsoft.com/office/drawing/2014/main" val="2936367598"/>
                    </a:ext>
                  </a:extLst>
                </a:gridCol>
                <a:gridCol w="675030">
                  <a:extLst>
                    <a:ext uri="{9D8B030D-6E8A-4147-A177-3AD203B41FA5}">
                      <a16:colId xmlns:a16="http://schemas.microsoft.com/office/drawing/2014/main" val="3270916319"/>
                    </a:ext>
                  </a:extLst>
                </a:gridCol>
                <a:gridCol w="1089286">
                  <a:extLst>
                    <a:ext uri="{9D8B030D-6E8A-4147-A177-3AD203B41FA5}">
                      <a16:colId xmlns:a16="http://schemas.microsoft.com/office/drawing/2014/main" val="841874837"/>
                    </a:ext>
                  </a:extLst>
                </a:gridCol>
                <a:gridCol w="1036883">
                  <a:extLst>
                    <a:ext uri="{9D8B030D-6E8A-4147-A177-3AD203B41FA5}">
                      <a16:colId xmlns:a16="http://schemas.microsoft.com/office/drawing/2014/main" val="1295403581"/>
                    </a:ext>
                  </a:extLst>
                </a:gridCol>
                <a:gridCol w="933941">
                  <a:extLst>
                    <a:ext uri="{9D8B030D-6E8A-4147-A177-3AD203B41FA5}">
                      <a16:colId xmlns:a16="http://schemas.microsoft.com/office/drawing/2014/main" val="2119711693"/>
                    </a:ext>
                  </a:extLst>
                </a:gridCol>
                <a:gridCol w="933941">
                  <a:extLst>
                    <a:ext uri="{9D8B030D-6E8A-4147-A177-3AD203B41FA5}">
                      <a16:colId xmlns:a16="http://schemas.microsoft.com/office/drawing/2014/main" val="2975575626"/>
                    </a:ext>
                  </a:extLst>
                </a:gridCol>
              </a:tblGrid>
              <a:tr h="912108"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Layer #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Radius [mm]</a:t>
                      </a: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No staves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No modules /stave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Length [mm]</a:t>
                      </a: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Active Area [cm</a:t>
                      </a:r>
                      <a:r>
                        <a:rPr lang="en-US" sz="1400" kern="100" baseline="30000" dirty="0">
                          <a:effectLst/>
                        </a:rPr>
                        <a:t>2</a:t>
                      </a:r>
                      <a:r>
                        <a:rPr lang="en-US" sz="1400" kern="100" baseline="0" dirty="0">
                          <a:effectLst/>
                        </a:rPr>
                        <a:t>]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Power [W]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3567389105"/>
                  </a:ext>
                </a:extLst>
              </a:tr>
              <a:tr h="304036"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1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13.7</a:t>
                      </a: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15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6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217.40</a:t>
                      </a: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241.92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12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4108502091"/>
                  </a:ext>
                </a:extLst>
              </a:tr>
              <a:tr h="304036"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2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23.7</a:t>
                      </a: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24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10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346.20</a:t>
                      </a: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645.12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 32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580973882"/>
                  </a:ext>
                </a:extLst>
              </a:tr>
              <a:tr h="304036"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3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 &amp; 35.6</a:t>
                      </a: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36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16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539.40</a:t>
                      </a: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1548.29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 77</a:t>
                      </a:r>
                      <a:endParaRPr lang="en-IT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86479395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1A2E8C0-0AE4-D9D6-6ED1-5A3EF8E320FD}"/>
              </a:ext>
            </a:extLst>
          </p:cNvPr>
          <p:cNvSpPr txBox="1"/>
          <p:nvPr/>
        </p:nvSpPr>
        <p:spPr>
          <a:xfrm>
            <a:off x="7213600" y="1882142"/>
            <a:ext cx="481087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US" sz="2000" b="1" dirty="0">
                <a:solidFill>
                  <a:srgbClr val="0F124A"/>
                </a:solidFill>
                <a:latin typeface="Arial" panose="020B0604020202020204" pitchFamily="34" charset="0"/>
              </a:rPr>
              <a:t>Total thickness per layer 0.25% X/X0​</a:t>
            </a:r>
            <a:endParaRPr lang="en-US" sz="3000" b="1" dirty="0">
              <a:solidFill>
                <a:srgbClr val="0F124A"/>
              </a:solidFill>
              <a:latin typeface="Segoe UI" panose="020B0502040204020203" pitchFamily="34" charset="0"/>
            </a:endParaRPr>
          </a:p>
          <a:p>
            <a:pPr algn="l" rtl="0" fontAlgn="base"/>
            <a:r>
              <a:rPr lang="en-US" sz="2000" i="1" dirty="0">
                <a:solidFill>
                  <a:srgbClr val="0070C0"/>
                </a:solidFill>
                <a:latin typeface="Arial" panose="020B0604020202020204" pitchFamily="34" charset="0"/>
              </a:rPr>
              <a:t>Carbon </a:t>
            </a:r>
            <a:r>
              <a:rPr lang="en-US" sz="2000" i="1" dirty="0" err="1">
                <a:solidFill>
                  <a:srgbClr val="0070C0"/>
                </a:solidFill>
                <a:latin typeface="Arial" panose="020B0604020202020204" pitchFamily="34" charset="0"/>
              </a:rPr>
              <a:t>Fibre</a:t>
            </a:r>
            <a:r>
              <a:rPr lang="en-US" sz="2000" i="1" dirty="0">
                <a:solidFill>
                  <a:srgbClr val="0070C0"/>
                </a:solidFill>
                <a:latin typeface="Arial" panose="020B0604020202020204" pitchFamily="34" charset="0"/>
              </a:rPr>
              <a:t> ~60 %</a:t>
            </a:r>
            <a:r>
              <a:rPr lang="en-US" sz="2000" dirty="0">
                <a:solidFill>
                  <a:srgbClr val="0F124A"/>
                </a:solidFill>
                <a:latin typeface="Arial" panose="020B0604020202020204" pitchFamily="34" charset="0"/>
              </a:rPr>
              <a:t>​</a:t>
            </a:r>
            <a:endParaRPr lang="en-US" sz="3000" dirty="0">
              <a:solidFill>
                <a:srgbClr val="0F124A"/>
              </a:solidFill>
              <a:latin typeface="Segoe UI" panose="020B0502040204020203" pitchFamily="34" charset="0"/>
            </a:endParaRPr>
          </a:p>
          <a:p>
            <a:pPr algn="l" rtl="0" fontAlgn="base"/>
            <a:r>
              <a:rPr lang="en-US" sz="2000" i="1" dirty="0">
                <a:solidFill>
                  <a:srgbClr val="0070C0"/>
                </a:solidFill>
                <a:latin typeface="Arial" panose="020B0604020202020204" pitchFamily="34" charset="0"/>
              </a:rPr>
              <a:t>Silicon: ~20%</a:t>
            </a:r>
            <a:r>
              <a:rPr lang="en-US" sz="2000" dirty="0">
                <a:solidFill>
                  <a:srgbClr val="0F124A"/>
                </a:solidFill>
                <a:latin typeface="Arial" panose="020B0604020202020204" pitchFamily="34" charset="0"/>
              </a:rPr>
              <a:t>​</a:t>
            </a:r>
            <a:endParaRPr lang="en-US" sz="3000" dirty="0">
              <a:solidFill>
                <a:srgbClr val="0F124A"/>
              </a:solidFill>
              <a:latin typeface="Segoe UI" panose="020B0502040204020203" pitchFamily="34" charset="0"/>
            </a:endParaRPr>
          </a:p>
          <a:p>
            <a:pPr algn="l" rtl="0" fontAlgn="base"/>
            <a:r>
              <a:rPr lang="en-US" sz="2000" i="1" dirty="0">
                <a:solidFill>
                  <a:srgbClr val="0070C0"/>
                </a:solidFill>
                <a:latin typeface="Arial" panose="020B0604020202020204" pitchFamily="34" charset="0"/>
              </a:rPr>
              <a:t>Power and readout bus: ~20%</a:t>
            </a:r>
            <a:endParaRPr lang="en-US" sz="3000" dirty="0">
              <a:solidFill>
                <a:srgbClr val="0F124A"/>
              </a:solidFill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967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E756282-9C0E-D4CB-4029-EEBDB8C74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690329" y="3281103"/>
            <a:ext cx="3502848" cy="365094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AEF296-D1C4-C864-D4F7-54D6661D31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A4B8F7A-1D6B-A640-B4B8-4F484FE67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Simulated material budget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940E93-6D78-5B67-61B0-96680017A7E4}"/>
              </a:ext>
            </a:extLst>
          </p:cNvPr>
          <p:cNvSpPr txBox="1"/>
          <p:nvPr/>
        </p:nvSpPr>
        <p:spPr>
          <a:xfrm>
            <a:off x="5327233" y="1648834"/>
            <a:ext cx="6385391" cy="129266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IT" sz="2400" dirty="0"/>
              <a:t>In agreement with CAD estimates</a:t>
            </a:r>
          </a:p>
          <a:p>
            <a:pPr algn="l"/>
            <a:r>
              <a:rPr lang="en-IT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Smaller X/X</a:t>
            </a:r>
            <a:r>
              <a:rPr lang="en-IT" baseline="-25000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0</a:t>
            </a:r>
            <a:r>
              <a:rPr lang="en-IT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 wrt IDEA CDR estimates </a:t>
            </a:r>
            <a:r>
              <a:rPr lang="en-GB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even </a:t>
            </a:r>
            <a:r>
              <a:rPr lang="en-GB" dirty="0" err="1">
                <a:solidFill>
                  <a:schemeClr val="accent6">
                    <a:lumMod val="75000"/>
                    <a:lumOff val="25000"/>
                  </a:schemeClr>
                </a:solidFill>
              </a:rPr>
              <a:t>i</a:t>
            </a:r>
            <a:r>
              <a:rPr lang="en-IT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ncluding power and readout cables in the sensitive region</a:t>
            </a:r>
          </a:p>
          <a:p>
            <a:pPr algn="l"/>
            <a:r>
              <a:rPr lang="en-IT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Silicon only ~15% of the total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46F63C-1C54-13C4-76A4-7946BE418ED3}"/>
              </a:ext>
            </a:extLst>
          </p:cNvPr>
          <p:cNvSpPr txBox="1"/>
          <p:nvPr/>
        </p:nvSpPr>
        <p:spPr>
          <a:xfrm>
            <a:off x="9424849" y="4902160"/>
            <a:ext cx="2249590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2000" b="1" dirty="0"/>
              <a:t>Inner Vertex only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041FCE-BB00-A674-384C-CEF0FEA1A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23147" y="1344494"/>
            <a:ext cx="4721009" cy="49206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703F26B-4E5A-A946-5B4C-50EFCDEA16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864" y="3387442"/>
            <a:ext cx="3675365" cy="33606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8B626DE-D3E0-4881-B9D4-D1D5419DF57F}"/>
              </a:ext>
            </a:extLst>
          </p:cNvPr>
          <p:cNvSpPr txBox="1"/>
          <p:nvPr/>
        </p:nvSpPr>
        <p:spPr>
          <a:xfrm>
            <a:off x="6214445" y="4929590"/>
            <a:ext cx="23054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T" sz="2000" b="1" dirty="0"/>
              <a:t>Beam pipe </a:t>
            </a:r>
          </a:p>
          <a:p>
            <a:pPr algn="l"/>
            <a:r>
              <a:rPr lang="en-IT" sz="2000" b="1" dirty="0"/>
              <a:t>0.68%X/X</a:t>
            </a:r>
            <a:r>
              <a:rPr lang="en-IT" sz="2000" b="1" baseline="-25000" dirty="0"/>
              <a:t>0</a:t>
            </a:r>
            <a:r>
              <a:rPr lang="en-IT" sz="2000" b="1" dirty="0"/>
              <a:t> @ 90º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65CDDA-7664-93AA-075D-440BCDA0A93A}"/>
              </a:ext>
            </a:extLst>
          </p:cNvPr>
          <p:cNvSpPr txBox="1"/>
          <p:nvPr/>
        </p:nvSpPr>
        <p:spPr>
          <a:xfrm rot="20107615">
            <a:off x="1938796" y="3316005"/>
            <a:ext cx="2254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b="1" dirty="0">
                <a:solidFill>
                  <a:schemeClr val="tx2"/>
                </a:solidFill>
              </a:rPr>
              <a:t>O</a:t>
            </a:r>
            <a:r>
              <a:rPr lang="en-IT" sz="1400" b="1" dirty="0">
                <a:solidFill>
                  <a:schemeClr val="tx2"/>
                </a:solidFill>
              </a:rPr>
              <a:t>uter and middle barrel </a:t>
            </a:r>
          </a:p>
          <a:p>
            <a:pPr algn="ctr"/>
            <a:r>
              <a:rPr lang="en-IT" sz="1400" b="1" dirty="0">
                <a:solidFill>
                  <a:schemeClr val="tx2"/>
                </a:solidFill>
              </a:rPr>
              <a:t>supports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1806926-9688-66ED-847A-1E7F695D2EF0}"/>
              </a:ext>
            </a:extLst>
          </p:cNvPr>
          <p:cNvCxnSpPr>
            <a:stCxn id="6" idx="2"/>
          </p:cNvCxnSpPr>
          <p:nvPr/>
        </p:nvCxnSpPr>
        <p:spPr>
          <a:xfrm>
            <a:off x="3175904" y="3814958"/>
            <a:ext cx="543710" cy="118098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6171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23"/>
  <p:tag name="DON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2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23"/>
  <p:tag name="DON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23"/>
  <p:tag name="DON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23"/>
  <p:tag name="DON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6"/>
</p:tagLst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B748BFE-33DE-2742-A9B8-8ABFD8E90EB0}" vid="{17F81E97-29C5-DA4D-A508-6744B279FF50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B748BFE-33DE-2742-A9B8-8ABFD8E90EB0}" vid="{C7752DC7-FE86-6F4D-B3B2-CBB3AABD3D6E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CB748BFE-33DE-2742-A9B8-8ABFD8E90EB0}" vid="{99BF0966-DA0A-2F48-9030-FF78FD73CAD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83317</TotalTime>
  <Words>1318</Words>
  <Application>Microsoft Macintosh PowerPoint</Application>
  <PresentationFormat>Widescreen</PresentationFormat>
  <Paragraphs>262</Paragraphs>
  <Slides>26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42" baseType="lpstr">
      <vt:lpstr>-apple-system</vt:lpstr>
      <vt:lpstr>Arial</vt:lpstr>
      <vt:lpstr>Calibri</vt:lpstr>
      <vt:lpstr>Cambria Math</vt:lpstr>
      <vt:lpstr>Courier New</vt:lpstr>
      <vt:lpstr>Geneva</vt:lpstr>
      <vt:lpstr>Helvetica</vt:lpstr>
      <vt:lpstr>Oswald Regular Bold</vt:lpstr>
      <vt:lpstr>Roboto Light</vt:lpstr>
      <vt:lpstr>Segoe UI</vt:lpstr>
      <vt:lpstr>Symbol</vt:lpstr>
      <vt:lpstr>Times New Roman</vt:lpstr>
      <vt:lpstr>Wingdings</vt:lpstr>
      <vt:lpstr>Introslides</vt:lpstr>
      <vt:lpstr>Titleslides, Conclusion</vt:lpstr>
      <vt:lpstr>Content Slides - Deep Blue</vt:lpstr>
      <vt:lpstr>IDEA Tracking Concept and Lessons Learned</vt:lpstr>
      <vt:lpstr>IDEA detector layout</vt:lpstr>
      <vt:lpstr>Physics drivers for tracking and vertexing</vt:lpstr>
      <vt:lpstr>PowerPoint Presentation</vt:lpstr>
      <vt:lpstr>Higgs couplings and B-physics</vt:lpstr>
      <vt:lpstr>Detector Solenoidal field</vt:lpstr>
      <vt:lpstr>Feasibility study vertex detector layout</vt:lpstr>
      <vt:lpstr>Inner Vertex layout</vt:lpstr>
      <vt:lpstr>Simulated material budget  </vt:lpstr>
      <vt:lpstr>Curved vertex layout for FCC-ee </vt:lpstr>
      <vt:lpstr>Material budget improvement</vt:lpstr>
      <vt:lpstr>Support cylinder</vt:lpstr>
      <vt:lpstr>Integration with beam pipe and drift chamber</vt:lpstr>
      <vt:lpstr>Service routings</vt:lpstr>
      <vt:lpstr>Drift chamber</vt:lpstr>
      <vt:lpstr>Gas envelope and wire cage</vt:lpstr>
      <vt:lpstr>Drift chamber</vt:lpstr>
      <vt:lpstr>Spokes and wires supports</vt:lpstr>
      <vt:lpstr>Cluster counting/timing PID</vt:lpstr>
      <vt:lpstr>Test beam results</vt:lpstr>
      <vt:lpstr>Particle identification</vt:lpstr>
      <vt:lpstr>Silicon wrapper</vt:lpstr>
      <vt:lpstr>Performances</vt:lpstr>
      <vt:lpstr>Conclusions</vt:lpstr>
      <vt:lpstr>Backup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integration of the idea vertex detectors in the fcc-ee interaction region</dc:title>
  <dc:creator>Fabrizio Palla</dc:creator>
  <cp:lastModifiedBy>Fabrizio Palla</cp:lastModifiedBy>
  <cp:revision>511</cp:revision>
  <dcterms:created xsi:type="dcterms:W3CDTF">2023-05-31T07:38:09Z</dcterms:created>
  <dcterms:modified xsi:type="dcterms:W3CDTF">2025-05-07T01:44:58Z</dcterms:modified>
</cp:coreProperties>
</file>