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3279" r:id="rId4"/>
    <p:sldId id="261" r:id="rId5"/>
    <p:sldId id="258" r:id="rId6"/>
    <p:sldId id="259" r:id="rId7"/>
    <p:sldId id="260" r:id="rId8"/>
    <p:sldId id="262" r:id="rId9"/>
    <p:sldId id="3280" r:id="rId10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2"/>
    <p:restoredTop sz="94767"/>
  </p:normalViewPr>
  <p:slideViewPr>
    <p:cSldViewPr snapToGrid="0">
      <p:cViewPr varScale="1">
        <p:scale>
          <a:sx n="93" d="100"/>
          <a:sy n="93" d="100"/>
        </p:scale>
        <p:origin x="216" y="6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1E2454-427D-5A7C-951E-CD02E1C422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24F8F7-DBE9-059A-5429-E768C91F5BF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A65B2A3-6EE8-9019-08AE-69366FF1A6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83454F-464E-3010-E72D-76CE384C6D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01ED5B-BE94-95D2-3D18-F2C4A5D6BC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7917305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42D1C9-C0D8-294B-FBCC-DA0D30A28B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4561DED-584E-D53E-DCE5-84F18A2889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52F872-0B5C-989F-C600-C8386797FB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12B5E7-B767-DA6D-DA6E-EF9D3BB768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E342AD-EF58-6A6D-3B2C-858F5A7F55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8509588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F21BD04-2D48-4FED-B789-B1CD39A20A6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7408CA2-A8D2-D0DD-86DE-1487DBE165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60E732-4CB3-9729-8BBF-A6979E708A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22CA03-DFDB-F826-75D4-A15EFE9626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D2FB4C-4DC0-3DCF-DF71-45E9AC8BB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1990594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590400" y="1872797"/>
            <a:ext cx="5364000" cy="283411"/>
          </a:xfrm>
        </p:spPr>
        <p:txBody>
          <a:bodyPr>
            <a:noAutofit/>
          </a:bodyPr>
          <a:lstStyle>
            <a:lvl1pPr>
              <a:defRPr sz="1867" b="1"/>
            </a:lvl1pPr>
            <a:lvl2pPr marL="0" indent="0">
              <a:buFontTx/>
              <a:buNone/>
              <a:defRPr sz="1800" b="1"/>
            </a:lvl2pPr>
            <a:lvl3pPr marL="0" indent="0">
              <a:buFontTx/>
              <a:buNone/>
              <a:defRPr sz="1800" b="1"/>
            </a:lvl3pPr>
            <a:lvl4pPr marL="0" indent="0">
              <a:buFontTx/>
              <a:buNone/>
              <a:defRPr sz="1800" b="1"/>
            </a:lvl4pPr>
            <a:lvl5pPr marL="0" indent="0">
              <a:buFontTx/>
              <a:buNone/>
              <a:defRPr sz="180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90400" y="2327400"/>
            <a:ext cx="11017800" cy="3663000"/>
          </a:xfrm>
          <a:noFill/>
        </p:spPr>
        <p:txBody>
          <a:bodyPr/>
          <a:lstStyle>
            <a:lvl1pPr marL="342900" indent="-342900">
              <a:lnSpc>
                <a:spcPts val="2600"/>
              </a:lnSpc>
              <a:buFont typeface="Courier New" panose="02070309020205020404" pitchFamily="49" charset="0"/>
              <a:buChar char="o"/>
              <a:defRPr sz="2133" b="1">
                <a:solidFill>
                  <a:srgbClr val="FF0000"/>
                </a:solidFill>
              </a:defRPr>
            </a:lvl1pPr>
            <a:lvl2pPr marL="453578" indent="-453578">
              <a:lnSpc>
                <a:spcPts val="2600"/>
              </a:lnSpc>
              <a:defRPr sz="2000">
                <a:solidFill>
                  <a:schemeClr val="tx2"/>
                </a:solidFill>
              </a:defRPr>
            </a:lvl2pPr>
            <a:lvl3pPr marL="907155" indent="-453578">
              <a:lnSpc>
                <a:spcPts val="2600"/>
              </a:lnSpc>
              <a:defRPr sz="1800">
                <a:solidFill>
                  <a:srgbClr val="00B050"/>
                </a:solidFill>
              </a:defRPr>
            </a:lvl3pPr>
            <a:lvl4pPr marL="1360733" indent="-453578">
              <a:lnSpc>
                <a:spcPts val="2600"/>
              </a:lnSpc>
              <a:defRPr sz="1600"/>
            </a:lvl4pPr>
            <a:lvl5pPr marL="1814309" indent="-453578">
              <a:lnSpc>
                <a:spcPts val="260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590552" y="6165000"/>
            <a:ext cx="5364163" cy="455400"/>
          </a:xfrm>
        </p:spPr>
        <p:txBody>
          <a:bodyPr>
            <a:noAutofit/>
          </a:bodyPr>
          <a:lstStyle>
            <a:lvl1pPr>
              <a:lnSpc>
                <a:spcPts val="1351"/>
              </a:lnSpc>
              <a:defRPr sz="1000"/>
            </a:lvl1pPr>
            <a:lvl2pPr marL="0" indent="0">
              <a:lnSpc>
                <a:spcPts val="1351"/>
              </a:lnSpc>
              <a:buNone/>
              <a:defRPr sz="1000"/>
            </a:lvl2pPr>
            <a:lvl3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3pPr>
            <a:lvl4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4pPr>
            <a:lvl5pPr marL="0" indent="0">
              <a:lnSpc>
                <a:spcPts val="1351"/>
              </a:lnSpc>
              <a:buFont typeface="Arial" panose="020B0604020202020204" pitchFamily="34" charset="0"/>
              <a:buNone/>
              <a:defRPr sz="100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4" name="Titelplatzhalter 1">
            <a:extLst>
              <a:ext uri="{FF2B5EF4-FFF2-40B4-BE49-F238E27FC236}">
                <a16:creationId xmlns:a16="http://schemas.microsoft.com/office/drawing/2014/main" id="{3A873841-B7A1-5387-D24B-856864EDFA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0400" y="772736"/>
            <a:ext cx="9810688" cy="107208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37121281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07A899-2B40-E41F-5E08-6F36C7DC42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4B2FCD-5C3A-C170-4E6E-A57585ED218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CF277A-6325-ABC9-FC65-79D16BFD95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F17DF-3905-148C-8EC2-9607A7D435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4E1E2D-97F6-AA19-5899-EF552FFE2D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589784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DAF4C5-CB06-10E2-E2C4-761F0723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471372C-29F7-EC78-4239-8B3A00E433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80CC1-71F4-DEE8-7B41-5E653D7369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72BD61-4051-0D58-310B-5973689C53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B3F3FC-07B8-848D-50FD-8B6F6DE8C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8001852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1207E9-1374-D78C-1A60-39B9A49A12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04FF42-8F66-0050-2110-A1FC87AA53A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5BAD52-4CCE-AA88-1A7F-F24C6075C6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BD5E7-5272-D377-B710-E836641A3F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FE3C681-B0EF-12D1-9C40-7C3FDB3D67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F90935C-C6D5-CB2C-1479-56B00ABE94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459712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808890-D826-5FDE-3876-CECF517EA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91A517-75B7-66EF-C3F5-54B616E3F21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7C6E20-8012-3830-7A2F-37D1B4576A5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8A851EF-1A39-7790-69CF-A4D0ABB8B73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A8F267-0FB7-B281-418D-5A3EC189AC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4E8670F-86AB-7088-3F3E-8B5384C13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1F53C9A-AC53-C77D-6D95-F2AFFE2E9C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2D4B2C-FD28-812A-AC4A-75D65AD3E0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6042783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533F09-87C9-D605-493F-B98DECBEC3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0F0F06A-F4ED-3445-6922-26241E223A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1BDEE5B-E8AF-E54C-AB80-766897963D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EAD1920-FAF6-B0E1-0A8E-48CA931ECA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190933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A314AB1-E0B6-08F7-8437-50EEA08AE9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F19F92-E14C-7C65-5EE2-46C87262C9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A235CB7-EB53-89E7-87EB-1AD3F09BA9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82837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47C56-1293-0FCA-1C24-512A93C838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6049B1-1CCD-BFB8-B832-9D56BEC8BB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FCA0EA-C1E6-8D61-2BE2-6E003977CE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47B768-1E12-909C-193B-4B9759EFC4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F736B48-6966-695E-202E-8F06D0BDF3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3ADDC6-798B-0240-7F61-E25476E163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3432146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8361ED-5217-5672-2865-30F4CBF5AD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189DF06-3F94-F667-7772-FDD87BE6F3A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T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9D8275-BEA6-8F62-345D-C20676AEBC3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385153C-E4EB-5DDD-726F-AE1564984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06A652-0E72-89E6-EF00-F24126079E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T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216D41-936C-C824-B55F-2C0F7F8FD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258555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D29ED32-E825-9EFC-49D5-2F3E1D27D3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IT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C420BD-2049-5120-F4E0-3C37E48DC79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IT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49AC00-389E-09F9-3808-CE0A978BAB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E233B89-C750-7E48-9218-2C796C1A5941}" type="datetimeFigureOut">
              <a:rPr lang="en-IT" smtClean="0"/>
              <a:t>05/05/25</a:t>
            </a:fld>
            <a:endParaRPr lang="en-IT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A871B3-3426-C015-5D4A-677B5EE01F9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IT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66CB520-1C01-0211-39F9-D27E465E3E4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F726335-5EBA-804E-8CD0-FC6C62E60298}" type="slidenum">
              <a:rPr lang="en-IT" smtClean="0"/>
              <a:t>‹#›</a:t>
            </a:fld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2793286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815DA-471F-F275-9013-952D1C9C528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 dirty="0"/>
              <a:t>Open issues on MDI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90B2FE-E9A9-A4B1-C399-929DF6B7743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IT"/>
          </a:p>
        </p:txBody>
      </p:sp>
    </p:spTree>
    <p:extLst>
      <p:ext uri="{BB962C8B-B14F-4D97-AF65-F5344CB8AC3E}">
        <p14:creationId xmlns:p14="http://schemas.microsoft.com/office/powerpoint/2010/main" val="1704988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8DF2CC-42DE-F9B6-6302-3E3F971F0C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Beam pipe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693FF37-CF8C-79D5-36FF-74AAD57D1F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IT" dirty="0"/>
              <a:t>Cooling </a:t>
            </a:r>
          </a:p>
          <a:p>
            <a:pPr lvl="1"/>
            <a:r>
              <a:rPr lang="en-GB" dirty="0"/>
              <a:t>I</a:t>
            </a:r>
            <a:r>
              <a:rPr lang="en-IT" dirty="0"/>
              <a:t>s this due only for the Z pole?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an we lower the thickness of the cooling layer?</a:t>
            </a:r>
          </a:p>
          <a:p>
            <a:pPr lvl="2"/>
            <a:r>
              <a:rPr lang="en-GB" dirty="0"/>
              <a:t>N</a:t>
            </a:r>
            <a:r>
              <a:rPr lang="en-IT" dirty="0"/>
              <a:t>ow is 1 mm and two 350 µm thin walls</a:t>
            </a:r>
          </a:p>
          <a:p>
            <a:pPr lvl="2"/>
            <a:r>
              <a:rPr lang="en-GB" dirty="0"/>
              <a:t>S</a:t>
            </a:r>
            <a:r>
              <a:rPr lang="en-IT" dirty="0"/>
              <a:t>tudies have been done showing that with 600 µm water is possible, still the same material budget but have smaller radius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an we incorporate the cooling of the inner vertex first layer to the one of the beam pipe?</a:t>
            </a:r>
          </a:p>
          <a:p>
            <a:r>
              <a:rPr lang="en-IT" dirty="0"/>
              <a:t>How long the central beam pipe could be ?</a:t>
            </a:r>
          </a:p>
          <a:p>
            <a:pPr lvl="1"/>
            <a:r>
              <a:rPr lang="en-GB" dirty="0"/>
              <a:t>Decrease the interference between pipe cooling manifolds and vertex detector air ducts</a:t>
            </a:r>
          </a:p>
          <a:p>
            <a:pPr lvl="1"/>
            <a:r>
              <a:rPr lang="en-GB" dirty="0"/>
              <a:t>Decreases the length of not cooled beam pipe</a:t>
            </a:r>
          </a:p>
          <a:p>
            <a:pPr lvl="1"/>
            <a:r>
              <a:rPr lang="en-GB" dirty="0"/>
              <a:t>C</a:t>
            </a:r>
            <a:r>
              <a:rPr lang="en-IT" dirty="0"/>
              <a:t>an we go to ~30 cm? (now is 18 cm)</a:t>
            </a:r>
          </a:p>
          <a:p>
            <a:pPr lvl="2"/>
            <a:r>
              <a:rPr lang="en-GB" dirty="0"/>
              <a:t>T</a:t>
            </a:r>
            <a:r>
              <a:rPr lang="en-IT" dirty="0"/>
              <a:t>his helps not to interefere with the vertex detector acceptance (see next slide from CEPC)</a:t>
            </a:r>
          </a:p>
        </p:txBody>
      </p:sp>
    </p:spTree>
    <p:extLst>
      <p:ext uri="{BB962C8B-B14F-4D97-AF65-F5344CB8AC3E}">
        <p14:creationId xmlns:p14="http://schemas.microsoft.com/office/powerpoint/2010/main" val="4840942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D9C179D-A14A-1823-609A-13FC2E4D47B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E3B78D-C1F1-460A-B119-E917009FA113}" type="slidenum">
              <a:rPr lang="it-IT" smtClean="0"/>
              <a:t>3</a:t>
            </a:fld>
            <a:endParaRPr lang="it-IT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F67B3599-2C72-4439-45D1-6C6BCA15816C}"/>
                  </a:ext>
                </a:extLst>
              </p:cNvPr>
              <p:cNvSpPr>
                <a:spLocks noGrp="1"/>
              </p:cNvSpPr>
              <p:nvPr>
                <p:ph type="body" sz="quarter" idx="12"/>
              </p:nvPr>
            </p:nvSpPr>
            <p:spPr>
              <a:xfrm>
                <a:off x="191344" y="1597500"/>
                <a:ext cx="7920880" cy="3663000"/>
              </a:xfrm>
            </p:spPr>
            <p:txBody>
              <a:bodyPr>
                <a:noAutofit/>
              </a:bodyPr>
              <a:lstStyle/>
              <a:p>
                <a:r>
                  <a:rPr lang="en-GB" sz="1800" dirty="0"/>
                  <a:t>With</a:t>
                </a:r>
                <a:r>
                  <a:rPr lang="en-IT" sz="1800" dirty="0"/>
                  <a:t> the current layout the cooling manifolds of the central beam pipe slightly interfere with the air ducts of the L1 of the vertex</a:t>
                </a:r>
              </a:p>
              <a:p>
                <a:pPr lvl="1"/>
                <a:r>
                  <a:rPr lang="en-GB" sz="1800" dirty="0"/>
                  <a:t>N</a:t>
                </a:r>
                <a:r>
                  <a:rPr lang="en-IT" sz="1800" dirty="0"/>
                  <a:t>eeds to extend the central beam pipe</a:t>
                </a:r>
              </a:p>
              <a:p>
                <a:pPr lvl="2"/>
                <a:r>
                  <a:rPr lang="en-GB" dirty="0"/>
                  <a:t>I</a:t>
                </a:r>
                <a:r>
                  <a:rPr lang="en-IT" dirty="0"/>
                  <a:t>nvestigate if doable w/o affecting buckling</a:t>
                </a:r>
              </a:p>
              <a:p>
                <a:pPr lvl="2"/>
                <a:r>
                  <a:rPr lang="en-IT" dirty="0"/>
                  <a:t>Needs to recompute the impedence and optimal lateral beam pipe size (see later)</a:t>
                </a:r>
              </a:p>
              <a:p>
                <a:pPr lvl="1"/>
                <a:r>
                  <a:rPr lang="en-IT" sz="1800" b="1" dirty="0"/>
                  <a:t>Or</a:t>
                </a:r>
                <a:r>
                  <a:rPr lang="en-IT" sz="1800" dirty="0"/>
                  <a:t> rise O(1 mm) the vertex detector L1 </a:t>
                </a:r>
              </a:p>
              <a:p>
                <a:pPr lvl="2"/>
                <a:r>
                  <a:rPr lang="en-GB" dirty="0"/>
                  <a:t>L</a:t>
                </a:r>
                <a:r>
                  <a:rPr lang="en-IT" dirty="0"/>
                  <a:t>ose O(10%) impact paramater resolution </a:t>
                </a:r>
              </a:p>
              <a:p>
                <a:pPr lvl="1"/>
                <a:r>
                  <a:rPr lang="en-IT" sz="1800" b="1" dirty="0"/>
                  <a:t>Or</a:t>
                </a:r>
                <a:r>
                  <a:rPr lang="en-IT" sz="1800" dirty="0"/>
                  <a:t> reduce the angular acceptance of L1</a:t>
                </a:r>
              </a:p>
              <a:p>
                <a:pPr lvl="2"/>
                <a:r>
                  <a:rPr lang="en-GB" dirty="0"/>
                  <a:t>C</a:t>
                </a:r>
                <a:r>
                  <a:rPr lang="en-IT" dirty="0"/>
                  <a:t>urrently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&lt;0.99 </m:t>
                    </m:r>
                  </m:oMath>
                </a14:m>
                <a:r>
                  <a:rPr lang="en-US" b="0" dirty="0"/>
                  <a:t>(140 </a:t>
                </a:r>
                <a:r>
                  <a:rPr lang="en-US" b="0" dirty="0" err="1"/>
                  <a:t>mrad</a:t>
                </a:r>
                <a:r>
                  <a:rPr lang="en-US" b="0" dirty="0"/>
                  <a:t>)</a:t>
                </a:r>
              </a:p>
              <a:p>
                <a:pPr lvl="2"/>
                <a:r>
                  <a:rPr lang="en-GB" dirty="0"/>
                  <a:t>Which physics do we lose if we go to </a:t>
                </a:r>
                <a14:m>
                  <m:oMath xmlns:m="http://schemas.openxmlformats.org/officeDocument/2006/math">
                    <m:d>
                      <m:dPr>
                        <m:begChr m:val="|"/>
                        <m:endChr m:val="|"/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𝑐𝑜𝑠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𝜃</m:t>
                        </m:r>
                      </m:e>
                    </m:d>
                    <m:r>
                      <a:rPr lang="en-US" b="0" i="1" smtClean="0">
                        <a:latin typeface="Cambria Math" panose="02040503050406030204" pitchFamily="18" charset="0"/>
                      </a:rPr>
                      <m:t>&lt;0.9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8</m:t>
                    </m:r>
                  </m:oMath>
                </a14:m>
                <a:r>
                  <a:rPr lang="en-IT" dirty="0"/>
                  <a:t> (200 mrad)?</a:t>
                </a:r>
              </a:p>
              <a:p>
                <a:pPr lvl="1"/>
                <a:r>
                  <a:rPr lang="en-IT" sz="1800" b="1" dirty="0"/>
                  <a:t>Another</a:t>
                </a:r>
                <a:r>
                  <a:rPr lang="en-IT" sz="1800" dirty="0"/>
                  <a:t> option under study is to replace outer jacket in 3D printed CF and then sealed</a:t>
                </a:r>
              </a:p>
            </p:txBody>
          </p:sp>
        </mc:Choice>
        <mc:Fallback>
          <p:sp>
            <p:nvSpPr>
              <p:cNvPr id="7" name="Text Placeholder 6">
                <a:extLst>
                  <a:ext uri="{FF2B5EF4-FFF2-40B4-BE49-F238E27FC236}">
                    <a16:creationId xmlns:a16="http://schemas.microsoft.com/office/drawing/2014/main" id="{F67B3599-2C72-4439-45D1-6C6BCA15816C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sz="quarter" idx="12"/>
              </p:nvPr>
            </p:nvSpPr>
            <p:spPr>
              <a:xfrm>
                <a:off x="191344" y="1597500"/>
                <a:ext cx="7920880" cy="3663000"/>
              </a:xfrm>
              <a:blipFill>
                <a:blip r:embed="rId2"/>
                <a:stretch>
                  <a:fillRect l="-320" r="-640" b="-37241"/>
                </a:stretch>
              </a:blipFill>
            </p:spPr>
            <p:txBody>
              <a:bodyPr/>
              <a:lstStyle/>
              <a:p>
                <a:r>
                  <a:rPr lang="en-IT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322F89E6-8DA0-4C86-66D3-1E34481D9F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884" y="190533"/>
            <a:ext cx="11194232" cy="1072088"/>
          </a:xfrm>
        </p:spPr>
        <p:txBody>
          <a:bodyPr/>
          <a:lstStyle/>
          <a:p>
            <a:r>
              <a:rPr lang="en-GB" dirty="0"/>
              <a:t>B</a:t>
            </a:r>
            <a:r>
              <a:rPr lang="en-IT" dirty="0"/>
              <a:t>eam pipe cooling manifold and inner vertex integration issues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7A08D9C-4BB9-282B-1D14-6DA8C4057E2D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0544" t="10196" r="28692" b="15432"/>
          <a:stretch/>
        </p:blipFill>
        <p:spPr>
          <a:xfrm>
            <a:off x="8112224" y="2481765"/>
            <a:ext cx="4035179" cy="3354269"/>
          </a:xfrm>
          <a:prstGeom prst="rect">
            <a:avLst/>
          </a:prstGeom>
        </p:spPr>
      </p:pic>
      <p:sp>
        <p:nvSpPr>
          <p:cNvPr id="10" name="Text Placeholder 4">
            <a:extLst>
              <a:ext uri="{FF2B5EF4-FFF2-40B4-BE49-F238E27FC236}">
                <a16:creationId xmlns:a16="http://schemas.microsoft.com/office/drawing/2014/main" id="{A8BF283F-2FA9-D058-036D-BE22B20EB1C4}"/>
              </a:ext>
            </a:extLst>
          </p:cNvPr>
          <p:cNvSpPr txBox="1">
            <a:spLocks/>
          </p:cNvSpPr>
          <p:nvPr/>
        </p:nvSpPr>
        <p:spPr>
          <a:xfrm>
            <a:off x="8112224" y="6017575"/>
            <a:ext cx="5364163" cy="455400"/>
          </a:xfrm>
          <a:prstGeom prst="rect">
            <a:avLst/>
          </a:prstGeom>
        </p:spPr>
        <p:txBody>
          <a:bodyPr/>
          <a:lstStyle>
            <a:lvl1pPr marL="0" indent="0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23984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7968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71952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95936" indent="-323984" algn="l" defTabSz="914354" rtl="0" eaLnBrk="1" latinLnBrk="0" hangingPunct="1">
              <a:lnSpc>
                <a:spcPts val="1851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474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652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829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006" indent="-228589" algn="l" defTabSz="914354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IT" sz="1400" dirty="0"/>
              <a:t>Courtesy of Gherardo Ammirabile</a:t>
            </a:r>
          </a:p>
        </p:txBody>
      </p:sp>
    </p:spTree>
    <p:extLst>
      <p:ext uri="{BB962C8B-B14F-4D97-AF65-F5344CB8AC3E}">
        <p14:creationId xmlns:p14="http://schemas.microsoft.com/office/powerpoint/2010/main" val="2640706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Diagram of a chamber with measurements&#10;&#10;AI-generated content may be incorrect.">
            <a:extLst>
              <a:ext uri="{FF2B5EF4-FFF2-40B4-BE49-F238E27FC236}">
                <a16:creationId xmlns:a16="http://schemas.microsoft.com/office/drawing/2014/main" id="{0C5DFEB5-9479-1484-886B-87802C143F3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43467" y="661840"/>
            <a:ext cx="10905066" cy="553431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290742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A626C54-8BFB-C06E-2B37-AA1BD22637BA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b="1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62877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46759F0D-782C-72AC-1409-3DECEA6988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461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23497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07AEFBA-1A0B-B0A5-C5F3-22F2E97B1D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3467" y="2038604"/>
            <a:ext cx="10905066" cy="27807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52852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AC4360-A199-5DC0-8254-E2CA088550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Beam backgrounds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BAA673B-11E9-98A2-3414-E25A794751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IT" dirty="0"/>
              <a:t>The procedure to “deliver” the backgrounds to the subdetectors is outlined and in work for most</a:t>
            </a:r>
          </a:p>
          <a:p>
            <a:pPr lvl="1"/>
            <a:r>
              <a:rPr lang="en-IT" dirty="0"/>
              <a:t>IPC</a:t>
            </a:r>
          </a:p>
          <a:p>
            <a:pPr lvl="1"/>
            <a:r>
              <a:rPr lang="en-IT" dirty="0"/>
              <a:t>Radiative Bhabha</a:t>
            </a:r>
          </a:p>
          <a:p>
            <a:pPr lvl="1"/>
            <a:r>
              <a:rPr lang="en-IT" dirty="0"/>
              <a:t>Synchrotron Radiation</a:t>
            </a:r>
          </a:p>
          <a:p>
            <a:pPr lvl="1"/>
            <a:r>
              <a:rPr lang="en-IT" dirty="0"/>
              <a:t>Some other backgrounds will follow, especially</a:t>
            </a:r>
          </a:p>
          <a:p>
            <a:pPr lvl="2"/>
            <a:r>
              <a:rPr lang="en-GB" dirty="0"/>
              <a:t>B</a:t>
            </a:r>
            <a:r>
              <a:rPr lang="en-IT" dirty="0"/>
              <a:t>eam-gas</a:t>
            </a:r>
          </a:p>
          <a:p>
            <a:pPr lvl="2"/>
            <a:r>
              <a:rPr lang="en-GB" dirty="0"/>
              <a:t>I</a:t>
            </a:r>
            <a:r>
              <a:rPr lang="en-IT" dirty="0"/>
              <a:t>njection backgrounds</a:t>
            </a:r>
          </a:p>
          <a:p>
            <a:r>
              <a:rPr lang="en-IT" dirty="0"/>
              <a:t>Some visible effects in reducing the backgrounds due to Y-beam pipe material change are visible</a:t>
            </a:r>
          </a:p>
          <a:p>
            <a:r>
              <a:rPr lang="en-IT" dirty="0"/>
              <a:t>Need to evaluate the effects in the subdetectors</a:t>
            </a:r>
          </a:p>
          <a:p>
            <a:pPr lvl="1"/>
            <a:r>
              <a:rPr lang="en-IT" dirty="0"/>
              <a:t>Need detector experts to take in charge</a:t>
            </a:r>
          </a:p>
        </p:txBody>
      </p:sp>
    </p:spTree>
    <p:extLst>
      <p:ext uri="{BB962C8B-B14F-4D97-AF65-F5344CB8AC3E}">
        <p14:creationId xmlns:p14="http://schemas.microsoft.com/office/powerpoint/2010/main" val="16282163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45FA2B-6D1A-3381-4AB6-52297D4BF6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/>
              <a:t>Solenoidal magnetic field </a:t>
            </a:r>
            <a:endParaRPr lang="en-IT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9E5F698-C62A-02BA-D14B-D33D8A325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1927" y="1559420"/>
            <a:ext cx="8603673" cy="49334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481762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3231</TotalTime>
  <Words>353</Words>
  <Application>Microsoft Macintosh PowerPoint</Application>
  <PresentationFormat>Widescreen</PresentationFormat>
  <Paragraphs>38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Aptos</vt:lpstr>
      <vt:lpstr>Aptos Display</vt:lpstr>
      <vt:lpstr>Arial</vt:lpstr>
      <vt:lpstr>Cambria Math</vt:lpstr>
      <vt:lpstr>Courier New</vt:lpstr>
      <vt:lpstr>Office Theme</vt:lpstr>
      <vt:lpstr>Open issues on MDI</vt:lpstr>
      <vt:lpstr>Beam pipe</vt:lpstr>
      <vt:lpstr>Beam pipe cooling manifold and inner vertex integration issues</vt:lpstr>
      <vt:lpstr>PowerPoint Presentation</vt:lpstr>
      <vt:lpstr>PowerPoint Presentation</vt:lpstr>
      <vt:lpstr>PowerPoint Presentation</vt:lpstr>
      <vt:lpstr>PowerPoint Presentation</vt:lpstr>
      <vt:lpstr>Beam backgrounds</vt:lpstr>
      <vt:lpstr>Solenoidal magnetic field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Fabrizio Palla</dc:creator>
  <cp:lastModifiedBy>Fabrizio Palla</cp:lastModifiedBy>
  <cp:revision>7</cp:revision>
  <dcterms:created xsi:type="dcterms:W3CDTF">2025-05-05T09:19:33Z</dcterms:created>
  <dcterms:modified xsi:type="dcterms:W3CDTF">2025-05-07T15:11:26Z</dcterms:modified>
</cp:coreProperties>
</file>