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1248" r:id="rId6"/>
    <p:sldId id="1265" r:id="rId7"/>
    <p:sldId id="1266" r:id="rId8"/>
    <p:sldId id="1267" r:id="rId9"/>
    <p:sldId id="330" r:id="rId10"/>
    <p:sldId id="1268" r:id="rId11"/>
    <p:sldId id="1269" r:id="rId12"/>
    <p:sldId id="1276" r:id="rId13"/>
    <p:sldId id="1270" r:id="rId14"/>
    <p:sldId id="1271" r:id="rId15"/>
    <p:sldId id="1273" r:id="rId16"/>
    <p:sldId id="1275" r:id="rId17"/>
    <p:sldId id="1272" r:id="rId18"/>
    <p:sldId id="125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33C"/>
    <a:srgbClr val="115C79"/>
    <a:srgbClr val="01ADDD"/>
    <a:srgbClr val="FFFFFF"/>
    <a:srgbClr val="DEEAA3"/>
    <a:srgbClr val="105E78"/>
    <a:srgbClr val="C6C6C6"/>
    <a:srgbClr val="3A3A3A"/>
    <a:srgbClr val="0177CC"/>
    <a:srgbClr val="419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A9FE6B-FB54-4423-A0C7-EF8C93D0E783}" v="1" dt="2025-05-05T22:43:06.445"/>
    <p1510:client id="{89637F93-D113-485E-85BF-5F8D806FA3A3}" v="5370" dt="2025-05-08T10:26:23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49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170CC-B8B5-4451-9A2E-907AF4BACA3D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4FB01-9E21-4E11-96A0-5C3DA7F46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01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26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82901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40197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32159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478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73101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32034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04705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414775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27959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93969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45015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60">
          <p15:clr>
            <a:srgbClr val="F26B43"/>
          </p15:clr>
        </p15:guide>
        <p15:guide id="10" orient="horz" pos="3888">
          <p15:clr>
            <a:srgbClr val="F26B43"/>
          </p15:clr>
        </p15:guide>
        <p15:guide id="11" pos="7320">
          <p15:clr>
            <a:srgbClr val="F26B43"/>
          </p15:clr>
        </p15:guide>
        <p15:guide id="12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1695325"/>
            <a:ext cx="10477677" cy="1947460"/>
          </a:xfrm>
        </p:spPr>
        <p:txBody>
          <a:bodyPr>
            <a:normAutofit fontScale="90000"/>
          </a:bodyPr>
          <a:lstStyle/>
          <a:p>
            <a:br>
              <a:rPr lang="en-US"/>
            </a:br>
            <a:r>
              <a:rPr lang="en-US" sz="5300">
                <a:solidFill>
                  <a:srgbClr val="01ADDD"/>
                </a:solidFill>
              </a:rPr>
              <a:t>Detector Development - Challenges</a:t>
            </a:r>
            <a:br>
              <a:rPr lang="en-US">
                <a:solidFill>
                  <a:srgbClr val="01ADDD"/>
                </a:solidFill>
              </a:rPr>
            </a:br>
            <a:r>
              <a:rPr lang="en-US" sz="4400">
                <a:solidFill>
                  <a:srgbClr val="B2D33C"/>
                </a:solidFill>
              </a:rPr>
              <a:t>- discussion</a:t>
            </a:r>
            <a:br>
              <a:rPr lang="en-US">
                <a:solidFill>
                  <a:srgbClr val="01ADDD"/>
                </a:solidFill>
              </a:rPr>
            </a:br>
            <a:endParaRPr lang="en-US">
              <a:solidFill>
                <a:srgbClr val="01ADDD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7686" y="5480384"/>
            <a:ext cx="11378317" cy="4647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solidFill>
                  <a:srgbClr val="FFDC31"/>
                </a:solidFill>
              </a:rPr>
              <a:t>Grzegorz W. Deptuch,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E7E0F77-9D32-7AE4-6294-530DB53176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/>
          </a:p>
          <a:p>
            <a:pPr algn="ctr"/>
            <a:r>
              <a:rPr lang="en-US" err="1"/>
              <a:t>FCCee</a:t>
            </a:r>
            <a:r>
              <a:rPr lang="en-US"/>
              <a:t> workshop  May 7-9,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EC33C-60BF-E8A9-5EC5-6253E8B1EBFA}"/>
              </a:ext>
            </a:extLst>
          </p:cNvPr>
          <p:cNvSpPr txBox="1"/>
          <p:nvPr/>
        </p:nvSpPr>
        <p:spPr>
          <a:xfrm>
            <a:off x="813176" y="5838544"/>
            <a:ext cx="299888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700">
              <a:solidFill>
                <a:srgbClr val="FFFFFF"/>
              </a:solidFill>
              <a:latin typeface="Arial  "/>
            </a:endParaRPr>
          </a:p>
          <a:p>
            <a:r>
              <a:rPr lang="en-US" sz="1700">
                <a:solidFill>
                  <a:srgbClr val="FFFFFF"/>
                </a:solidFill>
                <a:latin typeface="Arial  "/>
              </a:rPr>
              <a:t>email: gdeptuch@bnl.gov 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E3C49-328A-D9AB-5DC0-85340C277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F9809-6D36-D992-9793-11845F0F1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Back-End /Readout - 1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83B1B-9912-76FE-3A1D-03CE0F59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4579F280-DBE8-8F2D-F86C-77937F3FF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21" y="683297"/>
            <a:ext cx="3303073" cy="2707302"/>
          </a:xfrm>
          <a:prstGeom prst="rect">
            <a:avLst/>
          </a:prstGeom>
        </p:spPr>
      </p:pic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2572B4EE-8783-EBB6-9641-828342CB9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17" y="3291899"/>
            <a:ext cx="4754350" cy="2623332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9415CFF8-EF22-7B11-3FB2-786A96063567}"/>
              </a:ext>
            </a:extLst>
          </p:cNvPr>
          <p:cNvSpPr txBox="1">
            <a:spLocks/>
          </p:cNvSpPr>
          <p:nvPr/>
        </p:nvSpPr>
        <p:spPr>
          <a:xfrm>
            <a:off x="263939" y="3549659"/>
            <a:ext cx="990950" cy="61901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ALICE</a:t>
            </a:r>
          </a:p>
          <a:p>
            <a:r>
              <a:rPr lang="en-US" sz="20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C36DE-2501-5065-E0DB-65818B13F3F5}"/>
              </a:ext>
            </a:extLst>
          </p:cNvPr>
          <p:cNvSpPr txBox="1"/>
          <p:nvPr/>
        </p:nvSpPr>
        <p:spPr>
          <a:xfrm>
            <a:off x="2105657" y="6222158"/>
            <a:ext cx="547279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>
                <a:effectLst/>
              </a:rPr>
              <a:t>P. Fischer, Nuclear Instruments and Methods in Physics Research A 461 (2001) 499–504</a:t>
            </a:r>
          </a:p>
          <a:p>
            <a:r>
              <a:rPr lang="en-US" sz="1000" b="0">
                <a:effectLst/>
              </a:rPr>
              <a:t>P. Yang et al.</a:t>
            </a:r>
            <a:r>
              <a:rPr lang="en-US" sz="1000"/>
              <a:t>, </a:t>
            </a:r>
            <a:r>
              <a:rPr lang="en-US" sz="1000" b="0">
                <a:effectLst/>
              </a:rPr>
              <a:t>Nuclear Instruments and Methods in Physics Research A 785, pp. 61–69, 2015</a:t>
            </a:r>
          </a:p>
          <a:p>
            <a:r>
              <a:rPr lang="en-US" sz="1000" err="1"/>
              <a:t>G.W.Deptuch</a:t>
            </a:r>
            <a:r>
              <a:rPr lang="en-US" sz="1000"/>
              <a:t>, https://lss.fnal.gov/archive/test-tm/2000/fermilab-tm-2709-ppd.pdf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CE16117-D4E5-4F8E-CF4D-AE27863E521F}"/>
              </a:ext>
            </a:extLst>
          </p:cNvPr>
          <p:cNvSpPr txBox="1">
            <a:spLocks/>
          </p:cNvSpPr>
          <p:nvPr/>
        </p:nvSpPr>
        <p:spPr>
          <a:xfrm>
            <a:off x="2072949" y="413502"/>
            <a:ext cx="1878845" cy="6190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err="1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Mephisto</a:t>
            </a:r>
            <a:endParaRPr lang="en-US" sz="2000">
              <a:solidFill>
                <a:srgbClr val="115C79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37385941-E78E-6EA0-39C1-87B1C6B1B909}"/>
              </a:ext>
            </a:extLst>
          </p:cNvPr>
          <p:cNvSpPr txBox="1">
            <a:spLocks/>
          </p:cNvSpPr>
          <p:nvPr/>
        </p:nvSpPr>
        <p:spPr>
          <a:xfrm>
            <a:off x="6034912" y="427336"/>
            <a:ext cx="5157787" cy="6190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Token Passing - </a:t>
            </a:r>
            <a:r>
              <a:rPr lang="en-US" sz="2000" err="1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Timepix</a:t>
            </a:r>
            <a:endParaRPr lang="en-US" sz="2000">
              <a:solidFill>
                <a:srgbClr val="115C79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9AECB0A6-DAC7-021F-3C9B-D1B049D9D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5991" y="1134887"/>
            <a:ext cx="3394956" cy="163396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8F2575CE-5569-2B26-0C65-300684BE4BC4}"/>
              </a:ext>
            </a:extLst>
          </p:cNvPr>
          <p:cNvSpPr/>
          <p:nvPr/>
        </p:nvSpPr>
        <p:spPr>
          <a:xfrm>
            <a:off x="1895061" y="958165"/>
            <a:ext cx="508000" cy="672662"/>
          </a:xfrm>
          <a:prstGeom prst="ellipse">
            <a:avLst/>
          </a:prstGeom>
          <a:noFill/>
          <a:ln w="25400">
            <a:solidFill>
              <a:srgbClr val="B2D33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1A85F8E-D4A3-88CC-D291-EFD53097CA95}"/>
              </a:ext>
            </a:extLst>
          </p:cNvPr>
          <p:cNvSpPr/>
          <p:nvPr/>
        </p:nvSpPr>
        <p:spPr>
          <a:xfrm>
            <a:off x="3560669" y="1034463"/>
            <a:ext cx="1154262" cy="1963478"/>
          </a:xfrm>
          <a:prstGeom prst="ellipse">
            <a:avLst/>
          </a:prstGeom>
          <a:noFill/>
          <a:ln w="25400">
            <a:solidFill>
              <a:srgbClr val="B2D33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38D0530-E807-C0B2-AC28-EBA4EDA5853E}"/>
              </a:ext>
            </a:extLst>
          </p:cNvPr>
          <p:cNvSpPr/>
          <p:nvPr/>
        </p:nvSpPr>
        <p:spPr>
          <a:xfrm>
            <a:off x="2385391" y="1106200"/>
            <a:ext cx="1440070" cy="77251"/>
          </a:xfrm>
          <a:custGeom>
            <a:avLst/>
            <a:gdLst>
              <a:gd name="connsiteX0" fmla="*/ 0 w 1440070"/>
              <a:gd name="connsiteY0" fmla="*/ 57426 h 57426"/>
              <a:gd name="connsiteX1" fmla="*/ 97183 w 1440070"/>
              <a:gd name="connsiteY1" fmla="*/ 26505 h 57426"/>
              <a:gd name="connsiteX2" fmla="*/ 229705 w 1440070"/>
              <a:gd name="connsiteY2" fmla="*/ 13253 h 57426"/>
              <a:gd name="connsiteX3" fmla="*/ 892313 w 1440070"/>
              <a:gd name="connsiteY3" fmla="*/ 4418 h 57426"/>
              <a:gd name="connsiteX4" fmla="*/ 1113183 w 1440070"/>
              <a:gd name="connsiteY4" fmla="*/ 0 h 57426"/>
              <a:gd name="connsiteX5" fmla="*/ 1329635 w 1440070"/>
              <a:gd name="connsiteY5" fmla="*/ 4418 h 57426"/>
              <a:gd name="connsiteX6" fmla="*/ 1382644 w 1440070"/>
              <a:gd name="connsiteY6" fmla="*/ 17670 h 57426"/>
              <a:gd name="connsiteX7" fmla="*/ 1409148 w 1440070"/>
              <a:gd name="connsiteY7" fmla="*/ 22087 h 57426"/>
              <a:gd name="connsiteX8" fmla="*/ 1440070 w 1440070"/>
              <a:gd name="connsiteY8" fmla="*/ 26505 h 5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0070" h="57426">
                <a:moveTo>
                  <a:pt x="0" y="57426"/>
                </a:moveTo>
                <a:cubicBezTo>
                  <a:pt x="32394" y="47119"/>
                  <a:pt x="64059" y="34149"/>
                  <a:pt x="97183" y="26505"/>
                </a:cubicBezTo>
                <a:cubicBezTo>
                  <a:pt x="111326" y="23241"/>
                  <a:pt x="208100" y="13651"/>
                  <a:pt x="229705" y="13253"/>
                </a:cubicBezTo>
                <a:lnTo>
                  <a:pt x="892313" y="4418"/>
                </a:lnTo>
                <a:lnTo>
                  <a:pt x="1113183" y="0"/>
                </a:lnTo>
                <a:cubicBezTo>
                  <a:pt x="1185334" y="1473"/>
                  <a:pt x="1257566" y="690"/>
                  <a:pt x="1329635" y="4418"/>
                </a:cubicBezTo>
                <a:cubicBezTo>
                  <a:pt x="1379282" y="6986"/>
                  <a:pt x="1354680" y="11456"/>
                  <a:pt x="1382644" y="17670"/>
                </a:cubicBezTo>
                <a:cubicBezTo>
                  <a:pt x="1391387" y="19613"/>
                  <a:pt x="1400296" y="20725"/>
                  <a:pt x="1409148" y="22087"/>
                </a:cubicBezTo>
                <a:cubicBezTo>
                  <a:pt x="1419439" y="23670"/>
                  <a:pt x="1440070" y="26505"/>
                  <a:pt x="1440070" y="26505"/>
                </a:cubicBezTo>
              </a:path>
            </a:pathLst>
          </a:custGeom>
          <a:noFill/>
          <a:ln w="25400">
            <a:solidFill>
              <a:srgbClr val="B2D33C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C6B4D3B2-9BF3-E6B4-1D1A-63F428C4E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8670" y="3859168"/>
            <a:ext cx="6170270" cy="2036267"/>
          </a:xfrm>
          <a:prstGeom prst="rect">
            <a:avLst/>
          </a:prstGeom>
        </p:spPr>
      </p:pic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85EC2EA4-8A8D-3972-7310-FE7DFF46C2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579" y="1064605"/>
            <a:ext cx="5282550" cy="27945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DB346E-AD90-611E-02C8-7340EA5DB3B1}"/>
              </a:ext>
            </a:extLst>
          </p:cNvPr>
          <p:cNvSpPr txBox="1"/>
          <p:nvPr/>
        </p:nvSpPr>
        <p:spPr>
          <a:xfrm>
            <a:off x="7597913" y="5935269"/>
            <a:ext cx="234563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b="0">
                <a:effectLst/>
              </a:rPr>
              <a:t>T </a:t>
            </a:r>
            <a:r>
              <a:rPr lang="fr-FR" sz="1000" b="0" err="1">
                <a:effectLst/>
              </a:rPr>
              <a:t>Poikela</a:t>
            </a:r>
            <a:r>
              <a:rPr lang="fr-FR" sz="1000" b="0">
                <a:effectLst/>
              </a:rPr>
              <a:t> et al 2014 JINST 9 C01007</a:t>
            </a:r>
            <a:endParaRPr lang="en-US" sz="1000" b="0">
              <a:effectLst/>
            </a:endParaRP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835C8D0B-9CBC-12E3-6C6C-069B0A771C64}"/>
              </a:ext>
            </a:extLst>
          </p:cNvPr>
          <p:cNvSpPr txBox="1">
            <a:spLocks/>
          </p:cNvSpPr>
          <p:nvPr/>
        </p:nvSpPr>
        <p:spPr>
          <a:xfrm>
            <a:off x="1522811" y="5915231"/>
            <a:ext cx="4254841" cy="326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FRAME-BASED no intrinsic timing 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CDD964F-BBBF-5F0D-437C-1191C0D0C78F}"/>
              </a:ext>
            </a:extLst>
          </p:cNvPr>
          <p:cNvSpPr txBox="1">
            <a:spLocks/>
          </p:cNvSpPr>
          <p:nvPr/>
        </p:nvSpPr>
        <p:spPr>
          <a:xfrm>
            <a:off x="7520598" y="6241954"/>
            <a:ext cx="4254841" cy="326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POLLING intrinsic timing affected by varied latency</a:t>
            </a:r>
          </a:p>
        </p:txBody>
      </p:sp>
    </p:spTree>
    <p:extLst>
      <p:ext uri="{BB962C8B-B14F-4D97-AF65-F5344CB8AC3E}">
        <p14:creationId xmlns:p14="http://schemas.microsoft.com/office/powerpoint/2010/main" val="425216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27CBA-4955-2758-421C-332C03C1D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6CE8-A584-02AC-FC26-041D479C4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Back-End / Readout - 2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E975E-2B3B-83D9-4482-0CCD97507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 descr="Diagram, schematic&#10;&#10;AI-generated content may be incorrect.">
            <a:extLst>
              <a:ext uri="{FF2B5EF4-FFF2-40B4-BE49-F238E27FC236}">
                <a16:creationId xmlns:a16="http://schemas.microsoft.com/office/drawing/2014/main" id="{3055F8A9-3B49-76E5-ACBE-6BFDD5501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9" y="869899"/>
            <a:ext cx="5933500" cy="2806550"/>
          </a:xfrm>
          <a:prstGeom prst="rect">
            <a:avLst/>
          </a:prstGeom>
        </p:spPr>
      </p:pic>
      <p:pic>
        <p:nvPicPr>
          <p:cNvPr id="9" name="Picture 8" descr="Diagram, schematic&#10;&#10;AI-generated content may be incorrect.">
            <a:extLst>
              <a:ext uri="{FF2B5EF4-FFF2-40B4-BE49-F238E27FC236}">
                <a16:creationId xmlns:a16="http://schemas.microsoft.com/office/drawing/2014/main" id="{0CB42757-EEF0-054A-F3C2-91D8B32BA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744" y="3521794"/>
            <a:ext cx="3739523" cy="2794801"/>
          </a:xfrm>
          <a:prstGeom prst="rect">
            <a:avLst/>
          </a:prstGeom>
        </p:spPr>
      </p:pic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C4A1151E-D3BE-688A-0357-BEDA350778C6}"/>
              </a:ext>
            </a:extLst>
          </p:cNvPr>
          <p:cNvSpPr txBox="1">
            <a:spLocks/>
          </p:cNvSpPr>
          <p:nvPr/>
        </p:nvSpPr>
        <p:spPr>
          <a:xfrm>
            <a:off x="3697051" y="706538"/>
            <a:ext cx="5013455" cy="326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Lot of attention given to event-driven readout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80AA1C-AE2F-CD30-A009-C953FCCD6F71}"/>
              </a:ext>
            </a:extLst>
          </p:cNvPr>
          <p:cNvSpPr txBox="1"/>
          <p:nvPr/>
        </p:nvSpPr>
        <p:spPr>
          <a:xfrm>
            <a:off x="282655" y="4730048"/>
            <a:ext cx="27499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D. Gorni et al., “Event driven readout architecture with non-priority arbitration for radiation detectors,” Journal of Instrumentation, vol. 17,no. 04, p. C04027, 2022</a:t>
            </a:r>
          </a:p>
          <a:p>
            <a:r>
              <a:rPr lang="en-US" sz="1000"/>
              <a:t>D. S. Gorni et al., “Integration of EDWARD readout architecture in full-field fluorescence imaging detector,” Journal of Instrumentation, vol. 19,no. 04, p. C04035, 2024.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7F541F-B555-CEC5-7D45-75CBD433C065}"/>
              </a:ext>
            </a:extLst>
          </p:cNvPr>
          <p:cNvSpPr txBox="1"/>
          <p:nvPr/>
        </p:nvSpPr>
        <p:spPr>
          <a:xfrm>
            <a:off x="2052368" y="6294707"/>
            <a:ext cx="96723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Event-driven readout can lower power and dead-time in radiation imagers, yet only if arbitration remains fast, fair, and clock-free.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15164B-C75A-A403-856F-9BC151E0D7BD}"/>
              </a:ext>
            </a:extLst>
          </p:cNvPr>
          <p:cNvSpPr txBox="1"/>
          <p:nvPr/>
        </p:nvSpPr>
        <p:spPr>
          <a:xfrm>
            <a:off x="282655" y="3908020"/>
            <a:ext cx="25140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EDWARD – Event-Driven With Access and Reset Decoder – developed at BNL (no priority – dynamic Priority Arbitration)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8447E4FE-346A-5955-C412-AFBE6A134C7D}"/>
              </a:ext>
            </a:extLst>
          </p:cNvPr>
          <p:cNvSpPr txBox="1">
            <a:spLocks/>
          </p:cNvSpPr>
          <p:nvPr/>
        </p:nvSpPr>
        <p:spPr>
          <a:xfrm>
            <a:off x="4381801" y="6011397"/>
            <a:ext cx="5013455" cy="326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FRAME-LESS preserving intrinsic latency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C1E82C8-3645-B84F-6332-5B2AA90DF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320" y="1055149"/>
            <a:ext cx="5298813" cy="29204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71FA40-0EB2-110E-69B2-8EBFEA98D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320" y="4007320"/>
            <a:ext cx="3279008" cy="197237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D145174-6097-2021-2E29-9D1079979CE3}"/>
              </a:ext>
            </a:extLst>
          </p:cNvPr>
          <p:cNvSpPr txBox="1"/>
          <p:nvPr/>
        </p:nvSpPr>
        <p:spPr>
          <a:xfrm>
            <a:off x="8526832" y="5490855"/>
            <a:ext cx="35120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>
                <a:solidFill>
                  <a:srgbClr val="222222"/>
                </a:solidFill>
                <a:effectLst/>
                <a:latin typeface="Helvetica Neue"/>
              </a:rPr>
              <a:t>E. </a:t>
            </a:r>
            <a:r>
              <a:rPr lang="en-US" sz="1000" b="0" i="0" err="1">
                <a:solidFill>
                  <a:srgbClr val="222222"/>
                </a:solidFill>
                <a:effectLst/>
                <a:latin typeface="Helvetica Neue"/>
              </a:rPr>
              <a:t>Aguénounon</a:t>
            </a:r>
            <a:r>
              <a:rPr lang="en-US" sz="1000" b="0" i="0">
                <a:solidFill>
                  <a:srgbClr val="222222"/>
                </a:solidFill>
                <a:effectLst/>
                <a:latin typeface="Helvetica Neue"/>
              </a:rPr>
              <a:t>, et al., “Design and Characterization of an Asynchronous Fixed Priority Tree Arbiter for SPAD Array Readout”, </a:t>
            </a:r>
            <a:r>
              <a:rPr lang="en-US" sz="1000" b="0" i="1">
                <a:solidFill>
                  <a:srgbClr val="222222"/>
                </a:solidFill>
                <a:effectLst/>
                <a:latin typeface="Helvetica Neue"/>
              </a:rPr>
              <a:t>Sensors</a:t>
            </a:r>
            <a:r>
              <a:rPr lang="en-US" sz="1000" b="0" i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00" b="1" i="0">
                <a:solidFill>
                  <a:srgbClr val="222222"/>
                </a:solidFill>
                <a:effectLst/>
                <a:latin typeface="Helvetica Neue"/>
              </a:rPr>
              <a:t>2021</a:t>
            </a:r>
            <a:r>
              <a:rPr lang="en-US" sz="1000" b="0" i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00" b="0" i="1">
                <a:solidFill>
                  <a:srgbClr val="222222"/>
                </a:solidFill>
                <a:effectLst/>
                <a:latin typeface="Helvetica Neue"/>
              </a:rPr>
              <a:t>21</a:t>
            </a:r>
            <a:r>
              <a:rPr lang="en-US" sz="1000" b="0" i="0">
                <a:solidFill>
                  <a:srgbClr val="222222"/>
                </a:solidFill>
                <a:effectLst/>
                <a:latin typeface="Helvetica Neue"/>
              </a:rPr>
              <a:t>, 3949</a:t>
            </a:r>
            <a:endParaRPr lang="en-US" sz="1000">
              <a:solidFill>
                <a:srgbClr val="115C79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CE938A-8551-F49B-E626-E74003F37A0B}"/>
              </a:ext>
            </a:extLst>
          </p:cNvPr>
          <p:cNvSpPr txBox="1"/>
          <p:nvPr/>
        </p:nvSpPr>
        <p:spPr>
          <a:xfrm>
            <a:off x="8312899" y="4145714"/>
            <a:ext cx="35120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SPARC – use of Fixed Priority Arbitration</a:t>
            </a:r>
          </a:p>
        </p:txBody>
      </p:sp>
    </p:spTree>
    <p:extLst>
      <p:ext uri="{BB962C8B-B14F-4D97-AF65-F5344CB8AC3E}">
        <p14:creationId xmlns:p14="http://schemas.microsoft.com/office/powerpoint/2010/main" val="4202239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6DA1F-D37B-2E26-6378-296189BBC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132E4-8BB9-3B01-1755-BBBA8B80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Powering - 1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9F54A-5648-547F-E4FD-22BA8A06AA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B976F2-CC4A-ABA6-ECD5-ED71D4C74899}"/>
              </a:ext>
            </a:extLst>
          </p:cNvPr>
          <p:cNvSpPr txBox="1"/>
          <p:nvPr/>
        </p:nvSpPr>
        <p:spPr>
          <a:xfrm>
            <a:off x="988092" y="658539"/>
            <a:ext cx="10199922" cy="6632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Options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8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Low-Voltage Parallel Powering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Simple but faces high losses in resistive trace </a:t>
            </a:r>
            <a:r>
              <a:rPr lang="en-US" altLang="en-US" sz="1500">
                <a:solidFill>
                  <a:srgbClr val="115C79"/>
                </a:solidFill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Æ</a:t>
            </a: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need of accounting for sagging of power supply in providing operational voltage  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Material budget increase for providing satisfactory cross-section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DC-DC Power Converters (charge pumps or inductive converters)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Increased complexity, but reduction of losses in resistive traces 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Concerns about electromagnetic interferences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Large (coreless if operated in B-field) inductances and capacitors needed for high currents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Serial Powering 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Simple (whe</a:t>
            </a: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 operating</a:t>
            </a:r>
            <a:r>
              <a:rPr kumimoji="0" lang="en-US" altLang="en-US" sz="15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) conceptually with reduced losses in resistive traces as one trace instead of multiple allows providing larger cross-section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Accumulated concerns: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Risky startup:</a:t>
            </a:r>
          </a:p>
          <a:p>
            <a:pPr marL="1657350" lvl="3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shunt regulator needs to be powered before switching main power (how to do it?); </a:t>
            </a:r>
          </a:p>
          <a:p>
            <a:pPr marL="1657350" lvl="3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optimal ramping of current to avoid instabilities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Need of multiple protection modes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Å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by-pass mode, overcurrent, overvoltage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Low and nominal load operation mode needed 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Difficult indirect monitoring 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Å</a:t>
            </a: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regulator need to be equipped with measurement features</a:t>
            </a: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Complications </a:t>
            </a: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rgbClr val="115C79"/>
                </a:solidFill>
                <a:effectLst/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Å</a:t>
            </a: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kumimoji="0" lang="en-US" altLang="en-US" sz="1500" i="0" u="none" strike="noStrike" cap="none" normalizeH="0" baseline="0">
                <a:ln>
                  <a:noFill/>
                </a:ln>
                <a:solidFill>
                  <a:srgbClr val="B2D33C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 common ground complicates: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biasing sensors with High Voltage - especially difficult if precisely defined reverse bias is need – local bias generators are needed (negative voltage in </a:t>
            </a:r>
            <a:r>
              <a:rPr kumimoji="0" lang="en-US" altLang="en-US" sz="1400" i="0" u="none" strike="noStrike" cap="none" normalizeH="0" baseline="0" err="1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ePIC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) or accept multiple HV lines or differences in HV bias (ATLAS </a:t>
            </a:r>
            <a:r>
              <a:rPr kumimoji="0" lang="en-US" altLang="en-US" sz="1400" i="0" u="none" strike="noStrike" cap="none" normalizeH="0" baseline="0" err="1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ITk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7030A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) if delivered all from outside</a:t>
            </a: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AC-coupling for slow control and data – restarting transmission requires synchronization (power off?)</a:t>
            </a: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3B5C254E-E890-57A0-AC4C-68D2EEAEF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686" y="6404038"/>
            <a:ext cx="91246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DC-DC Power Converter </a:t>
            </a:r>
            <a:r>
              <a:rPr lang="en-US" altLang="en-US" sz="1400">
                <a:solidFill>
                  <a:srgbClr val="115C79"/>
                </a:solidFill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Æ</a:t>
            </a:r>
            <a:r>
              <a:rPr lang="en-US" altLang="en-US" sz="1400">
                <a:solidFill>
                  <a:srgbClr val="B2D33C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</a:rPr>
              <a:t> </a:t>
            </a: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many power traces and small</a:t>
            </a:r>
            <a:r>
              <a:rPr lang="en-US" altLang="en-US" sz="1400" i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currents </a:t>
            </a:r>
            <a:r>
              <a:rPr lang="en-US" altLang="en-US" sz="1400" i="1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v.s</a:t>
            </a:r>
            <a:r>
              <a:rPr lang="en-US" altLang="en-US" sz="1400" i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altLang="en-US" sz="1400" i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Serial Powering </a:t>
            </a:r>
            <a:r>
              <a:rPr lang="en-US" altLang="en-US" sz="1400">
                <a:solidFill>
                  <a:srgbClr val="115C79"/>
                </a:solidFill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Æ</a:t>
            </a:r>
            <a:r>
              <a:rPr lang="en-US" altLang="en-US" sz="1400">
                <a:solidFill>
                  <a:srgbClr val="B2D33C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</a:rPr>
              <a:t> </a:t>
            </a: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one power trace and large current  </a:t>
            </a:r>
            <a:r>
              <a:rPr lang="en-US" altLang="en-US" sz="1400" i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en-US" altLang="en-US" sz="24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77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B51A3-1EC0-5C25-6317-283A00F72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0873E3B-D59E-6177-F67A-7893BB488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422" y="843357"/>
            <a:ext cx="5795657" cy="27173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E916A9-C6DD-9152-FA4C-AC8BD50EF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570" y="3659389"/>
            <a:ext cx="5525667" cy="3108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295C4F-DE3C-5BB6-6DED-FBF568889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Powering - 2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43A32-5413-7043-0973-BDE8FA794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5233D1-BEB1-AF44-E261-F67030A0B759}"/>
              </a:ext>
            </a:extLst>
          </p:cNvPr>
          <p:cNvSpPr txBox="1"/>
          <p:nvPr/>
        </p:nvSpPr>
        <p:spPr>
          <a:xfrm>
            <a:off x="290260" y="711157"/>
            <a:ext cx="9996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Power supply sagging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 large area sensors/modules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A52ADE-ED59-8092-C0E0-0C20EE1972C9}"/>
              </a:ext>
            </a:extLst>
          </p:cNvPr>
          <p:cNvSpPr txBox="1"/>
          <p:nvPr/>
        </p:nvSpPr>
        <p:spPr>
          <a:xfrm>
            <a:off x="290259" y="2704904"/>
            <a:ext cx="9996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105E78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erial powering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and DC-coupling (</a:t>
            </a:r>
            <a:r>
              <a:rPr kumimoji="0" lang="en-US" altLang="en-US" sz="2400" i="0" u="none" strike="noStrike" cap="none" normalizeH="0" baseline="0" err="1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ePIC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SVT)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BF9763-52DC-649C-CBF7-9A91F6204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85" y="3659389"/>
            <a:ext cx="6291485" cy="31089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EE29DC-9F31-D63E-6787-03A5C40E0953}"/>
              </a:ext>
            </a:extLst>
          </p:cNvPr>
          <p:cNvSpPr txBox="1"/>
          <p:nvPr/>
        </p:nvSpPr>
        <p:spPr>
          <a:xfrm>
            <a:off x="290259" y="3423827"/>
            <a:ext cx="2385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Default AC-coupled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rgbClr val="01ADD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A720E1-2505-1103-0356-D9DDDB241257}"/>
              </a:ext>
            </a:extLst>
          </p:cNvPr>
          <p:cNvSpPr txBox="1"/>
          <p:nvPr/>
        </p:nvSpPr>
        <p:spPr>
          <a:xfrm>
            <a:off x="6376099" y="3474723"/>
            <a:ext cx="2385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Opt. DC-coupled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rgbClr val="01ADD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3AD1E-6A37-3A45-8622-180B65D521AA}"/>
              </a:ext>
            </a:extLst>
          </p:cNvPr>
          <p:cNvSpPr txBox="1"/>
          <p:nvPr/>
        </p:nvSpPr>
        <p:spPr>
          <a:xfrm>
            <a:off x="6271112" y="5814242"/>
            <a:ext cx="21007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>
                <a:solidFill>
                  <a:srgbClr val="01ADDD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</a:rPr>
              <a:t>Key: use PD-SOI process with ability to isolate each transistor in Deep Trench Isolation </a:t>
            </a:r>
            <a:r>
              <a:rPr lang="en-US" altLang="en-US" sz="1400" i="1">
                <a:solidFill>
                  <a:srgbClr val="01ADDD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</a:rPr>
              <a:t>à la</a:t>
            </a:r>
            <a:r>
              <a:rPr lang="en-US" altLang="en-US" sz="1400">
                <a:solidFill>
                  <a:srgbClr val="01ADDD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</a:rPr>
              <a:t> DMILL </a:t>
            </a:r>
            <a:r>
              <a:rPr lang="en-US" altLang="en-US" sz="1400">
                <a:solidFill>
                  <a:srgbClr val="01ADDD"/>
                </a:solidFill>
                <a:latin typeface="Calibri" panose="020F0502020204030204" pitchFamily="34" charset="0"/>
                <a:ea typeface="ADLaM Display" panose="02010000000000000000" pitchFamily="2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01ADD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34D6C4-9118-DDA9-481D-DBF5D905E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6297" y="157187"/>
            <a:ext cx="5846820" cy="7579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7907D1-26D6-6FD1-EB75-2D7DA081280D}"/>
              </a:ext>
            </a:extLst>
          </p:cNvPr>
          <p:cNvSpPr txBox="1"/>
          <p:nvPr/>
        </p:nvSpPr>
        <p:spPr>
          <a:xfrm>
            <a:off x="536612" y="1595163"/>
            <a:ext cx="41978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Significant supply and ground drops </a:t>
            </a:r>
            <a:r>
              <a:rPr lang="en-US" altLang="en-US" sz="1400">
                <a:solidFill>
                  <a:srgbClr val="115C79"/>
                </a:solidFill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Å</a:t>
            </a:r>
            <a:r>
              <a:rPr lang="en-US" altLang="en-US" sz="14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large sizes of devices: 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nonuniform distribution of biases</a:t>
            </a:r>
          </a:p>
          <a:p>
            <a:pPr marL="742950" lvl="1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</a:t>
            </a:r>
            <a:r>
              <a:rPr kumimoji="0" lang="en-US" altLang="en-US" sz="14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pread of performances</a:t>
            </a:r>
          </a:p>
        </p:txBody>
      </p:sp>
    </p:spTree>
    <p:extLst>
      <p:ext uri="{BB962C8B-B14F-4D97-AF65-F5344CB8AC3E}">
        <p14:creationId xmlns:p14="http://schemas.microsoft.com/office/powerpoint/2010/main" val="34238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A9E4C-8F83-5D8E-3FC5-0550FEA32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492F4-44EA-9D8E-B6ED-7E79B1FBB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Power </a:t>
            </a:r>
            <a:r>
              <a:rPr lang="en-US" err="1"/>
              <a:t>Disribution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3ED77-B48B-4026-B2A2-115197D559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F3D872-1D6B-5B5F-2BB8-93738239BE8D}"/>
              </a:ext>
            </a:extLst>
          </p:cNvPr>
          <p:cNvSpPr txBox="1"/>
          <p:nvPr/>
        </p:nvSpPr>
        <p:spPr>
          <a:xfrm>
            <a:off x="1293707" y="1028343"/>
            <a:ext cx="939461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Key Challenges in Power Distribution for High-Precision Timing ASICs: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Voltage Drops and IR Drop Effects</a:t>
            </a:r>
            <a: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 </a:t>
            </a:r>
            <a:b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 ASICs scale up, maintaining uniform power distribution becomes challenging due to voltage drops across the power grid, leading to timing skews and degraded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High Instantaneous Current Demands</a:t>
            </a:r>
            <a: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 </a:t>
            </a:r>
            <a:b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achieving picosecond timing resolution requires fast signal processing, which demands rapid current transients. Supplying these currents without inducing voltage fluctuations necessitates careful power network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Thermal Management</a:t>
            </a:r>
            <a: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 </a:t>
            </a:r>
            <a:b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increased power consumption leads to heat generation, affecting the performance and reliability of both the ASIC and the sensor. Effective thermal management strategies are essential to dissipate heat efficiently</a:t>
            </a:r>
            <a:r>
              <a:rPr lang="en-US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Radiation-Induced Effects</a:t>
            </a:r>
            <a: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 </a:t>
            </a:r>
            <a:br>
              <a:rPr 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operating in radiation-rich environments introduces challenges like total ionizing dose effects and single-event upsets, impacting the power distribution network's reliability and necessitating radiation-hardened design techniques</a:t>
            </a:r>
          </a:p>
        </p:txBody>
      </p:sp>
    </p:spTree>
    <p:extLst>
      <p:ext uri="{BB962C8B-B14F-4D97-AF65-F5344CB8AC3E}">
        <p14:creationId xmlns:p14="http://schemas.microsoft.com/office/powerpoint/2010/main" val="2691997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AFEDF-F83D-87C0-C809-FFACFB3D2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FA6313-ED05-398D-06F8-46DB2F076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sz="1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83EA80-F10B-D26F-B045-DD1152C7B749}"/>
              </a:ext>
            </a:extLst>
          </p:cNvPr>
          <p:cNvSpPr txBox="1"/>
          <p:nvPr/>
        </p:nvSpPr>
        <p:spPr>
          <a:xfrm>
            <a:off x="1499178" y="5752959"/>
            <a:ext cx="90988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</a:t>
            </a:r>
            <a:r>
              <a:rPr lang="en-US" sz="1800">
                <a:effectLst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ensing with electro-photonic signal conversion</a:t>
            </a:r>
            <a:r>
              <a:rPr lang="en-US" sz="1800">
                <a:solidFill>
                  <a:srgbClr val="B2D33C"/>
                </a:solidFill>
                <a:effectLst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en-US" sz="1800">
                <a:effectLst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a) processing data on the fly b) and the end of the data route with electro-photonic computing c).</a:t>
            </a:r>
            <a:r>
              <a:rPr lang="en-IN" sz="16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N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CA4D006C-5760-9575-799E-A41F3520C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31" y="702227"/>
            <a:ext cx="10045101" cy="498947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6C1589-251D-3CD4-B243-1FE0D59FBC8C}"/>
              </a:ext>
            </a:extLst>
          </p:cNvPr>
          <p:cNvSpPr txBox="1"/>
          <p:nvPr/>
        </p:nvSpPr>
        <p:spPr>
          <a:xfrm>
            <a:off x="7514913" y="640965"/>
            <a:ext cx="3191428" cy="335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ct val="92592"/>
              </a:lnSpc>
              <a:defRPr/>
            </a:pPr>
            <a:r>
              <a:rPr lang="en-US" sz="1700" b="1" kern="0">
                <a:solidFill>
                  <a:srgbClr val="B2D33C"/>
                </a:solidFill>
                <a:ea typeface="Calibri"/>
                <a:cs typeface="Calibri" panose="020F0502020204030204" pitchFamily="34" charset="0"/>
                <a:sym typeface="Calibri"/>
              </a:rPr>
              <a:t>- Energy Efficiency</a:t>
            </a:r>
            <a:endParaRPr lang="en-US" sz="1700" b="1" kern="0">
              <a:solidFill>
                <a:srgbClr val="B2D33C"/>
              </a:solidFill>
              <a:ea typeface="Calibri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EF3F8-B07F-B094-7B56-9CE772CB7BF6}"/>
              </a:ext>
            </a:extLst>
          </p:cNvPr>
          <p:cNvSpPr txBox="1"/>
          <p:nvPr/>
        </p:nvSpPr>
        <p:spPr>
          <a:xfrm>
            <a:off x="3149107" y="640966"/>
            <a:ext cx="3191428" cy="335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ct val="92592"/>
              </a:lnSpc>
              <a:defRPr/>
            </a:pPr>
            <a:r>
              <a:rPr lang="en-US" sz="1700" b="1" kern="0">
                <a:solidFill>
                  <a:srgbClr val="01ADDD"/>
                </a:solidFill>
                <a:ea typeface="Calibri"/>
                <a:cs typeface="Calibri" panose="020F0502020204030204" pitchFamily="34" charset="0"/>
                <a:sym typeface="Calibri"/>
              </a:rPr>
              <a:t>Data Reduction -</a:t>
            </a:r>
            <a:endParaRPr lang="en-US" sz="1700" b="1" kern="0">
              <a:solidFill>
                <a:srgbClr val="01ADDD"/>
              </a:solidFill>
              <a:ea typeface="Calibri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4383A87-D200-98AC-2699-E0F54AABA4D2}"/>
              </a:ext>
            </a:extLst>
          </p:cNvPr>
          <p:cNvSpPr txBox="1">
            <a:spLocks/>
          </p:cNvSpPr>
          <p:nvPr/>
        </p:nvSpPr>
        <p:spPr>
          <a:xfrm>
            <a:off x="230964" y="-635"/>
            <a:ext cx="11049000" cy="82160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Readout - option</a:t>
            </a:r>
          </a:p>
        </p:txBody>
      </p:sp>
    </p:spTree>
    <p:extLst>
      <p:ext uri="{BB962C8B-B14F-4D97-AF65-F5344CB8AC3E}">
        <p14:creationId xmlns:p14="http://schemas.microsoft.com/office/powerpoint/2010/main" val="338904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C57D6-44A1-D9B1-9C72-10179A5E8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C6F0B-2633-36CE-F797-6ECC519D5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132556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8" name="Google Shape;1319;p149">
            <a:extLst>
              <a:ext uri="{FF2B5EF4-FFF2-40B4-BE49-F238E27FC236}">
                <a16:creationId xmlns:a16="http://schemas.microsoft.com/office/drawing/2014/main" id="{3D52AB7E-6CE2-20F6-6862-D284F0272B98}"/>
              </a:ext>
            </a:extLst>
          </p:cNvPr>
          <p:cNvSpPr txBox="1">
            <a:spLocks/>
          </p:cNvSpPr>
          <p:nvPr/>
        </p:nvSpPr>
        <p:spPr>
          <a:xfrm>
            <a:off x="912036" y="1153229"/>
            <a:ext cx="5841332" cy="3419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lnSpc>
                <a:spcPct val="92592"/>
              </a:lnSpc>
              <a:spcAft>
                <a:spcPts val="400"/>
              </a:spcAft>
              <a:defRPr/>
            </a:pPr>
            <a:r>
              <a:rPr lang="en-US" sz="2400" b="1" kern="0">
                <a:solidFill>
                  <a:srgbClr val="115C7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Directions for future detectors</a:t>
            </a:r>
            <a:endParaRPr lang="en-US" sz="2800" b="1"/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Specifications and comparison </a:t>
            </a:r>
          </a:p>
          <a:p>
            <a:pPr marL="0" lvl="0" indent="0">
              <a:lnSpc>
                <a:spcPct val="92592"/>
              </a:lnSpc>
              <a:spcAft>
                <a:spcPts val="400"/>
              </a:spcAft>
              <a:defRPr/>
            </a:pPr>
            <a:r>
              <a:rPr lang="en-US" sz="2400" b="1" kern="0">
                <a:solidFill>
                  <a:srgbClr val="115C7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Challenges (all interwoven)</a:t>
            </a:r>
            <a:endParaRPr lang="en-US" b="1"/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Material </a:t>
            </a:r>
            <a:r>
              <a:rPr lang="en-US" sz="2000" b="1" kern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Lightweightness</a:t>
            </a:r>
            <a:endParaRPr lang="en-US" sz="2000" b="1" ker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High Granularity / Rate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Powering Methods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Power Consumption / Cooling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Timing Precision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Selective Readout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2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Radiation Hardness</a:t>
            </a:r>
            <a:endParaRPr lang="en-US" sz="2000" ker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228600" indent="0">
              <a:lnSpc>
                <a:spcPct val="158730"/>
              </a:lnSpc>
              <a:spcAft>
                <a:spcPts val="400"/>
              </a:spcAft>
              <a:buSzPct val="125000"/>
              <a:defRPr/>
            </a:pPr>
            <a:endParaRPr lang="en-US" sz="1424" b="0" i="0" u="none" strike="noStrike" kern="0" cap="none" spc="0" normalizeH="0" baseline="0" noProof="0">
              <a:ln>
                <a:noFill/>
              </a:ln>
              <a:solidFill>
                <a:srgbClr val="2300FA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648404-64B9-AC47-4A17-6667B826D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A picture containing diagram&#10;&#10;AI-generated content may be incorrect.">
            <a:extLst>
              <a:ext uri="{FF2B5EF4-FFF2-40B4-BE49-F238E27FC236}">
                <a16:creationId xmlns:a16="http://schemas.microsoft.com/office/drawing/2014/main" id="{6A623EEB-CD08-DF29-7251-639159DC6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457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D26F35-AD44-B504-3BEC-339A3D145724}"/>
              </a:ext>
            </a:extLst>
          </p:cNvPr>
          <p:cNvSpPr txBox="1"/>
          <p:nvPr/>
        </p:nvSpPr>
        <p:spPr>
          <a:xfrm>
            <a:off x="284205" y="4902311"/>
            <a:ext cx="567793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1600" b="0" i="0" u="none" strike="noStrike" baseline="0">
              <a:solidFill>
                <a:srgbClr val="115C79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algn="ctr"/>
            <a:r>
              <a:rPr lang="en-US" sz="1600" b="0" i="0" u="none" strike="noStrike" baseline="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Next-generation experiments in relativistic heavy-ion and particle physics demand trackers that combine high-rate capability, low material budget, spatial precision, and time stamping. </a:t>
            </a:r>
            <a:endParaRPr lang="en-US" sz="1600">
              <a:solidFill>
                <a:srgbClr val="115C79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7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D7704-6F7C-1C02-878E-9F4550AFB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50B582-8B55-ABF0-EB5D-CC0D1F607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828" y="938672"/>
            <a:ext cx="8542172" cy="53779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76B5F4-1AEB-A79B-D9C9-66EC1A378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1325563"/>
          </a:xfrm>
        </p:spPr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8" name="Google Shape;1319;p149">
            <a:extLst>
              <a:ext uri="{FF2B5EF4-FFF2-40B4-BE49-F238E27FC236}">
                <a16:creationId xmlns:a16="http://schemas.microsoft.com/office/drawing/2014/main" id="{8D748943-03C8-FDFE-BD63-7A8576912A33}"/>
              </a:ext>
            </a:extLst>
          </p:cNvPr>
          <p:cNvSpPr txBox="1">
            <a:spLocks/>
          </p:cNvSpPr>
          <p:nvPr/>
        </p:nvSpPr>
        <p:spPr>
          <a:xfrm>
            <a:off x="353292" y="1495724"/>
            <a:ext cx="3174208" cy="3419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lnSpc>
                <a:spcPct val="92592"/>
              </a:lnSpc>
              <a:spcAft>
                <a:spcPts val="400"/>
              </a:spcAft>
              <a:defRPr/>
            </a:pPr>
            <a:endParaRPr lang="en-US" sz="2400" b="1"/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Requirements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Front-End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Back-End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Readout 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Powering</a:t>
            </a: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r>
              <a:rPr lang="en-US" sz="2000" b="1" ker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Power Distribution</a:t>
            </a:r>
            <a:endParaRPr lang="en-US" sz="2000" ker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629920" indent="-401320">
              <a:lnSpc>
                <a:spcPct val="111111"/>
              </a:lnSpc>
              <a:spcAft>
                <a:spcPts val="400"/>
              </a:spcAft>
              <a:buSzPct val="125000"/>
              <a:buBlip>
                <a:blip r:embed="rId3"/>
              </a:buBlip>
              <a:defRPr/>
            </a:pPr>
            <a:endParaRPr lang="en-US" sz="2000" ker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228600" indent="0">
              <a:lnSpc>
                <a:spcPct val="158730"/>
              </a:lnSpc>
              <a:spcAft>
                <a:spcPts val="400"/>
              </a:spcAft>
              <a:buSzPct val="125000"/>
              <a:defRPr/>
            </a:pPr>
            <a:endParaRPr lang="en-US" sz="1424" b="0" i="0" u="none" strike="noStrike" kern="0" cap="none" spc="0" normalizeH="0" baseline="0" noProof="0">
              <a:ln>
                <a:noFill/>
              </a:ln>
              <a:solidFill>
                <a:srgbClr val="2300FA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72165-30F9-62E0-C1E1-30216FF48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E5A5B3-A45C-56DF-56D5-82D371B85F78}"/>
              </a:ext>
            </a:extLst>
          </p:cNvPr>
          <p:cNvSpPr txBox="1"/>
          <p:nvPr/>
        </p:nvSpPr>
        <p:spPr>
          <a:xfrm>
            <a:off x="414455" y="4455992"/>
            <a:ext cx="3174209" cy="16535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1600"/>
              <a:t>require a two-order-of-magnitude enhancement in time stamping while preserving their light material budget (~50 </a:t>
            </a:r>
            <a:r>
              <a:rPr lang="en-US" sz="1600" err="1"/>
              <a:t>μm</a:t>
            </a:r>
            <a:r>
              <a:rPr lang="en-US" sz="1600"/>
              <a:t> thickness) and low power consumption (~50 </a:t>
            </a:r>
            <a:r>
              <a:rPr lang="en-US" sz="1600" err="1"/>
              <a:t>mW</a:t>
            </a:r>
            <a:r>
              <a:rPr lang="en-US" sz="1600"/>
              <a:t>/cm²).</a:t>
            </a:r>
          </a:p>
        </p:txBody>
      </p:sp>
    </p:spTree>
    <p:extLst>
      <p:ext uri="{BB962C8B-B14F-4D97-AF65-F5344CB8AC3E}">
        <p14:creationId xmlns:p14="http://schemas.microsoft.com/office/powerpoint/2010/main" val="4266086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26C98-D4D0-F16E-083F-5231FED7D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AI-generated content may be incorrect.">
            <a:extLst>
              <a:ext uri="{FF2B5EF4-FFF2-40B4-BE49-F238E27FC236}">
                <a16:creationId xmlns:a16="http://schemas.microsoft.com/office/drawing/2014/main" id="{9C8F2D10-04B1-438B-75E1-8829E20A9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203" y="3270972"/>
            <a:ext cx="3870563" cy="1698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1D86FF-EE3D-EE4D-C246-5211AC148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Requirements - 1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9ED91-4C62-0B18-DE87-7A1EB7253F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CA6E57-D8C4-6734-BC8E-D38A23DB2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766394"/>
              </p:ext>
            </p:extLst>
          </p:nvPr>
        </p:nvGraphicFramePr>
        <p:xfrm>
          <a:off x="330141" y="777066"/>
          <a:ext cx="10425870" cy="25654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85073">
                  <a:extLst>
                    <a:ext uri="{9D8B030D-6E8A-4147-A177-3AD203B41FA5}">
                      <a16:colId xmlns:a16="http://schemas.microsoft.com/office/drawing/2014/main" val="1578319593"/>
                    </a:ext>
                  </a:extLst>
                </a:gridCol>
                <a:gridCol w="1490217">
                  <a:extLst>
                    <a:ext uri="{9D8B030D-6E8A-4147-A177-3AD203B41FA5}">
                      <a16:colId xmlns:a16="http://schemas.microsoft.com/office/drawing/2014/main" val="3600867749"/>
                    </a:ext>
                  </a:extLst>
                </a:gridCol>
                <a:gridCol w="1737645">
                  <a:extLst>
                    <a:ext uri="{9D8B030D-6E8A-4147-A177-3AD203B41FA5}">
                      <a16:colId xmlns:a16="http://schemas.microsoft.com/office/drawing/2014/main" val="2390638518"/>
                    </a:ext>
                  </a:extLst>
                </a:gridCol>
                <a:gridCol w="1737645">
                  <a:extLst>
                    <a:ext uri="{9D8B030D-6E8A-4147-A177-3AD203B41FA5}">
                      <a16:colId xmlns:a16="http://schemas.microsoft.com/office/drawing/2014/main" val="255103528"/>
                    </a:ext>
                  </a:extLst>
                </a:gridCol>
                <a:gridCol w="1737645">
                  <a:extLst>
                    <a:ext uri="{9D8B030D-6E8A-4147-A177-3AD203B41FA5}">
                      <a16:colId xmlns:a16="http://schemas.microsoft.com/office/drawing/2014/main" val="4003447143"/>
                    </a:ext>
                  </a:extLst>
                </a:gridCol>
                <a:gridCol w="1737645">
                  <a:extLst>
                    <a:ext uri="{9D8B030D-6E8A-4147-A177-3AD203B41FA5}">
                      <a16:colId xmlns:a16="http://schemas.microsoft.com/office/drawing/2014/main" val="9886558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ALICE3 OT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Belle II </a:t>
                      </a:r>
                      <a:r>
                        <a:rPr lang="en-US" sz="1600" err="1">
                          <a:effectLst/>
                        </a:rPr>
                        <a:t>trk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CBM </a:t>
                      </a:r>
                      <a:r>
                        <a:rPr lang="en-US" sz="1600" err="1">
                          <a:effectLst/>
                        </a:rPr>
                        <a:t>trk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LHCb UT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 err="1">
                          <a:effectLst/>
                        </a:rPr>
                        <a:t>FCCee</a:t>
                      </a:r>
                      <a:r>
                        <a:rPr lang="en-US" sz="1600">
                          <a:effectLst/>
                        </a:rPr>
                        <a:t> </a:t>
                      </a:r>
                      <a:r>
                        <a:rPr lang="en-US" sz="1600" err="1">
                          <a:effectLst/>
                        </a:rPr>
                        <a:t>trk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3220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Position resolution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~10 µm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&lt;15 µm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~10 µm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&lt;10 µm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&lt;10 µm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4892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Pixel pitch (µm)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~30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4050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Hit rate (MHz/cm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0.05 to 2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60/180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160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5834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Data rate (Gb/s)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1607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Time figure (ns)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~1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~1 (&lt;25)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20 to 1000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8666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Triggering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079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Power (</a:t>
                      </a:r>
                      <a:r>
                        <a:rPr lang="en-US" sz="1600" err="1">
                          <a:effectLst/>
                        </a:rPr>
                        <a:t>mW</a:t>
                      </a:r>
                      <a:r>
                        <a:rPr lang="en-US" sz="1600">
                          <a:effectLst/>
                        </a:rPr>
                        <a:t>/cm²)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~20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&lt;100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~20?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8463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TID (kGy)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~10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2400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025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NIEL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11</a:t>
                      </a:r>
                      <a:r>
                        <a:rPr lang="en-US" sz="1600">
                          <a:effectLst/>
                        </a:rPr>
                        <a:t>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few 10</a:t>
                      </a:r>
                      <a:r>
                        <a:rPr lang="en-US" sz="1600" baseline="300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3x10</a:t>
                      </a:r>
                      <a:r>
                        <a:rPr lang="en-US" sz="1600" baseline="300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11</a:t>
                      </a:r>
                      <a:r>
                        <a:rPr lang="en-US" sz="1600">
                          <a:effectLst/>
                        </a:rPr>
                        <a:t>?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5642463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58D06E53-05F5-6F27-E20C-E45228CD2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141" y="3536743"/>
            <a:ext cx="11773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ALICE3 [1], </a:t>
            </a:r>
            <a:r>
              <a:rPr kumimoji="0" lang="en-US" altLang="en-US" sz="1400" b="0" i="1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BelleII</a:t>
            </a: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[2], CBM [3], EIC [4], </a:t>
            </a:r>
            <a:r>
              <a:rPr kumimoji="0" lang="en-US" altLang="en-US" sz="1400" b="0" i="1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FCCee</a:t>
            </a: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[5], LHCb [6].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ALICE 3: a heavy-ion detector for the 2030s – CERN Courier">
            <a:extLst>
              <a:ext uri="{FF2B5EF4-FFF2-40B4-BE49-F238E27FC236}">
                <a16:creationId xmlns:a16="http://schemas.microsoft.com/office/drawing/2014/main" id="{604738E2-FBCB-3019-7E55-7489F848F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65" y="4042952"/>
            <a:ext cx="2550946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Belle II Pixel Vertex Detector (PXD). | Download Scientific Diagram">
            <a:extLst>
              <a:ext uri="{FF2B5EF4-FFF2-40B4-BE49-F238E27FC236}">
                <a16:creationId xmlns:a16="http://schemas.microsoft.com/office/drawing/2014/main" id="{4CA3BCE9-537A-1A0A-D479-E133850E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465" y="4049087"/>
            <a:ext cx="2684546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6844DE-16BF-95F3-6924-9D8D408A161D}"/>
              </a:ext>
            </a:extLst>
          </p:cNvPr>
          <p:cNvSpPr txBox="1"/>
          <p:nvPr/>
        </p:nvSpPr>
        <p:spPr>
          <a:xfrm>
            <a:off x="2552629" y="5804475"/>
            <a:ext cx="29402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>
                <a:solidFill>
                  <a:srgbClr val="111111"/>
                </a:solidFill>
                <a:effectLst/>
                <a:highlight>
                  <a:srgbClr val="C6C6C6"/>
                </a:highlight>
                <a:latin typeface="Roboto" panose="02000000000000000000" pitchFamily="2" charset="0"/>
              </a:rPr>
              <a:t>Belle II Pixel Vertex Detector (PXD)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2E6B87-0C70-566D-43F6-2FC81D04DAF4}"/>
              </a:ext>
            </a:extLst>
          </p:cNvPr>
          <p:cNvSpPr txBox="1"/>
          <p:nvPr/>
        </p:nvSpPr>
        <p:spPr>
          <a:xfrm>
            <a:off x="119600" y="6016887"/>
            <a:ext cx="29402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>
                <a:solidFill>
                  <a:srgbClr val="111111"/>
                </a:solidFill>
                <a:effectLst/>
                <a:highlight>
                  <a:srgbClr val="C6C6C6"/>
                </a:highlight>
                <a:latin typeface="Roboto" panose="02000000000000000000" pitchFamily="2" charset="0"/>
              </a:rPr>
              <a:t>ALICE 3: a heavy-ion detector for the 2030s</a:t>
            </a:r>
          </a:p>
        </p:txBody>
      </p:sp>
      <p:pic>
        <p:nvPicPr>
          <p:cNvPr id="1030" name="Picture 6" descr="2: Geometry of the CBM experiment. Inside the dipole magnet gap are the... | Download Scientific ...">
            <a:extLst>
              <a:ext uri="{FF2B5EF4-FFF2-40B4-BE49-F238E27FC236}">
                <a16:creationId xmlns:a16="http://schemas.microsoft.com/office/drawing/2014/main" id="{06AF41D2-49F3-8202-62CB-4BC53BAD0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210" y="4042952"/>
            <a:ext cx="2441834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ABAF17-0341-6FBF-D2D1-EA16818DD4D7}"/>
              </a:ext>
            </a:extLst>
          </p:cNvPr>
          <p:cNvSpPr txBox="1"/>
          <p:nvPr/>
        </p:nvSpPr>
        <p:spPr>
          <a:xfrm>
            <a:off x="5061018" y="5953431"/>
            <a:ext cx="29402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>
                <a:solidFill>
                  <a:srgbClr val="111111"/>
                </a:solidFill>
                <a:effectLst/>
                <a:highlight>
                  <a:srgbClr val="C6C6C6"/>
                </a:highlight>
                <a:latin typeface="Roboto" panose="02000000000000000000" pitchFamily="2" charset="0"/>
              </a:rPr>
              <a:t> Geometry of the CBM experiment</a:t>
            </a:r>
          </a:p>
        </p:txBody>
      </p:sp>
      <p:pic>
        <p:nvPicPr>
          <p:cNvPr id="1032" name="Picture 8" descr="The FCC-ee + IDEA detector with an ultra-thin solenoid inside the ...">
            <a:extLst>
              <a:ext uri="{FF2B5EF4-FFF2-40B4-BE49-F238E27FC236}">
                <a16:creationId xmlns:a16="http://schemas.microsoft.com/office/drawing/2014/main" id="{4F7AC692-CE22-A412-C8C1-7FA52DEDD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500" y="4844355"/>
            <a:ext cx="2878173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098ECA-465F-9141-76ED-D1409D95BB89}"/>
              </a:ext>
            </a:extLst>
          </p:cNvPr>
          <p:cNvSpPr txBox="1"/>
          <p:nvPr/>
        </p:nvSpPr>
        <p:spPr>
          <a:xfrm>
            <a:off x="9748800" y="4887305"/>
            <a:ext cx="23549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>
                <a:solidFill>
                  <a:srgbClr val="111111"/>
                </a:solidFill>
                <a:effectLst/>
                <a:highlight>
                  <a:srgbClr val="C6C6C6"/>
                </a:highlight>
                <a:latin typeface="Roboto" panose="02000000000000000000" pitchFamily="2" charset="0"/>
              </a:rPr>
              <a:t> Geometry of the LHCb experiment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8C4F8D-3F58-A727-0BD8-7ECEC7B7906F}"/>
              </a:ext>
            </a:extLst>
          </p:cNvPr>
          <p:cNvSpPr txBox="1"/>
          <p:nvPr/>
        </p:nvSpPr>
        <p:spPr>
          <a:xfrm>
            <a:off x="5963704" y="6316595"/>
            <a:ext cx="29402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>
                <a:solidFill>
                  <a:srgbClr val="111111"/>
                </a:solidFill>
                <a:effectLst/>
                <a:highlight>
                  <a:srgbClr val="C6C6C6"/>
                </a:highlight>
                <a:latin typeface="Roboto" panose="02000000000000000000" pitchFamily="2" charset="0"/>
              </a:rPr>
              <a:t> The FCC-ee + IDEA detector with an ultra-thin solenoid inside the calorimeter</a:t>
            </a:r>
          </a:p>
        </p:txBody>
      </p:sp>
    </p:spTree>
    <p:extLst>
      <p:ext uri="{BB962C8B-B14F-4D97-AF65-F5344CB8AC3E}">
        <p14:creationId xmlns:p14="http://schemas.microsoft.com/office/powerpoint/2010/main" val="254097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CD176-ECF6-E3E5-A089-E5993A97F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9F373-CE2B-6B19-851E-D7876C3A6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Requirements - 2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C8086-FFAD-3239-585F-0836BAEC14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9EB5225-9E5B-2DE9-E5B8-9FE8408BA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285" y="667077"/>
            <a:ext cx="62900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References (examples)ALICE-3 [1], Belle-II [2], CBM [3], EIC [4], </a:t>
            </a:r>
            <a:r>
              <a:rPr kumimoji="0" lang="en-US" altLang="en-US" sz="1400" b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FCCee</a:t>
            </a:r>
            <a:r>
              <a:rPr kumimoji="0" lang="en-US" altLang="en-US" sz="1400" b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[5], LHCb [6]:</a:t>
            </a:r>
            <a:endParaRPr kumimoji="0" lang="en-US" altLang="en-US" sz="2400" b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1200DE-0F2A-2FB6-F6D8-C67C0E9CD042}"/>
              </a:ext>
            </a:extLst>
          </p:cNvPr>
          <p:cNvSpPr txBox="1"/>
          <p:nvPr/>
        </p:nvSpPr>
        <p:spPr>
          <a:xfrm>
            <a:off x="321285" y="950751"/>
            <a:ext cx="11549429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tabLst>
                <a:tab pos="228600" algn="l"/>
              </a:tabLst>
            </a:pPr>
            <a:r>
              <a:rPr lang="en-US" sz="1050"/>
              <a:t>[1] 	R. Vertesi (ALICE Collaboration), “The ALICE 3 detector concept for LHC Runs 5 and 6 and its physics performance”, (2024), https://arxiv.org/abs/2409.12148, DOI: </a:t>
            </a:r>
          </a:p>
          <a:p>
            <a:pPr marL="228600" indent="-228600"/>
            <a:r>
              <a:rPr lang="en-US" sz="1050"/>
              <a:t>	https://doi.org/10.48550/arXiv.2409.12148 (ALICE3)</a:t>
            </a:r>
          </a:p>
          <a:p>
            <a:pPr marL="228600" indent="-228600"/>
            <a:r>
              <a:rPr lang="en-US" sz="1050"/>
              <a:t>[2] 	H. Ye, F. </a:t>
            </a:r>
            <a:r>
              <a:rPr lang="en-US" sz="1050" err="1"/>
              <a:t>Abudinen</a:t>
            </a:r>
            <a:r>
              <a:rPr lang="en-US" sz="1050"/>
              <a:t>, K. Ackermann, P. Ahlburg, M. </a:t>
            </a:r>
            <a:r>
              <a:rPr lang="en-US" sz="1050" err="1"/>
              <a:t>Albalawi</a:t>
            </a:r>
            <a:r>
              <a:rPr lang="en-US" sz="1050"/>
              <a:t>, O. Alonso, et al., “Commissioning and performance of the Belle II pixel detector”, Nuclear Instruments and Methods in Physics Research Section A: Accelerators, Spectrometers, Detectors and Associated Equipment, Vol. 987, (2021), DOI: https://doi.org/10.1016/j.nima.2020.164875 (Belle2)</a:t>
            </a:r>
          </a:p>
          <a:p>
            <a:pPr marL="228600" indent="-228600"/>
            <a:r>
              <a:rPr lang="en-US" sz="1050"/>
              <a:t>[3] 	F. Matejcek, A.-M. </a:t>
            </a:r>
            <a:r>
              <a:rPr lang="en-US" sz="1050" err="1"/>
              <a:t>Altingun</a:t>
            </a:r>
            <a:r>
              <a:rPr lang="en-US" sz="1050"/>
              <a:t>, J. Andary, B. Arnoldi-Meadows, J. Baudot, G. Bertolone et al.,” Integration Concept of the CBM Micro Vertex Detector”, (2025), https://arxiv.org/abs/2502.04858, DOI: https://doi.org/10.48550/arXiv.2502.04858  (CBM)</a:t>
            </a:r>
          </a:p>
          <a:p>
            <a:pPr marL="228600" indent="-228600"/>
            <a:r>
              <a:rPr lang="en-US" sz="1050"/>
              <a:t>[4] 	R. Abdul Khalek, A. Accardi, J. Adam, D. Adamiak, W. Akers, M. Albaladejo, et al., “Science Requirements and Detector Concepts for the Electron-Ion Collider “, Nuclear Physics A Volume 1026, October (2022), DOI: http://dx.doi.org/10.1016/j.nuclphysa.2022.122447 (EIC)</a:t>
            </a:r>
          </a:p>
          <a:p>
            <a:pPr marL="228600" indent="-228600"/>
            <a:r>
              <a:rPr lang="en-US" sz="1050"/>
              <a:t>[5] 	A. Abada, M. </a:t>
            </a:r>
            <a:r>
              <a:rPr lang="en-US" sz="1050" err="1"/>
              <a:t>Abbrescia</a:t>
            </a:r>
            <a:r>
              <a:rPr lang="en-US" sz="1050"/>
              <a:t>, S.S. </a:t>
            </a:r>
            <a:r>
              <a:rPr lang="en-US" sz="1050" err="1"/>
              <a:t>AbdusSalam</a:t>
            </a:r>
            <a:r>
              <a:rPr lang="en-US" sz="1050"/>
              <a:t>, et al. “FCC-ee: The Lepton Collider”, Eur. Phys. J. Spec. Top. 228, 261–623 (2019) DOI: https://doi.org/10.1140/epjst/e2019-900045-4 (FCC)</a:t>
            </a:r>
          </a:p>
          <a:p>
            <a:pPr marL="228600" indent="-228600"/>
            <a:r>
              <a:rPr lang="en-US" sz="1050"/>
              <a:t>[6] 	A.F. Prieto, P.V. Regueiro, K. Hennessy, J. </a:t>
            </a:r>
            <a:r>
              <a:rPr lang="en-US" sz="1050" err="1"/>
              <a:t>Buytaert</a:t>
            </a:r>
            <a:r>
              <a:rPr lang="en-US" sz="1050"/>
              <a:t>, M. van </a:t>
            </a:r>
            <a:r>
              <a:rPr lang="en-US" sz="1050" err="1"/>
              <a:t>Beuzekom</a:t>
            </a:r>
            <a:r>
              <a:rPr lang="en-US" sz="1050"/>
              <a:t>, et al., “Phase I Upgrade of the Readout System of the Vertex Detector at the LHCb Experiment”, IEEE Trans. </a:t>
            </a:r>
            <a:r>
              <a:rPr lang="en-US" sz="1050" err="1"/>
              <a:t>Nucl</a:t>
            </a:r>
            <a:r>
              <a:rPr lang="en-US" sz="1050"/>
              <a:t>. Sci. 67 (2020) 4, 732-739, DOI: 10.1109/TNS.2020.2970534 (LHCb)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76C89F-2BCF-5388-0312-9ADAD2BF1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85" y="2825649"/>
            <a:ext cx="4173708" cy="33735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4806B4-A07D-3CF3-676E-A44B7766A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179" y="2889975"/>
            <a:ext cx="7242535" cy="3341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6DDD7E-9B4F-EC7A-37BA-E2AFD69D9BC2}"/>
              </a:ext>
            </a:extLst>
          </p:cNvPr>
          <p:cNvSpPr txBox="1"/>
          <p:nvPr/>
        </p:nvSpPr>
        <p:spPr>
          <a:xfrm>
            <a:off x="2201141" y="6398397"/>
            <a:ext cx="8452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 growing size and complexity of detectors introduce new challenges.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rgbClr val="01ADDD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454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99EB8-12DB-9D45-3B01-04D0FB3A4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57D08-ED52-63AB-E36E-A140DFD53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</p:spPr>
        <p:txBody>
          <a:bodyPr lIns="0" tIns="0" rIns="45720" bIns="0" anchor="ctr">
            <a:normAutofit/>
          </a:bodyPr>
          <a:lstStyle/>
          <a:p>
            <a:pPr>
              <a:spcAft>
                <a:spcPts val="600"/>
              </a:spcAft>
            </a:pPr>
            <a:fld id="{933A556B-7C63-244D-9B7C-B0EA8042B330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3EE0BF-6CC5-1DE3-9713-62E8B3CBD59C}"/>
              </a:ext>
            </a:extLst>
          </p:cNvPr>
          <p:cNvSpPr/>
          <p:nvPr/>
        </p:nvSpPr>
        <p:spPr>
          <a:xfrm>
            <a:off x="6590452" y="244728"/>
            <a:ext cx="537058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ePIC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SVT detector layout configuration 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(in total sub 100B pixels, on ∼ 10 m</a:t>
            </a:r>
            <a:r>
              <a:rPr kumimoji="0" lang="en-US" sz="12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Si)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011842-6534-CD2C-2F59-E1B0DFB64C06}"/>
              </a:ext>
            </a:extLst>
          </p:cNvPr>
          <p:cNvSpPr/>
          <p:nvPr/>
        </p:nvSpPr>
        <p:spPr>
          <a:xfrm>
            <a:off x="6590452" y="4944731"/>
            <a:ext cx="537058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Baseline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t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echnology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choice: MAPS in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TPSCo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65 nm process, following CERN’s ALICE ITS3 upgrade development of bent silicon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F8E925-DAF4-D1CD-366E-15E5F060DE10}"/>
              </a:ext>
            </a:extLst>
          </p:cNvPr>
          <p:cNvSpPr txBox="1"/>
          <p:nvPr/>
        </p:nvSpPr>
        <p:spPr>
          <a:xfrm>
            <a:off x="6590452" y="5376290"/>
            <a:ext cx="5437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7030A0"/>
                </a:solidFill>
              </a:rPr>
              <a:t>some numbers, mainly X/X0, are evolving due to stave approach and cooling.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4C1CB19-69B1-91EB-F6C9-549613C25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75" y="672547"/>
            <a:ext cx="5953178" cy="31368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2EC4F3A-5685-66A9-AAE4-D86984BCDEC2}"/>
              </a:ext>
            </a:extLst>
          </p:cNvPr>
          <p:cNvSpPr/>
          <p:nvPr/>
        </p:nvSpPr>
        <p:spPr>
          <a:xfrm>
            <a:off x="2267621" y="553131"/>
            <a:ext cx="16693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Optimized layout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EBCEE8A-96FF-EC5E-F31B-36B805B20F6B}"/>
              </a:ext>
            </a:extLst>
          </p:cNvPr>
          <p:cNvSpPr/>
          <p:nvPr/>
        </p:nvSpPr>
        <p:spPr>
          <a:xfrm>
            <a:off x="357875" y="3859127"/>
            <a:ext cx="5953179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cables &amp; services for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vertex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&amp;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uter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arre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layers 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+ first 2 disks exit on a cone along 45</a:t>
            </a: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line and 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cables run in-front of MM </a:t>
            </a: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 equal sized MM modules</a:t>
            </a: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MM cables can run on 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front or back face of MM</a:t>
            </a: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fewer sharp bends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1E77E5C-72D1-AC7F-5D7B-C7B023F0C78B}"/>
              </a:ext>
            </a:extLst>
          </p:cNvPr>
          <p:cNvGrpSpPr/>
          <p:nvPr/>
        </p:nvGrpSpPr>
        <p:grpSpPr>
          <a:xfrm>
            <a:off x="4553349" y="4084147"/>
            <a:ext cx="1823126" cy="629495"/>
            <a:chOff x="360294" y="4057077"/>
            <a:chExt cx="1823126" cy="62949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5B8EB53-A212-84FD-DC8D-083FDADA0DDB}"/>
                </a:ext>
              </a:extLst>
            </p:cNvPr>
            <p:cNvSpPr/>
            <p:nvPr/>
          </p:nvSpPr>
          <p:spPr>
            <a:xfrm>
              <a:off x="378223" y="4133832"/>
              <a:ext cx="107576" cy="100853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7580E26-261C-4858-AE60-7CEC6EE8B321}"/>
                </a:ext>
              </a:extLst>
            </p:cNvPr>
            <p:cNvSpPr txBox="1"/>
            <p:nvPr/>
          </p:nvSpPr>
          <p:spPr>
            <a:xfrm>
              <a:off x="465630" y="4057077"/>
              <a:ext cx="16241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/>
                <a:t>MAPS Barrel + Disks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6FCE313-022D-BD95-1AAE-0AEBEDBB9A78}"/>
                </a:ext>
              </a:extLst>
            </p:cNvPr>
            <p:cNvSpPr/>
            <p:nvPr/>
          </p:nvSpPr>
          <p:spPr>
            <a:xfrm>
              <a:off x="369258" y="4306718"/>
              <a:ext cx="107576" cy="100853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600D1B-F279-7C75-DA6D-2D06C25DBED0}"/>
                </a:ext>
              </a:extLst>
            </p:cNvPr>
            <p:cNvSpPr txBox="1"/>
            <p:nvPr/>
          </p:nvSpPr>
          <p:spPr>
            <a:xfrm>
              <a:off x="456665" y="4229963"/>
              <a:ext cx="17267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/>
                <a:t>MPGD Barrels + Disks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81D18CA-14BA-7731-B6F4-5C7D797E3FDB}"/>
                </a:ext>
              </a:extLst>
            </p:cNvPr>
            <p:cNvSpPr/>
            <p:nvPr/>
          </p:nvSpPr>
          <p:spPr>
            <a:xfrm>
              <a:off x="360294" y="4486328"/>
              <a:ext cx="107576" cy="10085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46B880-9707-4AC7-715A-49C7DB5C78F0}"/>
                </a:ext>
              </a:extLst>
            </p:cNvPr>
            <p:cNvSpPr txBox="1"/>
            <p:nvPr/>
          </p:nvSpPr>
          <p:spPr>
            <a:xfrm>
              <a:off x="447700" y="4409573"/>
              <a:ext cx="1625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/>
                <a:t>AC-LGAD based </a:t>
              </a:r>
              <a:r>
                <a:rPr lang="en-US" sz="1200" err="1"/>
                <a:t>ToF</a:t>
              </a:r>
              <a:endParaRPr lang="en-US" sz="1200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93612009-A431-62EA-95C4-29D08B474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108" y="4888686"/>
            <a:ext cx="4014704" cy="194989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1A9AB05-5DF5-21FE-4C0D-DF1B85772184}"/>
              </a:ext>
            </a:extLst>
          </p:cNvPr>
          <p:cNvSpPr txBox="1"/>
          <p:nvPr/>
        </p:nvSpPr>
        <p:spPr>
          <a:xfrm>
            <a:off x="358546" y="5827404"/>
            <a:ext cx="2241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7030A0"/>
                </a:solidFill>
              </a:rPr>
              <a:t>G. </a:t>
            </a:r>
            <a:r>
              <a:rPr lang="en-US" sz="1200" err="1">
                <a:solidFill>
                  <a:srgbClr val="7030A0"/>
                </a:solidFill>
              </a:rPr>
              <a:t>Feofilov</a:t>
            </a:r>
            <a:r>
              <a:rPr lang="en-US" sz="1200">
                <a:solidFill>
                  <a:srgbClr val="7030A0"/>
                </a:solidFill>
              </a:rPr>
              <a:t> et al.,</a:t>
            </a:r>
          </a:p>
          <a:p>
            <a:r>
              <a:rPr lang="en-US" sz="1200">
                <a:solidFill>
                  <a:srgbClr val="7030A0"/>
                </a:solidFill>
              </a:rPr>
              <a:t>ITS3 WP4 10 October 2023.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13A036C-7AF1-845A-2F28-3536D0B4ECF5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274" y="715249"/>
            <a:ext cx="5494795" cy="4206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46F980-68A9-5866-DF4B-7E617A23E341}"/>
              </a:ext>
            </a:extLst>
          </p:cNvPr>
          <p:cNvSpPr txBox="1"/>
          <p:nvPr/>
        </p:nvSpPr>
        <p:spPr>
          <a:xfrm>
            <a:off x="7315200" y="1324533"/>
            <a:ext cx="449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IB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9A0A5C-FD4C-EC9C-244E-AEFA573884C7}"/>
              </a:ext>
            </a:extLst>
          </p:cNvPr>
          <p:cNvSpPr txBox="1"/>
          <p:nvPr/>
        </p:nvSpPr>
        <p:spPr>
          <a:xfrm>
            <a:off x="7539808" y="1822464"/>
            <a:ext cx="519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OB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BD758A-E0EB-DCBC-9B4D-84B95763026A}"/>
              </a:ext>
            </a:extLst>
          </p:cNvPr>
          <p:cNvCxnSpPr/>
          <p:nvPr/>
        </p:nvCxnSpPr>
        <p:spPr>
          <a:xfrm>
            <a:off x="7315200" y="1208060"/>
            <a:ext cx="0" cy="571500"/>
          </a:xfrm>
          <a:prstGeom prst="straightConnector1">
            <a:avLst/>
          </a:prstGeom>
          <a:ln w="15875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5A6B10-2B4E-360A-37F2-6A72980ADA31}"/>
              </a:ext>
            </a:extLst>
          </p:cNvPr>
          <p:cNvCxnSpPr>
            <a:cxnSpLocks/>
          </p:cNvCxnSpPr>
          <p:nvPr/>
        </p:nvCxnSpPr>
        <p:spPr>
          <a:xfrm>
            <a:off x="7600950" y="1779560"/>
            <a:ext cx="0" cy="455027"/>
          </a:xfrm>
          <a:prstGeom prst="straightConnector1">
            <a:avLst/>
          </a:prstGeom>
          <a:ln w="15875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C94D2C-308D-D765-FF64-7FD1E3425037}"/>
              </a:ext>
            </a:extLst>
          </p:cNvPr>
          <p:cNvCxnSpPr>
            <a:cxnSpLocks/>
          </p:cNvCxnSpPr>
          <p:nvPr/>
        </p:nvCxnSpPr>
        <p:spPr>
          <a:xfrm>
            <a:off x="7124700" y="2609136"/>
            <a:ext cx="0" cy="2312988"/>
          </a:xfrm>
          <a:prstGeom prst="straightConnector1">
            <a:avLst/>
          </a:prstGeom>
          <a:ln w="15875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D1EBC95-A327-F1AF-9E07-A4ECE003BDB3}"/>
              </a:ext>
            </a:extLst>
          </p:cNvPr>
          <p:cNvSpPr txBox="1"/>
          <p:nvPr/>
        </p:nvSpPr>
        <p:spPr>
          <a:xfrm>
            <a:off x="7124700" y="3873598"/>
            <a:ext cx="844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E-End Cap Disks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235381-7CE2-CC98-3C57-27AC1B80512C}"/>
              </a:ext>
            </a:extLst>
          </p:cNvPr>
          <p:cNvSpPr txBox="1"/>
          <p:nvPr/>
        </p:nvSpPr>
        <p:spPr>
          <a:xfrm>
            <a:off x="3094327" y="2328904"/>
            <a:ext cx="449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IB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B6C68B-A247-A274-E79C-7495F2DBB537}"/>
              </a:ext>
            </a:extLst>
          </p:cNvPr>
          <p:cNvSpPr txBox="1"/>
          <p:nvPr/>
        </p:nvSpPr>
        <p:spPr>
          <a:xfrm>
            <a:off x="3074931" y="2782285"/>
            <a:ext cx="519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OB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771D46-AE8F-F78B-74E7-D9646C1F963D}"/>
              </a:ext>
            </a:extLst>
          </p:cNvPr>
          <p:cNvSpPr txBox="1"/>
          <p:nvPr/>
        </p:nvSpPr>
        <p:spPr>
          <a:xfrm>
            <a:off x="1845209" y="2410929"/>
            <a:ext cx="6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EE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A1AC91-3083-22DA-2404-9B5FC8BF223D}"/>
              </a:ext>
            </a:extLst>
          </p:cNvPr>
          <p:cNvSpPr txBox="1"/>
          <p:nvPr/>
        </p:nvSpPr>
        <p:spPr>
          <a:xfrm>
            <a:off x="7124700" y="2764522"/>
            <a:ext cx="844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H-End Cap Disks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9E6019-3421-E1FD-BE5D-5E92CC2DC69E}"/>
              </a:ext>
            </a:extLst>
          </p:cNvPr>
          <p:cNvSpPr txBox="1"/>
          <p:nvPr/>
        </p:nvSpPr>
        <p:spPr>
          <a:xfrm>
            <a:off x="4496268" y="2310839"/>
            <a:ext cx="6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HE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BE8EC11-4A63-E0D8-28C2-D4B42698E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4"/>
            <a:ext cx="6210476" cy="623482"/>
          </a:xfrm>
        </p:spPr>
        <p:txBody>
          <a:bodyPr/>
          <a:lstStyle/>
          <a:p>
            <a:r>
              <a:rPr lang="en-US"/>
              <a:t>MAPS </a:t>
            </a:r>
            <a:r>
              <a:rPr lang="en-US" err="1"/>
              <a:t>ePIC</a:t>
            </a:r>
            <a:r>
              <a:rPr lang="en-US"/>
              <a:t> SVT - Illustration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C61EE6-CE28-8FB0-22B5-7A9C35854192}"/>
              </a:ext>
            </a:extLst>
          </p:cNvPr>
          <p:cNvSpPr txBox="1"/>
          <p:nvPr/>
        </p:nvSpPr>
        <p:spPr>
          <a:xfrm>
            <a:off x="6612441" y="5599601"/>
            <a:ext cx="5437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7030A0"/>
                </a:solidFill>
              </a:rPr>
              <a:t>Upgrades of </a:t>
            </a:r>
            <a:r>
              <a:rPr lang="en-US" sz="1200" b="1" err="1">
                <a:solidFill>
                  <a:srgbClr val="7030A0"/>
                </a:solidFill>
              </a:rPr>
              <a:t>ePIC</a:t>
            </a:r>
            <a:r>
              <a:rPr lang="en-US" sz="1200" b="1">
                <a:solidFill>
                  <a:srgbClr val="7030A0"/>
                </a:solidFill>
              </a:rPr>
              <a:t> with needed improvements: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>
                <a:solidFill>
                  <a:srgbClr val="7030A0"/>
                </a:solidFill>
              </a:rPr>
              <a:t>require an order-of-magnitude enhancement in time stamping, while preserving light material budget (~50 </a:t>
            </a:r>
            <a:r>
              <a:rPr lang="en-US" sz="1200" b="1" err="1">
                <a:solidFill>
                  <a:srgbClr val="7030A0"/>
                </a:solidFill>
              </a:rPr>
              <a:t>μm</a:t>
            </a:r>
            <a:r>
              <a:rPr lang="en-US" sz="1200" b="1">
                <a:solidFill>
                  <a:srgbClr val="7030A0"/>
                </a:solidFill>
              </a:rPr>
              <a:t> thickness) and low power consumption (~50 </a:t>
            </a:r>
            <a:r>
              <a:rPr lang="en-US" sz="1200" b="1" err="1">
                <a:solidFill>
                  <a:srgbClr val="7030A0"/>
                </a:solidFill>
              </a:rPr>
              <a:t>mW</a:t>
            </a:r>
            <a:r>
              <a:rPr lang="en-US" sz="1200" b="1">
                <a:solidFill>
                  <a:srgbClr val="7030A0"/>
                </a:solidFill>
              </a:rPr>
              <a:t>/cm²) 2-5 </a:t>
            </a:r>
            <a:r>
              <a:rPr lang="en-US" sz="1200" b="1" err="1">
                <a:solidFill>
                  <a:srgbClr val="7030A0"/>
                </a:solidFill>
                <a:latin typeface="Symbol" panose="05050102010706020507" pitchFamily="18" charset="2"/>
              </a:rPr>
              <a:t>m</a:t>
            </a:r>
            <a:r>
              <a:rPr lang="en-US" sz="1200" b="1" err="1">
                <a:solidFill>
                  <a:srgbClr val="7030A0"/>
                </a:solidFill>
              </a:rPr>
              <a:t>s</a:t>
            </a:r>
            <a:r>
              <a:rPr lang="en-US" sz="1200" b="1">
                <a:solidFill>
                  <a:srgbClr val="7030A0"/>
                </a:solidFill>
              </a:rPr>
              <a:t> </a:t>
            </a:r>
            <a:r>
              <a:rPr lang="en-US" sz="1200" b="1" err="1">
                <a:solidFill>
                  <a:srgbClr val="7030A0"/>
                </a:solidFill>
                <a:latin typeface="Symbol" panose="05050102010706020507" pitchFamily="18" charset="2"/>
              </a:rPr>
              <a:t>s</a:t>
            </a:r>
            <a:r>
              <a:rPr lang="en-US" sz="1200" b="1" err="1">
                <a:solidFill>
                  <a:srgbClr val="7030A0"/>
                </a:solidFill>
              </a:rPr>
              <a:t>t</a:t>
            </a:r>
            <a:r>
              <a:rPr lang="en-US" sz="1200" b="1">
                <a:solidFill>
                  <a:srgbClr val="7030A0"/>
                </a:solidFill>
              </a:rPr>
              <a:t> </a:t>
            </a:r>
            <a:r>
              <a:rPr lang="en-US" sz="1200" b="1">
                <a:solidFill>
                  <a:srgbClr val="7030A0"/>
                </a:solidFill>
                <a:latin typeface="Wingdings 3" panose="05040102010807070707" pitchFamily="18" charset="2"/>
              </a:rPr>
              <a:t>Æ</a:t>
            </a:r>
            <a:r>
              <a:rPr lang="en-US" sz="1200" b="1">
                <a:solidFill>
                  <a:srgbClr val="7030A0"/>
                </a:solidFill>
              </a:rPr>
              <a:t> 100 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>
                <a:solidFill>
                  <a:srgbClr val="7030A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03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764B7-A7A5-4B15-92C6-F9118E14E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5077-74E4-E731-0ADF-923A97045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Front-End / Readout - 1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7C09F-22B1-58D0-DD61-7CF5EF278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12486-35A8-C7AF-6517-4E2B828E72B0}"/>
              </a:ext>
            </a:extLst>
          </p:cNvPr>
          <p:cNvSpPr txBox="1"/>
          <p:nvPr/>
        </p:nvSpPr>
        <p:spPr>
          <a:xfrm>
            <a:off x="230964" y="590133"/>
            <a:ext cx="99967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rgbClr val="105E78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Low Power Front-End</a:t>
            </a:r>
            <a:r>
              <a:rPr kumimoji="0" lang="en-US" altLang="en-US" sz="24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69B7A0-9437-096D-7B6E-DDEA9DC92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9641" y="1003855"/>
            <a:ext cx="5856378" cy="50804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2E78E0-545D-0E30-40F7-1AC8074A54A8}"/>
              </a:ext>
            </a:extLst>
          </p:cNvPr>
          <p:cNvSpPr txBox="1"/>
          <p:nvPr/>
        </p:nvSpPr>
        <p:spPr>
          <a:xfrm>
            <a:off x="2066501" y="6059482"/>
            <a:ext cx="4029499" cy="4154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050"/>
              <a:t>One of several versions of FE for ALICE-ITS3 F. Piro et al., IEEE TNS, VOL. 70, NO. 9, SEPT 2023)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010DC4-51E9-6C0F-B3DC-88AD2FDE477C}"/>
              </a:ext>
            </a:extLst>
          </p:cNvPr>
          <p:cNvSpPr txBox="1"/>
          <p:nvPr/>
        </p:nvSpPr>
        <p:spPr>
          <a:xfrm>
            <a:off x="6534346" y="228496"/>
            <a:ext cx="5426689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small size &lt;20 </a:t>
            </a: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Symbol" panose="050501020107060205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m</a:t>
            </a:r>
            <a:r>
              <a:rPr kumimoji="0" lang="en-US" altLang="en-US" sz="16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 pixel’s pitch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low power ~50 </a:t>
            </a:r>
            <a:r>
              <a:rPr lang="en-US" altLang="en-US" sz="1600" err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nW</a:t>
            </a:r>
            <a:r>
              <a:rPr lang="en-US" altLang="en-US" sz="16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/pixel </a:t>
            </a:r>
            <a:r>
              <a:rPr lang="en-US" altLang="en-US" sz="1600">
                <a:solidFill>
                  <a:srgbClr val="01ADDD"/>
                </a:solidFill>
                <a:latin typeface="Wingdings 3" panose="05040102010807070707" pitchFamily="18" charset="2"/>
                <a:ea typeface="ADLaM Display" panose="02010000000000000000" pitchFamily="2" charset="0"/>
                <a:cs typeface="ADLaM Display" panose="02010000000000000000" pitchFamily="2" charset="0"/>
              </a:rPr>
              <a:t>Æ</a:t>
            </a:r>
            <a:r>
              <a:rPr lang="en-US" altLang="en-US" sz="16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&lt;50 </a:t>
            </a:r>
            <a:r>
              <a:rPr lang="en-US" altLang="en-US" sz="1600" err="1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mW</a:t>
            </a:r>
            <a:r>
              <a:rPr lang="en-US" altLang="en-US" sz="16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/cm</a:t>
            </a:r>
            <a:r>
              <a:rPr lang="en-US" altLang="en-US" sz="1600" baseline="30000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2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8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        </a:t>
            </a:r>
            <a:r>
              <a:rPr kumimoji="0" lang="en-US" altLang="en-US" sz="1800" i="0" u="none" strike="noStrike" cap="none" normalizeH="0" baseline="0">
                <a:ln>
                  <a:noFill/>
                </a:ln>
                <a:solidFill>
                  <a:srgbClr val="115C79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But</a:t>
            </a:r>
            <a:r>
              <a:rPr kumimoji="0" lang="en-US" altLang="en-US" sz="1800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1ADDD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	</a:t>
            </a:r>
            <a:r>
              <a:rPr lang="en-US" altLang="en-US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SLOW</a:t>
            </a: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BAB2A9-5B58-6140-FF0E-06DC37A64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670" y="1425619"/>
            <a:ext cx="5426689" cy="54698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82ABB0-6806-8B8D-D7F5-FBC9D2C00343}"/>
              </a:ext>
            </a:extLst>
          </p:cNvPr>
          <p:cNvSpPr txBox="1"/>
          <p:nvPr/>
        </p:nvSpPr>
        <p:spPr>
          <a:xfrm>
            <a:off x="9680445" y="1134735"/>
            <a:ext cx="17238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Technology</a:t>
            </a:r>
            <a:r>
              <a:rPr lang="en-US"/>
              <a:t>: 65 nm CMOS (</a:t>
            </a:r>
            <a:r>
              <a:rPr lang="en-US" err="1"/>
              <a:t>TPSco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890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7C254-C610-29B5-332C-5FFAF6710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7D5C00F-2E5B-4E01-B527-1634E85D3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304" y="115146"/>
            <a:ext cx="3586043" cy="31500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21E6DF-C378-48B0-1359-44CA488B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Front-End / Readout - 2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38C8E-5F5B-3748-EDA3-570023A89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BAEB99-3629-D799-CF3F-6D09837A5F78}"/>
              </a:ext>
            </a:extLst>
          </p:cNvPr>
          <p:cNvSpPr txBox="1"/>
          <p:nvPr/>
        </p:nvSpPr>
        <p:spPr>
          <a:xfrm>
            <a:off x="304800" y="641669"/>
            <a:ext cx="5865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>
                <a:ln>
                  <a:noFill/>
                </a:ln>
                <a:solidFill>
                  <a:srgbClr val="01ADDD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Comparison with RD53 A/B (fast 25ns resolution)</a:t>
            </a:r>
            <a:endParaRPr kumimoji="0" lang="en-US" altLang="en-US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200150" lvl="2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>
              <a:ln>
                <a:noFill/>
              </a:ln>
              <a:solidFill>
                <a:srgbClr val="7030A0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639FE0-1FA1-CEA5-2CA2-55AA9744C52A}"/>
              </a:ext>
            </a:extLst>
          </p:cNvPr>
          <p:cNvSpPr txBox="1"/>
          <p:nvPr/>
        </p:nvSpPr>
        <p:spPr>
          <a:xfrm>
            <a:off x="389466" y="1067681"/>
            <a:ext cx="6102772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Technology: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65 nm CMOS (TSMC)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Pixel Size: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50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μm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× 50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μm</a:t>
            </a:r>
            <a:endParaRPr lang="en-US" sz="170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Power Consumption: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aiming at less than 1 W/cm², including losses from on-chip voltage regulators (Shunt-LDOs) and per-pixel analog and digital current consumption is approximately </a:t>
            </a:r>
            <a:r>
              <a:rPr lang="en-US" sz="170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4 </a:t>
            </a:r>
            <a:r>
              <a:rPr lang="en-US" sz="1700" err="1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μA</a:t>
            </a:r>
            <a:r>
              <a:rPr lang="en-US" sz="170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each with Front-End Variants:</a:t>
            </a:r>
          </a:p>
          <a:p>
            <a:pPr marL="627063" lvl="2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Synchronous Front-End: t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otal current, including latch, is close to 5.5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μA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per pixel</a:t>
            </a:r>
          </a:p>
          <a:p>
            <a:pPr marL="627063" lvl="2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Linear Front-End: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approximately 4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μA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per pixel</a:t>
            </a:r>
          </a:p>
          <a:p>
            <a:pPr marL="627063" lvl="2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Differential Front-End: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around 4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μA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per pixel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Design Considerations: 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RD53 chips are to handle rates up to 3 GHz/cm² and radiation up to 500 </a:t>
            </a:r>
            <a:r>
              <a:rPr lang="en-US" sz="170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Mrad</a:t>
            </a:r>
            <a:r>
              <a:rPr lang="en-US" sz="17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. ​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A49D88-183D-DD33-6F9F-1C73D4F29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904" y="3145009"/>
            <a:ext cx="4923367" cy="359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267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F46AD-E8C5-4BFD-0EEB-55ADBE71F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23C1D-09E3-0E52-B6EA-346121993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64" y="-635"/>
            <a:ext cx="11049000" cy="821601"/>
          </a:xfrm>
        </p:spPr>
        <p:txBody>
          <a:bodyPr/>
          <a:lstStyle/>
          <a:p>
            <a:r>
              <a:rPr lang="en-US"/>
              <a:t>Front-End / Readout - 3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BFFA2-B00F-1338-0652-9228C73F7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E8B3AC-55A3-2377-6C95-8CA15BB32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457" y="3423046"/>
            <a:ext cx="9218507" cy="30761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AA46FA-128D-258B-73F2-72F69F3FB5CB}"/>
              </a:ext>
            </a:extLst>
          </p:cNvPr>
          <p:cNvSpPr txBox="1"/>
          <p:nvPr/>
        </p:nvSpPr>
        <p:spPr>
          <a:xfrm>
            <a:off x="8573909" y="6558609"/>
            <a:ext cx="28303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0">
                <a:effectLst/>
              </a:rPr>
              <a:t>Vertex 2023, </a:t>
            </a:r>
            <a:r>
              <a:rPr lang="en-US" sz="1000" err="1"/>
              <a:t>S</a:t>
            </a:r>
            <a:r>
              <a:rPr lang="en-US" sz="1000" b="0" err="1">
                <a:effectLst/>
              </a:rPr>
              <a:t>estri</a:t>
            </a:r>
            <a:r>
              <a:rPr lang="en-US" sz="1000" b="0">
                <a:effectLst/>
              </a:rPr>
              <a:t> Levante, 2023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490148A-2516-2EAF-EC6A-16BDBB5C2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33" y="901112"/>
            <a:ext cx="3662681" cy="24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CA9216-C076-9B5F-0921-BB3AB0CB0079}"/>
              </a:ext>
            </a:extLst>
          </p:cNvPr>
          <p:cNvSpPr txBox="1"/>
          <p:nvPr/>
        </p:nvSpPr>
        <p:spPr>
          <a:xfrm>
            <a:off x="4439919" y="901112"/>
            <a:ext cx="652610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Precise timing needs two: sensor and front-end electronics —</a:t>
            </a:r>
          </a:p>
          <a:p>
            <a:r>
              <a:rPr lang="en-US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— </a:t>
            </a:r>
            <a:r>
              <a:rPr lang="en-US">
                <a:solidFill>
                  <a:srgbClr val="B2D33C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Elephant in the room: primary optimization factor for practical 4D tracking system (millions of readout channels) is power consumption (scales with # of channels not with detector area) </a:t>
            </a:r>
          </a:p>
          <a:p>
            <a:r>
              <a:rPr lang="en-US">
                <a:solidFill>
                  <a:srgbClr val="115C79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Main challenge for future 4D trackers remains front-end power consumption.</a:t>
            </a:r>
          </a:p>
        </p:txBody>
      </p:sp>
    </p:spTree>
    <p:extLst>
      <p:ext uri="{BB962C8B-B14F-4D97-AF65-F5344CB8AC3E}">
        <p14:creationId xmlns:p14="http://schemas.microsoft.com/office/powerpoint/2010/main" val="3789056538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" id="{1E50E555-00B6-2147-91A8-A2CEA3515EB8}" vid="{2E9CFCAC-53E9-4D4D-AE1F-381DB7BC78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9a176dd-81aa-4f1b-9d47-de21cb3ea3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AADD7980F7EF4E86EEBDC4EA887007" ma:contentTypeVersion="15" ma:contentTypeDescription="Create a new document." ma:contentTypeScope="" ma:versionID="f62974b8001ef7612d6b18e8dab91bb0">
  <xsd:schema xmlns:xsd="http://www.w3.org/2001/XMLSchema" xmlns:xs="http://www.w3.org/2001/XMLSchema" xmlns:p="http://schemas.microsoft.com/office/2006/metadata/properties" xmlns:ns3="4d676c88-2d1f-4070-87a0-abf9b57c702c" xmlns:ns4="29a176dd-81aa-4f1b-9d47-de21cb3ea305" targetNamespace="http://schemas.microsoft.com/office/2006/metadata/properties" ma:root="true" ma:fieldsID="cd7e1090ced84012178832675aa77b4b" ns3:_="" ns4:_="">
    <xsd:import namespace="4d676c88-2d1f-4070-87a0-abf9b57c702c"/>
    <xsd:import namespace="29a176dd-81aa-4f1b-9d47-de21cb3ea30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ServiceSearchProperties" minOccurs="0"/>
                <xsd:element ref="ns4:MediaServiceSystemTag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676c88-2d1f-4070-87a0-abf9b57c702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a176dd-81aa-4f1b-9d47-de21cb3ea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DE2137-3ADE-445F-9A1F-E6AC8B158312}">
  <ds:schemaRefs>
    <ds:schemaRef ds:uri="http://schemas.openxmlformats.org/package/2006/metadata/core-properties"/>
    <ds:schemaRef ds:uri="29a176dd-81aa-4f1b-9d47-de21cb3ea305"/>
    <ds:schemaRef ds:uri="http://purl.org/dc/dcmitype/"/>
    <ds:schemaRef ds:uri="http://schemas.microsoft.com/office/infopath/2007/PartnerControls"/>
    <ds:schemaRef ds:uri="http://purl.org/dc/terms/"/>
    <ds:schemaRef ds:uri="4d676c88-2d1f-4070-87a0-abf9b57c702c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D045D8-B6EF-4E43-B841-09859E4DDC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1B0D78-5ABE-4B60-91DF-54701EF01DEE}">
  <ds:schemaRefs>
    <ds:schemaRef ds:uri="29a176dd-81aa-4f1b-9d47-de21cb3ea305"/>
    <ds:schemaRef ds:uri="4d676c88-2d1f-4070-87a0-abf9b57c70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2014</Words>
  <Application>Microsoft Office PowerPoint</Application>
  <PresentationFormat>Widescreen</PresentationFormat>
  <Paragraphs>230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ADLaM Display</vt:lpstr>
      <vt:lpstr>Arial</vt:lpstr>
      <vt:lpstr>Arial  </vt:lpstr>
      <vt:lpstr>Calibri</vt:lpstr>
      <vt:lpstr>Helvetica Neue</vt:lpstr>
      <vt:lpstr>Roboto</vt:lpstr>
      <vt:lpstr>Symbol</vt:lpstr>
      <vt:lpstr>Wingdings 3</vt:lpstr>
      <vt:lpstr>BNL</vt:lpstr>
      <vt:lpstr> Detector Development - Challenges - discussion </vt:lpstr>
      <vt:lpstr>Introduction</vt:lpstr>
      <vt:lpstr>Outline</vt:lpstr>
      <vt:lpstr>Requirements - 1</vt:lpstr>
      <vt:lpstr>Requirements - 2</vt:lpstr>
      <vt:lpstr>MAPS ePIC SVT - Illustration</vt:lpstr>
      <vt:lpstr>Front-End / Readout - 1</vt:lpstr>
      <vt:lpstr>Front-End / Readout - 2</vt:lpstr>
      <vt:lpstr>Front-End / Readout - 3 </vt:lpstr>
      <vt:lpstr>Back-End /Readout - 1</vt:lpstr>
      <vt:lpstr>Back-End / Readout - 2</vt:lpstr>
      <vt:lpstr>Powering - 1 </vt:lpstr>
      <vt:lpstr>Powering - 2</vt:lpstr>
      <vt:lpstr>Power Disribution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– Integration</dc:title>
  <dc:creator>Deptuch, Grzegorz</dc:creator>
  <cp:lastModifiedBy>Deptuch, Grzegorz</cp:lastModifiedBy>
  <cp:revision>1</cp:revision>
  <dcterms:created xsi:type="dcterms:W3CDTF">2023-09-27T14:27:48Z</dcterms:created>
  <dcterms:modified xsi:type="dcterms:W3CDTF">2025-05-08T10:26:24Z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0x010100B5AADD7980F7EF4E86EEBDC4EA887007</vt:lpwstr>
  </property>
</Properties>
</file>