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webp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2" r:id="rId4"/>
  </p:sldMasterIdLst>
  <p:notesMasterIdLst>
    <p:notesMasterId r:id="rId47"/>
  </p:notesMasterIdLst>
  <p:sldIdLst>
    <p:sldId id="256" r:id="rId5"/>
    <p:sldId id="257" r:id="rId6"/>
    <p:sldId id="277" r:id="rId7"/>
    <p:sldId id="276" r:id="rId8"/>
    <p:sldId id="278" r:id="rId9"/>
    <p:sldId id="287" r:id="rId10"/>
    <p:sldId id="288" r:id="rId11"/>
    <p:sldId id="289" r:id="rId12"/>
    <p:sldId id="291" r:id="rId13"/>
    <p:sldId id="279" r:id="rId14"/>
    <p:sldId id="285" r:id="rId15"/>
    <p:sldId id="286" r:id="rId16"/>
    <p:sldId id="292" r:id="rId17"/>
    <p:sldId id="281" r:id="rId18"/>
    <p:sldId id="297" r:id="rId19"/>
    <p:sldId id="314" r:id="rId20"/>
    <p:sldId id="310" r:id="rId21"/>
    <p:sldId id="311" r:id="rId22"/>
    <p:sldId id="309" r:id="rId23"/>
    <p:sldId id="284" r:id="rId24"/>
    <p:sldId id="298" r:id="rId25"/>
    <p:sldId id="315" r:id="rId26"/>
    <p:sldId id="293" r:id="rId27"/>
    <p:sldId id="280" r:id="rId28"/>
    <p:sldId id="294" r:id="rId29"/>
    <p:sldId id="282" r:id="rId30"/>
    <p:sldId id="283" r:id="rId31"/>
    <p:sldId id="295" r:id="rId32"/>
    <p:sldId id="316" r:id="rId33"/>
    <p:sldId id="299" r:id="rId34"/>
    <p:sldId id="300" r:id="rId35"/>
    <p:sldId id="302" r:id="rId36"/>
    <p:sldId id="301" r:id="rId37"/>
    <p:sldId id="305" r:id="rId38"/>
    <p:sldId id="306" r:id="rId39"/>
    <p:sldId id="307" r:id="rId40"/>
    <p:sldId id="266" r:id="rId41"/>
    <p:sldId id="267" r:id="rId42"/>
    <p:sldId id="312" r:id="rId43"/>
    <p:sldId id="308" r:id="rId44"/>
    <p:sldId id="313" r:id="rId45"/>
    <p:sldId id="270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tch Newcomer" initials="MN" lastIdx="1" clrIdx="0">
    <p:extLst>
      <p:ext uri="{19B8F6BF-5375-455C-9EA6-DF929625EA0E}">
        <p15:presenceInfo xmlns:p15="http://schemas.microsoft.com/office/powerpoint/2012/main" userId="13ce6ef4b5ff0e9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E40"/>
    <a:srgbClr val="33515F"/>
    <a:srgbClr val="2F4B57"/>
    <a:srgbClr val="375867"/>
    <a:srgbClr val="205A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commentAuthors" Target="commentAuthors.xml"/><Relationship Id="rId8" Type="http://schemas.openxmlformats.org/officeDocument/2006/relationships/slide" Target="slides/slide4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036E0-33A0-4686-8A2E-02E2E143E524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AD52F-9E4A-492C-AC40-4A9F1ABD5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561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IEEE spectrum Tiny Star Explosions Are Powering Moore's Law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4AD52F-9E4A-492C-AC40-4A9F1ABD592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982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4AD52F-9E4A-492C-AC40-4A9F1ABD592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263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2007  we began thinking seriously about trackers for  HL-LHC  and   just about 20 years later we  in production of the systems we dreamt up…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4AD52F-9E4A-492C-AC40-4A9F1ABD592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493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b="1" dirty="0"/>
              <a:t>A potentially useful advancement for  FCC-</a:t>
            </a:r>
            <a:r>
              <a:rPr lang="en-US" sz="1600" b="1" dirty="0" err="1"/>
              <a:t>ee</a:t>
            </a:r>
            <a:r>
              <a:rPr lang="en-US" sz="1600" b="1" dirty="0"/>
              <a:t>  trackers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4AD52F-9E4A-492C-AC40-4A9F1ABD592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671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EE3482-54B8-4AE5-BB8F-76317F29CB8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501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8588-A8FB-42C7-9333-A57C05DB6B75}" type="datetime1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164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F07B6-2281-4F6C-880F-64359BCCDA0D}" type="datetime1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241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B2723-9880-4901-952E-44F981E90A41}" type="datetime1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876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5F817-5632-4C53-BCBC-E704C96DF67E}" type="datetime1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2335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A6A6D-A5AF-4D58-8FCD-473D038D563A}" type="datetime1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622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9AB8E-77BE-4453-A9AA-589545DC84A9}" type="datetime1">
              <a:rPr lang="en-US" smtClean="0"/>
              <a:t>5/8/2025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235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CC812-3CBF-4CD1-9965-E5D4CD06FED7}" type="datetime1">
              <a:rPr lang="en-US" smtClean="0"/>
              <a:t>5/8/2025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123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A6B0D-0522-474A-98BD-A84DFAB2184E}" type="datetime1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8646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1CF8C-65E5-4E9D-9657-63B2AA144D36}" type="datetime1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972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AF334-CCBE-493C-AB9D-F0E33D0AF415}" type="datetime1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67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42239-953A-40B4-A8A4-046CD0797E1A}" type="datetime1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180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9B71-6CD8-44DB-9561-E6DA2EB1C788}" type="datetime1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713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A3F99-D88B-490E-9116-EA6E9670FE4A}" type="datetime1">
              <a:rPr lang="en-US" smtClean="0"/>
              <a:t>5/8/2025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007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5A4DD-AA0A-467A-BE8D-528BFF498AEE}" type="datetime1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448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91D0-5711-4824-B79E-769712C782D8}" type="datetime1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09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7E1B-B4E8-4D1D-A88F-34677A136D2F}" type="datetime1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253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C66E7-8411-493D-9E36-3BAC75D9FC7C}" type="datetime1">
              <a:rPr lang="en-US" smtClean="0"/>
              <a:t>5/8/2025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4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DCDC859-81B1-4FF4-AB47-C4B60206D1D3}" type="datetime1">
              <a:rPr lang="en-US" smtClean="0"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DB7D8-FE4F-44C0-AFF7-AB05C574F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466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pectrum.ieee.org/u/daniel-brown1" TargetMode="External"/><Relationship Id="rId5" Type="http://schemas.openxmlformats.org/officeDocument/2006/relationships/hyperlink" Target="https://spectrum.ieee.org/u/rudolf-schultz" TargetMode="External"/><Relationship Id="rId4" Type="http://schemas.openxmlformats.org/officeDocument/2006/relationships/hyperlink" Target="https://spectrum.ieee.org/u/jayson-stewart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ebp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6128C-4DE7-7A3F-C4B4-BC28015127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0053" y="816266"/>
            <a:ext cx="8825658" cy="3329581"/>
          </a:xfrm>
        </p:spPr>
        <p:txBody>
          <a:bodyPr/>
          <a:lstStyle/>
          <a:p>
            <a:r>
              <a:rPr lang="en-US" dirty="0"/>
              <a:t>Powering Future Tracker Systems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671C49-6BAE-B064-D7A2-1B82E62B82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Mitch Newcomer</a:t>
            </a:r>
          </a:p>
          <a:p>
            <a:endParaRPr lang="en-US" dirty="0"/>
          </a:p>
          <a:p>
            <a:r>
              <a:rPr lang="en-US" dirty="0"/>
              <a:t>May 9, 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11FED6-6AF5-5017-2234-2902DB85F6ED}"/>
              </a:ext>
            </a:extLst>
          </p:cNvPr>
          <p:cNvSpPr txBox="1"/>
          <p:nvPr/>
        </p:nvSpPr>
        <p:spPr>
          <a:xfrm>
            <a:off x="4142342" y="4884924"/>
            <a:ext cx="65860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Technologies &amp;  Serial Power Techniques</a:t>
            </a: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C27723-0937-967D-613B-9C0A4DED8D87}"/>
              </a:ext>
            </a:extLst>
          </p:cNvPr>
          <p:cNvSpPr/>
          <p:nvPr/>
        </p:nvSpPr>
        <p:spPr>
          <a:xfrm>
            <a:off x="10391870" y="0"/>
            <a:ext cx="805758" cy="1186004"/>
          </a:xfrm>
          <a:prstGeom prst="rect">
            <a:avLst/>
          </a:prstGeom>
          <a:solidFill>
            <a:srgbClr val="163E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76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800E1-1B48-811B-87CE-4C3A36171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49" y="271649"/>
            <a:ext cx="9678154" cy="1400530"/>
          </a:xfrm>
        </p:spPr>
        <p:txBody>
          <a:bodyPr/>
          <a:lstStyle/>
          <a:p>
            <a:r>
              <a:rPr lang="en-US" sz="3800" dirty="0"/>
              <a:t>Looking back @ TSMC’s ASIC Fab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8FC81-7617-A39E-4824-43B0A269E9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D66E77-8018-148D-705C-3029E92866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13" y="1575592"/>
            <a:ext cx="10645575" cy="4797403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1F69C75-5FA6-9899-CC3F-FEA1C7064D71}"/>
              </a:ext>
            </a:extLst>
          </p:cNvPr>
          <p:cNvCxnSpPr/>
          <p:nvPr/>
        </p:nvCxnSpPr>
        <p:spPr>
          <a:xfrm flipV="1">
            <a:off x="5755215" y="2299461"/>
            <a:ext cx="0" cy="3268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B1FD50B-6670-05E7-3CC8-A7A6C32754AD}"/>
              </a:ext>
            </a:extLst>
          </p:cNvPr>
          <p:cNvCxnSpPr/>
          <p:nvPr/>
        </p:nvCxnSpPr>
        <p:spPr>
          <a:xfrm flipV="1">
            <a:off x="10038111" y="2263365"/>
            <a:ext cx="0" cy="3268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76AD7CB-792F-3940-DB12-13CB6D5B0EC3}"/>
              </a:ext>
            </a:extLst>
          </p:cNvPr>
          <p:cNvSpPr txBox="1"/>
          <p:nvPr/>
        </p:nvSpPr>
        <p:spPr>
          <a:xfrm>
            <a:off x="6097390" y="2353300"/>
            <a:ext cx="4019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HL LHC  Concept to Production</a:t>
            </a:r>
          </a:p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….~20 years… </a:t>
            </a:r>
          </a:p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92E194-7289-5618-FAF5-1C72D4C2D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746053" y="3124229"/>
            <a:ext cx="3859795" cy="304801"/>
          </a:xfrm>
        </p:spPr>
        <p:txBody>
          <a:bodyPr/>
          <a:lstStyle/>
          <a:p>
            <a:r>
              <a:rPr lang="en-US" dirty="0"/>
              <a:t>Future Prospects for Serial &amp; Other Powering Techniques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294B07-AF22-CEE7-0AD8-CE6AF7F5F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435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D66E77-8018-148D-705C-3029E9286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57" y="1326335"/>
            <a:ext cx="10842508" cy="50770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D800E1-1B48-811B-87CE-4C3A36171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49" y="271649"/>
            <a:ext cx="9678154" cy="1400530"/>
          </a:xfrm>
        </p:spPr>
        <p:txBody>
          <a:bodyPr/>
          <a:lstStyle/>
          <a:p>
            <a:r>
              <a:rPr lang="en-US" dirty="0"/>
              <a:t>Looking back @ TSMC’s Fab History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1F69C75-5FA6-9899-CC3F-FEA1C7064D71}"/>
              </a:ext>
            </a:extLst>
          </p:cNvPr>
          <p:cNvCxnSpPr/>
          <p:nvPr/>
        </p:nvCxnSpPr>
        <p:spPr>
          <a:xfrm flipV="1">
            <a:off x="5907780" y="2383683"/>
            <a:ext cx="0" cy="3268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B1FD50B-6670-05E7-3CC8-A7A6C32754AD}"/>
              </a:ext>
            </a:extLst>
          </p:cNvPr>
          <p:cNvCxnSpPr/>
          <p:nvPr/>
        </p:nvCxnSpPr>
        <p:spPr>
          <a:xfrm flipV="1">
            <a:off x="10350925" y="2263365"/>
            <a:ext cx="0" cy="32683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76AD7CB-792F-3940-DB12-13CB6D5B0EC3}"/>
              </a:ext>
            </a:extLst>
          </p:cNvPr>
          <p:cNvSpPr txBox="1"/>
          <p:nvPr/>
        </p:nvSpPr>
        <p:spPr>
          <a:xfrm>
            <a:off x="6121455" y="2353300"/>
            <a:ext cx="40197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HL LHC  Concept to Production</a:t>
            </a:r>
          </a:p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….20 years… </a:t>
            </a:r>
          </a:p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6ADDE5-5DC7-A733-1F18-CF89BBF24CE3}"/>
              </a:ext>
            </a:extLst>
          </p:cNvPr>
          <p:cNvSpPr/>
          <p:nvPr/>
        </p:nvSpPr>
        <p:spPr>
          <a:xfrm>
            <a:off x="4105614" y="2078553"/>
            <a:ext cx="1792078" cy="1889994"/>
          </a:xfrm>
          <a:prstGeom prst="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FC3CBE-0BFD-FF83-CA45-B0C49F1C9E66}"/>
              </a:ext>
            </a:extLst>
          </p:cNvPr>
          <p:cNvSpPr txBox="1"/>
          <p:nvPr/>
        </p:nvSpPr>
        <p:spPr>
          <a:xfrm>
            <a:off x="4104780" y="2072378"/>
            <a:ext cx="1855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PrimaryHL</a:t>
            </a:r>
            <a:r>
              <a:rPr lang="en-US" dirty="0"/>
              <a:t> LHC</a:t>
            </a:r>
          </a:p>
          <a:p>
            <a:r>
              <a:rPr lang="en-US" dirty="0"/>
              <a:t>Technologies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5BDE34-5FF7-EEFE-679C-2F036264C296}"/>
              </a:ext>
            </a:extLst>
          </p:cNvPr>
          <p:cNvSpPr txBox="1"/>
          <p:nvPr/>
        </p:nvSpPr>
        <p:spPr>
          <a:xfrm>
            <a:off x="6267899" y="4972247"/>
            <a:ext cx="1741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First </a:t>
            </a:r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production </a:t>
            </a:r>
          </a:p>
          <a:p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FinFETs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C0BD3F6-74EC-15CB-C53A-DB5D562C3474}"/>
              </a:ext>
            </a:extLst>
          </p:cNvPr>
          <p:cNvCxnSpPr>
            <a:cxnSpLocks/>
          </p:cNvCxnSpPr>
          <p:nvPr/>
        </p:nvCxnSpPr>
        <p:spPr>
          <a:xfrm>
            <a:off x="7402327" y="5295413"/>
            <a:ext cx="0" cy="4725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1B9ED9-BA96-8C8D-7621-B40F30C4B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885934" y="3745114"/>
            <a:ext cx="3859795" cy="304801"/>
          </a:xfrm>
        </p:spPr>
        <p:txBody>
          <a:bodyPr/>
          <a:lstStyle/>
          <a:p>
            <a:r>
              <a:rPr lang="en-US" dirty="0"/>
              <a:t>Future Prospects for Serial &amp; Other Powering Techniques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7A6ABFA-A135-2310-D20D-D9C7C765C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18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6A949-1FA1-29BD-D459-C07BA956C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 timeline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C222E42B-D6B7-91C2-F2A0-DCF2F14EFC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899"/>
          <a:stretch/>
        </p:blipFill>
        <p:spPr>
          <a:xfrm>
            <a:off x="838200" y="1485984"/>
            <a:ext cx="10515600" cy="32432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2C43CFE-7E8E-74F4-62C7-129CBECD032E}"/>
              </a:ext>
            </a:extLst>
          </p:cNvPr>
          <p:cNvSpPr txBox="1"/>
          <p:nvPr/>
        </p:nvSpPr>
        <p:spPr>
          <a:xfrm>
            <a:off x="646111" y="5187350"/>
            <a:ext cx="106241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I. </a:t>
            </a:r>
            <a:r>
              <a:rPr lang="en-US" sz="2200" dirty="0" err="1"/>
              <a:t>Vivarelli</a:t>
            </a:r>
            <a:r>
              <a:rPr lang="en-US" sz="2200" dirty="0"/>
              <a:t> - Workshop on FCC-</a:t>
            </a:r>
            <a:r>
              <a:rPr lang="en-US" sz="2200" dirty="0" err="1"/>
              <a:t>ee</a:t>
            </a:r>
            <a:r>
              <a:rPr lang="en-US" sz="2200" dirty="0"/>
              <a:t> and Lepton Colliders - 22-24 January 2025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B1C1CFBF-AC9D-15AB-425B-A20F5734BB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7995" r="275" b="79967"/>
          <a:stretch/>
        </p:blipFill>
        <p:spPr>
          <a:xfrm>
            <a:off x="10091451" y="1485984"/>
            <a:ext cx="1262349" cy="967052"/>
          </a:xfr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602E12B-17D7-A6D8-742B-D1EF03F7F014}"/>
              </a:ext>
            </a:extLst>
          </p:cNvPr>
          <p:cNvCxnSpPr/>
          <p:nvPr/>
        </p:nvCxnSpPr>
        <p:spPr>
          <a:xfrm>
            <a:off x="8019513" y="1558408"/>
            <a:ext cx="0" cy="367264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F21767-CEE6-B519-8CA6-3B31A88DC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D4685-FE7C-7A23-0233-CBA34CA2F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91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EB0AE-7DD6-05C3-8A6A-99E26087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507" y="286440"/>
            <a:ext cx="11369406" cy="738130"/>
          </a:xfrm>
        </p:spPr>
        <p:txBody>
          <a:bodyPr/>
          <a:lstStyle/>
          <a:p>
            <a:r>
              <a:rPr lang="en-US" dirty="0"/>
              <a:t>Next round of Collider Physics  ~2045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??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A5BCD9-3707-9C9F-FD69-9F2D8B3B4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2156" y="2004326"/>
            <a:ext cx="8946541" cy="2717385"/>
          </a:xfrm>
        </p:spPr>
        <p:txBody>
          <a:bodyPr/>
          <a:lstStyle/>
          <a:p>
            <a:r>
              <a:rPr lang="en-US" dirty="0"/>
              <a:t>Concept  and early Detector studies NOW to 2028… </a:t>
            </a:r>
          </a:p>
          <a:p>
            <a:r>
              <a:rPr lang="en-US" dirty="0"/>
              <a:t>Design Studies 	2027-2030</a:t>
            </a:r>
          </a:p>
          <a:p>
            <a:r>
              <a:rPr lang="en-US" dirty="0"/>
              <a:t>Early work on Detector designs   2028 – 2035</a:t>
            </a:r>
          </a:p>
          <a:p>
            <a:r>
              <a:rPr lang="en-US" dirty="0"/>
              <a:t>TDR’s 						 		 2030 – 2035</a:t>
            </a:r>
          </a:p>
          <a:p>
            <a:r>
              <a:rPr lang="en-US" dirty="0"/>
              <a:t>Building	    								2035 – 2042…</a:t>
            </a:r>
          </a:p>
          <a:p>
            <a:r>
              <a:rPr lang="en-US" dirty="0"/>
              <a:t>Physics						                            2045- 2050 </a:t>
            </a:r>
            <a:r>
              <a:rPr lang="en-US" dirty="0">
                <a:latin typeface="Arial Black" panose="020B0A04020102020204" pitchFamily="34" charset="0"/>
              </a:rPr>
              <a:t>??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D4202C-B1FC-F785-1562-53BD809BDB56}"/>
              </a:ext>
            </a:extLst>
          </p:cNvPr>
          <p:cNvSpPr/>
          <p:nvPr/>
        </p:nvSpPr>
        <p:spPr>
          <a:xfrm>
            <a:off x="10384325" y="0"/>
            <a:ext cx="805758" cy="11860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33BB20-35E1-241C-F14D-7FD1FF61A1FD}"/>
              </a:ext>
            </a:extLst>
          </p:cNvPr>
          <p:cNvSpPr txBox="1"/>
          <p:nvPr/>
        </p:nvSpPr>
        <p:spPr>
          <a:xfrm>
            <a:off x="2723636" y="1311010"/>
            <a:ext cx="7469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Notional  Timeline…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3DBAEC7-E070-2EF6-E5BE-15DFC7ED7625}"/>
              </a:ext>
            </a:extLst>
          </p:cNvPr>
          <p:cNvCxnSpPr>
            <a:cxnSpLocks/>
          </p:cNvCxnSpPr>
          <p:nvPr/>
        </p:nvCxnSpPr>
        <p:spPr>
          <a:xfrm flipV="1">
            <a:off x="5658335" y="2716039"/>
            <a:ext cx="0" cy="237200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545806C-2D54-332A-75BD-74E100BA01E9}"/>
              </a:ext>
            </a:extLst>
          </p:cNvPr>
          <p:cNvCxnSpPr>
            <a:cxnSpLocks/>
          </p:cNvCxnSpPr>
          <p:nvPr/>
        </p:nvCxnSpPr>
        <p:spPr>
          <a:xfrm flipV="1">
            <a:off x="8137475" y="2796011"/>
            <a:ext cx="0" cy="22920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C3A2BD9-B537-A04F-6177-2EF359EB0130}"/>
              </a:ext>
            </a:extLst>
          </p:cNvPr>
          <p:cNvSpPr txBox="1"/>
          <p:nvPr/>
        </p:nvSpPr>
        <p:spPr>
          <a:xfrm>
            <a:off x="5802719" y="4553867"/>
            <a:ext cx="209865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~</a:t>
            </a:r>
            <a:r>
              <a:rPr lang="en-US" sz="2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20 years  </a:t>
            </a:r>
            <a:r>
              <a:rPr lang="en-US" dirty="0">
                <a:solidFill>
                  <a:schemeClr val="accent6">
                    <a:lumMod val="20000"/>
                    <a:lumOff val="80000"/>
                  </a:schemeClr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FEB975-FD33-803C-67B5-3CDBFE3DE9DA}"/>
              </a:ext>
            </a:extLst>
          </p:cNvPr>
          <p:cNvSpPr txBox="1"/>
          <p:nvPr/>
        </p:nvSpPr>
        <p:spPr>
          <a:xfrm>
            <a:off x="1065375" y="5199596"/>
            <a:ext cx="9137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latin typeface="Bodoni MT" panose="02070603080606020203" pitchFamily="18" charset="0"/>
              </a:rPr>
              <a:t>It may be that the ASIC  SoC and Powering Technologies we finally use are similar to or mostly the same as                         what is available today….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E0AA227-221E-2DD9-F0A6-4AB7A3A12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F15E1A5-9B76-DEA7-A6BA-86E7CDC37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083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8A2E6-D5BE-1E4E-3CFE-AD0A70323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130" y="90579"/>
            <a:ext cx="9404723" cy="715179"/>
          </a:xfrm>
        </p:spPr>
        <p:txBody>
          <a:bodyPr/>
          <a:lstStyle/>
          <a:p>
            <a:r>
              <a:rPr lang="en-US" dirty="0"/>
              <a:t>Techniques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      </a:t>
            </a:r>
            <a:r>
              <a:rPr lang="en-US" i="1" dirty="0"/>
              <a:t>we  know/can extend  today…</a:t>
            </a:r>
            <a:r>
              <a:rPr lang="en-US" dirty="0"/>
              <a:t> 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EE0968-CA8D-731C-A8A6-A246F335B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F7588B-8BDA-FA1C-373A-40773E8EE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45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EE8B759E-9187-E144-B6A0-4C8F138643EF}"/>
              </a:ext>
            </a:extLst>
          </p:cNvPr>
          <p:cNvGrpSpPr/>
          <p:nvPr/>
        </p:nvGrpSpPr>
        <p:grpSpPr>
          <a:xfrm>
            <a:off x="262671" y="639937"/>
            <a:ext cx="11440562" cy="5874208"/>
            <a:chOff x="0" y="-238112"/>
            <a:chExt cx="12192000" cy="675480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DDFB18B-FF03-6223-0BA9-DF29151E4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238112"/>
              <a:ext cx="12192000" cy="6754802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F9B0E89-0F20-0FB5-30A3-740AF9F076C9}"/>
                </a:ext>
              </a:extLst>
            </p:cNvPr>
            <p:cNvSpPr txBox="1"/>
            <p:nvPr/>
          </p:nvSpPr>
          <p:spPr>
            <a:xfrm>
              <a:off x="10882266" y="6147358"/>
              <a:ext cx="12174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Jan </a:t>
              </a:r>
              <a:r>
                <a:rPr lang="en-US" dirty="0" err="1"/>
                <a:t>Trotska</a:t>
              </a:r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D65134C-CD07-D4D9-84E1-81C881FD9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67794"/>
          </a:xfrm>
        </p:spPr>
        <p:txBody>
          <a:bodyPr>
            <a:noAutofit/>
          </a:bodyPr>
          <a:lstStyle/>
          <a:p>
            <a:r>
              <a:rPr lang="en-US" sz="3600" dirty="0"/>
              <a:t>DRD 7.1 Meeting September 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15EFB5-AE88-7CBC-7CCF-E22F098F7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975751-0EED-E20F-4EE5-14388D890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09970" y="0"/>
            <a:ext cx="838199" cy="519093"/>
          </a:xfrm>
        </p:spPr>
        <p:txBody>
          <a:bodyPr/>
          <a:lstStyle/>
          <a:p>
            <a:fld id="{967DB7D8-FE4F-44C0-AFF7-AB05C574F615}" type="slidenum">
              <a:rPr lang="en-US" smtClean="0"/>
              <a:t>15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451888-CDCA-E6FA-6E21-267939E8317D}"/>
              </a:ext>
            </a:extLst>
          </p:cNvPr>
          <p:cNvSpPr txBox="1"/>
          <p:nvPr/>
        </p:nvSpPr>
        <p:spPr>
          <a:xfrm>
            <a:off x="3046997" y="2503710"/>
            <a:ext cx="609399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Develop power distribution schemes and their</a:t>
            </a:r>
          </a:p>
          <a:p>
            <a:r>
              <a:rPr lang="en-US" dirty="0"/>
              <a:t>voltage/current regulators and converters for use</a:t>
            </a:r>
          </a:p>
          <a:p>
            <a:r>
              <a:rPr lang="en-US" dirty="0"/>
              <a:t>in a wide range of future particle physics</a:t>
            </a:r>
          </a:p>
          <a:p>
            <a:r>
              <a:rPr lang="en-US" dirty="0"/>
              <a:t>applications, from low-temperature neutrino</a:t>
            </a:r>
          </a:p>
          <a:p>
            <a:r>
              <a:rPr lang="en-US" dirty="0"/>
              <a:t>detectors to high-radiation environment HL-HLC</a:t>
            </a:r>
          </a:p>
          <a:p>
            <a:r>
              <a:rPr lang="en-US" dirty="0"/>
              <a:t>pixel detectors and beyond.</a:t>
            </a:r>
          </a:p>
        </p:txBody>
      </p:sp>
    </p:spTree>
    <p:extLst>
      <p:ext uri="{BB962C8B-B14F-4D97-AF65-F5344CB8AC3E}">
        <p14:creationId xmlns:p14="http://schemas.microsoft.com/office/powerpoint/2010/main" val="3028866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059ED-6635-27E7-0491-F05B1EEC1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388114"/>
          </a:xfrm>
        </p:spPr>
        <p:txBody>
          <a:bodyPr/>
          <a:lstStyle/>
          <a:p>
            <a:r>
              <a:rPr lang="en-US" dirty="0"/>
              <a:t>7.1.b Powering Next Generation</a:t>
            </a:r>
            <a:br>
              <a:rPr lang="en-US" dirty="0"/>
            </a:br>
            <a:r>
              <a:rPr lang="en-US" dirty="0"/>
              <a:t>Detector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505A2-994D-B24B-B69C-4CC049AC79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Develop power distribution schemes and their voltage/current regulators and converters for use in a wide range of future particle physics applications</a:t>
            </a:r>
            <a:r>
              <a:rPr lang="en-US" sz="2200" dirty="0"/>
              <a:t>, </a:t>
            </a:r>
            <a:r>
              <a:rPr lang="en-US" dirty="0"/>
              <a:t>from low-temperature neutrino detectors to high-radiation environment HL-HLC pixel detectors and beyond.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200" dirty="0"/>
              <a:t>High-efficiency (at least 90% at high load) converters for serial and parallel powering schemes for high voltage conversion and around 75% for fully integrated DCDC 28nm technology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D2B8E6-F35A-0F9B-7E53-19DC9F214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E3147E-89F7-AE8E-6601-B1624F878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90A41C-65E8-05A2-A317-3D94342BA161}"/>
              </a:ext>
            </a:extLst>
          </p:cNvPr>
          <p:cNvSpPr txBox="1"/>
          <p:nvPr/>
        </p:nvSpPr>
        <p:spPr>
          <a:xfrm>
            <a:off x="2035455" y="6091153"/>
            <a:ext cx="7286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https://indico.cern.ch/event/1436991/timetable/#20240909</a:t>
            </a:r>
          </a:p>
        </p:txBody>
      </p:sp>
    </p:spTree>
    <p:extLst>
      <p:ext uri="{BB962C8B-B14F-4D97-AF65-F5344CB8AC3E}">
        <p14:creationId xmlns:p14="http://schemas.microsoft.com/office/powerpoint/2010/main" val="2540926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49CFC-37D8-FC20-E995-687026AAC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489" y="33273"/>
            <a:ext cx="9404723" cy="524912"/>
          </a:xfrm>
        </p:spPr>
        <p:txBody>
          <a:bodyPr/>
          <a:lstStyle/>
          <a:p>
            <a:r>
              <a:rPr lang="en-US" dirty="0"/>
              <a:t>DRD 7.1b  on chip Regulation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EB95B-9F99-1844-6747-217827308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FBAA30-7346-2078-445C-6C8E57939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10025614" y="3276599"/>
            <a:ext cx="3859795" cy="304801"/>
          </a:xfrm>
        </p:spPr>
        <p:txBody>
          <a:bodyPr/>
          <a:lstStyle/>
          <a:p>
            <a:r>
              <a:rPr lang="en-US" dirty="0"/>
              <a:t>Future Prospects for Serial &amp; Other Powering Techniques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4C4EB2-2418-93B3-F958-ACC915B29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EEED57-C164-EF13-5A08-87BC2372B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74" y="714098"/>
            <a:ext cx="10089925" cy="55343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649679E-9A7C-6BCD-6B9D-9118F0F4ADF1}"/>
              </a:ext>
            </a:extLst>
          </p:cNvPr>
          <p:cNvSpPr txBox="1"/>
          <p:nvPr/>
        </p:nvSpPr>
        <p:spPr>
          <a:xfrm flipH="1">
            <a:off x="4397003" y="3401683"/>
            <a:ext cx="1036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DCDC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705BDF-8C4E-D9AD-606D-07C880847F7D}"/>
              </a:ext>
            </a:extLst>
          </p:cNvPr>
          <p:cNvSpPr txBox="1"/>
          <p:nvPr/>
        </p:nvSpPr>
        <p:spPr>
          <a:xfrm flipH="1">
            <a:off x="1501403" y="3122427"/>
            <a:ext cx="1036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DCDC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3F1630F-AF6A-9A27-5064-2695A618D116}"/>
              </a:ext>
            </a:extLst>
          </p:cNvPr>
          <p:cNvCxnSpPr/>
          <p:nvPr/>
        </p:nvCxnSpPr>
        <p:spPr>
          <a:xfrm>
            <a:off x="2082042" y="1438012"/>
            <a:ext cx="43952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F73E1AE-DF0D-2AB8-255B-B892DA7C3D1A}"/>
              </a:ext>
            </a:extLst>
          </p:cNvPr>
          <p:cNvSpPr txBox="1"/>
          <p:nvPr/>
        </p:nvSpPr>
        <p:spPr>
          <a:xfrm>
            <a:off x="1290387" y="6306025"/>
            <a:ext cx="6539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f</a:t>
            </a:r>
            <a:r>
              <a:rPr lang="en-US" sz="1800" dirty="0">
                <a:solidFill>
                  <a:schemeClr val="tx1"/>
                </a:solidFill>
                <a:latin typeface="Garamond" panose="02020404030301010803" pitchFamily="18" charset="0"/>
              </a:rPr>
              <a:t>rom   WP 7.1b workshop 9/24  presentation by</a:t>
            </a:r>
            <a:r>
              <a:rPr lang="en-US" sz="1800" dirty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  <a:r>
              <a:rPr lang="en-US" sz="1800" b="1" i="0" u="none" strike="noStrike" baseline="0" dirty="0">
                <a:solidFill>
                  <a:schemeClr val="tx1"/>
                </a:solidFill>
                <a:latin typeface="Garamond" panose="02020404030301010803" pitchFamily="18" charset="0"/>
              </a:rPr>
              <a:t>Stefano </a:t>
            </a:r>
            <a:r>
              <a:rPr lang="en-US" sz="1800" b="1" i="0" u="none" strike="noStrike" baseline="0" dirty="0" err="1">
                <a:solidFill>
                  <a:schemeClr val="tx1"/>
                </a:solidFill>
                <a:latin typeface="Garamond" panose="02020404030301010803" pitchFamily="18" charset="0"/>
              </a:rPr>
              <a:t>Michelis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155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82051-AA86-B07E-8122-19D687F8E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130" y="172236"/>
            <a:ext cx="9404723" cy="316497"/>
          </a:xfrm>
        </p:spPr>
        <p:txBody>
          <a:bodyPr/>
          <a:lstStyle/>
          <a:p>
            <a:r>
              <a:rPr lang="en-US" sz="3600" dirty="0"/>
              <a:t>On Chip DCDC Preliminary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53483-B5F3-526B-0D80-6B6F8C7F5E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AF85E9-345F-FB5D-2D17-AA27FD857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2F9CB7-CECB-FC89-8DDE-135DE0B06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C3C94D-6E75-D646-BF94-2BED2D203A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27" y="769215"/>
            <a:ext cx="9895613" cy="560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9821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1D831-81F2-FDBA-1000-74480153F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332" y="31613"/>
            <a:ext cx="9868619" cy="767687"/>
          </a:xfrm>
        </p:spPr>
        <p:txBody>
          <a:bodyPr/>
          <a:lstStyle/>
          <a:p>
            <a:r>
              <a:rPr lang="en-US" sz="3600" dirty="0"/>
              <a:t>DRD  7.1b  Powering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FA7269-65EB-8A1F-A9F2-168213CA7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420804" y="3276599"/>
            <a:ext cx="3859795" cy="304801"/>
          </a:xfrm>
        </p:spPr>
        <p:txBody>
          <a:bodyPr/>
          <a:lstStyle/>
          <a:p>
            <a:r>
              <a:rPr lang="en-US" dirty="0"/>
              <a:t>Future Prospects for Serial &amp; Other Powering Techniques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97FAA5-383B-46DC-3AAC-21C35C760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476EC1-DD7E-8533-A3FC-A4A110DB56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927" y="811826"/>
            <a:ext cx="9868619" cy="51202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9ACC712-443D-FCA3-BEDD-AAF49E34FF52}"/>
              </a:ext>
            </a:extLst>
          </p:cNvPr>
          <p:cNvSpPr txBox="1"/>
          <p:nvPr/>
        </p:nvSpPr>
        <p:spPr>
          <a:xfrm>
            <a:off x="1290387" y="6053776"/>
            <a:ext cx="6093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Garamond" panose="02020404030301010803" pitchFamily="18" charset="0"/>
              </a:rPr>
              <a:t>f</a:t>
            </a:r>
            <a:r>
              <a:rPr lang="en-US" sz="1800" dirty="0">
                <a:solidFill>
                  <a:schemeClr val="tx1"/>
                </a:solidFill>
                <a:latin typeface="Garamond" panose="02020404030301010803" pitchFamily="18" charset="0"/>
              </a:rPr>
              <a:t>rom   WP 7.1b  presentation by</a:t>
            </a:r>
            <a:r>
              <a:rPr lang="en-US" sz="1800" dirty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  <a:r>
              <a:rPr lang="en-US" sz="1800" b="1" i="0" u="none" strike="noStrike" baseline="0" dirty="0">
                <a:solidFill>
                  <a:schemeClr val="tx1"/>
                </a:solidFill>
                <a:latin typeface="Garamond" panose="02020404030301010803" pitchFamily="18" charset="0"/>
              </a:rPr>
              <a:t>Stefano </a:t>
            </a:r>
            <a:r>
              <a:rPr lang="en-US" sz="1800" b="1" i="0" u="none" strike="noStrike" baseline="0" dirty="0" err="1">
                <a:solidFill>
                  <a:schemeClr val="tx1"/>
                </a:solidFill>
                <a:latin typeface="Garamond" panose="02020404030301010803" pitchFamily="18" charset="0"/>
              </a:rPr>
              <a:t>Michelis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498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9AA0CAF-3473-3E7A-A829-08394D89E7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6889"/>
          <a:stretch/>
        </p:blipFill>
        <p:spPr>
          <a:xfrm>
            <a:off x="235050" y="678916"/>
            <a:ext cx="8253670" cy="5836184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076DDF1-7AE1-ACFB-FB3B-18FFF89D4161}"/>
              </a:ext>
            </a:extLst>
          </p:cNvPr>
          <p:cNvSpPr txBox="1"/>
          <p:nvPr/>
        </p:nvSpPr>
        <p:spPr>
          <a:xfrm>
            <a:off x="235050" y="3975126"/>
            <a:ext cx="60975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4">
                    <a:lumMod val="40000"/>
                    <a:lumOff val="6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Jayson Stewart</a:t>
            </a:r>
            <a:r>
              <a:rPr lang="en-US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>
                <a:solidFill>
                  <a:schemeClr val="accent4">
                    <a:lumMod val="40000"/>
                    <a:lumOff val="6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Rudolf Schultz</a:t>
            </a:r>
            <a:r>
              <a:rPr lang="en-US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>
                <a:solidFill>
                  <a:schemeClr val="accent4">
                    <a:lumMod val="40000"/>
                    <a:lumOff val="6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Daniel 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Brown</a:t>
            </a:r>
            <a:r>
              <a:rPr lang="en-US" dirty="0">
                <a:solidFill>
                  <a:schemeClr val="accent4"/>
                </a:solidFill>
              </a:rPr>
              <a:t> </a:t>
            </a:r>
          </a:p>
          <a:p>
            <a:r>
              <a:rPr lang="en-US" dirty="0"/>
              <a:t>05 Mar 2025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571CBB-21C5-B6F0-299D-64AE3D9D1069}"/>
              </a:ext>
            </a:extLst>
          </p:cNvPr>
          <p:cNvSpPr txBox="1"/>
          <p:nvPr/>
        </p:nvSpPr>
        <p:spPr>
          <a:xfrm>
            <a:off x="235050" y="4829688"/>
            <a:ext cx="60975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20000"/>
                    <a:lumOff val="80000"/>
                  </a:schemeClr>
                </a:solidFill>
              </a:rPr>
              <a:t>https://spectrum.ieee.org/euv-light-source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99BD61-843D-9A54-2940-4364F13D4057}"/>
              </a:ext>
            </a:extLst>
          </p:cNvPr>
          <p:cNvSpPr/>
          <p:nvPr/>
        </p:nvSpPr>
        <p:spPr>
          <a:xfrm>
            <a:off x="10384325" y="0"/>
            <a:ext cx="805758" cy="11860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53F738-DC9A-A59B-48DA-C4ADE2657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52211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IEEE  Spectrum  March 2025      Technology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4C4F44-BF8E-A2C4-8C2D-7F913254EF61}"/>
              </a:ext>
            </a:extLst>
          </p:cNvPr>
          <p:cNvSpPr txBox="1"/>
          <p:nvPr/>
        </p:nvSpPr>
        <p:spPr>
          <a:xfrm>
            <a:off x="8724649" y="1105145"/>
            <a:ext cx="3141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Makng</a:t>
            </a:r>
            <a:r>
              <a:rPr lang="en-US" b="1" dirty="0"/>
              <a:t> Today’s  Mainstream  Commercial Technologies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C62165-A1CF-53CF-8692-089F624E0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7101" y="-169745"/>
            <a:ext cx="838199" cy="767687"/>
          </a:xfrm>
        </p:spPr>
        <p:txBody>
          <a:bodyPr/>
          <a:lstStyle/>
          <a:p>
            <a:fld id="{967DB7D8-FE4F-44C0-AFF7-AB05C574F615}" type="slidenum">
              <a:rPr lang="en-US" smtClean="0"/>
              <a:t>2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BC7A49-B703-C137-A59C-FD5DF20015C7}"/>
              </a:ext>
            </a:extLst>
          </p:cNvPr>
          <p:cNvSpPr txBox="1"/>
          <p:nvPr/>
        </p:nvSpPr>
        <p:spPr>
          <a:xfrm>
            <a:off x="8813549" y="2336800"/>
            <a:ext cx="325145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Barnard’s Loop [left], in the constellation Orion, is the apparent remnant of an ancient supernova. The physics of celestial explosions is surprisingly similar to that of the tin-plasma bursts [right] used to illuminate chips in lithography machines, despite drastically different scales: tens of light years for the supernovas versus tens of millimeters for the tin plasma</a:t>
            </a:r>
          </a:p>
        </p:txBody>
      </p:sp>
    </p:spTree>
    <p:extLst>
      <p:ext uri="{BB962C8B-B14F-4D97-AF65-F5344CB8AC3E}">
        <p14:creationId xmlns:p14="http://schemas.microsoft.com/office/powerpoint/2010/main" val="1970103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33098-7EB9-6B41-5D16-6A97BF61D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9B257-C53F-23FD-F7FD-C3A17CF27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CED079-74A3-C831-5DA4-2F321B91E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603F3F-2E9A-F6C5-93D6-940D5B770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678B50-93EB-1CA3-B0BC-45F961B02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78" y="144379"/>
            <a:ext cx="11747745" cy="65614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04A566-397E-2A60-2731-5C31A08EA54F}"/>
              </a:ext>
            </a:extLst>
          </p:cNvPr>
          <p:cNvSpPr txBox="1"/>
          <p:nvPr/>
        </p:nvSpPr>
        <p:spPr>
          <a:xfrm>
            <a:off x="3633482" y="240269"/>
            <a:ext cx="427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DRD 7.1b  Power Efficiency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B45C82-77F6-4861-7134-5632E41B78BB}"/>
              </a:ext>
            </a:extLst>
          </p:cNvPr>
          <p:cNvSpPr txBox="1"/>
          <p:nvPr/>
        </p:nvSpPr>
        <p:spPr>
          <a:xfrm>
            <a:off x="7495618" y="6336496"/>
            <a:ext cx="6093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  <a:t>f</a:t>
            </a:r>
            <a:r>
              <a:rPr lang="en-US" sz="180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  <a:t>rom   presentation by </a:t>
            </a:r>
            <a:r>
              <a:rPr lang="en-US" sz="1800" b="1" i="0" u="none" strike="noStrike" baseline="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  <a:t>Stefano </a:t>
            </a:r>
            <a:r>
              <a:rPr lang="en-US" sz="1800" b="1" i="0" u="none" strike="noStrike" baseline="0" dirty="0" err="1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  <a:t>Michelis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0641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6963A-A385-1D7D-9ABA-9C61FFF9D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130" y="63419"/>
            <a:ext cx="9404723" cy="1400530"/>
          </a:xfrm>
        </p:spPr>
        <p:txBody>
          <a:bodyPr/>
          <a:lstStyle/>
          <a:p>
            <a:r>
              <a:rPr lang="en-US" dirty="0"/>
              <a:t>Additional Info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B8137-2642-0005-AA1A-80E9AB0125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6EA3CA-CFB2-5EBB-970E-38BAD3B2E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D2DE09-CEBB-95C7-27BE-6CA7A6E5F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2C6E1F-C5B7-0FA3-D2B6-D6BB171FC8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33" t="2095" r="1020" b="4498"/>
          <a:stretch/>
        </p:blipFill>
        <p:spPr>
          <a:xfrm>
            <a:off x="204537" y="156410"/>
            <a:ext cx="11863138" cy="64058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FDDB6B2-FE1B-9182-0083-C2F6D97D3D47}"/>
              </a:ext>
            </a:extLst>
          </p:cNvPr>
          <p:cNvSpPr txBox="1"/>
          <p:nvPr/>
        </p:nvSpPr>
        <p:spPr>
          <a:xfrm>
            <a:off x="3633482" y="240269"/>
            <a:ext cx="427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DRD 7.1b  Power Efficiency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086A53-FFCE-E92D-E950-6A2450A3BF44}"/>
              </a:ext>
            </a:extLst>
          </p:cNvPr>
          <p:cNvSpPr txBox="1"/>
          <p:nvPr/>
        </p:nvSpPr>
        <p:spPr>
          <a:xfrm>
            <a:off x="6313290" y="6192939"/>
            <a:ext cx="6093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  <a:t>F</a:t>
            </a:r>
            <a:r>
              <a:rPr lang="en-US" sz="180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  <a:t>rom DRD7.1b   presentation by </a:t>
            </a:r>
            <a:r>
              <a:rPr lang="en-US" sz="1800" b="1" i="0" u="none" strike="noStrike" baseline="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  <a:t>Stefano </a:t>
            </a:r>
            <a:r>
              <a:rPr lang="en-US" sz="1800" b="1" i="0" u="none" strike="noStrike" baseline="0" dirty="0" err="1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  <a:t>Michelis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4781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5C977-D81E-21FE-3FD0-83A28CF1F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Serial  Powered  Trackers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BAAD14-3EA9-40F7-42A9-60C5114D9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8FA962-B3AF-9082-607E-DEE595747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7972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CF4D7-FC94-C00D-C81B-670C4AD62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073" y="30852"/>
            <a:ext cx="10515600" cy="42090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Notional  Serial Power system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2918B79-ED6D-2EE7-2DD2-D7A45F6ADDDF}"/>
              </a:ext>
            </a:extLst>
          </p:cNvPr>
          <p:cNvSpPr/>
          <p:nvPr/>
        </p:nvSpPr>
        <p:spPr>
          <a:xfrm>
            <a:off x="3112303" y="3176894"/>
            <a:ext cx="659218" cy="265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E852EA-7FAA-3DBC-95A5-A7C6C386D77A}"/>
              </a:ext>
            </a:extLst>
          </p:cNvPr>
          <p:cNvSpPr/>
          <p:nvPr/>
        </p:nvSpPr>
        <p:spPr>
          <a:xfrm>
            <a:off x="3112303" y="3588020"/>
            <a:ext cx="659218" cy="265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45F5807-D34E-09AD-4677-1314FBDBB90A}"/>
              </a:ext>
            </a:extLst>
          </p:cNvPr>
          <p:cNvCxnSpPr>
            <a:stCxn id="4" idx="2"/>
            <a:endCxn id="6" idx="0"/>
          </p:cNvCxnSpPr>
          <p:nvPr/>
        </p:nvCxnSpPr>
        <p:spPr>
          <a:xfrm>
            <a:off x="3441912" y="3442708"/>
            <a:ext cx="0" cy="1453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77AAEE9-ACFE-535E-2125-C936F6530616}"/>
              </a:ext>
            </a:extLst>
          </p:cNvPr>
          <p:cNvCxnSpPr/>
          <p:nvPr/>
        </p:nvCxnSpPr>
        <p:spPr>
          <a:xfrm>
            <a:off x="3442925" y="3853834"/>
            <a:ext cx="0" cy="1453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7AB13FC1-2110-138D-0FB8-CF0547E47C0C}"/>
              </a:ext>
            </a:extLst>
          </p:cNvPr>
          <p:cNvSpPr/>
          <p:nvPr/>
        </p:nvSpPr>
        <p:spPr>
          <a:xfrm>
            <a:off x="3112303" y="4000764"/>
            <a:ext cx="659218" cy="265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B9E5E5-1DA2-E4F5-4A8F-5F03F007956F}"/>
              </a:ext>
            </a:extLst>
          </p:cNvPr>
          <p:cNvSpPr/>
          <p:nvPr/>
        </p:nvSpPr>
        <p:spPr>
          <a:xfrm>
            <a:off x="3112303" y="4407234"/>
            <a:ext cx="659218" cy="265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57BF9D9-0837-2964-E158-7A4F528CA650}"/>
              </a:ext>
            </a:extLst>
          </p:cNvPr>
          <p:cNvCxnSpPr>
            <a:stCxn id="14" idx="2"/>
            <a:endCxn id="15" idx="0"/>
          </p:cNvCxnSpPr>
          <p:nvPr/>
        </p:nvCxnSpPr>
        <p:spPr>
          <a:xfrm>
            <a:off x="3441912" y="4266578"/>
            <a:ext cx="0" cy="1406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95D22F1-C0EF-B9A2-E241-CA1F8342C128}"/>
              </a:ext>
            </a:extLst>
          </p:cNvPr>
          <p:cNvCxnSpPr/>
          <p:nvPr/>
        </p:nvCxnSpPr>
        <p:spPr>
          <a:xfrm>
            <a:off x="3442925" y="4673048"/>
            <a:ext cx="0" cy="1453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487DB5CC-DC98-6F16-B748-5CCB93A7345D}"/>
              </a:ext>
            </a:extLst>
          </p:cNvPr>
          <p:cNvSpPr/>
          <p:nvPr/>
        </p:nvSpPr>
        <p:spPr>
          <a:xfrm>
            <a:off x="3112303" y="1508617"/>
            <a:ext cx="659218" cy="265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5900528-5CE2-4E69-D88D-81B5ED8EAEA8}"/>
              </a:ext>
            </a:extLst>
          </p:cNvPr>
          <p:cNvSpPr/>
          <p:nvPr/>
        </p:nvSpPr>
        <p:spPr>
          <a:xfrm>
            <a:off x="3112303" y="1946554"/>
            <a:ext cx="659218" cy="265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8E5FDDA-44DF-B960-A355-B82BCDB2705B}"/>
              </a:ext>
            </a:extLst>
          </p:cNvPr>
          <p:cNvCxnSpPr>
            <a:stCxn id="19" idx="2"/>
            <a:endCxn id="20" idx="0"/>
          </p:cNvCxnSpPr>
          <p:nvPr/>
        </p:nvCxnSpPr>
        <p:spPr>
          <a:xfrm>
            <a:off x="3441912" y="1774431"/>
            <a:ext cx="0" cy="17212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93F5E67-A843-B104-1070-E541DF4EAF25}"/>
              </a:ext>
            </a:extLst>
          </p:cNvPr>
          <p:cNvCxnSpPr/>
          <p:nvPr/>
        </p:nvCxnSpPr>
        <p:spPr>
          <a:xfrm>
            <a:off x="3442925" y="2212368"/>
            <a:ext cx="0" cy="1453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21DE5A6C-A787-E391-EF2A-CB95CFE15935}"/>
              </a:ext>
            </a:extLst>
          </p:cNvPr>
          <p:cNvSpPr/>
          <p:nvPr/>
        </p:nvSpPr>
        <p:spPr>
          <a:xfrm>
            <a:off x="3112303" y="2354642"/>
            <a:ext cx="659218" cy="265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825563-5412-D5F2-DAF1-1F94A6FAA9F8}"/>
              </a:ext>
            </a:extLst>
          </p:cNvPr>
          <p:cNvSpPr/>
          <p:nvPr/>
        </p:nvSpPr>
        <p:spPr>
          <a:xfrm>
            <a:off x="3101622" y="2791025"/>
            <a:ext cx="659218" cy="2658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8644F25-49F0-7AF4-239D-537B34B055AF}"/>
              </a:ext>
            </a:extLst>
          </p:cNvPr>
          <p:cNvCxnSpPr>
            <a:stCxn id="23" idx="2"/>
            <a:endCxn id="24" idx="0"/>
          </p:cNvCxnSpPr>
          <p:nvPr/>
        </p:nvCxnSpPr>
        <p:spPr>
          <a:xfrm flipH="1">
            <a:off x="3431231" y="2620456"/>
            <a:ext cx="10681" cy="17056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688BCB1-AF7A-1A5C-0875-27A31563514C}"/>
              </a:ext>
            </a:extLst>
          </p:cNvPr>
          <p:cNvCxnSpPr/>
          <p:nvPr/>
        </p:nvCxnSpPr>
        <p:spPr>
          <a:xfrm>
            <a:off x="3442925" y="3031582"/>
            <a:ext cx="0" cy="1453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588CF50-2CF1-182D-CD2C-EAB231FD8A41}"/>
              </a:ext>
            </a:extLst>
          </p:cNvPr>
          <p:cNvCxnSpPr/>
          <p:nvPr/>
        </p:nvCxnSpPr>
        <p:spPr>
          <a:xfrm>
            <a:off x="3441912" y="1390116"/>
            <a:ext cx="0" cy="1453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41B6AA9-1B89-C620-2168-D85D0CBFF404}"/>
              </a:ext>
            </a:extLst>
          </p:cNvPr>
          <p:cNvSpPr/>
          <p:nvPr/>
        </p:nvSpPr>
        <p:spPr>
          <a:xfrm>
            <a:off x="82806" y="2201424"/>
            <a:ext cx="2397309" cy="1464568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3DDDAE22-0EBB-0519-E9C6-E6277FB18B95}"/>
              </a:ext>
            </a:extLst>
          </p:cNvPr>
          <p:cNvCxnSpPr>
            <a:cxnSpLocks/>
          </p:cNvCxnSpPr>
          <p:nvPr/>
        </p:nvCxnSpPr>
        <p:spPr>
          <a:xfrm flipV="1">
            <a:off x="1234440" y="1414616"/>
            <a:ext cx="2207472" cy="771422"/>
          </a:xfrm>
          <a:prstGeom prst="bentConnector3">
            <a:avLst>
              <a:gd name="adj1" fmla="val -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726CC379-F07F-91C5-BFE5-A40C41EA960C}"/>
              </a:ext>
            </a:extLst>
          </p:cNvPr>
          <p:cNvCxnSpPr>
            <a:cxnSpLocks/>
            <a:stCxn id="29" idx="2"/>
          </p:cNvCxnSpPr>
          <p:nvPr/>
        </p:nvCxnSpPr>
        <p:spPr>
          <a:xfrm rot="16200000" flipH="1">
            <a:off x="1785502" y="3161950"/>
            <a:ext cx="1152368" cy="2160451"/>
          </a:xfrm>
          <a:prstGeom prst="bentConnector2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6BE674B-1F19-6E7B-C027-876A083056B9}"/>
              </a:ext>
            </a:extLst>
          </p:cNvPr>
          <p:cNvSpPr txBox="1"/>
          <p:nvPr/>
        </p:nvSpPr>
        <p:spPr>
          <a:xfrm>
            <a:off x="168898" y="2507326"/>
            <a:ext cx="2160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Programmable</a:t>
            </a:r>
          </a:p>
          <a:p>
            <a:pPr algn="ctr"/>
            <a:r>
              <a:rPr lang="en-US" sz="1600" b="1" dirty="0"/>
              <a:t>  current  &amp;</a:t>
            </a:r>
          </a:p>
          <a:p>
            <a:pPr algn="ctr"/>
            <a:r>
              <a:rPr lang="en-US" sz="1600" b="1" dirty="0"/>
              <a:t>  voltage compliance</a:t>
            </a:r>
          </a:p>
        </p:txBody>
      </p:sp>
      <p:sp>
        <p:nvSpPr>
          <p:cNvPr id="38" name="Arrow: Down 37">
            <a:extLst>
              <a:ext uri="{FF2B5EF4-FFF2-40B4-BE49-F238E27FC236}">
                <a16:creationId xmlns:a16="http://schemas.microsoft.com/office/drawing/2014/main" id="{A79568DE-2B03-373E-10AC-DC209F6E3020}"/>
              </a:ext>
            </a:extLst>
          </p:cNvPr>
          <p:cNvSpPr/>
          <p:nvPr/>
        </p:nvSpPr>
        <p:spPr>
          <a:xfrm rot="16825054">
            <a:off x="4092832" y="1272959"/>
            <a:ext cx="164782" cy="766479"/>
          </a:xfrm>
          <a:prstGeom prst="downArrow">
            <a:avLst>
              <a:gd name="adj1" fmla="val 50000"/>
              <a:gd name="adj2" fmla="val 54448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5A309E03-F8E8-9B83-87DD-419CE5C6ABBA}"/>
              </a:ext>
            </a:extLst>
          </p:cNvPr>
          <p:cNvSpPr/>
          <p:nvPr/>
        </p:nvSpPr>
        <p:spPr>
          <a:xfrm>
            <a:off x="4577278" y="1139351"/>
            <a:ext cx="6783221" cy="2343720"/>
          </a:xfrm>
          <a:prstGeom prst="roundRect">
            <a:avLst/>
          </a:prstGeom>
          <a:solidFill>
            <a:schemeClr val="accent1">
              <a:alpha val="30000"/>
            </a:schemeClr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7DB407A-12CD-0669-A31D-C1532D13E44C}"/>
              </a:ext>
            </a:extLst>
          </p:cNvPr>
          <p:cNvCxnSpPr>
            <a:cxnSpLocks/>
          </p:cNvCxnSpPr>
          <p:nvPr/>
        </p:nvCxnSpPr>
        <p:spPr>
          <a:xfrm>
            <a:off x="8109498" y="946891"/>
            <a:ext cx="0" cy="532814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40DF7527-ADEE-8FF9-94FE-EB075A2E9757}"/>
              </a:ext>
            </a:extLst>
          </p:cNvPr>
          <p:cNvSpPr/>
          <p:nvPr/>
        </p:nvSpPr>
        <p:spPr>
          <a:xfrm rot="5400000">
            <a:off x="6281238" y="2170865"/>
            <a:ext cx="278969" cy="34008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196478A-E455-3D8E-FA81-789EB96996E9}"/>
              </a:ext>
            </a:extLst>
          </p:cNvPr>
          <p:cNvCxnSpPr>
            <a:cxnSpLocks/>
          </p:cNvCxnSpPr>
          <p:nvPr/>
        </p:nvCxnSpPr>
        <p:spPr>
          <a:xfrm>
            <a:off x="4918262" y="1462772"/>
            <a:ext cx="477593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CF9DC59-F16E-8BB7-2BDB-21AD06C8D409}"/>
              </a:ext>
            </a:extLst>
          </p:cNvPr>
          <p:cNvCxnSpPr>
            <a:cxnSpLocks/>
          </p:cNvCxnSpPr>
          <p:nvPr/>
        </p:nvCxnSpPr>
        <p:spPr>
          <a:xfrm>
            <a:off x="8081084" y="3179526"/>
            <a:ext cx="0" cy="532814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E7901F1-AB79-ECD5-B644-6C481ED27CE4}"/>
              </a:ext>
            </a:extLst>
          </p:cNvPr>
          <p:cNvCxnSpPr>
            <a:cxnSpLocks/>
          </p:cNvCxnSpPr>
          <p:nvPr/>
        </p:nvCxnSpPr>
        <p:spPr>
          <a:xfrm>
            <a:off x="4918262" y="3176894"/>
            <a:ext cx="584576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4B081880-B0B7-19EA-DD16-A36708A46934}"/>
              </a:ext>
            </a:extLst>
          </p:cNvPr>
          <p:cNvSpPr/>
          <p:nvPr/>
        </p:nvSpPr>
        <p:spPr>
          <a:xfrm>
            <a:off x="5205927" y="2470509"/>
            <a:ext cx="1021830" cy="4984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An ref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91EBCFD-6BDB-84D2-870D-C1A960ADFF62}"/>
              </a:ext>
            </a:extLst>
          </p:cNvPr>
          <p:cNvGrpSpPr/>
          <p:nvPr/>
        </p:nvGrpSpPr>
        <p:grpSpPr>
          <a:xfrm>
            <a:off x="6678912" y="2265350"/>
            <a:ext cx="98271" cy="141889"/>
            <a:chOff x="6221073" y="3831021"/>
            <a:chExt cx="98271" cy="141889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4508CB6B-4F89-8A3F-FC46-6528A8BB4A96}"/>
                </a:ext>
              </a:extLst>
            </p:cNvPr>
            <p:cNvCxnSpPr/>
            <p:nvPr/>
          </p:nvCxnSpPr>
          <p:spPr>
            <a:xfrm>
              <a:off x="6221073" y="3831021"/>
              <a:ext cx="0" cy="14188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D642754-4844-544E-E385-47B0D0128F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21073" y="3937701"/>
              <a:ext cx="98271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F7FD4A8-D7D4-16F4-1EBE-D36BA558A7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21073" y="3860666"/>
              <a:ext cx="98271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E2EEB060-3892-BD22-5CD1-23372A06F1A7}"/>
              </a:ext>
            </a:extLst>
          </p:cNvPr>
          <p:cNvCxnSpPr>
            <a:cxnSpLocks/>
          </p:cNvCxnSpPr>
          <p:nvPr/>
        </p:nvCxnSpPr>
        <p:spPr>
          <a:xfrm rot="10800000">
            <a:off x="5767239" y="2861700"/>
            <a:ext cx="360505" cy="315194"/>
          </a:xfrm>
          <a:prstGeom prst="bentConnector3">
            <a:avLst>
              <a:gd name="adj1" fmla="val 9460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BB7AB508-39DD-0794-D3B1-141F0CD39CE8}"/>
              </a:ext>
            </a:extLst>
          </p:cNvPr>
          <p:cNvCxnSpPr>
            <a:cxnSpLocks/>
            <a:stCxn id="55" idx="0"/>
          </p:cNvCxnSpPr>
          <p:nvPr/>
        </p:nvCxnSpPr>
        <p:spPr>
          <a:xfrm rot="5400000" flipH="1" flipV="1">
            <a:off x="6033320" y="2092833"/>
            <a:ext cx="61198" cy="69415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4223148F-7447-37EF-409A-2D00828F32D9}"/>
              </a:ext>
            </a:extLst>
          </p:cNvPr>
          <p:cNvCxnSpPr>
            <a:cxnSpLocks/>
          </p:cNvCxnSpPr>
          <p:nvPr/>
        </p:nvCxnSpPr>
        <p:spPr>
          <a:xfrm rot="16200000" flipV="1">
            <a:off x="5764963" y="1766719"/>
            <a:ext cx="797983" cy="213591"/>
          </a:xfrm>
          <a:prstGeom prst="bentConnector3">
            <a:avLst>
              <a:gd name="adj1" fmla="val -57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C48757FD-CF1C-82CA-2566-FDFE2E2C1BC5}"/>
              </a:ext>
            </a:extLst>
          </p:cNvPr>
          <p:cNvCxnSpPr>
            <a:cxnSpLocks/>
          </p:cNvCxnSpPr>
          <p:nvPr/>
        </p:nvCxnSpPr>
        <p:spPr>
          <a:xfrm flipV="1">
            <a:off x="6775128" y="1804437"/>
            <a:ext cx="0" cy="49055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C6801259-924E-EA00-BF6D-2C1B253B5635}"/>
              </a:ext>
            </a:extLst>
          </p:cNvPr>
          <p:cNvCxnSpPr/>
          <p:nvPr/>
        </p:nvCxnSpPr>
        <p:spPr>
          <a:xfrm flipV="1">
            <a:off x="6775128" y="2368877"/>
            <a:ext cx="0" cy="82047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3E3264D8-5014-B267-96B4-B6654F4CE2AD}"/>
              </a:ext>
            </a:extLst>
          </p:cNvPr>
          <p:cNvCxnSpPr>
            <a:cxnSpLocks/>
            <a:stCxn id="49" idx="0"/>
          </p:cNvCxnSpPr>
          <p:nvPr/>
        </p:nvCxnSpPr>
        <p:spPr>
          <a:xfrm>
            <a:off x="6590767" y="2340910"/>
            <a:ext cx="881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44F2DFA-9699-290C-4B96-289FD6C8456B}"/>
              </a:ext>
            </a:extLst>
          </p:cNvPr>
          <p:cNvCxnSpPr/>
          <p:nvPr/>
        </p:nvCxnSpPr>
        <p:spPr>
          <a:xfrm flipV="1">
            <a:off x="7356035" y="4392246"/>
            <a:ext cx="0" cy="14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1045A15-7534-D585-3D1E-970A3FC79FFC}"/>
              </a:ext>
            </a:extLst>
          </p:cNvPr>
          <p:cNvGrpSpPr/>
          <p:nvPr/>
        </p:nvGrpSpPr>
        <p:grpSpPr>
          <a:xfrm>
            <a:off x="6716406" y="1473216"/>
            <a:ext cx="117443" cy="331221"/>
            <a:chOff x="6804437" y="4286082"/>
            <a:chExt cx="117443" cy="33122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8D5B328-DAB1-03EE-02BF-6E5633FF0F4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14479" y="4461065"/>
              <a:ext cx="107401" cy="3786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CAC6E73-F29B-2EF7-A87F-D984E4BEC6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57341" y="4533799"/>
              <a:ext cx="61127" cy="2607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6A40218-E94D-AF00-9157-7BBC907C9B39}"/>
                </a:ext>
              </a:extLst>
            </p:cNvPr>
            <p:cNvCxnSpPr>
              <a:cxnSpLocks/>
            </p:cNvCxnSpPr>
            <p:nvPr/>
          </p:nvCxnSpPr>
          <p:spPr>
            <a:xfrm>
              <a:off x="6814479" y="4497813"/>
              <a:ext cx="107401" cy="3786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C47DF9F-E2E5-7EBB-D1CB-048D2116DAC2}"/>
                </a:ext>
              </a:extLst>
            </p:cNvPr>
            <p:cNvCxnSpPr>
              <a:cxnSpLocks/>
            </p:cNvCxnSpPr>
            <p:nvPr/>
          </p:nvCxnSpPr>
          <p:spPr>
            <a:xfrm>
              <a:off x="6804437" y="4354511"/>
              <a:ext cx="107401" cy="3786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314A2D0-F458-8538-C5F5-4051E374494D}"/>
                </a:ext>
              </a:extLst>
            </p:cNvPr>
            <p:cNvCxnSpPr>
              <a:cxnSpLocks/>
            </p:cNvCxnSpPr>
            <p:nvPr/>
          </p:nvCxnSpPr>
          <p:spPr>
            <a:xfrm>
              <a:off x="6811839" y="4427102"/>
              <a:ext cx="107401" cy="3786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3E47BB7-57A2-6FFD-10F8-0E382BF2C6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04437" y="4391116"/>
              <a:ext cx="107401" cy="3786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8DA8F22-28C8-3D8E-7AD6-CDEC98F7F03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09826" y="4334708"/>
              <a:ext cx="62547" cy="1760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C276111-3ACF-A6A7-0BB1-5DA91891E915}"/>
                </a:ext>
              </a:extLst>
            </p:cNvPr>
            <p:cNvCxnSpPr>
              <a:cxnSpLocks/>
            </p:cNvCxnSpPr>
            <p:nvPr/>
          </p:nvCxnSpPr>
          <p:spPr>
            <a:xfrm>
              <a:off x="6866786" y="4286082"/>
              <a:ext cx="0" cy="5742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A5E714D-7420-DA94-6434-280922648D5B}"/>
                </a:ext>
              </a:extLst>
            </p:cNvPr>
            <p:cNvCxnSpPr>
              <a:cxnSpLocks/>
            </p:cNvCxnSpPr>
            <p:nvPr/>
          </p:nvCxnSpPr>
          <p:spPr>
            <a:xfrm>
              <a:off x="6861674" y="4559875"/>
              <a:ext cx="0" cy="5742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45419E5-9E09-B5F3-9CB0-A0047DE42827}"/>
              </a:ext>
            </a:extLst>
          </p:cNvPr>
          <p:cNvCxnSpPr>
            <a:cxnSpLocks/>
          </p:cNvCxnSpPr>
          <p:nvPr/>
        </p:nvCxnSpPr>
        <p:spPr>
          <a:xfrm>
            <a:off x="6784342" y="1811993"/>
            <a:ext cx="915330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4B3E2509-C78B-B6AC-A341-7FEA64B2626F}"/>
              </a:ext>
            </a:extLst>
          </p:cNvPr>
          <p:cNvSpPr/>
          <p:nvPr/>
        </p:nvSpPr>
        <p:spPr>
          <a:xfrm>
            <a:off x="7179159" y="2089063"/>
            <a:ext cx="1031955" cy="7548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Analog FE</a:t>
            </a:r>
          </a:p>
        </p:txBody>
      </p:sp>
      <p:sp>
        <p:nvSpPr>
          <p:cNvPr id="100" name="Isosceles Triangle 99">
            <a:extLst>
              <a:ext uri="{FF2B5EF4-FFF2-40B4-BE49-F238E27FC236}">
                <a16:creationId xmlns:a16="http://schemas.microsoft.com/office/drawing/2014/main" id="{CD296934-81BD-F51E-8D1D-FCCCE542A28B}"/>
              </a:ext>
            </a:extLst>
          </p:cNvPr>
          <p:cNvSpPr/>
          <p:nvPr/>
        </p:nvSpPr>
        <p:spPr>
          <a:xfrm rot="5400000">
            <a:off x="9185147" y="2170868"/>
            <a:ext cx="278969" cy="34008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A206F2EB-98B1-16E1-A5B2-23F8F995CF00}"/>
              </a:ext>
            </a:extLst>
          </p:cNvPr>
          <p:cNvGrpSpPr/>
          <p:nvPr/>
        </p:nvGrpSpPr>
        <p:grpSpPr>
          <a:xfrm>
            <a:off x="9582821" y="2265353"/>
            <a:ext cx="98271" cy="141889"/>
            <a:chOff x="6221073" y="3831021"/>
            <a:chExt cx="98271" cy="141889"/>
          </a:xfrm>
        </p:grpSpPr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B3B5C438-36C9-1DBE-E59D-8C948C9CC730}"/>
                </a:ext>
              </a:extLst>
            </p:cNvPr>
            <p:cNvCxnSpPr/>
            <p:nvPr/>
          </p:nvCxnSpPr>
          <p:spPr>
            <a:xfrm>
              <a:off x="6221073" y="3831021"/>
              <a:ext cx="0" cy="14188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5F0DF90B-E8C7-1BC9-3223-AC29A8D303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21073" y="3937701"/>
              <a:ext cx="98271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C67C5612-7FF8-0544-B647-02ACFC9718E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21073" y="3860666"/>
              <a:ext cx="98271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6" name="Connector: Elbow 105">
            <a:extLst>
              <a:ext uri="{FF2B5EF4-FFF2-40B4-BE49-F238E27FC236}">
                <a16:creationId xmlns:a16="http://schemas.microsoft.com/office/drawing/2014/main" id="{75F31722-6A39-1FD4-1162-C3F29D4B9927}"/>
              </a:ext>
            </a:extLst>
          </p:cNvPr>
          <p:cNvCxnSpPr/>
          <p:nvPr/>
        </p:nvCxnSpPr>
        <p:spPr>
          <a:xfrm rot="10800000">
            <a:off x="8754331" y="2861703"/>
            <a:ext cx="360505" cy="315194"/>
          </a:xfrm>
          <a:prstGeom prst="bentConnector3">
            <a:avLst>
              <a:gd name="adj1" fmla="val 9460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or: Elbow 106">
            <a:extLst>
              <a:ext uri="{FF2B5EF4-FFF2-40B4-BE49-F238E27FC236}">
                <a16:creationId xmlns:a16="http://schemas.microsoft.com/office/drawing/2014/main" id="{86345241-4ACE-FA5F-26C8-957F2878F9B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009250" y="2181686"/>
            <a:ext cx="61198" cy="51645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or: Elbow 107">
            <a:extLst>
              <a:ext uri="{FF2B5EF4-FFF2-40B4-BE49-F238E27FC236}">
                <a16:creationId xmlns:a16="http://schemas.microsoft.com/office/drawing/2014/main" id="{76DBE123-04D0-EBF0-0DCD-7AFBD7F2321A}"/>
              </a:ext>
            </a:extLst>
          </p:cNvPr>
          <p:cNvCxnSpPr>
            <a:cxnSpLocks/>
          </p:cNvCxnSpPr>
          <p:nvPr/>
        </p:nvCxnSpPr>
        <p:spPr>
          <a:xfrm rot="16200000" flipV="1">
            <a:off x="8668872" y="1766722"/>
            <a:ext cx="797983" cy="213591"/>
          </a:xfrm>
          <a:prstGeom prst="bentConnector3">
            <a:avLst>
              <a:gd name="adj1" fmla="val -57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F073D6A4-E5CE-2242-D2C1-77A73AE2A4A7}"/>
              </a:ext>
            </a:extLst>
          </p:cNvPr>
          <p:cNvCxnSpPr>
            <a:cxnSpLocks/>
          </p:cNvCxnSpPr>
          <p:nvPr/>
        </p:nvCxnSpPr>
        <p:spPr>
          <a:xfrm flipV="1">
            <a:off x="9679037" y="1804440"/>
            <a:ext cx="0" cy="49055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17B5A3CE-4F09-0757-780B-5CBABCEE5026}"/>
              </a:ext>
            </a:extLst>
          </p:cNvPr>
          <p:cNvCxnSpPr/>
          <p:nvPr/>
        </p:nvCxnSpPr>
        <p:spPr>
          <a:xfrm flipV="1">
            <a:off x="9679037" y="2368880"/>
            <a:ext cx="0" cy="82047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39E0ED3C-0EC2-1E03-C226-2E1E7B6B0E8E}"/>
              </a:ext>
            </a:extLst>
          </p:cNvPr>
          <p:cNvCxnSpPr>
            <a:cxnSpLocks/>
            <a:stCxn id="100" idx="0"/>
          </p:cNvCxnSpPr>
          <p:nvPr/>
        </p:nvCxnSpPr>
        <p:spPr>
          <a:xfrm>
            <a:off x="9494676" y="2340913"/>
            <a:ext cx="8814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74BB334F-177D-B54E-1714-69D1D682F2DC}"/>
              </a:ext>
            </a:extLst>
          </p:cNvPr>
          <p:cNvGrpSpPr/>
          <p:nvPr/>
        </p:nvGrpSpPr>
        <p:grpSpPr>
          <a:xfrm>
            <a:off x="9620315" y="1473219"/>
            <a:ext cx="117443" cy="331221"/>
            <a:chOff x="6804437" y="4286082"/>
            <a:chExt cx="117443" cy="331221"/>
          </a:xfrm>
        </p:grpSpPr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EA3C1737-EA94-E5BA-8C03-76FF2E6E6D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14479" y="4461065"/>
              <a:ext cx="107401" cy="3786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ED3F30C8-D8CD-EA29-1737-FE12010DFD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57341" y="4533799"/>
              <a:ext cx="61127" cy="2607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17CAAD77-4B13-221F-E4AD-03D01649550F}"/>
                </a:ext>
              </a:extLst>
            </p:cNvPr>
            <p:cNvCxnSpPr>
              <a:cxnSpLocks/>
            </p:cNvCxnSpPr>
            <p:nvPr/>
          </p:nvCxnSpPr>
          <p:spPr>
            <a:xfrm>
              <a:off x="6814479" y="4497813"/>
              <a:ext cx="107401" cy="3786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362ECDFC-783C-4301-6603-C5B483A4FBAD}"/>
                </a:ext>
              </a:extLst>
            </p:cNvPr>
            <p:cNvCxnSpPr>
              <a:cxnSpLocks/>
            </p:cNvCxnSpPr>
            <p:nvPr/>
          </p:nvCxnSpPr>
          <p:spPr>
            <a:xfrm>
              <a:off x="6804437" y="4354511"/>
              <a:ext cx="107401" cy="3786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60A6233-D760-FFF6-393B-FF3ACB39E8C2}"/>
                </a:ext>
              </a:extLst>
            </p:cNvPr>
            <p:cNvCxnSpPr>
              <a:cxnSpLocks/>
            </p:cNvCxnSpPr>
            <p:nvPr/>
          </p:nvCxnSpPr>
          <p:spPr>
            <a:xfrm>
              <a:off x="6811839" y="4427102"/>
              <a:ext cx="107401" cy="3786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19AA78D2-83FC-1544-BC99-7B3C4B57F2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04437" y="4391116"/>
              <a:ext cx="107401" cy="3786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9DC98839-B1B6-CEB4-303F-D3E4EB31DD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09826" y="4334708"/>
              <a:ext cx="62547" cy="1760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74FB3CAD-1690-973F-15AB-4ECD8F486977}"/>
                </a:ext>
              </a:extLst>
            </p:cNvPr>
            <p:cNvCxnSpPr>
              <a:cxnSpLocks/>
            </p:cNvCxnSpPr>
            <p:nvPr/>
          </p:nvCxnSpPr>
          <p:spPr>
            <a:xfrm>
              <a:off x="6866786" y="4286082"/>
              <a:ext cx="0" cy="5742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5FB56F00-D492-A304-0EED-A37B8CC699FC}"/>
                </a:ext>
              </a:extLst>
            </p:cNvPr>
            <p:cNvCxnSpPr>
              <a:cxnSpLocks/>
            </p:cNvCxnSpPr>
            <p:nvPr/>
          </p:nvCxnSpPr>
          <p:spPr>
            <a:xfrm>
              <a:off x="6861674" y="4559875"/>
              <a:ext cx="0" cy="5742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F2B973E8-4A14-3AE3-B064-FA99E8F01C1A}"/>
              </a:ext>
            </a:extLst>
          </p:cNvPr>
          <p:cNvSpPr/>
          <p:nvPr/>
        </p:nvSpPr>
        <p:spPr>
          <a:xfrm>
            <a:off x="10074975" y="2039078"/>
            <a:ext cx="1031955" cy="7548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Digital FE</a:t>
            </a: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4D586DC4-E51B-7E94-1F0D-0DDA2CFB6AC3}"/>
              </a:ext>
            </a:extLst>
          </p:cNvPr>
          <p:cNvSpPr/>
          <p:nvPr/>
        </p:nvSpPr>
        <p:spPr>
          <a:xfrm>
            <a:off x="8335803" y="2477041"/>
            <a:ext cx="956055" cy="4984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Dig ref</a:t>
            </a: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7504D9F-4351-FC6E-2522-296886046379}"/>
              </a:ext>
            </a:extLst>
          </p:cNvPr>
          <p:cNvCxnSpPr>
            <a:cxnSpLocks/>
          </p:cNvCxnSpPr>
          <p:nvPr/>
        </p:nvCxnSpPr>
        <p:spPr>
          <a:xfrm flipV="1">
            <a:off x="7699672" y="2782302"/>
            <a:ext cx="0" cy="40704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1C21C0A2-104D-3042-C6D3-579F639278A5}"/>
              </a:ext>
            </a:extLst>
          </p:cNvPr>
          <p:cNvCxnSpPr>
            <a:cxnSpLocks/>
          </p:cNvCxnSpPr>
          <p:nvPr/>
        </p:nvCxnSpPr>
        <p:spPr>
          <a:xfrm flipV="1">
            <a:off x="7699672" y="1820716"/>
            <a:ext cx="0" cy="28857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23543174-7573-D469-569F-2860E1D8D5A6}"/>
              </a:ext>
            </a:extLst>
          </p:cNvPr>
          <p:cNvCxnSpPr>
            <a:cxnSpLocks/>
          </p:cNvCxnSpPr>
          <p:nvPr/>
        </p:nvCxnSpPr>
        <p:spPr>
          <a:xfrm>
            <a:off x="9681092" y="1820716"/>
            <a:ext cx="716913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6185A9AF-CB4B-6D75-A543-2F2090B830A0}"/>
              </a:ext>
            </a:extLst>
          </p:cNvPr>
          <p:cNvCxnSpPr>
            <a:cxnSpLocks/>
          </p:cNvCxnSpPr>
          <p:nvPr/>
        </p:nvCxnSpPr>
        <p:spPr>
          <a:xfrm flipV="1">
            <a:off x="10398005" y="2791025"/>
            <a:ext cx="0" cy="40704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0AD47C8E-D6F7-E806-C230-1385752BFC2D}"/>
              </a:ext>
            </a:extLst>
          </p:cNvPr>
          <p:cNvCxnSpPr>
            <a:cxnSpLocks/>
          </p:cNvCxnSpPr>
          <p:nvPr/>
        </p:nvCxnSpPr>
        <p:spPr>
          <a:xfrm flipV="1">
            <a:off x="10398005" y="1829439"/>
            <a:ext cx="0" cy="28857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>
            <a:extLst>
              <a:ext uri="{FF2B5EF4-FFF2-40B4-BE49-F238E27FC236}">
                <a16:creationId xmlns:a16="http://schemas.microsoft.com/office/drawing/2014/main" id="{27C97546-7183-D678-5894-94A3F5B34E43}"/>
              </a:ext>
            </a:extLst>
          </p:cNvPr>
          <p:cNvSpPr txBox="1"/>
          <p:nvPr/>
        </p:nvSpPr>
        <p:spPr>
          <a:xfrm>
            <a:off x="7170261" y="1086157"/>
            <a:ext cx="2195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Module     Electronics</a:t>
            </a:r>
          </a:p>
        </p:txBody>
      </p:sp>
      <p:sp>
        <p:nvSpPr>
          <p:cNvPr id="146" name="Speech Bubble: Rectangle 145">
            <a:extLst>
              <a:ext uri="{FF2B5EF4-FFF2-40B4-BE49-F238E27FC236}">
                <a16:creationId xmlns:a16="http://schemas.microsoft.com/office/drawing/2014/main" id="{74A5D11B-0271-567F-BEF1-C732457FA293}"/>
              </a:ext>
            </a:extLst>
          </p:cNvPr>
          <p:cNvSpPr/>
          <p:nvPr/>
        </p:nvSpPr>
        <p:spPr>
          <a:xfrm>
            <a:off x="9442947" y="3528741"/>
            <a:ext cx="1286124" cy="567950"/>
          </a:xfrm>
          <a:prstGeom prst="wedgeRectCallout">
            <a:avLst>
              <a:gd name="adj1" fmla="val -151668"/>
              <a:gd name="adj2" fmla="val -38621"/>
            </a:avLst>
          </a:prstGeom>
          <a:solidFill>
            <a:schemeClr val="tx2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V(n-1)</a:t>
            </a:r>
          </a:p>
        </p:txBody>
      </p:sp>
      <p:sp>
        <p:nvSpPr>
          <p:cNvPr id="147" name="Speech Bubble: Rectangle 146">
            <a:extLst>
              <a:ext uri="{FF2B5EF4-FFF2-40B4-BE49-F238E27FC236}">
                <a16:creationId xmlns:a16="http://schemas.microsoft.com/office/drawing/2014/main" id="{A42D4ABC-AE6F-EB08-6D6B-ADFBB2FD03A8}"/>
              </a:ext>
            </a:extLst>
          </p:cNvPr>
          <p:cNvSpPr/>
          <p:nvPr/>
        </p:nvSpPr>
        <p:spPr>
          <a:xfrm>
            <a:off x="8968195" y="172970"/>
            <a:ext cx="1384345" cy="568529"/>
          </a:xfrm>
          <a:prstGeom prst="wedgeRectCallout">
            <a:avLst>
              <a:gd name="adj1" fmla="val -108478"/>
              <a:gd name="adj2" fmla="val 86046"/>
            </a:avLst>
          </a:prstGeom>
          <a:solidFill>
            <a:schemeClr val="tx2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V(n)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B03460CD-E0E7-AB4E-C692-5DE064AB9462}"/>
              </a:ext>
            </a:extLst>
          </p:cNvPr>
          <p:cNvSpPr txBox="1"/>
          <p:nvPr/>
        </p:nvSpPr>
        <p:spPr>
          <a:xfrm rot="18389851">
            <a:off x="4465447" y="1956875"/>
            <a:ext cx="1293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Vmodule</a:t>
            </a:r>
            <a:r>
              <a:rPr lang="en-US" dirty="0"/>
              <a:t> 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199A31DF-F2B9-BEBF-CDF3-FD0D14B881B2}"/>
              </a:ext>
            </a:extLst>
          </p:cNvPr>
          <p:cNvSpPr txBox="1"/>
          <p:nvPr/>
        </p:nvSpPr>
        <p:spPr>
          <a:xfrm>
            <a:off x="1487436" y="4806213"/>
            <a:ext cx="1547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0V Return 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F64CA9DF-2A1B-08A2-7314-0FF500ED468B}"/>
              </a:ext>
            </a:extLst>
          </p:cNvPr>
          <p:cNvSpPr txBox="1"/>
          <p:nvPr/>
        </p:nvSpPr>
        <p:spPr>
          <a:xfrm>
            <a:off x="288941" y="2154013"/>
            <a:ext cx="22315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/>
              <a:t>Vout</a:t>
            </a:r>
            <a:r>
              <a:rPr lang="en-US" sz="1600" b="1" dirty="0"/>
              <a:t> </a:t>
            </a:r>
            <a:r>
              <a:rPr lang="en-US" sz="1600" dirty="0"/>
              <a:t>= n(</a:t>
            </a:r>
            <a:r>
              <a:rPr lang="en-US" sz="1600" dirty="0" err="1"/>
              <a:t>Vmodule</a:t>
            </a:r>
            <a:r>
              <a:rPr lang="en-US" sz="1600" dirty="0"/>
              <a:t>)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65D3FA9-3A4E-0DC2-F1C4-778B14DDBB9D}"/>
              </a:ext>
            </a:extLst>
          </p:cNvPr>
          <p:cNvSpPr txBox="1"/>
          <p:nvPr/>
        </p:nvSpPr>
        <p:spPr>
          <a:xfrm>
            <a:off x="6903917" y="1456834"/>
            <a:ext cx="88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</a:t>
            </a:r>
            <a:r>
              <a:rPr lang="en-US" baseline="-25000" dirty="0" err="1"/>
              <a:t>analog</a:t>
            </a:r>
            <a:endParaRPr lang="en-US" baseline="-25000" dirty="0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3300C365-4F2A-4055-A195-BE445AFAF10B}"/>
              </a:ext>
            </a:extLst>
          </p:cNvPr>
          <p:cNvSpPr txBox="1"/>
          <p:nvPr/>
        </p:nvSpPr>
        <p:spPr>
          <a:xfrm>
            <a:off x="9695653" y="1446442"/>
            <a:ext cx="93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</a:t>
            </a:r>
            <a:r>
              <a:rPr lang="en-US" baseline="-25000" dirty="0" err="1"/>
              <a:t>digital</a:t>
            </a:r>
            <a:endParaRPr lang="en-US" baseline="-25000" dirty="0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A2F4BC3B-0128-667E-1680-FEC50D26EFE0}"/>
              </a:ext>
            </a:extLst>
          </p:cNvPr>
          <p:cNvSpPr txBox="1"/>
          <p:nvPr/>
        </p:nvSpPr>
        <p:spPr>
          <a:xfrm>
            <a:off x="6198873" y="2475383"/>
            <a:ext cx="814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Excess Current Path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08933928-73EE-FB09-CC42-ADFC6F29B9F3}"/>
              </a:ext>
            </a:extLst>
          </p:cNvPr>
          <p:cNvSpPr txBox="1"/>
          <p:nvPr/>
        </p:nvSpPr>
        <p:spPr>
          <a:xfrm>
            <a:off x="9216548" y="2483374"/>
            <a:ext cx="814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Excess Current Path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B0ADC783-259E-45BA-7636-4DEE3EF8E76B}"/>
              </a:ext>
            </a:extLst>
          </p:cNvPr>
          <p:cNvSpPr txBox="1"/>
          <p:nvPr/>
        </p:nvSpPr>
        <p:spPr>
          <a:xfrm>
            <a:off x="4529828" y="3834112"/>
            <a:ext cx="66392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Module Current </a:t>
            </a:r>
            <a:r>
              <a:rPr lang="en-US" dirty="0"/>
              <a:t>=  </a:t>
            </a:r>
            <a:r>
              <a:rPr lang="en-US" dirty="0" err="1"/>
              <a:t>i</a:t>
            </a:r>
            <a:r>
              <a:rPr lang="en-US" dirty="0"/>
              <a:t>(</a:t>
            </a:r>
            <a:r>
              <a:rPr lang="en-US" dirty="0" err="1"/>
              <a:t>Ranalog</a:t>
            </a:r>
            <a:r>
              <a:rPr lang="en-US" dirty="0"/>
              <a:t>)   </a:t>
            </a:r>
            <a:r>
              <a:rPr lang="en-US" sz="2400" dirty="0"/>
              <a:t>+</a:t>
            </a:r>
            <a:r>
              <a:rPr lang="en-US" dirty="0"/>
              <a:t>  </a:t>
            </a:r>
            <a:r>
              <a:rPr lang="en-US" dirty="0" err="1"/>
              <a:t>i</a:t>
            </a:r>
            <a:r>
              <a:rPr lang="en-US" dirty="0"/>
              <a:t>(</a:t>
            </a:r>
            <a:r>
              <a:rPr lang="en-US" dirty="0" err="1"/>
              <a:t>Rdigital</a:t>
            </a:r>
            <a:r>
              <a:rPr lang="en-US" dirty="0"/>
              <a:t>)   </a:t>
            </a:r>
          </a:p>
          <a:p>
            <a:r>
              <a:rPr lang="en-US" b="1" dirty="0"/>
              <a:t>Module Power   </a:t>
            </a:r>
            <a:r>
              <a:rPr lang="en-US" dirty="0"/>
              <a:t>=   </a:t>
            </a:r>
            <a:r>
              <a:rPr lang="en-US" dirty="0" err="1"/>
              <a:t>Vmodule</a:t>
            </a:r>
            <a:r>
              <a:rPr lang="en-US" dirty="0"/>
              <a:t> X </a:t>
            </a:r>
            <a:r>
              <a:rPr lang="en-US" dirty="0" err="1"/>
              <a:t>i</a:t>
            </a:r>
            <a:r>
              <a:rPr lang="en-US" dirty="0"/>
              <a:t>(</a:t>
            </a:r>
            <a:r>
              <a:rPr lang="en-US" dirty="0" err="1"/>
              <a:t>Ranalog</a:t>
            </a:r>
            <a:r>
              <a:rPr lang="en-US" dirty="0"/>
              <a:t>) </a:t>
            </a:r>
            <a:r>
              <a:rPr lang="en-US" sz="2400" dirty="0"/>
              <a:t>+</a:t>
            </a:r>
            <a:r>
              <a:rPr lang="en-US" dirty="0"/>
              <a:t> </a:t>
            </a:r>
            <a:r>
              <a:rPr lang="en-US" dirty="0" err="1"/>
              <a:t>Vmodule</a:t>
            </a:r>
            <a:r>
              <a:rPr lang="en-US" dirty="0"/>
              <a:t> X </a:t>
            </a:r>
            <a:r>
              <a:rPr lang="en-US" dirty="0" err="1"/>
              <a:t>i</a:t>
            </a:r>
            <a:r>
              <a:rPr lang="en-US" dirty="0"/>
              <a:t>(</a:t>
            </a:r>
            <a:r>
              <a:rPr lang="en-US" dirty="0" err="1"/>
              <a:t>Rdigital</a:t>
            </a:r>
            <a:r>
              <a:rPr lang="en-US" dirty="0"/>
              <a:t>)</a:t>
            </a:r>
          </a:p>
          <a:p>
            <a:r>
              <a:rPr lang="en-US" b="1" dirty="0"/>
              <a:t>Excess Power      </a:t>
            </a:r>
            <a:r>
              <a:rPr lang="en-US" dirty="0"/>
              <a:t>=   V(</a:t>
            </a:r>
            <a:r>
              <a:rPr lang="en-US" dirty="0" err="1"/>
              <a:t>Ranalog</a:t>
            </a:r>
            <a:r>
              <a:rPr lang="en-US" dirty="0"/>
              <a:t>) X </a:t>
            </a:r>
            <a:r>
              <a:rPr lang="en-US" dirty="0" err="1"/>
              <a:t>i</a:t>
            </a:r>
            <a:r>
              <a:rPr lang="en-US" dirty="0"/>
              <a:t>(</a:t>
            </a:r>
            <a:r>
              <a:rPr lang="en-US" dirty="0" err="1"/>
              <a:t>Ranalog</a:t>
            </a:r>
            <a:r>
              <a:rPr lang="en-US" dirty="0"/>
              <a:t>) </a:t>
            </a:r>
            <a:r>
              <a:rPr lang="en-US" sz="1800" dirty="0"/>
              <a:t>+</a:t>
            </a:r>
            <a:r>
              <a:rPr lang="en-US" dirty="0"/>
              <a:t> V(digital) X </a:t>
            </a:r>
            <a:r>
              <a:rPr lang="en-US" dirty="0" err="1"/>
              <a:t>i</a:t>
            </a:r>
            <a:r>
              <a:rPr lang="en-US" dirty="0"/>
              <a:t>(digital) 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D59B4C3-A0AC-5204-C87F-1C16C34CA2A4}"/>
              </a:ext>
            </a:extLst>
          </p:cNvPr>
          <p:cNvCxnSpPr/>
          <p:nvPr/>
        </p:nvCxnSpPr>
        <p:spPr>
          <a:xfrm>
            <a:off x="6887467" y="2161309"/>
            <a:ext cx="12579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B2F42AC-1AF8-5EBF-0009-6B028A877ABC}"/>
              </a:ext>
            </a:extLst>
          </p:cNvPr>
          <p:cNvCxnSpPr/>
          <p:nvPr/>
        </p:nvCxnSpPr>
        <p:spPr>
          <a:xfrm>
            <a:off x="6887467" y="2201424"/>
            <a:ext cx="12579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98DFE89-6436-45A9-8DC2-110C924ABF90}"/>
              </a:ext>
            </a:extLst>
          </p:cNvPr>
          <p:cNvCxnSpPr/>
          <p:nvPr/>
        </p:nvCxnSpPr>
        <p:spPr>
          <a:xfrm flipV="1">
            <a:off x="6944332" y="1815147"/>
            <a:ext cx="0" cy="33627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E70AF46-1128-62F6-D9DB-B5629077D9B6}"/>
              </a:ext>
            </a:extLst>
          </p:cNvPr>
          <p:cNvCxnSpPr>
            <a:cxnSpLocks/>
          </p:cNvCxnSpPr>
          <p:nvPr/>
        </p:nvCxnSpPr>
        <p:spPr>
          <a:xfrm flipV="1">
            <a:off x="6945779" y="2197948"/>
            <a:ext cx="0" cy="97894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F59C5FE-5031-1AC8-2900-FDBDC2608245}"/>
              </a:ext>
            </a:extLst>
          </p:cNvPr>
          <p:cNvCxnSpPr/>
          <p:nvPr/>
        </p:nvCxnSpPr>
        <p:spPr>
          <a:xfrm>
            <a:off x="9861726" y="2166229"/>
            <a:ext cx="12579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F2902696-3483-EA34-25B6-7998D36F3913}"/>
              </a:ext>
            </a:extLst>
          </p:cNvPr>
          <p:cNvCxnSpPr/>
          <p:nvPr/>
        </p:nvCxnSpPr>
        <p:spPr>
          <a:xfrm>
            <a:off x="9861726" y="2206344"/>
            <a:ext cx="12579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A6A8CBC-23B3-FF5F-2634-60461A4CFECC}"/>
              </a:ext>
            </a:extLst>
          </p:cNvPr>
          <p:cNvCxnSpPr/>
          <p:nvPr/>
        </p:nvCxnSpPr>
        <p:spPr>
          <a:xfrm flipV="1">
            <a:off x="9918591" y="1820067"/>
            <a:ext cx="0" cy="33627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208DB6A-0B3D-4E1F-9A10-FE324C529F05}"/>
              </a:ext>
            </a:extLst>
          </p:cNvPr>
          <p:cNvCxnSpPr>
            <a:cxnSpLocks/>
          </p:cNvCxnSpPr>
          <p:nvPr/>
        </p:nvCxnSpPr>
        <p:spPr>
          <a:xfrm flipV="1">
            <a:off x="9920038" y="2202868"/>
            <a:ext cx="0" cy="97894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>
            <a:extLst>
              <a:ext uri="{FF2B5EF4-FFF2-40B4-BE49-F238E27FC236}">
                <a16:creationId xmlns:a16="http://schemas.microsoft.com/office/drawing/2014/main" id="{AA4E7ABD-5738-52F7-24B7-D287CF05D06A}"/>
              </a:ext>
            </a:extLst>
          </p:cNvPr>
          <p:cNvSpPr/>
          <p:nvPr/>
        </p:nvSpPr>
        <p:spPr>
          <a:xfrm rot="16200000">
            <a:off x="1900265" y="2818618"/>
            <a:ext cx="190032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Serial Power Loop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A2BE2981-0779-8FC6-C9A4-06527CA78EC3}"/>
              </a:ext>
            </a:extLst>
          </p:cNvPr>
          <p:cNvCxnSpPr>
            <a:cxnSpLocks/>
          </p:cNvCxnSpPr>
          <p:nvPr/>
        </p:nvCxnSpPr>
        <p:spPr>
          <a:xfrm>
            <a:off x="5062094" y="2475383"/>
            <a:ext cx="0" cy="722689"/>
          </a:xfrm>
          <a:prstGeom prst="straightConnector1">
            <a:avLst/>
          </a:prstGeom>
          <a:ln w="15875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E9EFA459-CFE9-66FC-C60C-3168D0A86F6F}"/>
              </a:ext>
            </a:extLst>
          </p:cNvPr>
          <p:cNvCxnSpPr>
            <a:cxnSpLocks/>
          </p:cNvCxnSpPr>
          <p:nvPr/>
        </p:nvCxnSpPr>
        <p:spPr>
          <a:xfrm flipV="1">
            <a:off x="5066939" y="1479705"/>
            <a:ext cx="0" cy="609358"/>
          </a:xfrm>
          <a:prstGeom prst="straightConnector1">
            <a:avLst/>
          </a:prstGeom>
          <a:ln w="15875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Arrow: Curved Up 124">
            <a:extLst>
              <a:ext uri="{FF2B5EF4-FFF2-40B4-BE49-F238E27FC236}">
                <a16:creationId xmlns:a16="http://schemas.microsoft.com/office/drawing/2014/main" id="{0DDF469A-39AC-11C3-28A3-B1E41EE1CD94}"/>
              </a:ext>
            </a:extLst>
          </p:cNvPr>
          <p:cNvSpPr/>
          <p:nvPr/>
        </p:nvSpPr>
        <p:spPr>
          <a:xfrm flipH="1">
            <a:off x="1790682" y="4188784"/>
            <a:ext cx="980826" cy="38451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7" name="Arrow: Curved Up 126">
            <a:extLst>
              <a:ext uri="{FF2B5EF4-FFF2-40B4-BE49-F238E27FC236}">
                <a16:creationId xmlns:a16="http://schemas.microsoft.com/office/drawing/2014/main" id="{8729A4D2-2AF1-9DD5-2FB4-C3D9CD2DC850}"/>
              </a:ext>
            </a:extLst>
          </p:cNvPr>
          <p:cNvSpPr/>
          <p:nvPr/>
        </p:nvSpPr>
        <p:spPr>
          <a:xfrm rot="10800000" flipH="1">
            <a:off x="1731689" y="1546128"/>
            <a:ext cx="1130235" cy="36282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44E73960-1A60-EF63-34A2-382DE72354B9}"/>
              </a:ext>
            </a:extLst>
          </p:cNvPr>
          <p:cNvSpPr/>
          <p:nvPr/>
        </p:nvSpPr>
        <p:spPr>
          <a:xfrm>
            <a:off x="553742" y="742448"/>
            <a:ext cx="479208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SP</a:t>
            </a:r>
            <a:r>
              <a:rPr lang="en-US" sz="20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 Advantage =  recycle Module </a:t>
            </a:r>
            <a:r>
              <a:rPr lang="en-US" sz="2000" b="1" cap="none" spc="0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Curren</a:t>
            </a:r>
            <a:r>
              <a:rPr lang="en-US" sz="20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8X 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A08F4406-4482-08DE-7AB9-6AD021A0D3B6}"/>
              </a:ext>
            </a:extLst>
          </p:cNvPr>
          <p:cNvSpPr txBox="1"/>
          <p:nvPr/>
        </p:nvSpPr>
        <p:spPr>
          <a:xfrm>
            <a:off x="1181459" y="5428688"/>
            <a:ext cx="7973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Minimum Loop Current -&gt; </a:t>
            </a: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Set by Highest Consumption SP Element </a:t>
            </a:r>
            <a:r>
              <a:rPr lang="en-US" dirty="0"/>
              <a:t>+ variations within the loop.  ( Modules in a loop may have widely varying occupancy  </a:t>
            </a:r>
            <a:r>
              <a:rPr lang="en-US" dirty="0" err="1"/>
              <a:t>eg.</a:t>
            </a:r>
            <a:r>
              <a:rPr lang="en-US" dirty="0"/>
              <a:t>  along a barrel stave for instance. )</a:t>
            </a:r>
          </a:p>
          <a:p>
            <a:endParaRPr lang="en-US" dirty="0"/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1CED7133-B668-0EC5-F228-FCBB1E739BF9}"/>
              </a:ext>
            </a:extLst>
          </p:cNvPr>
          <p:cNvCxnSpPr/>
          <p:nvPr/>
        </p:nvCxnSpPr>
        <p:spPr>
          <a:xfrm>
            <a:off x="10764023" y="3095609"/>
            <a:ext cx="0" cy="149843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A637EB91-40E9-3878-F8B3-EB7BC4C2E20D}"/>
              </a:ext>
            </a:extLst>
          </p:cNvPr>
          <p:cNvCxnSpPr/>
          <p:nvPr/>
        </p:nvCxnSpPr>
        <p:spPr>
          <a:xfrm>
            <a:off x="10820887" y="3097881"/>
            <a:ext cx="0" cy="149843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70C7DBBA-2DDF-4625-4537-D8CF2B97671D}"/>
              </a:ext>
            </a:extLst>
          </p:cNvPr>
          <p:cNvCxnSpPr/>
          <p:nvPr/>
        </p:nvCxnSpPr>
        <p:spPr>
          <a:xfrm>
            <a:off x="10820887" y="3170972"/>
            <a:ext cx="82765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7F803BF1-3FD2-C4F8-5363-D56CA5F67A9D}"/>
              </a:ext>
            </a:extLst>
          </p:cNvPr>
          <p:cNvCxnSpPr/>
          <p:nvPr/>
        </p:nvCxnSpPr>
        <p:spPr>
          <a:xfrm>
            <a:off x="3767475" y="4620498"/>
            <a:ext cx="14653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B3D73861-CBE8-C1AC-7D5D-B4E92E13269A}"/>
              </a:ext>
            </a:extLst>
          </p:cNvPr>
          <p:cNvCxnSpPr/>
          <p:nvPr/>
        </p:nvCxnSpPr>
        <p:spPr>
          <a:xfrm>
            <a:off x="3767475" y="4214028"/>
            <a:ext cx="14653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EC4A7742-BCBA-79E7-35C8-F3C4B0852FB7}"/>
              </a:ext>
            </a:extLst>
          </p:cNvPr>
          <p:cNvCxnSpPr/>
          <p:nvPr/>
        </p:nvCxnSpPr>
        <p:spPr>
          <a:xfrm>
            <a:off x="3763429" y="3802277"/>
            <a:ext cx="14653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C3451B63-9909-2D1E-08D4-370726AFAF63}"/>
              </a:ext>
            </a:extLst>
          </p:cNvPr>
          <p:cNvCxnSpPr/>
          <p:nvPr/>
        </p:nvCxnSpPr>
        <p:spPr>
          <a:xfrm>
            <a:off x="3763429" y="3390433"/>
            <a:ext cx="14653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FB166C37-CB8C-28B3-DC9F-C0A27E5B1875}"/>
              </a:ext>
            </a:extLst>
          </p:cNvPr>
          <p:cNvCxnSpPr/>
          <p:nvPr/>
        </p:nvCxnSpPr>
        <p:spPr>
          <a:xfrm>
            <a:off x="3760834" y="3004289"/>
            <a:ext cx="14653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C3E7C4B7-A687-AF5F-028F-186CAA816849}"/>
              </a:ext>
            </a:extLst>
          </p:cNvPr>
          <p:cNvCxnSpPr/>
          <p:nvPr/>
        </p:nvCxnSpPr>
        <p:spPr>
          <a:xfrm>
            <a:off x="3771521" y="2567906"/>
            <a:ext cx="14653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D4C084C8-A21F-9335-29E5-E7FE71E954BC}"/>
              </a:ext>
            </a:extLst>
          </p:cNvPr>
          <p:cNvCxnSpPr/>
          <p:nvPr/>
        </p:nvCxnSpPr>
        <p:spPr>
          <a:xfrm>
            <a:off x="3760834" y="2158165"/>
            <a:ext cx="14653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287DFEDA-D2F9-3D1D-A0BD-D8BA67A69E36}"/>
              </a:ext>
            </a:extLst>
          </p:cNvPr>
          <p:cNvCxnSpPr/>
          <p:nvPr/>
        </p:nvCxnSpPr>
        <p:spPr>
          <a:xfrm>
            <a:off x="3771521" y="1721782"/>
            <a:ext cx="14653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18145DE3-502D-6C46-DC15-4F3BE296D1B6}"/>
              </a:ext>
            </a:extLst>
          </p:cNvPr>
          <p:cNvCxnSpPr>
            <a:cxnSpLocks/>
          </p:cNvCxnSpPr>
          <p:nvPr/>
        </p:nvCxnSpPr>
        <p:spPr>
          <a:xfrm>
            <a:off x="3907373" y="1721782"/>
            <a:ext cx="0" cy="28987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>
            <a:extLst>
              <a:ext uri="{FF2B5EF4-FFF2-40B4-BE49-F238E27FC236}">
                <a16:creationId xmlns:a16="http://schemas.microsoft.com/office/drawing/2014/main" id="{A61C723A-DDEC-1DC1-2E41-BACE57B141EB}"/>
              </a:ext>
            </a:extLst>
          </p:cNvPr>
          <p:cNvSpPr txBox="1"/>
          <p:nvPr/>
        </p:nvSpPr>
        <p:spPr>
          <a:xfrm rot="16200000">
            <a:off x="2595506" y="3180566"/>
            <a:ext cx="3200709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/>
              <a:t>Global Detector Reference</a:t>
            </a:r>
          </a:p>
        </p:txBody>
      </p:sp>
      <p:sp>
        <p:nvSpPr>
          <p:cNvPr id="43" name="Footer Placeholder 42">
            <a:extLst>
              <a:ext uri="{FF2B5EF4-FFF2-40B4-BE49-F238E27FC236}">
                <a16:creationId xmlns:a16="http://schemas.microsoft.com/office/drawing/2014/main" id="{2AAE5C3B-654C-5529-04FC-2F7B15A7B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10001530" y="3392548"/>
            <a:ext cx="3859795" cy="304801"/>
          </a:xfrm>
        </p:spPr>
        <p:txBody>
          <a:bodyPr/>
          <a:lstStyle/>
          <a:p>
            <a:r>
              <a:rPr lang="en-US" dirty="0"/>
              <a:t>Future Prospects for Serial &amp; Other Powering Techniques</a:t>
            </a:r>
          </a:p>
        </p:txBody>
      </p: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2DF6AAB1-1B1E-C355-3DA2-DED338C5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33DD-91E0-47D9-AB27-ED4F4E6C855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086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7C4B1-D47C-33C6-7961-451D27DF9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90" y="211953"/>
            <a:ext cx="10989681" cy="663575"/>
          </a:xfrm>
        </p:spPr>
        <p:txBody>
          <a:bodyPr>
            <a:noAutofit/>
          </a:bodyPr>
          <a:lstStyle/>
          <a:p>
            <a:r>
              <a:rPr lang="en-US" sz="3800" b="1" dirty="0"/>
              <a:t>Serial Power Implementation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C650F7-B22F-F34F-D1D5-21438210F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870" y="1198108"/>
            <a:ext cx="10515600" cy="5376863"/>
          </a:xfrm>
        </p:spPr>
        <p:txBody>
          <a:bodyPr>
            <a:normAutofit lnSpcReduction="10000"/>
          </a:bodyPr>
          <a:lstStyle/>
          <a:p>
            <a:r>
              <a:rPr lang="en-US" sz="3400" b="1" dirty="0"/>
              <a:t>Number of parallel devices in a voltage Step</a:t>
            </a:r>
          </a:p>
          <a:p>
            <a:r>
              <a:rPr lang="en-US" b="1" dirty="0"/>
              <a:t>along  Serial power step</a:t>
            </a:r>
            <a:r>
              <a:rPr lang="en-US" dirty="0"/>
              <a:t> especially important </a:t>
            </a:r>
            <a:r>
              <a:rPr lang="en-US" sz="32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U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niformity of </a:t>
            </a:r>
            <a:r>
              <a:rPr lang="en-US" sz="32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O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ccupancy </a:t>
            </a:r>
            <a:r>
              <a:rPr lang="en-US" dirty="0"/>
              <a:t>for digital logic  where power consumption is a </a:t>
            </a:r>
            <a:r>
              <a:rPr lang="en-US" i="1" dirty="0"/>
              <a:t> f(activity)</a:t>
            </a:r>
          </a:p>
          <a:p>
            <a:r>
              <a:rPr lang="en-US" sz="3400" b="1" dirty="0"/>
              <a:t>Real time local monitoring </a:t>
            </a:r>
            <a:r>
              <a:rPr lang="en-US" sz="3400" dirty="0"/>
              <a:t>within a  step</a:t>
            </a:r>
          </a:p>
          <a:p>
            <a:pPr lvl="1"/>
            <a:r>
              <a:rPr lang="en-US" sz="2000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Can the LDO within the ASIC be externally addressed / controlled</a:t>
            </a:r>
            <a:r>
              <a:rPr lang="en-US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? </a:t>
            </a:r>
          </a:p>
          <a:p>
            <a:r>
              <a:rPr lang="en-US" sz="3400" b="1" dirty="0"/>
              <a:t>Realistic Operational Modes</a:t>
            </a:r>
            <a:r>
              <a:rPr lang="en-US" sz="3400" dirty="0"/>
              <a:t>: </a:t>
            </a:r>
          </a:p>
          <a:p>
            <a:pPr lvl="1"/>
            <a:r>
              <a:rPr lang="en-US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power up /  regulation while powered / power down   </a:t>
            </a:r>
          </a:p>
          <a:p>
            <a:pPr lvl="2"/>
            <a:r>
              <a:rPr lang="en-US" sz="2400" dirty="0"/>
              <a:t>Ramp UP/Down Speed  </a:t>
            </a:r>
          </a:p>
          <a:p>
            <a:pPr lvl="2"/>
            <a:r>
              <a:rPr lang="en-US" sz="2400" dirty="0"/>
              <a:t>One of several ASICs powered down  …at startup? ….during a run?</a:t>
            </a:r>
          </a:p>
          <a:p>
            <a:pPr lvl="1"/>
            <a:r>
              <a:rPr lang="en-US" sz="22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Architecture for   control / data  signals  within a step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2D62E1-7E27-B9E9-FC20-4FDE09588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4B0EEB-87AD-7E06-C31C-4B8BF70DE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33DD-91E0-47D9-AB27-ED4F4E6C855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4433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C37D267-538D-279F-A8BA-216B33A0ED62}"/>
              </a:ext>
            </a:extLst>
          </p:cNvPr>
          <p:cNvCxnSpPr/>
          <p:nvPr/>
        </p:nvCxnSpPr>
        <p:spPr>
          <a:xfrm>
            <a:off x="5886450" y="5114118"/>
            <a:ext cx="5916613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E69E19B-331C-C7DE-4682-7E227C34F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8263"/>
            <a:ext cx="10515600" cy="711200"/>
          </a:xfrm>
        </p:spPr>
        <p:txBody>
          <a:bodyPr/>
          <a:lstStyle/>
          <a:p>
            <a:r>
              <a:rPr lang="en-US" b="1" dirty="0"/>
              <a:t>Module organization within a Serial Step</a:t>
            </a:r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A04C998F-B399-E99E-4791-883461D0039F}"/>
              </a:ext>
            </a:extLst>
          </p:cNvPr>
          <p:cNvGrpSpPr/>
          <p:nvPr/>
        </p:nvGrpSpPr>
        <p:grpSpPr>
          <a:xfrm>
            <a:off x="2479858" y="842102"/>
            <a:ext cx="9409875" cy="5530741"/>
            <a:chOff x="1153350" y="808552"/>
            <a:chExt cx="10858516" cy="5530741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A8DBD71F-60F5-CBEE-7E75-1D15F32A83B3}"/>
                </a:ext>
              </a:extLst>
            </p:cNvPr>
            <p:cNvSpPr/>
            <p:nvPr/>
          </p:nvSpPr>
          <p:spPr>
            <a:xfrm>
              <a:off x="5892054" y="4988719"/>
              <a:ext cx="1381125" cy="76834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2C21CD4-5CA5-6902-7DD4-DCBB1632F1F8}"/>
                </a:ext>
              </a:extLst>
            </p:cNvPr>
            <p:cNvSpPr/>
            <p:nvPr/>
          </p:nvSpPr>
          <p:spPr>
            <a:xfrm>
              <a:off x="7806579" y="5004596"/>
              <a:ext cx="1381125" cy="76834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D9C1E89C-B310-D3DF-7725-F059DE647A2B}"/>
                </a:ext>
              </a:extLst>
            </p:cNvPr>
            <p:cNvSpPr/>
            <p:nvPr/>
          </p:nvSpPr>
          <p:spPr>
            <a:xfrm>
              <a:off x="10630741" y="4988719"/>
              <a:ext cx="1381125" cy="7683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52B8B632-0C78-2469-F96A-A98658452136}"/>
                </a:ext>
              </a:extLst>
            </p:cNvPr>
            <p:cNvSpPr/>
            <p:nvPr/>
          </p:nvSpPr>
          <p:spPr>
            <a:xfrm>
              <a:off x="3296492" y="4857750"/>
              <a:ext cx="1890712" cy="104775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Data Concentrator </a:t>
              </a:r>
              <a:r>
                <a:rPr lang="en-US" dirty="0"/>
                <a:t>&amp; </a:t>
              </a:r>
              <a:r>
                <a:rPr lang="en-US" b="1" dirty="0"/>
                <a:t>LDO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E6FE7437-B6C6-8C57-60E1-E7CD1D17E35A}"/>
                </a:ext>
              </a:extLst>
            </p:cNvPr>
            <p:cNvSpPr/>
            <p:nvPr/>
          </p:nvSpPr>
          <p:spPr>
            <a:xfrm>
              <a:off x="5792042" y="3114057"/>
              <a:ext cx="1381125" cy="76834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97448D59-950D-0827-CDB7-38C6FEAFE6B2}"/>
                </a:ext>
              </a:extLst>
            </p:cNvPr>
            <p:cNvSpPr/>
            <p:nvPr/>
          </p:nvSpPr>
          <p:spPr>
            <a:xfrm>
              <a:off x="7706567" y="3129934"/>
              <a:ext cx="1381125" cy="76834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AF5B29EB-3266-1400-0F9D-16D9EBC558D1}"/>
                </a:ext>
              </a:extLst>
            </p:cNvPr>
            <p:cNvSpPr/>
            <p:nvPr/>
          </p:nvSpPr>
          <p:spPr>
            <a:xfrm>
              <a:off x="10530729" y="3114057"/>
              <a:ext cx="1381125" cy="76834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0D1EA6C-0011-93F9-0EB8-0F32FD0E77DA}"/>
                </a:ext>
              </a:extLst>
            </p:cNvPr>
            <p:cNvSpPr txBox="1"/>
            <p:nvPr/>
          </p:nvSpPr>
          <p:spPr>
            <a:xfrm>
              <a:off x="9260883" y="3255991"/>
              <a:ext cx="11715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………….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59690C7-FC86-7C19-A638-E39ACA4FA02B}"/>
                </a:ext>
              </a:extLst>
            </p:cNvPr>
            <p:cNvCxnSpPr/>
            <p:nvPr/>
          </p:nvCxnSpPr>
          <p:spPr>
            <a:xfrm>
              <a:off x="11241952" y="3882403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2AF7573-2CEF-4FE3-26B7-66D2F46867D3}"/>
                </a:ext>
              </a:extLst>
            </p:cNvPr>
            <p:cNvCxnSpPr/>
            <p:nvPr/>
          </p:nvCxnSpPr>
          <p:spPr>
            <a:xfrm>
              <a:off x="6482604" y="2880293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8600628-7448-43EA-89E7-4C5B9CD8B8C1}"/>
                </a:ext>
              </a:extLst>
            </p:cNvPr>
            <p:cNvCxnSpPr>
              <a:cxnSpLocks/>
            </p:cNvCxnSpPr>
            <p:nvPr/>
          </p:nvCxnSpPr>
          <p:spPr>
            <a:xfrm>
              <a:off x="8435229" y="2861823"/>
              <a:ext cx="0" cy="296686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5CDEBF0-C920-81BD-75AF-9EA3549889EF}"/>
                </a:ext>
              </a:extLst>
            </p:cNvPr>
            <p:cNvCxnSpPr/>
            <p:nvPr/>
          </p:nvCxnSpPr>
          <p:spPr>
            <a:xfrm>
              <a:off x="11226054" y="2870768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EF8A665-DF75-A689-B5E0-39ED52D4B053}"/>
                </a:ext>
              </a:extLst>
            </p:cNvPr>
            <p:cNvCxnSpPr/>
            <p:nvPr/>
          </p:nvCxnSpPr>
          <p:spPr>
            <a:xfrm>
              <a:off x="8435229" y="3898281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31490D0-A148-D350-6A13-56E35A3346DF}"/>
                </a:ext>
              </a:extLst>
            </p:cNvPr>
            <p:cNvCxnSpPr/>
            <p:nvPr/>
          </p:nvCxnSpPr>
          <p:spPr>
            <a:xfrm>
              <a:off x="6511179" y="3898281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57CD989A-A114-9C94-09A9-3305122FFFF5}"/>
                </a:ext>
              </a:extLst>
            </p:cNvPr>
            <p:cNvSpPr/>
            <p:nvPr/>
          </p:nvSpPr>
          <p:spPr>
            <a:xfrm>
              <a:off x="5792042" y="1191623"/>
              <a:ext cx="1381125" cy="76834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FEE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1042CA8-BDF1-F162-D7B1-C33881AFD936}"/>
                </a:ext>
              </a:extLst>
            </p:cNvPr>
            <p:cNvCxnSpPr/>
            <p:nvPr/>
          </p:nvCxnSpPr>
          <p:spPr>
            <a:xfrm>
              <a:off x="6492129" y="948334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07DF78A-9FF2-8B55-BA9F-80BF0D0DE1E0}"/>
                </a:ext>
              </a:extLst>
            </p:cNvPr>
            <p:cNvCxnSpPr/>
            <p:nvPr/>
          </p:nvCxnSpPr>
          <p:spPr>
            <a:xfrm>
              <a:off x="6511179" y="1975847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D6578C6-75AD-CAC0-5AF1-87F5B4F2DE52}"/>
                </a:ext>
              </a:extLst>
            </p:cNvPr>
            <p:cNvCxnSpPr/>
            <p:nvPr/>
          </p:nvCxnSpPr>
          <p:spPr>
            <a:xfrm>
              <a:off x="6492129" y="4734785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D208037-023A-69A1-ECE8-881E9DA6569B}"/>
                </a:ext>
              </a:extLst>
            </p:cNvPr>
            <p:cNvCxnSpPr/>
            <p:nvPr/>
          </p:nvCxnSpPr>
          <p:spPr>
            <a:xfrm>
              <a:off x="8435229" y="4742257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E64998B-D923-47DD-88AD-D6A3AA171BA1}"/>
                </a:ext>
              </a:extLst>
            </p:cNvPr>
            <p:cNvCxnSpPr/>
            <p:nvPr/>
          </p:nvCxnSpPr>
          <p:spPr>
            <a:xfrm>
              <a:off x="11226054" y="4743750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59D19A7-EB47-9821-4819-BEA8D61F5865}"/>
                </a:ext>
              </a:extLst>
            </p:cNvPr>
            <p:cNvCxnSpPr/>
            <p:nvPr/>
          </p:nvCxnSpPr>
          <p:spPr>
            <a:xfrm>
              <a:off x="6520704" y="5757065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5BA32C6-A7D6-A038-30E2-1EE43B234ABB}"/>
                </a:ext>
              </a:extLst>
            </p:cNvPr>
            <p:cNvCxnSpPr/>
            <p:nvPr/>
          </p:nvCxnSpPr>
          <p:spPr>
            <a:xfrm>
              <a:off x="8463804" y="5782467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544A6FF-0C40-23D2-500E-50C4EAB92F6C}"/>
                </a:ext>
              </a:extLst>
            </p:cNvPr>
            <p:cNvCxnSpPr/>
            <p:nvPr/>
          </p:nvCxnSpPr>
          <p:spPr>
            <a:xfrm>
              <a:off x="11254629" y="5757065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9133E9C-7991-9852-77EB-B24AB38BA075}"/>
                </a:ext>
              </a:extLst>
            </p:cNvPr>
            <p:cNvCxnSpPr>
              <a:cxnSpLocks/>
            </p:cNvCxnSpPr>
            <p:nvPr/>
          </p:nvCxnSpPr>
          <p:spPr>
            <a:xfrm>
              <a:off x="4096274" y="949332"/>
              <a:ext cx="2395855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4059E52-5472-3385-7159-A037349D4AA0}"/>
                </a:ext>
              </a:extLst>
            </p:cNvPr>
            <p:cNvCxnSpPr>
              <a:cxnSpLocks/>
            </p:cNvCxnSpPr>
            <p:nvPr/>
          </p:nvCxnSpPr>
          <p:spPr>
            <a:xfrm>
              <a:off x="4096274" y="2210609"/>
              <a:ext cx="242443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71F6AF45-BBB1-DE5D-F868-9221F630E2C9}"/>
                </a:ext>
              </a:extLst>
            </p:cNvPr>
            <p:cNvGrpSpPr/>
            <p:nvPr/>
          </p:nvGrpSpPr>
          <p:grpSpPr>
            <a:xfrm>
              <a:off x="5431648" y="1329471"/>
              <a:ext cx="360394" cy="152115"/>
              <a:chOff x="11565726" y="3727355"/>
              <a:chExt cx="360394" cy="152115"/>
            </a:xfrm>
          </p:grpSpPr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A8F913C4-E9C7-B35E-064B-F460CC8C6767}"/>
                  </a:ext>
                </a:extLst>
              </p:cNvPr>
              <p:cNvCxnSpPr/>
              <p:nvPr/>
            </p:nvCxnSpPr>
            <p:spPr>
              <a:xfrm>
                <a:off x="11722571" y="3727355"/>
                <a:ext cx="0" cy="149843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89610658-3FF8-B5BD-3B90-BC11A38A9040}"/>
                  </a:ext>
                </a:extLst>
              </p:cNvPr>
              <p:cNvCxnSpPr/>
              <p:nvPr/>
            </p:nvCxnSpPr>
            <p:spPr>
              <a:xfrm>
                <a:off x="11769275" y="3729627"/>
                <a:ext cx="0" cy="149843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B73E44B5-A55E-262A-E35C-D5BAFE8E53E1}"/>
                  </a:ext>
                </a:extLst>
              </p:cNvPr>
              <p:cNvCxnSpPr/>
              <p:nvPr/>
            </p:nvCxnSpPr>
            <p:spPr>
              <a:xfrm flipH="1">
                <a:off x="11565726" y="3804447"/>
                <a:ext cx="156845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97660648-9A3C-F4FB-8FB2-446D01E20E98}"/>
                  </a:ext>
                </a:extLst>
              </p:cNvPr>
              <p:cNvCxnSpPr/>
              <p:nvPr/>
            </p:nvCxnSpPr>
            <p:spPr>
              <a:xfrm flipH="1">
                <a:off x="11769275" y="3804447"/>
                <a:ext cx="156845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80F1E19-E0C3-A243-1EF2-39D2A4DE4033}"/>
                </a:ext>
              </a:extLst>
            </p:cNvPr>
            <p:cNvGrpSpPr/>
            <p:nvPr/>
          </p:nvGrpSpPr>
          <p:grpSpPr>
            <a:xfrm>
              <a:off x="5431648" y="1653894"/>
              <a:ext cx="360394" cy="152115"/>
              <a:chOff x="11565726" y="3727355"/>
              <a:chExt cx="360394" cy="152115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A9E8EBF5-0E21-2889-58F8-01523843B883}"/>
                  </a:ext>
                </a:extLst>
              </p:cNvPr>
              <p:cNvCxnSpPr/>
              <p:nvPr/>
            </p:nvCxnSpPr>
            <p:spPr>
              <a:xfrm>
                <a:off x="11722571" y="3727355"/>
                <a:ext cx="0" cy="149843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72C028A4-6965-57D4-AC99-06FE23E04C05}"/>
                  </a:ext>
                </a:extLst>
              </p:cNvPr>
              <p:cNvCxnSpPr/>
              <p:nvPr/>
            </p:nvCxnSpPr>
            <p:spPr>
              <a:xfrm>
                <a:off x="11769275" y="3729627"/>
                <a:ext cx="0" cy="149843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C453354F-60EF-35D8-4C73-E2112B8D9408}"/>
                  </a:ext>
                </a:extLst>
              </p:cNvPr>
              <p:cNvCxnSpPr/>
              <p:nvPr/>
            </p:nvCxnSpPr>
            <p:spPr>
              <a:xfrm flipH="1">
                <a:off x="11565726" y="3804447"/>
                <a:ext cx="156845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B5A6E139-21E7-C53F-23FF-78BD38CC0DFB}"/>
                  </a:ext>
                </a:extLst>
              </p:cNvPr>
              <p:cNvCxnSpPr/>
              <p:nvPr/>
            </p:nvCxnSpPr>
            <p:spPr>
              <a:xfrm flipH="1">
                <a:off x="11769275" y="3804447"/>
                <a:ext cx="156845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CEB365AE-8FBC-6E2F-A714-DD08946962B7}"/>
                </a:ext>
              </a:extLst>
            </p:cNvPr>
            <p:cNvSpPr/>
            <p:nvPr/>
          </p:nvSpPr>
          <p:spPr>
            <a:xfrm>
              <a:off x="4602625" y="1287866"/>
              <a:ext cx="829022" cy="27301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/>
                <a:t>Cntrl</a:t>
              </a:r>
              <a:endParaRPr lang="en-US" sz="1600" dirty="0"/>
            </a:p>
          </p:txBody>
        </p:sp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09C43C3D-3B24-D91C-EEDA-128627FCB684}"/>
                </a:ext>
              </a:extLst>
            </p:cNvPr>
            <p:cNvSpPr/>
            <p:nvPr/>
          </p:nvSpPr>
          <p:spPr>
            <a:xfrm>
              <a:off x="4625978" y="1616379"/>
              <a:ext cx="829022" cy="27301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Data</a:t>
              </a:r>
            </a:p>
          </p:txBody>
        </p:sp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8D6F423E-B491-0D80-EEBC-8FFB3CFE9A48}"/>
                </a:ext>
              </a:extLst>
            </p:cNvPr>
            <p:cNvSpPr/>
            <p:nvPr/>
          </p:nvSpPr>
          <p:spPr>
            <a:xfrm>
              <a:off x="2698710" y="2046353"/>
              <a:ext cx="1426804" cy="324314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Vsp</a:t>
              </a:r>
              <a:r>
                <a:rPr lang="en-US" dirty="0"/>
                <a:t>(n)</a:t>
              </a:r>
            </a:p>
          </p:txBody>
        </p:sp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2CE72103-DF2C-487A-B704-D79A660CE3A8}"/>
                </a:ext>
              </a:extLst>
            </p:cNvPr>
            <p:cNvSpPr/>
            <p:nvPr/>
          </p:nvSpPr>
          <p:spPr>
            <a:xfrm>
              <a:off x="2669469" y="808552"/>
              <a:ext cx="1426804" cy="324314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Vsp</a:t>
              </a:r>
              <a:r>
                <a:rPr lang="en-US" dirty="0"/>
                <a:t>(n+1)</a:t>
              </a:r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CA66B09-78B7-B693-7ECC-9BE8B247DAE8}"/>
                </a:ext>
              </a:extLst>
            </p:cNvPr>
            <p:cNvCxnSpPr/>
            <p:nvPr/>
          </p:nvCxnSpPr>
          <p:spPr>
            <a:xfrm>
              <a:off x="6492128" y="2861823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32E3663-F760-0800-06B7-FE2DF51F2717}"/>
                </a:ext>
              </a:extLst>
            </p:cNvPr>
            <p:cNvCxnSpPr/>
            <p:nvPr/>
          </p:nvCxnSpPr>
          <p:spPr>
            <a:xfrm>
              <a:off x="6511178" y="3889336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F5D09058-F824-4A77-E1A5-BB83B2031048}"/>
                </a:ext>
              </a:extLst>
            </p:cNvPr>
            <p:cNvCxnSpPr>
              <a:cxnSpLocks/>
            </p:cNvCxnSpPr>
            <p:nvPr/>
          </p:nvCxnSpPr>
          <p:spPr>
            <a:xfrm>
              <a:off x="4096273" y="2862821"/>
              <a:ext cx="71250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EC2F859-7580-7D04-FE94-2513A2EA1C72}"/>
                </a:ext>
              </a:extLst>
            </p:cNvPr>
            <p:cNvCxnSpPr>
              <a:cxnSpLocks/>
            </p:cNvCxnSpPr>
            <p:nvPr/>
          </p:nvCxnSpPr>
          <p:spPr>
            <a:xfrm>
              <a:off x="4096273" y="4124098"/>
              <a:ext cx="71250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3AC822D0-5E24-AD81-3500-EF708E71D6CE}"/>
                </a:ext>
              </a:extLst>
            </p:cNvPr>
            <p:cNvGrpSpPr/>
            <p:nvPr/>
          </p:nvGrpSpPr>
          <p:grpSpPr>
            <a:xfrm>
              <a:off x="5431647" y="3242960"/>
              <a:ext cx="360394" cy="152115"/>
              <a:chOff x="11565726" y="3727355"/>
              <a:chExt cx="360394" cy="152115"/>
            </a:xfrm>
          </p:grpSpPr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4699FA2A-093B-0E6B-52AD-FADA1347B4CF}"/>
                  </a:ext>
                </a:extLst>
              </p:cNvPr>
              <p:cNvCxnSpPr/>
              <p:nvPr/>
            </p:nvCxnSpPr>
            <p:spPr>
              <a:xfrm>
                <a:off x="11722571" y="3727355"/>
                <a:ext cx="0" cy="149843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C24DABEE-47C6-6658-FF78-D4E446D14598}"/>
                  </a:ext>
                </a:extLst>
              </p:cNvPr>
              <p:cNvCxnSpPr/>
              <p:nvPr/>
            </p:nvCxnSpPr>
            <p:spPr>
              <a:xfrm>
                <a:off x="11769275" y="3729627"/>
                <a:ext cx="0" cy="149843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598C33ED-B5D9-A42D-F1E3-C94459728E33}"/>
                  </a:ext>
                </a:extLst>
              </p:cNvPr>
              <p:cNvCxnSpPr/>
              <p:nvPr/>
            </p:nvCxnSpPr>
            <p:spPr>
              <a:xfrm flipH="1">
                <a:off x="11565726" y="3804447"/>
                <a:ext cx="156845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001FCD62-F2DA-5397-61D2-9FFFC3EAC4C0}"/>
                  </a:ext>
                </a:extLst>
              </p:cNvPr>
              <p:cNvCxnSpPr/>
              <p:nvPr/>
            </p:nvCxnSpPr>
            <p:spPr>
              <a:xfrm flipH="1">
                <a:off x="11769275" y="3804447"/>
                <a:ext cx="156845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854E42FF-F2AE-EF68-9F59-008B326F7233}"/>
                </a:ext>
              </a:extLst>
            </p:cNvPr>
            <p:cNvGrpSpPr/>
            <p:nvPr/>
          </p:nvGrpSpPr>
          <p:grpSpPr>
            <a:xfrm>
              <a:off x="5431647" y="3567383"/>
              <a:ext cx="360394" cy="152115"/>
              <a:chOff x="11565726" y="3727355"/>
              <a:chExt cx="360394" cy="152115"/>
            </a:xfrm>
          </p:grpSpPr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8F08E8DC-E56D-2968-8E56-454AC30176E2}"/>
                  </a:ext>
                </a:extLst>
              </p:cNvPr>
              <p:cNvCxnSpPr/>
              <p:nvPr/>
            </p:nvCxnSpPr>
            <p:spPr>
              <a:xfrm>
                <a:off x="11722571" y="3727355"/>
                <a:ext cx="0" cy="149843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880784DC-0BF5-16BB-38C1-18D17BB004BC}"/>
                  </a:ext>
                </a:extLst>
              </p:cNvPr>
              <p:cNvCxnSpPr/>
              <p:nvPr/>
            </p:nvCxnSpPr>
            <p:spPr>
              <a:xfrm>
                <a:off x="11769275" y="3729627"/>
                <a:ext cx="0" cy="149843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E7C2A15A-7375-FE6B-C93F-306F3F832D41}"/>
                  </a:ext>
                </a:extLst>
              </p:cNvPr>
              <p:cNvCxnSpPr/>
              <p:nvPr/>
            </p:nvCxnSpPr>
            <p:spPr>
              <a:xfrm flipH="1">
                <a:off x="11565726" y="3804447"/>
                <a:ext cx="156845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87DAD3D4-BD12-B6C1-80FF-8221A1CEC7D5}"/>
                  </a:ext>
                </a:extLst>
              </p:cNvPr>
              <p:cNvCxnSpPr/>
              <p:nvPr/>
            </p:nvCxnSpPr>
            <p:spPr>
              <a:xfrm flipH="1">
                <a:off x="11769275" y="3804447"/>
                <a:ext cx="156845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65BC0C8F-4354-229B-8931-67B758E565B0}"/>
                </a:ext>
              </a:extLst>
            </p:cNvPr>
            <p:cNvSpPr/>
            <p:nvPr/>
          </p:nvSpPr>
          <p:spPr>
            <a:xfrm>
              <a:off x="4602624" y="3201355"/>
              <a:ext cx="829022" cy="27301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/>
                <a:t>Cntrl</a:t>
              </a:r>
              <a:endParaRPr lang="en-US" sz="1600" dirty="0"/>
            </a:p>
          </p:txBody>
        </p:sp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1EA899D2-8CA4-EDB9-A579-28F0942524A0}"/>
                </a:ext>
              </a:extLst>
            </p:cNvPr>
            <p:cNvSpPr/>
            <p:nvPr/>
          </p:nvSpPr>
          <p:spPr>
            <a:xfrm>
              <a:off x="4625977" y="3529868"/>
              <a:ext cx="829022" cy="27301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Data</a:t>
              </a:r>
            </a:p>
          </p:txBody>
        </p:sp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D1620F97-3FE3-59E7-DFB0-FF5637B87495}"/>
                </a:ext>
              </a:extLst>
            </p:cNvPr>
            <p:cNvSpPr/>
            <p:nvPr/>
          </p:nvSpPr>
          <p:spPr>
            <a:xfrm>
              <a:off x="2698709" y="3959842"/>
              <a:ext cx="1426804" cy="324314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Vsp</a:t>
              </a:r>
              <a:r>
                <a:rPr lang="en-US" dirty="0"/>
                <a:t>(n)</a:t>
              </a:r>
            </a:p>
          </p:txBody>
        </p: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BC8FAD2F-C2F8-AACB-7DB0-F338BD59B419}"/>
                </a:ext>
              </a:extLst>
            </p:cNvPr>
            <p:cNvSpPr/>
            <p:nvPr/>
          </p:nvSpPr>
          <p:spPr>
            <a:xfrm>
              <a:off x="2669468" y="2722041"/>
              <a:ext cx="1426804" cy="324314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Vsp</a:t>
              </a:r>
              <a:r>
                <a:rPr lang="en-US" dirty="0"/>
                <a:t>(n+1)</a:t>
              </a:r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315228BE-BE0F-3DB1-0D84-B07D79FE3542}"/>
                </a:ext>
              </a:extLst>
            </p:cNvPr>
            <p:cNvCxnSpPr>
              <a:cxnSpLocks/>
            </p:cNvCxnSpPr>
            <p:nvPr/>
          </p:nvCxnSpPr>
          <p:spPr>
            <a:xfrm>
              <a:off x="7125261" y="3320052"/>
              <a:ext cx="6813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58DF7670-1A63-80CA-E499-F278F386522A}"/>
                </a:ext>
              </a:extLst>
            </p:cNvPr>
            <p:cNvCxnSpPr>
              <a:cxnSpLocks/>
            </p:cNvCxnSpPr>
            <p:nvPr/>
          </p:nvCxnSpPr>
          <p:spPr>
            <a:xfrm>
              <a:off x="7125261" y="3647117"/>
              <a:ext cx="6813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FE086024-405F-D75F-1723-D7DBFBDF110C}"/>
                </a:ext>
              </a:extLst>
            </p:cNvPr>
            <p:cNvCxnSpPr>
              <a:cxnSpLocks/>
            </p:cNvCxnSpPr>
            <p:nvPr/>
          </p:nvCxnSpPr>
          <p:spPr>
            <a:xfrm>
              <a:off x="8918483" y="3644475"/>
              <a:ext cx="6698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1FD59001-FF17-B76C-07C4-113C292CA1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87692" y="3320052"/>
              <a:ext cx="441791" cy="68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47A05B3D-4D27-B876-9181-BCA70F034910}"/>
                </a:ext>
              </a:extLst>
            </p:cNvPr>
            <p:cNvCxnSpPr>
              <a:cxnSpLocks/>
            </p:cNvCxnSpPr>
            <p:nvPr/>
          </p:nvCxnSpPr>
          <p:spPr>
            <a:xfrm>
              <a:off x="10005052" y="3644915"/>
              <a:ext cx="581585" cy="5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F8CB123F-EB6F-42C4-D94B-B5FBB1ED11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86014" y="3321031"/>
              <a:ext cx="441791" cy="68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92DE6D0A-6A67-B7EE-2246-83A22AE4A682}"/>
                </a:ext>
              </a:extLst>
            </p:cNvPr>
            <p:cNvGrpSpPr/>
            <p:nvPr/>
          </p:nvGrpSpPr>
          <p:grpSpPr>
            <a:xfrm>
              <a:off x="2951767" y="5094268"/>
              <a:ext cx="360394" cy="152115"/>
              <a:chOff x="11565726" y="3727355"/>
              <a:chExt cx="360394" cy="152115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1C232518-6DAE-3FD8-F6F5-3E842DFA2CC2}"/>
                  </a:ext>
                </a:extLst>
              </p:cNvPr>
              <p:cNvCxnSpPr/>
              <p:nvPr/>
            </p:nvCxnSpPr>
            <p:spPr>
              <a:xfrm>
                <a:off x="11722571" y="3727355"/>
                <a:ext cx="0" cy="149843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3AEA760F-0C5B-415F-A545-BA020FE6B3CC}"/>
                  </a:ext>
                </a:extLst>
              </p:cNvPr>
              <p:cNvCxnSpPr/>
              <p:nvPr/>
            </p:nvCxnSpPr>
            <p:spPr>
              <a:xfrm>
                <a:off x="11769275" y="3729627"/>
                <a:ext cx="0" cy="149843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717C6712-2202-BC98-0FEE-B83350272743}"/>
                  </a:ext>
                </a:extLst>
              </p:cNvPr>
              <p:cNvCxnSpPr/>
              <p:nvPr/>
            </p:nvCxnSpPr>
            <p:spPr>
              <a:xfrm flipH="1">
                <a:off x="11565726" y="3804447"/>
                <a:ext cx="156845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42C12AC6-0EAC-C062-D773-C49AC0F47887}"/>
                  </a:ext>
                </a:extLst>
              </p:cNvPr>
              <p:cNvCxnSpPr/>
              <p:nvPr/>
            </p:nvCxnSpPr>
            <p:spPr>
              <a:xfrm flipH="1">
                <a:off x="11769275" y="3804447"/>
                <a:ext cx="156845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8C0956AF-CBF6-15EC-BBEC-E75410FDA99A}"/>
                </a:ext>
              </a:extLst>
            </p:cNvPr>
            <p:cNvGrpSpPr/>
            <p:nvPr/>
          </p:nvGrpSpPr>
          <p:grpSpPr>
            <a:xfrm>
              <a:off x="2951767" y="5418691"/>
              <a:ext cx="360394" cy="152115"/>
              <a:chOff x="11565726" y="3727355"/>
              <a:chExt cx="360394" cy="152115"/>
            </a:xfrm>
          </p:grpSpPr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76ADEEB0-3441-1645-08E1-C516095743E6}"/>
                  </a:ext>
                </a:extLst>
              </p:cNvPr>
              <p:cNvCxnSpPr/>
              <p:nvPr/>
            </p:nvCxnSpPr>
            <p:spPr>
              <a:xfrm>
                <a:off x="11722571" y="3727355"/>
                <a:ext cx="0" cy="149843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FB491E33-0CE7-DCDE-2714-70055EB7D2A8}"/>
                  </a:ext>
                </a:extLst>
              </p:cNvPr>
              <p:cNvCxnSpPr/>
              <p:nvPr/>
            </p:nvCxnSpPr>
            <p:spPr>
              <a:xfrm>
                <a:off x="11769275" y="3729627"/>
                <a:ext cx="0" cy="149843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C17A0515-1023-87E1-1A89-27700927627E}"/>
                  </a:ext>
                </a:extLst>
              </p:cNvPr>
              <p:cNvCxnSpPr/>
              <p:nvPr/>
            </p:nvCxnSpPr>
            <p:spPr>
              <a:xfrm flipH="1">
                <a:off x="11565726" y="3804447"/>
                <a:ext cx="156845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4733E3B9-90B7-7B01-DBB3-822CE188EA17}"/>
                  </a:ext>
                </a:extLst>
              </p:cNvPr>
              <p:cNvCxnSpPr/>
              <p:nvPr/>
            </p:nvCxnSpPr>
            <p:spPr>
              <a:xfrm flipH="1">
                <a:off x="11769275" y="3804447"/>
                <a:ext cx="156845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8" name="Rectangle: Rounded Corners 117">
              <a:extLst>
                <a:ext uri="{FF2B5EF4-FFF2-40B4-BE49-F238E27FC236}">
                  <a16:creationId xmlns:a16="http://schemas.microsoft.com/office/drawing/2014/main" id="{F97EE69C-55F7-3276-EA6F-E629ADC7772A}"/>
                </a:ext>
              </a:extLst>
            </p:cNvPr>
            <p:cNvSpPr/>
            <p:nvPr/>
          </p:nvSpPr>
          <p:spPr>
            <a:xfrm>
              <a:off x="2122744" y="5052663"/>
              <a:ext cx="829022" cy="27301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/>
                <a:t>Cntrl</a:t>
              </a:r>
              <a:endParaRPr lang="en-US" sz="1600" dirty="0"/>
            </a:p>
          </p:txBody>
        </p:sp>
        <p:sp>
          <p:nvSpPr>
            <p:cNvPr id="119" name="Rectangle: Rounded Corners 118">
              <a:extLst>
                <a:ext uri="{FF2B5EF4-FFF2-40B4-BE49-F238E27FC236}">
                  <a16:creationId xmlns:a16="http://schemas.microsoft.com/office/drawing/2014/main" id="{B88BBA24-F1B1-91A9-7509-3CF2DD0C8BA5}"/>
                </a:ext>
              </a:extLst>
            </p:cNvPr>
            <p:cNvSpPr/>
            <p:nvPr/>
          </p:nvSpPr>
          <p:spPr>
            <a:xfrm>
              <a:off x="1548316" y="5381176"/>
              <a:ext cx="1426804" cy="57656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Hi </a:t>
              </a:r>
              <a:r>
                <a:rPr lang="en-US" sz="1600" dirty="0" err="1"/>
                <a:t>RateData</a:t>
              </a:r>
              <a:endParaRPr lang="en-US" sz="1600" dirty="0"/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05EB5618-7870-4722-459C-719A37BBF8CC}"/>
                </a:ext>
              </a:extLst>
            </p:cNvPr>
            <p:cNvSpPr txBox="1"/>
            <p:nvPr/>
          </p:nvSpPr>
          <p:spPr>
            <a:xfrm>
              <a:off x="9335962" y="5171360"/>
              <a:ext cx="11715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…………</a:t>
              </a:r>
            </a:p>
          </p:txBody>
        </p: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DD37BD35-3F47-7211-160B-54AA937E5DC6}"/>
                </a:ext>
              </a:extLst>
            </p:cNvPr>
            <p:cNvCxnSpPr>
              <a:cxnSpLocks/>
            </p:cNvCxnSpPr>
            <p:nvPr/>
          </p:nvCxnSpPr>
          <p:spPr>
            <a:xfrm>
              <a:off x="7200340" y="5235421"/>
              <a:ext cx="6813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69B5A205-F373-8959-BA52-F7572D6DACEA}"/>
                </a:ext>
              </a:extLst>
            </p:cNvPr>
            <p:cNvCxnSpPr>
              <a:cxnSpLocks/>
            </p:cNvCxnSpPr>
            <p:nvPr/>
          </p:nvCxnSpPr>
          <p:spPr>
            <a:xfrm>
              <a:off x="7200340" y="5562486"/>
              <a:ext cx="6813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B06473AC-8355-A395-FE8E-CAEFA87C2F2E}"/>
                </a:ext>
              </a:extLst>
            </p:cNvPr>
            <p:cNvCxnSpPr>
              <a:cxnSpLocks/>
            </p:cNvCxnSpPr>
            <p:nvPr/>
          </p:nvCxnSpPr>
          <p:spPr>
            <a:xfrm>
              <a:off x="8993562" y="5559844"/>
              <a:ext cx="6698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1A682B20-F5CC-9DC3-3103-C580EE4E56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62771" y="5235421"/>
              <a:ext cx="441791" cy="68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CF689A15-BD48-EE0E-4D93-902591616345}"/>
                </a:ext>
              </a:extLst>
            </p:cNvPr>
            <p:cNvCxnSpPr>
              <a:cxnSpLocks/>
            </p:cNvCxnSpPr>
            <p:nvPr/>
          </p:nvCxnSpPr>
          <p:spPr>
            <a:xfrm>
              <a:off x="10080131" y="5560284"/>
              <a:ext cx="581585" cy="5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5812D447-9222-3629-BA19-EA9ACF13BB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61093" y="5236400"/>
              <a:ext cx="441791" cy="68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98F8FFB7-B522-A879-B0FF-BC8B848CE45D}"/>
                </a:ext>
              </a:extLst>
            </p:cNvPr>
            <p:cNvCxnSpPr>
              <a:cxnSpLocks/>
            </p:cNvCxnSpPr>
            <p:nvPr/>
          </p:nvCxnSpPr>
          <p:spPr>
            <a:xfrm>
              <a:off x="5210736" y="5213627"/>
              <a:ext cx="6813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93901A9E-0BF1-274B-8F2C-4E67F06A2AA2}"/>
                </a:ext>
              </a:extLst>
            </p:cNvPr>
            <p:cNvCxnSpPr>
              <a:cxnSpLocks/>
            </p:cNvCxnSpPr>
            <p:nvPr/>
          </p:nvCxnSpPr>
          <p:spPr>
            <a:xfrm>
              <a:off x="5210736" y="5540692"/>
              <a:ext cx="68131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C9E4AE14-09DD-F3D4-F9E8-ABC2EA426F5D}"/>
                </a:ext>
              </a:extLst>
            </p:cNvPr>
            <p:cNvCxnSpPr/>
            <p:nvPr/>
          </p:nvCxnSpPr>
          <p:spPr>
            <a:xfrm>
              <a:off x="3684495" y="4639662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AF5A96CE-4AB8-2EBD-3DA1-9CF451356FFB}"/>
                </a:ext>
              </a:extLst>
            </p:cNvPr>
            <p:cNvCxnSpPr>
              <a:cxnSpLocks/>
            </p:cNvCxnSpPr>
            <p:nvPr/>
          </p:nvCxnSpPr>
          <p:spPr>
            <a:xfrm>
              <a:off x="2615453" y="4650154"/>
              <a:ext cx="106904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Rectangle: Rounded Corners 131">
              <a:extLst>
                <a:ext uri="{FF2B5EF4-FFF2-40B4-BE49-F238E27FC236}">
                  <a16:creationId xmlns:a16="http://schemas.microsoft.com/office/drawing/2014/main" id="{694F598E-FBF0-3D17-5EAD-2A38E34C4AA9}"/>
                </a:ext>
              </a:extLst>
            </p:cNvPr>
            <p:cNvSpPr/>
            <p:nvPr/>
          </p:nvSpPr>
          <p:spPr>
            <a:xfrm>
              <a:off x="1188648" y="4509374"/>
              <a:ext cx="1426804" cy="324314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Vsp</a:t>
              </a:r>
              <a:r>
                <a:rPr lang="en-US" dirty="0"/>
                <a:t>(n+1)</a:t>
              </a:r>
            </a:p>
          </p:txBody>
        </p: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50CAC214-8563-998A-706E-21A0B7B1250D}"/>
                </a:ext>
              </a:extLst>
            </p:cNvPr>
            <p:cNvCxnSpPr/>
            <p:nvPr/>
          </p:nvCxnSpPr>
          <p:spPr>
            <a:xfrm>
              <a:off x="3684495" y="5913993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E882162A-6CC2-42F4-4B2B-E7B9271DC7A1}"/>
                </a:ext>
              </a:extLst>
            </p:cNvPr>
            <p:cNvCxnSpPr>
              <a:cxnSpLocks/>
            </p:cNvCxnSpPr>
            <p:nvPr/>
          </p:nvCxnSpPr>
          <p:spPr>
            <a:xfrm>
              <a:off x="2550914" y="6148755"/>
              <a:ext cx="1133581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Rectangle: Rounded Corners 135">
              <a:extLst>
                <a:ext uri="{FF2B5EF4-FFF2-40B4-BE49-F238E27FC236}">
                  <a16:creationId xmlns:a16="http://schemas.microsoft.com/office/drawing/2014/main" id="{A23D8F4D-052A-1FB7-C4EA-5D061C4B8B9F}"/>
                </a:ext>
              </a:extLst>
            </p:cNvPr>
            <p:cNvSpPr/>
            <p:nvPr/>
          </p:nvSpPr>
          <p:spPr>
            <a:xfrm>
              <a:off x="1153350" y="6014979"/>
              <a:ext cx="1426804" cy="324314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/>
                <a:t>Vsp</a:t>
              </a:r>
              <a:r>
                <a:rPr lang="en-US" dirty="0"/>
                <a:t>(n)</a:t>
              </a:r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97A55324-71E9-B7CF-1685-15B510347315}"/>
                </a:ext>
              </a:extLst>
            </p:cNvPr>
            <p:cNvCxnSpPr>
              <a:cxnSpLocks/>
            </p:cNvCxnSpPr>
            <p:nvPr/>
          </p:nvCxnSpPr>
          <p:spPr>
            <a:xfrm>
              <a:off x="4096273" y="4734785"/>
              <a:ext cx="71250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7855B940-FF2E-562B-FDE4-A856357C6EFB}"/>
                </a:ext>
              </a:extLst>
            </p:cNvPr>
            <p:cNvCxnSpPr>
              <a:cxnSpLocks/>
            </p:cNvCxnSpPr>
            <p:nvPr/>
          </p:nvCxnSpPr>
          <p:spPr>
            <a:xfrm>
              <a:off x="4144058" y="5984499"/>
              <a:ext cx="712501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48262300-098A-ECB0-6213-A78F923D6036}"/>
                </a:ext>
              </a:extLst>
            </p:cNvPr>
            <p:cNvCxnSpPr/>
            <p:nvPr/>
          </p:nvCxnSpPr>
          <p:spPr>
            <a:xfrm>
              <a:off x="4116548" y="4743750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4C3A4EE3-7091-9CDD-3129-BCB660AFF8BB}"/>
                </a:ext>
              </a:extLst>
            </p:cNvPr>
            <p:cNvCxnSpPr/>
            <p:nvPr/>
          </p:nvCxnSpPr>
          <p:spPr>
            <a:xfrm>
              <a:off x="4154770" y="5757065"/>
              <a:ext cx="0" cy="243289"/>
            </a:xfrm>
            <a:prstGeom prst="line">
              <a:avLst/>
            </a:prstGeom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4" name="Rectangle 143">
            <a:extLst>
              <a:ext uri="{FF2B5EF4-FFF2-40B4-BE49-F238E27FC236}">
                <a16:creationId xmlns:a16="http://schemas.microsoft.com/office/drawing/2014/main" id="{5E8E5393-60B4-94BA-2970-C076FC3237FF}"/>
              </a:ext>
            </a:extLst>
          </p:cNvPr>
          <p:cNvSpPr/>
          <p:nvPr/>
        </p:nvSpPr>
        <p:spPr>
          <a:xfrm>
            <a:off x="2007406" y="1125371"/>
            <a:ext cx="145745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Single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36C012FC-2446-0CAA-14E3-6F5324CB8BE6}"/>
              </a:ext>
            </a:extLst>
          </p:cNvPr>
          <p:cNvSpPr/>
          <p:nvPr/>
        </p:nvSpPr>
        <p:spPr>
          <a:xfrm>
            <a:off x="621913" y="3153226"/>
            <a:ext cx="37158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Parallel Identical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42855C22-89DC-D541-1F8A-7ECA473C1555}"/>
              </a:ext>
            </a:extLst>
          </p:cNvPr>
          <p:cNvSpPr/>
          <p:nvPr/>
        </p:nvSpPr>
        <p:spPr>
          <a:xfrm>
            <a:off x="266472" y="4676915"/>
            <a:ext cx="204254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Function</a:t>
            </a:r>
          </a:p>
          <a:p>
            <a:pPr algn="ctr"/>
            <a:r>
              <a:rPr lang="en-US" sz="4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Specific</a:t>
            </a:r>
            <a:endParaRPr lang="en-US" sz="4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A791686-5BA7-D62E-82BE-6C5F78B51A10}"/>
              </a:ext>
            </a:extLst>
          </p:cNvPr>
          <p:cNvGrpSpPr/>
          <p:nvPr/>
        </p:nvGrpSpPr>
        <p:grpSpPr>
          <a:xfrm>
            <a:off x="7393815" y="5370528"/>
            <a:ext cx="246586" cy="314832"/>
            <a:chOff x="6580641" y="2158512"/>
            <a:chExt cx="246586" cy="31483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6C784A0-99E5-918A-8B43-2658A0B26AB0}"/>
                </a:ext>
              </a:extLst>
            </p:cNvPr>
            <p:cNvSpPr/>
            <p:nvPr/>
          </p:nvSpPr>
          <p:spPr>
            <a:xfrm>
              <a:off x="6580641" y="2158512"/>
              <a:ext cx="246586" cy="3148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9840D70-E9C5-D145-5DF9-30681EFB0DF0}"/>
                </a:ext>
              </a:extLst>
            </p:cNvPr>
            <p:cNvGrpSpPr/>
            <p:nvPr/>
          </p:nvGrpSpPr>
          <p:grpSpPr>
            <a:xfrm>
              <a:off x="6678912" y="2265350"/>
              <a:ext cx="98271" cy="141889"/>
              <a:chOff x="6221073" y="3831021"/>
              <a:chExt cx="98271" cy="141889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8C26C41-0D8D-B971-CF54-B7A151E7D876}"/>
                  </a:ext>
                </a:extLst>
              </p:cNvPr>
              <p:cNvCxnSpPr/>
              <p:nvPr/>
            </p:nvCxnSpPr>
            <p:spPr>
              <a:xfrm>
                <a:off x="6221073" y="3831021"/>
                <a:ext cx="0" cy="141889"/>
              </a:xfrm>
              <a:prstGeom prst="line">
                <a:avLst/>
              </a:prstGeom>
              <a:ln w="158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C593037B-26E9-CA35-3CDB-7413B6AE1D2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21073" y="3937701"/>
                <a:ext cx="98271" cy="0"/>
              </a:xfrm>
              <a:prstGeom prst="line">
                <a:avLst/>
              </a:prstGeom>
              <a:ln w="158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88C9CF89-88BF-5BC6-610C-FA9DABF3AC5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21073" y="3860666"/>
                <a:ext cx="98271" cy="0"/>
              </a:xfrm>
              <a:prstGeom prst="line">
                <a:avLst/>
              </a:prstGeom>
              <a:ln w="158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29CF7BD-4DD7-747B-9ABF-01ECC05881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80641" y="2342295"/>
              <a:ext cx="98271" cy="0"/>
            </a:xfrm>
            <a:prstGeom prst="line">
              <a:avLst/>
            </a:prstGeom>
            <a:ln w="158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1A15097-9467-BFAD-654D-A0BA7B6412B1}"/>
                </a:ext>
              </a:extLst>
            </p:cNvPr>
            <p:cNvCxnSpPr/>
            <p:nvPr/>
          </p:nvCxnSpPr>
          <p:spPr>
            <a:xfrm flipV="1">
              <a:off x="6777183" y="2189285"/>
              <a:ext cx="0" cy="10571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AD0A84B-0BDD-3A4C-EE71-73592424866D}"/>
                </a:ext>
              </a:extLst>
            </p:cNvPr>
            <p:cNvCxnSpPr/>
            <p:nvPr/>
          </p:nvCxnSpPr>
          <p:spPr>
            <a:xfrm flipV="1">
              <a:off x="6777183" y="2367634"/>
              <a:ext cx="0" cy="10571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5B0F79A-8E47-2284-7CB7-95411BFB9A3A}"/>
              </a:ext>
            </a:extLst>
          </p:cNvPr>
          <p:cNvGrpSpPr/>
          <p:nvPr/>
        </p:nvGrpSpPr>
        <p:grpSpPr>
          <a:xfrm>
            <a:off x="9018061" y="5382791"/>
            <a:ext cx="246586" cy="314832"/>
            <a:chOff x="6580641" y="2158512"/>
            <a:chExt cx="246586" cy="31483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2A5333B-AA48-B8BF-E85B-8107CCFFBD34}"/>
                </a:ext>
              </a:extLst>
            </p:cNvPr>
            <p:cNvSpPr/>
            <p:nvPr/>
          </p:nvSpPr>
          <p:spPr>
            <a:xfrm>
              <a:off x="6580641" y="2158512"/>
              <a:ext cx="246586" cy="3148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BCE5C765-C474-572A-8796-5178887F6804}"/>
                </a:ext>
              </a:extLst>
            </p:cNvPr>
            <p:cNvGrpSpPr/>
            <p:nvPr/>
          </p:nvGrpSpPr>
          <p:grpSpPr>
            <a:xfrm>
              <a:off x="6678912" y="2265350"/>
              <a:ext cx="98271" cy="141889"/>
              <a:chOff x="6221073" y="3831021"/>
              <a:chExt cx="98271" cy="141889"/>
            </a:xfrm>
          </p:grpSpPr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BA201FE7-5890-5082-B15E-8080F600F6D0}"/>
                  </a:ext>
                </a:extLst>
              </p:cNvPr>
              <p:cNvCxnSpPr/>
              <p:nvPr/>
            </p:nvCxnSpPr>
            <p:spPr>
              <a:xfrm>
                <a:off x="6221073" y="3831021"/>
                <a:ext cx="0" cy="141889"/>
              </a:xfrm>
              <a:prstGeom prst="line">
                <a:avLst/>
              </a:prstGeom>
              <a:ln w="158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C2A9CB5E-449B-EC1A-63B5-1CF742BF57E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21073" y="3937701"/>
                <a:ext cx="98271" cy="0"/>
              </a:xfrm>
              <a:prstGeom prst="line">
                <a:avLst/>
              </a:prstGeom>
              <a:ln w="158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5E509197-E951-CEDA-1BFE-77B989EF67E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21073" y="3860666"/>
                <a:ext cx="98271" cy="0"/>
              </a:xfrm>
              <a:prstGeom prst="line">
                <a:avLst/>
              </a:prstGeom>
              <a:ln w="158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19CDBB98-7CD0-A760-BE73-8D51F6931F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80641" y="2342295"/>
              <a:ext cx="98271" cy="0"/>
            </a:xfrm>
            <a:prstGeom prst="line">
              <a:avLst/>
            </a:prstGeom>
            <a:ln w="158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C562D70-F1B2-0C3D-CEA5-236A0CBE12CC}"/>
                </a:ext>
              </a:extLst>
            </p:cNvPr>
            <p:cNvCxnSpPr/>
            <p:nvPr/>
          </p:nvCxnSpPr>
          <p:spPr>
            <a:xfrm flipV="1">
              <a:off x="6777183" y="2189285"/>
              <a:ext cx="0" cy="10571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DF89692-176E-E6D9-5442-35D4629FAD7C}"/>
                </a:ext>
              </a:extLst>
            </p:cNvPr>
            <p:cNvCxnSpPr/>
            <p:nvPr/>
          </p:nvCxnSpPr>
          <p:spPr>
            <a:xfrm flipV="1">
              <a:off x="6777183" y="2367634"/>
              <a:ext cx="0" cy="10571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ECAE27F-CAE5-C422-3084-015087669556}"/>
              </a:ext>
            </a:extLst>
          </p:cNvPr>
          <p:cNvGrpSpPr/>
          <p:nvPr/>
        </p:nvGrpSpPr>
        <p:grpSpPr>
          <a:xfrm>
            <a:off x="11510593" y="5332213"/>
            <a:ext cx="246586" cy="314832"/>
            <a:chOff x="6580641" y="2158512"/>
            <a:chExt cx="246586" cy="3148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BB0A693-233E-D9B6-C0FA-A631B7A1E7AD}"/>
                </a:ext>
              </a:extLst>
            </p:cNvPr>
            <p:cNvSpPr/>
            <p:nvPr/>
          </p:nvSpPr>
          <p:spPr>
            <a:xfrm>
              <a:off x="6580641" y="2158512"/>
              <a:ext cx="246586" cy="3148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E807C442-C5D2-F624-EEA6-C7CC199D69B1}"/>
                </a:ext>
              </a:extLst>
            </p:cNvPr>
            <p:cNvGrpSpPr/>
            <p:nvPr/>
          </p:nvGrpSpPr>
          <p:grpSpPr>
            <a:xfrm>
              <a:off x="6678912" y="2265350"/>
              <a:ext cx="98271" cy="141889"/>
              <a:chOff x="6221073" y="3831021"/>
              <a:chExt cx="98271" cy="141889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61BB4B9C-83E7-2632-C32D-7A35C5CDD0AF}"/>
                  </a:ext>
                </a:extLst>
              </p:cNvPr>
              <p:cNvCxnSpPr/>
              <p:nvPr/>
            </p:nvCxnSpPr>
            <p:spPr>
              <a:xfrm>
                <a:off x="6221073" y="3831021"/>
                <a:ext cx="0" cy="141889"/>
              </a:xfrm>
              <a:prstGeom prst="line">
                <a:avLst/>
              </a:prstGeom>
              <a:ln w="158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16E8B6BE-9750-4A87-C76F-260AFBE8514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21073" y="3937701"/>
                <a:ext cx="98271" cy="0"/>
              </a:xfrm>
              <a:prstGeom prst="line">
                <a:avLst/>
              </a:prstGeom>
              <a:ln w="158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D7D3A5BB-56DA-46AB-3D08-D83AD64E4B4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21073" y="3860666"/>
                <a:ext cx="98271" cy="0"/>
              </a:xfrm>
              <a:prstGeom prst="line">
                <a:avLst/>
              </a:prstGeom>
              <a:ln w="158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1FBCB020-0F30-03ED-D58A-02F386BD8E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80641" y="2342295"/>
              <a:ext cx="98271" cy="0"/>
            </a:xfrm>
            <a:prstGeom prst="line">
              <a:avLst/>
            </a:prstGeom>
            <a:ln w="158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90F1E68B-D821-51D6-1972-F66D058BA979}"/>
                </a:ext>
              </a:extLst>
            </p:cNvPr>
            <p:cNvCxnSpPr/>
            <p:nvPr/>
          </p:nvCxnSpPr>
          <p:spPr>
            <a:xfrm flipV="1">
              <a:off x="6777183" y="2189285"/>
              <a:ext cx="0" cy="10571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8471A5CC-401A-BC7B-B93E-57BC5B74F02F}"/>
                </a:ext>
              </a:extLst>
            </p:cNvPr>
            <p:cNvCxnSpPr/>
            <p:nvPr/>
          </p:nvCxnSpPr>
          <p:spPr>
            <a:xfrm flipV="1">
              <a:off x="6777183" y="2367634"/>
              <a:ext cx="0" cy="10571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1772BB7B-839B-30FF-1AAC-57BE8AA02A73}"/>
              </a:ext>
            </a:extLst>
          </p:cNvPr>
          <p:cNvSpPr txBox="1"/>
          <p:nvPr/>
        </p:nvSpPr>
        <p:spPr>
          <a:xfrm>
            <a:off x="5055175" y="6049752"/>
            <a:ext cx="5527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LDO Shunt with common Analog Control in in FEE  to ensure  even  heat distribution.</a:t>
            </a:r>
          </a:p>
        </p:txBody>
      </p:sp>
      <p:sp>
        <p:nvSpPr>
          <p:cNvPr id="95" name="Slide Number Placeholder 94">
            <a:extLst>
              <a:ext uri="{FF2B5EF4-FFF2-40B4-BE49-F238E27FC236}">
                <a16:creationId xmlns:a16="http://schemas.microsoft.com/office/drawing/2014/main" id="{3819E798-C232-1B8F-E5CB-1FC436D88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33DD-91E0-47D9-AB27-ED4F4E6C855F}" type="slidenum">
              <a:rPr lang="en-US" smtClean="0"/>
              <a:t>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58AF1B-A0D0-CA45-FD69-31A5E3002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815992" y="2100285"/>
            <a:ext cx="3859795" cy="304801"/>
          </a:xfrm>
        </p:spPr>
        <p:txBody>
          <a:bodyPr/>
          <a:lstStyle/>
          <a:p>
            <a:r>
              <a:rPr lang="en-US" dirty="0"/>
              <a:t>Future Prospects for Serial &amp; Other Powering Techniques</a:t>
            </a:r>
          </a:p>
        </p:txBody>
      </p:sp>
    </p:spTree>
    <p:extLst>
      <p:ext uri="{BB962C8B-B14F-4D97-AF65-F5344CB8AC3E}">
        <p14:creationId xmlns:p14="http://schemas.microsoft.com/office/powerpoint/2010/main" val="31615607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CD8A2-AE12-3ABA-E54B-BEB6496FD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537" y="155262"/>
            <a:ext cx="10051268" cy="549818"/>
          </a:xfrm>
        </p:spPr>
        <p:txBody>
          <a:bodyPr/>
          <a:lstStyle/>
          <a:p>
            <a:r>
              <a:rPr lang="en-US" sz="3600" b="1" dirty="0"/>
              <a:t>Advantages of a Serial Powered System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E2CD5-4A2C-3379-6988-B2CA2AF08D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557" y="870334"/>
            <a:ext cx="11187312" cy="58324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ym typeface="Wingdings" panose="05000000000000000000" pitchFamily="2" charset="2"/>
              </a:rPr>
              <a:t>The ADVANTAGE </a:t>
            </a:r>
            <a:r>
              <a:rPr lang="en-US" dirty="0">
                <a:sym typeface="Wingdings" panose="05000000000000000000" pitchFamily="2" charset="2"/>
              </a:rPr>
              <a:t>  </a:t>
            </a:r>
            <a:r>
              <a:rPr lang="en-US" sz="2400" b="1" dirty="0">
                <a:solidFill>
                  <a:schemeClr val="accent6">
                    <a:lumMod val="20000"/>
                    <a:lumOff val="80000"/>
                  </a:schemeClr>
                </a:solidFill>
                <a:sym typeface="Wingdings" panose="05000000000000000000" pitchFamily="2" charset="2"/>
              </a:rPr>
              <a:t>LOW Mass Cable/Control units  &amp; No switching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Reduced gauge supply &amp; return  </a:t>
            </a:r>
            <a:r>
              <a:rPr lang="en-US" b="1" dirty="0">
                <a:sym typeface="Wingdings" panose="05000000000000000000" pitchFamily="2" charset="2"/>
              </a:rPr>
              <a:t>cable Need only provide a single module with power</a:t>
            </a:r>
            <a:r>
              <a:rPr lang="en-US" dirty="0"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SP control unit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 ~ </a:t>
            </a:r>
            <a:r>
              <a:rPr lang="en-US" dirty="0" err="1">
                <a:sym typeface="Wingdings" panose="05000000000000000000" pitchFamily="2" charset="2"/>
              </a:rPr>
              <a:t>OpAmp</a:t>
            </a:r>
            <a:r>
              <a:rPr lang="en-US" dirty="0">
                <a:sym typeface="Wingdings" panose="05000000000000000000" pitchFamily="2" charset="2"/>
              </a:rPr>
              <a:t>, No Coil mass, Potential for Evenly distributed module heat load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</a:t>
            </a:r>
            <a:r>
              <a:rPr lang="en-US" b="1" dirty="0"/>
              <a:t>Simplicity of  a nearly DC control structure</a:t>
            </a:r>
            <a:r>
              <a:rPr lang="en-US" dirty="0"/>
              <a:t>..    LDO for each voltage  with consideration for Maximum power excursions  capacitive filtering for instantaneous current deviations   </a:t>
            </a:r>
            <a:r>
              <a:rPr lang="en-US" dirty="0" err="1"/>
              <a:t>eg</a:t>
            </a:r>
            <a:r>
              <a:rPr lang="en-US" dirty="0"/>
              <a:t>  clocked logic or trigger response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b="1" dirty="0"/>
              <a:t>No clocked  switching circuits </a:t>
            </a:r>
            <a:r>
              <a:rPr lang="en-US" dirty="0"/>
              <a:t>to generate pattern noise Or Switching  related heat.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b="1" dirty="0"/>
              <a:t>Possibility of aggregating many module consumers in parallel</a:t>
            </a:r>
            <a:r>
              <a:rPr lang="en-US" dirty="0"/>
              <a:t> where detector topology permits. </a:t>
            </a:r>
          </a:p>
          <a:p>
            <a:r>
              <a:rPr lang="en-US" b="1" dirty="0"/>
              <a:t>Evens out SP voltage step current loading</a:t>
            </a:r>
            <a:r>
              <a:rPr lang="en-US" dirty="0"/>
              <a:t>. Allows the  SP voltage step to take advantage of security in numbers  when single units have deviations or may need to be turned off ..   </a:t>
            </a:r>
          </a:p>
          <a:p>
            <a:r>
              <a:rPr lang="en-US" dirty="0"/>
              <a:t>But this is not magic, simply parallel powering so there is no wire gauge  material reduction advantage.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86573-605D-C583-8399-AA171B76A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898545" y="3276599"/>
            <a:ext cx="3859795" cy="304801"/>
          </a:xfrm>
        </p:spPr>
        <p:txBody>
          <a:bodyPr/>
          <a:lstStyle/>
          <a:p>
            <a:r>
              <a:rPr lang="en-US" dirty="0"/>
              <a:t>Future Prospects for Serial &amp; Other Powering Techniques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08543E-DB7D-FCAA-3964-FEFCE7683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264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8648E-2C68-3394-0DEB-FFFFA3D8D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219" y="1"/>
            <a:ext cx="10223653" cy="782197"/>
          </a:xfrm>
        </p:spPr>
        <p:txBody>
          <a:bodyPr/>
          <a:lstStyle/>
          <a:p>
            <a:r>
              <a:rPr lang="en-US" b="1" dirty="0"/>
              <a:t>Serial Power Disadvantages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EC7BA-E05A-BA69-5AAE-C086D93C87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219" y="1795749"/>
            <a:ext cx="11644829" cy="5508433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b="1" u="sng" dirty="0"/>
              <a:t>Serial power Loop Supply</a:t>
            </a:r>
            <a:r>
              <a:rPr lang="en-US" u="sng" dirty="0"/>
              <a:t> </a:t>
            </a:r>
            <a:r>
              <a:rPr lang="en-US" dirty="0"/>
              <a:t>is</a:t>
            </a:r>
            <a:r>
              <a:rPr lang="en-US" b="1" dirty="0"/>
              <a:t> crucial </a:t>
            </a:r>
            <a:r>
              <a:rPr lang="en-US" dirty="0"/>
              <a:t>for fault free operation.  Requires a somewhat novel, programmable constant current, programmable voltage compliant approach.  An Accelerator driven feed forward control could be advantageous here. </a:t>
            </a:r>
          </a:p>
          <a:p>
            <a:r>
              <a:rPr lang="en-US" dirty="0"/>
              <a:t>Communications need to be capacitively coupled </a:t>
            </a:r>
            <a:r>
              <a:rPr lang="en-US" b="1" dirty="0"/>
              <a:t>requiring balanced code or receivers with hysteresis and startup procedures</a:t>
            </a:r>
            <a:r>
              <a:rPr lang="en-US" dirty="0"/>
              <a:t>. </a:t>
            </a:r>
          </a:p>
          <a:p>
            <a:r>
              <a:rPr lang="en-US" dirty="0"/>
              <a:t>To maintain high levels of operability Module failure modes need to be addressed.   Current  flow in the SP loop must be maintained.  A serial step can be taken out of the loop by shorting the Module with a current bypass element. The time frame is important.</a:t>
            </a:r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Slow changes in voltage steps can result in overheating &amp; damage to current shunt elements.  </a:t>
            </a:r>
          </a:p>
          <a:p>
            <a:pPr lvl="1"/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Fast changes can cause cascade communication failures in the Serial Loop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FB581F-D1A5-BF8A-9599-B1A5846C50BD}"/>
              </a:ext>
            </a:extLst>
          </p:cNvPr>
          <p:cNvSpPr txBox="1"/>
          <p:nvPr/>
        </p:nvSpPr>
        <p:spPr>
          <a:xfrm>
            <a:off x="264405" y="778011"/>
            <a:ext cx="1022365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b="1" i="1" u="sng" dirty="0"/>
              <a:t>An </a:t>
            </a:r>
            <a:r>
              <a:rPr lang="en-US" sz="3300" b="1" i="1" u="sng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unfamiliar</a:t>
            </a:r>
            <a:r>
              <a:rPr lang="en-US" sz="3300" b="1" i="1" u="sng" dirty="0"/>
              <a:t> </a:t>
            </a:r>
            <a:r>
              <a:rPr lang="en-US" sz="3300" b="1" u="sng" dirty="0"/>
              <a:t>approach to module powering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0E4ECE-1349-82EB-5D08-9C9C39515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826936" y="3432671"/>
            <a:ext cx="3859795" cy="304801"/>
          </a:xfrm>
        </p:spPr>
        <p:txBody>
          <a:bodyPr/>
          <a:lstStyle/>
          <a:p>
            <a:r>
              <a:rPr lang="en-US" dirty="0"/>
              <a:t>Future Prospects for Serial &amp; Other Powering Techniques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88CF8-D453-B423-1C95-9B967CA24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040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86C31-3AC6-BEEE-00A0-37BE803BC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738" y="91530"/>
            <a:ext cx="11686524" cy="588604"/>
          </a:xfrm>
        </p:spPr>
        <p:txBody>
          <a:bodyPr>
            <a:normAutofit fontScale="90000"/>
          </a:bodyPr>
          <a:lstStyle/>
          <a:p>
            <a:r>
              <a:rPr lang="en-US" sz="4400" b="1" dirty="0"/>
              <a:t>M</a:t>
            </a:r>
            <a:r>
              <a:rPr lang="en-US" b="1" dirty="0"/>
              <a:t>aximizing a Stable  SP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FD458-AE5E-BB64-3501-E66E893B2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743" y="1484242"/>
            <a:ext cx="10658514" cy="5282228"/>
          </a:xfrm>
        </p:spPr>
        <p:txBody>
          <a:bodyPr>
            <a:normAutofit/>
          </a:bodyPr>
          <a:lstStyle/>
          <a:p>
            <a:r>
              <a:rPr lang="en-US" dirty="0"/>
              <a:t>Start with the ASIC.   </a:t>
            </a:r>
            <a:r>
              <a:rPr lang="en-US" b="1" i="1" dirty="0"/>
              <a:t>Minimize data taking power variations</a:t>
            </a:r>
            <a:r>
              <a:rPr lang="en-US" dirty="0"/>
              <a:t>. For system stability it may be best to shunt unavoidable trigger related readout  current in quiescent operational states to avoid data taking spikes. </a:t>
            </a:r>
          </a:p>
          <a:p>
            <a:r>
              <a:rPr lang="en-US" dirty="0"/>
              <a:t>Choose loops with common occupancy levels where possible. </a:t>
            </a:r>
          </a:p>
          <a:p>
            <a:r>
              <a:rPr lang="en-US" dirty="0"/>
              <a:t>Design with care the reference potential system for proximal read out loops.</a:t>
            </a:r>
          </a:p>
          <a:p>
            <a:r>
              <a:rPr lang="en-US" dirty="0"/>
              <a:t>Isolate Communication in Serial Loops  with capacitive or optical communication schemes if TID and SEU effects are manageable. </a:t>
            </a:r>
          </a:p>
          <a:p>
            <a:r>
              <a:rPr lang="en-US" dirty="0"/>
              <a:t>Co-design a SP Supply with FB from the serial loop and potentially spigots for Feed Forward from the Accelerator control room to provide </a:t>
            </a:r>
            <a:r>
              <a:rPr lang="en-US" dirty="0" err="1"/>
              <a:t>tuneable</a:t>
            </a:r>
            <a:r>
              <a:rPr lang="en-US" dirty="0"/>
              <a:t> increased current during predictable  data taking spikes. </a:t>
            </a:r>
          </a:p>
          <a:p>
            <a:r>
              <a:rPr lang="en-US" dirty="0"/>
              <a:t>Design in connection redundancy &amp; provision for controlled failure behavior.</a:t>
            </a:r>
          </a:p>
          <a:p>
            <a:r>
              <a:rPr lang="en-US" dirty="0"/>
              <a:t>Make sure powered down modules don’t present low impedances on bussed communication lines.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44334E-C85C-4BBA-C3BE-B19870E63BDA}"/>
              </a:ext>
            </a:extLst>
          </p:cNvPr>
          <p:cNvSpPr/>
          <p:nvPr/>
        </p:nvSpPr>
        <p:spPr>
          <a:xfrm>
            <a:off x="0" y="728245"/>
            <a:ext cx="102899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92D050"/>
                </a:solidFill>
                <a:effectLst/>
              </a:rPr>
              <a:t> </a:t>
            </a:r>
            <a:r>
              <a:rPr lang="en-US" sz="3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92D050"/>
                </a:solidFill>
                <a:effectLst/>
              </a:rPr>
              <a:t>Loop Current Uniformity Maximizes Efficiency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5FE73-0A1F-53A6-6ECA-D911079C7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577216" y="3225297"/>
            <a:ext cx="3859795" cy="304801"/>
          </a:xfrm>
        </p:spPr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088CB-E439-0D10-C670-27AB1BC73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33DD-91E0-47D9-AB27-ED4F4E6C855F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2108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21C6E-9D60-5846-91AF-D090853E7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Serially Powered  Trackers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72C4E-0584-74DD-F634-C34788FB9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</a:t>
            </a:r>
            <a:r>
              <a:rPr lang="en-US" b="1" dirty="0"/>
              <a:t>ATLAS   Pixels    and   CMS    CROC chip…</a:t>
            </a:r>
          </a:p>
          <a:p>
            <a:pPr marL="0" indent="0">
              <a:buNone/>
            </a:pPr>
            <a:r>
              <a:rPr lang="en-US" dirty="0"/>
              <a:t>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5B7ED0-2D54-BA6F-3C16-A23E2A9CF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4DF725-723B-6A03-04AD-8D8100DE8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834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2E266F1-32EB-5F72-6E07-245598D8E4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844311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B83FAE0-E00F-4E94-8C3B-7D0523237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4310" y="3334956"/>
            <a:ext cx="5347690" cy="35081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EA501E2-D070-8411-29BD-763BFC49732F}"/>
              </a:ext>
            </a:extLst>
          </p:cNvPr>
          <p:cNvSpPr/>
          <p:nvPr/>
        </p:nvSpPr>
        <p:spPr>
          <a:xfrm>
            <a:off x="10384325" y="0"/>
            <a:ext cx="805758" cy="11860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4A388A-E358-DD8E-F57A-6DE188176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4310" y="5013"/>
            <a:ext cx="4509489" cy="791692"/>
          </a:xfrm>
        </p:spPr>
        <p:txBody>
          <a:bodyPr/>
          <a:lstStyle/>
          <a:p>
            <a:r>
              <a:rPr lang="en-US" b="1" dirty="0"/>
              <a:t>Extreme UV Light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3EC9C121-5F75-1558-B462-5D8266C98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4310" y="874609"/>
            <a:ext cx="4662535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shock wave produced by a laser-heated tin droplet in a thin hydrogen atmosphere is similar enough to a supernova blast that 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they can both be described by the same math.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The whole sequence takes less than a millionth of a second.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A671A2-7E90-CEC9-3B0B-46ADF7958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10426983" y="1551977"/>
            <a:ext cx="2607036" cy="304801"/>
          </a:xfrm>
        </p:spPr>
        <p:txBody>
          <a:bodyPr/>
          <a:lstStyle/>
          <a:p>
            <a:r>
              <a:rPr lang="en-US" dirty="0"/>
              <a:t>Future Prospects for Serial &amp; Other Powering Techniques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F35A2A-E014-AA5D-0393-024A5ADF8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9729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9F73D6E-3037-DCA0-E1DF-F8F6FDA53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818" y="99589"/>
            <a:ext cx="9742035" cy="1348966"/>
          </a:xfrm>
        </p:spPr>
        <p:txBody>
          <a:bodyPr>
            <a:noAutofit/>
          </a:bodyPr>
          <a:lstStyle/>
          <a:p>
            <a:r>
              <a:rPr lang="en-US" sz="3400" b="1" dirty="0"/>
              <a:t>Serial Powered Modules with Multiple </a:t>
            </a:r>
            <a:r>
              <a:rPr lang="en-US" sz="3400" b="1" dirty="0" err="1"/>
              <a:t>Parallelpowered</a:t>
            </a:r>
            <a:r>
              <a:rPr lang="en-US" sz="3400" b="1" dirty="0"/>
              <a:t> ASICs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98FFE7C-7205-D52B-EB93-25B2076C29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8577"/>
          <a:stretch/>
        </p:blipFill>
        <p:spPr>
          <a:xfrm>
            <a:off x="1453334" y="1376128"/>
            <a:ext cx="7451002" cy="5154942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F05A376-9D0E-53E7-E591-3798824410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18" y="99590"/>
            <a:ext cx="7541536" cy="12765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ED656D-AAA6-0DE8-4CB8-0623AC3EBD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4751" y="99589"/>
            <a:ext cx="2731055" cy="1348966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D20AB3-A89C-FD07-68C0-80CAF1BE3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6B160A-99D3-64F5-2BBA-451D3559D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4838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8A3CB3F-D28E-83EB-2460-61F70B540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525" y="30163"/>
            <a:ext cx="9405938" cy="579437"/>
          </a:xfrm>
        </p:spPr>
        <p:txBody>
          <a:bodyPr>
            <a:normAutofit fontScale="90000"/>
          </a:bodyPr>
          <a:lstStyle/>
          <a:p>
            <a:r>
              <a:rPr lang="en-US" dirty="0"/>
              <a:t>ATLAS Pixel Experience with  SP  systems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ED53EB7-E728-3977-13CA-EAC33B7822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1275" y="801138"/>
            <a:ext cx="7386963" cy="5538788"/>
          </a:xfr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689A7EC-6401-C870-E3AF-4CD3B1BBE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BCA4E9-3370-1B20-E81D-59A799ADD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6281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06FA5-EF1A-E66D-2821-A838C8768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48" y="0"/>
            <a:ext cx="9404723" cy="1400530"/>
          </a:xfrm>
        </p:spPr>
        <p:txBody>
          <a:bodyPr/>
          <a:lstStyle/>
          <a:p>
            <a:r>
              <a:rPr lang="en-US" dirty="0"/>
              <a:t>Operational Design 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9506D8F9-71BB-1F0E-C92A-3224CDEEF5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2491" y="683655"/>
            <a:ext cx="8150980" cy="6087962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8ADF54-74EA-2B1C-E6C0-C49238EB9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FB42A3-CD21-31C3-0460-BFA33E118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7392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CB70E77-B44B-334E-053C-449CAAB1D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3" y="452438"/>
            <a:ext cx="9404350" cy="1400175"/>
          </a:xfrm>
        </p:spPr>
        <p:txBody>
          <a:bodyPr/>
          <a:lstStyle/>
          <a:p>
            <a:pPr algn="ctr"/>
            <a:r>
              <a:rPr lang="en-US" b="1" dirty="0"/>
              <a:t>ATLAS Pixel Chip has a Analog &amp; Digital Shunt LDO</a:t>
            </a: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40BC4144-D69B-4CB6-FE9B-6BCBBD02DF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57253"/>
          <a:stretch/>
        </p:blipFill>
        <p:spPr>
          <a:xfrm>
            <a:off x="1674891" y="1852613"/>
            <a:ext cx="7598196" cy="4454404"/>
          </a:xfr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B4DE939-3FD7-8F0C-9D1C-A8F32518C17B}"/>
              </a:ext>
            </a:extLst>
          </p:cNvPr>
          <p:cNvSpPr/>
          <p:nvPr/>
        </p:nvSpPr>
        <p:spPr>
          <a:xfrm>
            <a:off x="5323438" y="1852613"/>
            <a:ext cx="550487" cy="49223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D75D501-4A55-ACE8-D237-DEF044ECA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AF532E-2882-F8A8-C3B9-70F32BABF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3871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72C66-DEAA-F7FB-1372-D74195E32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1229870" cy="589936"/>
          </a:xfrm>
        </p:spPr>
        <p:txBody>
          <a:bodyPr>
            <a:noAutofit/>
          </a:bodyPr>
          <a:lstStyle/>
          <a:p>
            <a:r>
              <a:rPr lang="en-US" sz="3600" b="1" dirty="0"/>
              <a:t>IV  curves  show the  operating current Stability/Efficiency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94DC6BA-BD34-B764-99EA-487E505EBF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624" y="638070"/>
            <a:ext cx="11959376" cy="5767521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DBA4B5-BEF3-E564-95C0-B1C237D39CA4}"/>
              </a:ext>
            </a:extLst>
          </p:cNvPr>
          <p:cNvSpPr txBox="1"/>
          <p:nvPr/>
        </p:nvSpPr>
        <p:spPr>
          <a:xfrm rot="21242117">
            <a:off x="9632060" y="2668811"/>
            <a:ext cx="13777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4">
                    <a:lumMod val="75000"/>
                  </a:schemeClr>
                </a:solidFill>
                <a:sym typeface="Symbol" panose="05050102010706020507" pitchFamily="18" charset="2"/>
              </a:rPr>
              <a:t>152m</a:t>
            </a:r>
            <a:endParaRPr lang="en-US" sz="2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BD6EBFB-D037-668A-94BF-45D544C26FAF}"/>
              </a:ext>
            </a:extLst>
          </p:cNvPr>
          <p:cNvSpPr/>
          <p:nvPr/>
        </p:nvSpPr>
        <p:spPr>
          <a:xfrm>
            <a:off x="838200" y="5777802"/>
            <a:ext cx="3794090" cy="44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peech Bubble: Rectangle 12">
            <a:extLst>
              <a:ext uri="{FF2B5EF4-FFF2-40B4-BE49-F238E27FC236}">
                <a16:creationId xmlns:a16="http://schemas.microsoft.com/office/drawing/2014/main" id="{F00C0236-0954-9C9E-D8CB-278617207F4F}"/>
              </a:ext>
            </a:extLst>
          </p:cNvPr>
          <p:cNvSpPr/>
          <p:nvPr/>
        </p:nvSpPr>
        <p:spPr>
          <a:xfrm>
            <a:off x="4009293" y="1788607"/>
            <a:ext cx="2280976" cy="552659"/>
          </a:xfrm>
          <a:prstGeom prst="wedgeRectCallout">
            <a:avLst>
              <a:gd name="adj1" fmla="val 76623"/>
              <a:gd name="adj2" fmla="val 2479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Vin controlled by  SP Loop supply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6E00A3-9A15-345B-A8A6-5969BB837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85254-982C-4898-3335-2825411BE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33DD-91E0-47D9-AB27-ED4F4E6C855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5844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72C66-DEAA-F7FB-1372-D74195E32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48" y="120576"/>
            <a:ext cx="11155903" cy="589936"/>
          </a:xfrm>
        </p:spPr>
        <p:txBody>
          <a:bodyPr>
            <a:noAutofit/>
          </a:bodyPr>
          <a:lstStyle/>
          <a:p>
            <a:r>
              <a:rPr lang="en-US" sz="3600" b="1" dirty="0"/>
              <a:t>Efficiency  Depends on current Overburden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94DC6BA-BD34-B764-99EA-487E505EBF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896" y="1130441"/>
            <a:ext cx="11959376" cy="522189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DBA4B5-BEF3-E564-95C0-B1C237D39CA4}"/>
              </a:ext>
            </a:extLst>
          </p:cNvPr>
          <p:cNvSpPr txBox="1"/>
          <p:nvPr/>
        </p:nvSpPr>
        <p:spPr>
          <a:xfrm rot="21242117">
            <a:off x="9709232" y="2689666"/>
            <a:ext cx="1018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  <a:sym typeface="Symbol" panose="05050102010706020507" pitchFamily="18" charset="2"/>
              </a:rPr>
              <a:t>152m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BD6EBFB-D037-668A-94BF-45D544C26FAF}"/>
              </a:ext>
            </a:extLst>
          </p:cNvPr>
          <p:cNvSpPr/>
          <p:nvPr/>
        </p:nvSpPr>
        <p:spPr>
          <a:xfrm>
            <a:off x="888442" y="5705360"/>
            <a:ext cx="3794090" cy="44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15A697B0-7AB6-E622-DB5E-272B1F0FBC48}"/>
              </a:ext>
            </a:extLst>
          </p:cNvPr>
          <p:cNvSpPr/>
          <p:nvPr/>
        </p:nvSpPr>
        <p:spPr>
          <a:xfrm>
            <a:off x="9154048" y="3161169"/>
            <a:ext cx="341644" cy="627057"/>
          </a:xfrm>
          <a:prstGeom prst="rightBrace">
            <a:avLst>
              <a:gd name="adj1" fmla="val 20098"/>
              <a:gd name="adj2" fmla="val 53206"/>
            </a:avLst>
          </a:prstGeom>
          <a:ln w="349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20EFD7ED-8C29-D731-9CD0-69D9AA9E1016}"/>
              </a:ext>
            </a:extLst>
          </p:cNvPr>
          <p:cNvSpPr/>
          <p:nvPr/>
        </p:nvSpPr>
        <p:spPr>
          <a:xfrm>
            <a:off x="9154048" y="3798274"/>
            <a:ext cx="341644" cy="1929285"/>
          </a:xfrm>
          <a:prstGeom prst="rightBrace">
            <a:avLst>
              <a:gd name="adj1" fmla="val 20098"/>
              <a:gd name="adj2" fmla="val 75601"/>
            </a:avLst>
          </a:prstGeom>
          <a:ln w="349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393FD0-742C-F5D6-2B8A-8FBBCF86F270}"/>
              </a:ext>
            </a:extLst>
          </p:cNvPr>
          <p:cNvSpPr txBox="1"/>
          <p:nvPr/>
        </p:nvSpPr>
        <p:spPr>
          <a:xfrm>
            <a:off x="9545935" y="5055097"/>
            <a:ext cx="159306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6W  to Module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9C10D9-F2EC-AE7A-C328-85B1C84E227A}"/>
              </a:ext>
            </a:extLst>
          </p:cNvPr>
          <p:cNvSpPr txBox="1"/>
          <p:nvPr/>
        </p:nvSpPr>
        <p:spPr>
          <a:xfrm>
            <a:off x="9555982" y="3301277"/>
            <a:ext cx="1795107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2W  Overburden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BD6583C0-D589-9B51-2F83-D31F82864808}"/>
              </a:ext>
            </a:extLst>
          </p:cNvPr>
          <p:cNvSpPr/>
          <p:nvPr/>
        </p:nvSpPr>
        <p:spPr>
          <a:xfrm>
            <a:off x="6720072" y="3429000"/>
            <a:ext cx="341644" cy="359226"/>
          </a:xfrm>
          <a:prstGeom prst="rightBrace">
            <a:avLst>
              <a:gd name="adj1" fmla="val 10590"/>
              <a:gd name="adj2" fmla="val 53206"/>
            </a:avLst>
          </a:prstGeom>
          <a:ln w="349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041519C4-20E9-868D-BD2A-F48F40AD6E3A}"/>
              </a:ext>
            </a:extLst>
          </p:cNvPr>
          <p:cNvSpPr/>
          <p:nvPr/>
        </p:nvSpPr>
        <p:spPr>
          <a:xfrm>
            <a:off x="6662935" y="3808322"/>
            <a:ext cx="398781" cy="1917134"/>
          </a:xfrm>
          <a:prstGeom prst="rightBrace">
            <a:avLst>
              <a:gd name="adj1" fmla="val 20098"/>
              <a:gd name="adj2" fmla="val 75601"/>
            </a:avLst>
          </a:prstGeom>
          <a:ln w="349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7415E2-918E-26B8-A4CF-04E23B6DDF8B}"/>
              </a:ext>
            </a:extLst>
          </p:cNvPr>
          <p:cNvSpPr txBox="1"/>
          <p:nvPr/>
        </p:nvSpPr>
        <p:spPr>
          <a:xfrm>
            <a:off x="7111959" y="5055097"/>
            <a:ext cx="159306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6W  to Module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35964E-46C1-075F-435C-1D7EC374E0DF}"/>
              </a:ext>
            </a:extLst>
          </p:cNvPr>
          <p:cNvSpPr txBox="1"/>
          <p:nvPr/>
        </p:nvSpPr>
        <p:spPr>
          <a:xfrm>
            <a:off x="7061716" y="3428942"/>
            <a:ext cx="191693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1.1W  Overburden</a:t>
            </a:r>
          </a:p>
        </p:txBody>
      </p:sp>
      <p:sp>
        <p:nvSpPr>
          <p:cNvPr id="15" name="Speech Bubble: Rectangle 14">
            <a:extLst>
              <a:ext uri="{FF2B5EF4-FFF2-40B4-BE49-F238E27FC236}">
                <a16:creationId xmlns:a16="http://schemas.microsoft.com/office/drawing/2014/main" id="{A5A5615A-64D6-4FE3-54D1-7C5768971562}"/>
              </a:ext>
            </a:extLst>
          </p:cNvPr>
          <p:cNvSpPr/>
          <p:nvPr/>
        </p:nvSpPr>
        <p:spPr>
          <a:xfrm>
            <a:off x="4210260" y="1762027"/>
            <a:ext cx="2280976" cy="783771"/>
          </a:xfrm>
          <a:prstGeom prst="wedgeRectCallout">
            <a:avLst>
              <a:gd name="adj1" fmla="val 70015"/>
              <a:gd name="adj2" fmla="val 1571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Loop Supply Current Determines Efficiency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35BAE0B-631A-0F10-F148-343A7DABE488}"/>
              </a:ext>
            </a:extLst>
          </p:cNvPr>
          <p:cNvSpPr/>
          <p:nvPr/>
        </p:nvSpPr>
        <p:spPr>
          <a:xfrm>
            <a:off x="8650901" y="6047835"/>
            <a:ext cx="1165608" cy="36933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75% Eff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71D7F20-E5C0-9E25-3A69-129872FE6421}"/>
              </a:ext>
            </a:extLst>
          </p:cNvPr>
          <p:cNvCxnSpPr>
            <a:cxnSpLocks/>
          </p:cNvCxnSpPr>
          <p:nvPr/>
        </p:nvCxnSpPr>
        <p:spPr>
          <a:xfrm>
            <a:off x="9104677" y="3161169"/>
            <a:ext cx="0" cy="288949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4DD0A20D-70F6-76E0-C4DF-ED67DB83260D}"/>
              </a:ext>
            </a:extLst>
          </p:cNvPr>
          <p:cNvSpPr/>
          <p:nvPr/>
        </p:nvSpPr>
        <p:spPr>
          <a:xfrm>
            <a:off x="6220874" y="6049515"/>
            <a:ext cx="1165608" cy="369332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88% Eff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83AD53E-03C9-BD04-5B16-65109F28398C}"/>
              </a:ext>
            </a:extLst>
          </p:cNvPr>
          <p:cNvCxnSpPr>
            <a:cxnSpLocks/>
          </p:cNvCxnSpPr>
          <p:nvPr/>
        </p:nvCxnSpPr>
        <p:spPr>
          <a:xfrm>
            <a:off x="6684698" y="3343713"/>
            <a:ext cx="0" cy="2704122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35C685C9-47A3-C224-A2F1-D2463A00E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EB098ED7-6ABB-C9E3-19DF-9FB9A8BE2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33DD-91E0-47D9-AB27-ED4F4E6C855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854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72C66-DEAA-F7FB-1372-D74195E32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4284" y="147496"/>
            <a:ext cx="10515600" cy="589936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CMS pixel  Readout Chip </a:t>
            </a:r>
            <a:r>
              <a:rPr lang="en-US" dirty="0"/>
              <a:t>*    </a:t>
            </a:r>
            <a:r>
              <a:rPr lang="en-US" b="1" dirty="0"/>
              <a:t>CROC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55EDA-CDAF-815F-E6DF-70B63F2E9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70" y="1390036"/>
            <a:ext cx="10515600" cy="5320468"/>
          </a:xfrm>
        </p:spPr>
        <p:txBody>
          <a:bodyPr>
            <a:normAutofit/>
          </a:bodyPr>
          <a:lstStyle/>
          <a:p>
            <a:pPr algn="l"/>
            <a:r>
              <a:rPr lang="en-US" sz="2200" b="0" i="0" u="none" strike="noStrike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TeXGyreTermesX-Regular"/>
              </a:rPr>
              <a:t>Part of the RD53 joint CMS and ATLAS collaboration to design the pixel electronics of the experiment upgrades for the HL-LHC.</a:t>
            </a:r>
          </a:p>
          <a:p>
            <a:pPr algn="l"/>
            <a:r>
              <a:rPr lang="en-US" sz="2200" dirty="0">
                <a:solidFill>
                  <a:schemeClr val="accent3">
                    <a:lumMod val="40000"/>
                    <a:lumOff val="60000"/>
                  </a:schemeClr>
                </a:solidFill>
                <a:latin typeface="TeXGyreTermesX-Regular"/>
              </a:rPr>
              <a:t>D</a:t>
            </a:r>
            <a:r>
              <a:rPr lang="en-US" sz="2200" b="0" i="0" u="none" strike="noStrike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TeXGyreTermesX-Regular"/>
              </a:rPr>
              <a:t>esigned in 65nm CMOS technology, features 1</a:t>
            </a:r>
            <a:r>
              <a:rPr lang="en-US" sz="2200" b="0" i="0" u="none" strike="noStrike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NewTXMI"/>
              </a:rPr>
              <a:t>.</a:t>
            </a:r>
            <a:r>
              <a:rPr lang="en-US" sz="2200" b="0" i="0" u="none" strike="noStrike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TeXGyreTermesX-Regular"/>
              </a:rPr>
              <a:t>5 </a:t>
            </a:r>
            <a:r>
              <a:rPr lang="en-US" sz="2200" b="0" i="0" u="none" strike="noStrike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txsys"/>
              </a:rPr>
              <a:t>× </a:t>
            </a:r>
            <a:r>
              <a:rPr lang="en-US" sz="2200" b="0" i="0" u="none" strike="noStrike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TeXGyreTermesX-Regular"/>
              </a:rPr>
              <a:t>10</a:t>
            </a:r>
            <a:r>
              <a:rPr lang="en-US" sz="2200" b="0" i="0" u="none" strike="noStrike" baseline="30000" dirty="0">
                <a:solidFill>
                  <a:schemeClr val="accent3">
                    <a:lumMod val="40000"/>
                    <a:lumOff val="60000"/>
                  </a:schemeClr>
                </a:solidFill>
                <a:latin typeface="TeXGyreTermesX-Regular"/>
              </a:rPr>
              <a:t>5</a:t>
            </a:r>
            <a:r>
              <a:rPr lang="en-US" sz="2200" b="0" i="0" u="none" strike="noStrike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TeXGyreTermesX-Regular"/>
              </a:rPr>
              <a:t> pixel channels and</a:t>
            </a:r>
          </a:p>
          <a:p>
            <a:pPr algn="l"/>
            <a:r>
              <a:rPr lang="en-US" sz="2200" b="0" i="0" u="none" strike="noStrike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TeXGyreTermesX-Regular"/>
              </a:rPr>
              <a:t>Consumes about 8 </a:t>
            </a:r>
            <a:r>
              <a:rPr lang="en-US" sz="2200" b="0" i="0" u="none" strike="noStrike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txsys"/>
              </a:rPr>
              <a:t>− </a:t>
            </a:r>
            <a:r>
              <a:rPr lang="en-US" sz="2200" b="0" i="0" u="none" strike="noStrike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TeXGyreTermesX-Regular"/>
              </a:rPr>
              <a:t>10 </a:t>
            </a:r>
            <a:r>
              <a:rPr lang="en-US" sz="2200" b="0" i="0" u="none" strike="noStrike" baseline="0" dirty="0" err="1">
                <a:solidFill>
                  <a:schemeClr val="accent3">
                    <a:lumMod val="40000"/>
                    <a:lumOff val="60000"/>
                  </a:schemeClr>
                </a:solidFill>
                <a:latin typeface="SFRM1095"/>
              </a:rPr>
              <a:t>μ</a:t>
            </a:r>
            <a:r>
              <a:rPr lang="en-US" sz="2200" b="0" i="0" u="none" strike="noStrike" baseline="0" dirty="0" err="1">
                <a:solidFill>
                  <a:schemeClr val="accent3">
                    <a:lumMod val="40000"/>
                    <a:lumOff val="60000"/>
                  </a:schemeClr>
                </a:solidFill>
                <a:latin typeface="TeXGyreTermesX-Regular"/>
              </a:rPr>
              <a:t>A</a:t>
            </a:r>
            <a:r>
              <a:rPr lang="en-US" sz="2200" b="0" i="0" u="none" strike="noStrike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TeXGyreTermesX-Regular"/>
              </a:rPr>
              <a:t> per channel. </a:t>
            </a:r>
          </a:p>
          <a:p>
            <a:pPr algn="l"/>
            <a:r>
              <a:rPr lang="en-US" sz="2200" dirty="0">
                <a:solidFill>
                  <a:schemeClr val="accent3">
                    <a:lumMod val="40000"/>
                    <a:lumOff val="60000"/>
                  </a:schemeClr>
                </a:solidFill>
                <a:latin typeface="TeXGyreTermesX-Regular"/>
              </a:rPr>
              <a:t>C</a:t>
            </a:r>
            <a:r>
              <a:rPr lang="en-US" sz="2200" b="0" i="0" u="none" strike="noStrike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TeXGyreTermesX-Regular"/>
              </a:rPr>
              <a:t>urrent per chip is </a:t>
            </a:r>
            <a:r>
              <a:rPr lang="en-US" sz="2200" b="0" i="0" u="none" strike="noStrike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txsys"/>
              </a:rPr>
              <a:t>∼ </a:t>
            </a:r>
            <a:r>
              <a:rPr lang="en-US" sz="2200" b="0" i="0" u="none" strike="noStrike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TeXGyreTermesX-Regular"/>
              </a:rPr>
              <a:t>1</a:t>
            </a:r>
            <a:r>
              <a:rPr lang="en-US" sz="2200" b="0" i="0" u="none" strike="noStrike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NewTXMI"/>
              </a:rPr>
              <a:t>.</a:t>
            </a:r>
            <a:r>
              <a:rPr lang="en-US" sz="2200" b="0" i="0" u="none" strike="noStrike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TeXGyreTermesX-Regular"/>
              </a:rPr>
              <a:t>5 A, with a supply voltage of 1.2V.</a:t>
            </a:r>
          </a:p>
          <a:p>
            <a:pPr algn="l"/>
            <a:r>
              <a:rPr lang="en-US" sz="2200" b="0" i="0" u="none" strike="noStrike" baseline="0" dirty="0">
                <a:latin typeface="TeXGyreTermesX-Regular"/>
              </a:rPr>
              <a:t>Shunt-LDO (SLDO)</a:t>
            </a:r>
            <a:r>
              <a:rPr lang="en-US" sz="2200" dirty="0">
                <a:solidFill>
                  <a:srgbClr val="000000"/>
                </a:solidFill>
                <a:latin typeface="TeXGyreTermesX-Regular"/>
              </a:rPr>
              <a:t> </a:t>
            </a:r>
            <a:r>
              <a:rPr lang="en-US" sz="2200" b="0" i="0" u="none" strike="noStrike" baseline="0" dirty="0">
                <a:latin typeface="TeXGyreTermesX-Regular"/>
              </a:rPr>
              <a:t>constant current drain in time, independently of the chip power consumption</a:t>
            </a:r>
          </a:p>
          <a:p>
            <a:pPr algn="l"/>
            <a:r>
              <a:rPr lang="en-US" sz="2200" dirty="0">
                <a:latin typeface="TeXGyreTermesX-Regular"/>
              </a:rPr>
              <a:t>Hit rates of  3Ghz/cm</a:t>
            </a:r>
            <a:r>
              <a:rPr lang="en-US" sz="2200" baseline="30000" dirty="0">
                <a:latin typeface="TeXGyreTermesX-Regular"/>
              </a:rPr>
              <a:t>2</a:t>
            </a:r>
            <a:r>
              <a:rPr lang="en-US" sz="2200" dirty="0">
                <a:latin typeface="TeXGyreTermesX-Regular"/>
              </a:rPr>
              <a:t>    and TID of   500MRad</a:t>
            </a:r>
          </a:p>
          <a:p>
            <a:pPr algn="l"/>
            <a:r>
              <a:rPr lang="en-US" sz="2200" b="0" i="0" u="none" strike="noStrike" baseline="0" dirty="0">
                <a:latin typeface="TeXGyreTermesX-Regular"/>
              </a:rPr>
              <a:t>Serial powering scheme to provide the </a:t>
            </a:r>
            <a:r>
              <a:rPr lang="en-US" sz="2200" b="0" i="0" u="none" strike="noStrike" baseline="0" dirty="0">
                <a:latin typeface="txsys"/>
              </a:rPr>
              <a:t>∼ </a:t>
            </a:r>
            <a:r>
              <a:rPr lang="en-US" sz="2200" b="0" i="0" u="none" strike="noStrike" baseline="0" dirty="0">
                <a:latin typeface="TeXGyreTermesX-Regular"/>
              </a:rPr>
              <a:t>60 kW required by </a:t>
            </a:r>
            <a:r>
              <a:rPr lang="en-US" sz="2200" b="0" i="0" u="none" strike="noStrike" baseline="0" dirty="0">
                <a:latin typeface="txsys"/>
              </a:rPr>
              <a:t>∼ </a:t>
            </a:r>
            <a:r>
              <a:rPr lang="en-US" sz="2200" b="0" i="0" u="none" strike="noStrike" baseline="0" dirty="0">
                <a:latin typeface="TeXGyreTermesX-Regular"/>
              </a:rPr>
              <a:t>4000 modular units.</a:t>
            </a:r>
          </a:p>
          <a:p>
            <a:pPr marL="457200" lvl="1" indent="0">
              <a:buNone/>
            </a:pPr>
            <a:r>
              <a:rPr lang="en-US" sz="1800" dirty="0">
                <a:latin typeface="TeXGyreTermesX-Regular"/>
              </a:rPr>
              <a:t>				                     </a:t>
            </a:r>
            <a:r>
              <a:rPr lang="en-US" sz="2200" b="1" dirty="0">
                <a:latin typeface="TeXGyreTermesX-Regular"/>
              </a:rPr>
              <a:t>Total current at  1.2V =  50kA</a:t>
            </a:r>
            <a:endParaRPr lang="en-US" sz="2200" b="1" i="0" u="none" strike="noStrike" baseline="0" dirty="0">
              <a:latin typeface="TeXGyreTermesX-Regular"/>
            </a:endParaRPr>
          </a:p>
          <a:p>
            <a:pPr lvl="2"/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5DC659-6C08-C2D0-4FFE-7AA5A1C996B1}"/>
              </a:ext>
            </a:extLst>
          </p:cNvPr>
          <p:cNvSpPr txBox="1"/>
          <p:nvPr/>
        </p:nvSpPr>
        <p:spPr>
          <a:xfrm>
            <a:off x="619432" y="6120568"/>
            <a:ext cx="11110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</a:t>
            </a:r>
            <a:r>
              <a:rPr lang="en-US" dirty="0" err="1"/>
              <a:t>Jinst</a:t>
            </a:r>
            <a:r>
              <a:rPr lang="en-US" dirty="0"/>
              <a:t> </a:t>
            </a:r>
            <a:r>
              <a:rPr lang="en-US" sz="1800" b="0" i="0" u="none" strike="noStrike" baseline="0" dirty="0"/>
              <a:t>2024 JINST 19 C01056</a:t>
            </a:r>
            <a:r>
              <a:rPr lang="en-US" dirty="0"/>
              <a:t>  </a:t>
            </a:r>
            <a:r>
              <a:rPr lang="en-US" sz="1800" b="1" i="0" u="none" strike="noStrike" baseline="0" dirty="0">
                <a:latin typeface="TeXGyreHeros-Bold"/>
              </a:rPr>
              <a:t>Rudy </a:t>
            </a:r>
            <a:r>
              <a:rPr lang="en-US" sz="1800" b="1" i="0" u="none" strike="noStrike" baseline="0" dirty="0" err="1">
                <a:latin typeface="TeXGyreHeros-Bold"/>
              </a:rPr>
              <a:t>Ceccarelli</a:t>
            </a:r>
            <a:r>
              <a:rPr lang="en-US" sz="1800" b="1" i="0" u="none" strike="noStrike" baseline="0" dirty="0">
                <a:latin typeface="TeXGyreHeros-Bold"/>
              </a:rPr>
              <a:t>, </a:t>
            </a:r>
            <a:r>
              <a:rPr lang="en-US" dirty="0"/>
              <a:t> </a:t>
            </a:r>
            <a:r>
              <a:rPr lang="en-US" sz="1800" b="0" i="0" u="none" strike="noStrike" baseline="0" dirty="0">
                <a:latin typeface="TeXGyreHeros-Regular"/>
              </a:rPr>
              <a:t>16th Topical Seminar on Innovative Particle and Radiation Detectors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A2C4CE-1050-CE3D-64BB-A8980C31C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33DD-91E0-47D9-AB27-ED4F4E6C855F}" type="slidenum">
              <a:rPr lang="en-US" smtClean="0"/>
              <a:t>36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9B51C7-7DA7-859B-6B22-12A9B8EA0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</p:spTree>
    <p:extLst>
      <p:ext uri="{BB962C8B-B14F-4D97-AF65-F5344CB8AC3E}">
        <p14:creationId xmlns:p14="http://schemas.microsoft.com/office/powerpoint/2010/main" val="6638183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72C66-DEAA-F7FB-1372-D74195E32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9183"/>
            <a:ext cx="11259207" cy="589936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CMS Inner </a:t>
            </a:r>
            <a:r>
              <a:rPr lang="en-US" sz="3300" b="1" dirty="0"/>
              <a:t>tracker</a:t>
            </a:r>
            <a:r>
              <a:rPr lang="en-US" sz="3600" b="1" dirty="0"/>
              <a:t> Powering  scheme</a:t>
            </a:r>
            <a:endParaRPr lang="en-US" sz="22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98D29E-8191-78DC-13C3-2D665AD24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329" y="717369"/>
            <a:ext cx="10196945" cy="33012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52976FF-E901-3CC6-172D-53D765FA68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327" y="4489997"/>
            <a:ext cx="8358909" cy="20768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4813CFC-3C35-5A42-4743-0AB7B1757A79}"/>
              </a:ext>
            </a:extLst>
          </p:cNvPr>
          <p:cNvSpPr txBox="1"/>
          <p:nvPr/>
        </p:nvSpPr>
        <p:spPr>
          <a:xfrm>
            <a:off x="1071418" y="4130720"/>
            <a:ext cx="1112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10 Step  CMS CROC  Serial Powering   Test  Setup     with a Mix of  3D  and  Planar Pixel Sensors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A7F78C-AEAC-966E-6DBB-A660F1EFFE6B}"/>
              </a:ext>
            </a:extLst>
          </p:cNvPr>
          <p:cNvSpPr txBox="1"/>
          <p:nvPr/>
        </p:nvSpPr>
        <p:spPr>
          <a:xfrm>
            <a:off x="2489703" y="3639022"/>
            <a:ext cx="5073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Current RE-USED in each Chip in the SP Loop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9E05946-7D94-80C5-307D-5A01ECEFB097}"/>
              </a:ext>
            </a:extLst>
          </p:cNvPr>
          <p:cNvCxnSpPr/>
          <p:nvPr/>
        </p:nvCxnSpPr>
        <p:spPr>
          <a:xfrm>
            <a:off x="8134350" y="3766416"/>
            <a:ext cx="866775" cy="0"/>
          </a:xfrm>
          <a:prstGeom prst="line">
            <a:avLst/>
          </a:prstGeom>
          <a:ln w="444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65EB6A3-337C-B9EE-FAB5-75F1846F0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33DD-91E0-47D9-AB27-ED4F4E6C855F}" type="slidenum">
              <a:rPr lang="en-US" smtClean="0"/>
              <a:t>37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B059877-9016-9D81-1EDD-F1041B95C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</p:spTree>
    <p:extLst>
      <p:ext uri="{BB962C8B-B14F-4D97-AF65-F5344CB8AC3E}">
        <p14:creationId xmlns:p14="http://schemas.microsoft.com/office/powerpoint/2010/main" val="26862163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72C66-DEAA-F7FB-1372-D74195E32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657" y="0"/>
            <a:ext cx="11073143" cy="589936"/>
          </a:xfrm>
        </p:spPr>
        <p:txBody>
          <a:bodyPr>
            <a:noAutofit/>
          </a:bodyPr>
          <a:lstStyle/>
          <a:p>
            <a:r>
              <a:rPr lang="en-US" sz="3400" dirty="0"/>
              <a:t>Pixel Performance comparison under Serial  Power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AEC5FF-9D46-BE48-49DE-2076042340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73" y="753387"/>
            <a:ext cx="11073144" cy="58564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735C87-F7B1-6809-6A3F-AEF9C452FE45}"/>
              </a:ext>
            </a:extLst>
          </p:cNvPr>
          <p:cNvSpPr txBox="1"/>
          <p:nvPr/>
        </p:nvSpPr>
        <p:spPr>
          <a:xfrm>
            <a:off x="1430448" y="718053"/>
            <a:ext cx="8729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</a:rPr>
              <a:t>Serial power  step Position 1, 6, 10      of 10 total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C9E3B8-8383-ACAC-CB58-7E48E8FA70B7}"/>
              </a:ext>
            </a:extLst>
          </p:cNvPr>
          <p:cNvSpPr txBox="1"/>
          <p:nvPr/>
        </p:nvSpPr>
        <p:spPr>
          <a:xfrm>
            <a:off x="5212080" y="1290554"/>
            <a:ext cx="2914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Pixel  Noise Distribution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90F29A-A292-0A45-EE1D-19CD3D682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EF38AF-7A7E-2134-9D1C-9BC084BCF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533DD-91E0-47D9-AB27-ED4F4E6C855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1751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F0108-9CC0-771D-5188-542861483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193FA-F4A9-163E-B92F-79CCD7AD0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4E275E-9D3E-0135-695E-70EFF5870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18ADDC-8CC9-363E-25EA-2407C2498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07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3A12E9F-5247-9A97-DBCF-ED85C6F414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998" y="1121004"/>
            <a:ext cx="3248478" cy="19147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CCA19E-ACAB-A9E1-EED8-9D0635BC3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580" y="269021"/>
            <a:ext cx="10515600" cy="630756"/>
          </a:xfrm>
        </p:spPr>
        <p:txBody>
          <a:bodyPr>
            <a:normAutofit/>
          </a:bodyPr>
          <a:lstStyle/>
          <a:p>
            <a:r>
              <a:rPr lang="en-US" sz="3300" b="1" dirty="0"/>
              <a:t>Creating   10 eV   Lithography Quality  EUV light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BF2E5A-70E1-1BBB-B090-383A1F53B5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44" t="5837" r="2470" b="2967"/>
          <a:stretch/>
        </p:blipFill>
        <p:spPr>
          <a:xfrm>
            <a:off x="4199636" y="2480650"/>
            <a:ext cx="3034077" cy="17201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9BCA78B-B415-5173-F411-E27A131E4B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28" t="4964" r="3720" b="3839"/>
          <a:stretch/>
        </p:blipFill>
        <p:spPr>
          <a:xfrm>
            <a:off x="8872396" y="4834550"/>
            <a:ext cx="3034077" cy="17201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B3C636B-3AE3-C683-6F47-3E816A9BD6A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51" t="3932" r="2659" b="4410"/>
          <a:stretch/>
        </p:blipFill>
        <p:spPr>
          <a:xfrm>
            <a:off x="6499222" y="3693814"/>
            <a:ext cx="3034077" cy="172015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5BC9B15-FF13-DF0D-9E84-A28D2B41DC18}"/>
              </a:ext>
            </a:extLst>
          </p:cNvPr>
          <p:cNvSpPr txBox="1"/>
          <p:nvPr/>
        </p:nvSpPr>
        <p:spPr>
          <a:xfrm>
            <a:off x="5552380" y="1140206"/>
            <a:ext cx="60975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Amazingly, the Taylor-von Neumann-</a:t>
            </a:r>
            <a:r>
              <a:rPr lang="en-US" dirty="0" err="1"/>
              <a:t>Sedov</a:t>
            </a:r>
            <a:r>
              <a:rPr lang="en-US" dirty="0"/>
              <a:t> formula describes atomic-bomb shocks with radii of hundreds of meters, supernova shocks that stretch across light years, and tin-plasma shocks just millimeters wide.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BE80656-28A2-8544-AD04-C4AEF3700BBB}"/>
              </a:ext>
            </a:extLst>
          </p:cNvPr>
          <p:cNvSpPr txBox="1"/>
          <p:nvPr/>
        </p:nvSpPr>
        <p:spPr>
          <a:xfrm>
            <a:off x="285526" y="3930228"/>
            <a:ext cx="57078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EUV lithography systems</a:t>
            </a:r>
          </a:p>
          <a:p>
            <a:r>
              <a:rPr lang="en-US" dirty="0"/>
              <a:t>Using extreme ultraviolet (EUV) light, our NXE and EXE systems deliver high-resolution lithography and make mass production of the world’s most advanced microchips possible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05211A-EDC2-EB69-32F6-A95A4F5CAA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580" y="3184888"/>
            <a:ext cx="1609950" cy="619211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177755E-D3F1-7A26-68EF-6869AC567508}"/>
              </a:ext>
            </a:extLst>
          </p:cNvPr>
          <p:cNvSpPr/>
          <p:nvPr/>
        </p:nvSpPr>
        <p:spPr>
          <a:xfrm>
            <a:off x="10384325" y="0"/>
            <a:ext cx="805758" cy="11860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4E023E-260B-EF76-A6E6-C2520DA36893}"/>
              </a:ext>
            </a:extLst>
          </p:cNvPr>
          <p:cNvSpPr txBox="1"/>
          <p:nvPr/>
        </p:nvSpPr>
        <p:spPr>
          <a:xfrm>
            <a:off x="176885" y="5771170"/>
            <a:ext cx="869551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The move to ever-shorter wavelengths hit a wall at 193nm because almost all known </a:t>
            </a:r>
            <a:r>
              <a:rPr lang="en-US" sz="17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lens materials absorb light with wavelengths of less than about 150 nm</a:t>
            </a:r>
            <a:r>
              <a:rPr lang="en-US" sz="17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2C1893-73F9-2ADE-355B-1E4D2E40E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872391" y="2963501"/>
            <a:ext cx="3859795" cy="304801"/>
          </a:xfrm>
        </p:spPr>
        <p:txBody>
          <a:bodyPr/>
          <a:lstStyle/>
          <a:p>
            <a:r>
              <a:rPr lang="en-US" dirty="0"/>
              <a:t>Future Prospects for Serial &amp; Other Powering Techniques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D78EEE-6AC2-06CD-3E34-2802B9C8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706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EFE61-9A8C-6860-2A79-88523D481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215B1A-4101-F3C2-FE9D-7F34CC25E1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B892C3-5B12-2E87-8AA6-7C990D526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800B47-391C-5276-0F77-0FA35BEFB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40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B33598-DEF1-EED9-D305-CADE9B5057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442" y="143317"/>
            <a:ext cx="11899232" cy="65345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1ABD68E-A968-8EB7-933E-B928E7226DEB}"/>
              </a:ext>
            </a:extLst>
          </p:cNvPr>
          <p:cNvSpPr txBox="1"/>
          <p:nvPr/>
        </p:nvSpPr>
        <p:spPr>
          <a:xfrm>
            <a:off x="3633482" y="240269"/>
            <a:ext cx="427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DRD 7.1b  Power Efficiency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BCC782-B7B2-A8AB-A9A1-CBF0B1594F7C}"/>
              </a:ext>
            </a:extLst>
          </p:cNvPr>
          <p:cNvSpPr txBox="1"/>
          <p:nvPr/>
        </p:nvSpPr>
        <p:spPr>
          <a:xfrm>
            <a:off x="7305543" y="6299816"/>
            <a:ext cx="47621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  <a:t>f</a:t>
            </a:r>
            <a:r>
              <a:rPr lang="en-US" sz="180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  <a:t>rom WP 7.1b   presentation by </a:t>
            </a:r>
            <a:r>
              <a:rPr lang="en-US" sz="1800" b="1" i="0" u="none" strike="noStrike" baseline="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  <a:t>Stefano </a:t>
            </a:r>
            <a:r>
              <a:rPr lang="en-US" sz="1800" b="1" i="0" u="none" strike="noStrike" baseline="0" dirty="0" err="1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  <a:t>Michelis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9626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4FC16-80DE-3E48-F5E9-AC18D0716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BE7A66-77D2-0135-C4EA-B2C85C61A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90A4E0-8E86-84BC-9C8F-3A1BF623D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1FA1F9-4CCD-5253-4AC3-5F9874D8E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079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4585A-06B3-D805-882A-39E24CB1E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965742" cy="1400530"/>
          </a:xfrm>
        </p:spPr>
        <p:txBody>
          <a:bodyPr/>
          <a:lstStyle/>
          <a:p>
            <a:r>
              <a:rPr lang="en-US" sz="3600" dirty="0"/>
              <a:t>Serial Powering Bench Test PCB Prototype for the ATLAS strips Detector   2011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A2048F4-8A65-128D-1610-F7D7EC222C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6" t="19008" r="13234" b="23603"/>
          <a:stretch/>
        </p:blipFill>
        <p:spPr>
          <a:xfrm>
            <a:off x="7573816" y="2785017"/>
            <a:ext cx="2652665" cy="2381062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6A97E1-96C4-613D-CFA5-4419B11291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5" t="14553" r="5680" b="20278"/>
          <a:stretch/>
        </p:blipFill>
        <p:spPr>
          <a:xfrm>
            <a:off x="1665838" y="2652665"/>
            <a:ext cx="5549774" cy="305101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41F4E9-4601-E877-10B1-BFFB0CD64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2D050A-5A5F-098B-63C0-5A904672F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42</a:t>
            </a:fld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E83A2DD-7AEF-29DD-A34C-1EDDE58A2375}"/>
              </a:ext>
            </a:extLst>
          </p:cNvPr>
          <p:cNvCxnSpPr>
            <a:cxnSpLocks/>
          </p:cNvCxnSpPr>
          <p:nvPr/>
        </p:nvCxnSpPr>
        <p:spPr>
          <a:xfrm flipV="1">
            <a:off x="5125454" y="3994484"/>
            <a:ext cx="2406314" cy="202693"/>
          </a:xfrm>
          <a:prstGeom prst="straightConnector1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04C4667-C215-47A7-10EE-0B5CA417DE1B}"/>
              </a:ext>
            </a:extLst>
          </p:cNvPr>
          <p:cNvSpPr txBox="1"/>
          <p:nvPr/>
        </p:nvSpPr>
        <p:spPr>
          <a:xfrm>
            <a:off x="7628930" y="1687071"/>
            <a:ext cx="28849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ASIC plus Filter Caps go onto the Strips Module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49C8F5E1-D373-CE55-AF63-6E4B029B728F}"/>
              </a:ext>
            </a:extLst>
          </p:cNvPr>
          <p:cNvSpPr/>
          <p:nvPr/>
        </p:nvSpPr>
        <p:spPr>
          <a:xfrm>
            <a:off x="8626637" y="2346156"/>
            <a:ext cx="517358" cy="610899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344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953DF-DE86-971F-AAB9-1245D5C3F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ASML</a:t>
            </a:r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DBF6AC-C50E-13D5-21BD-D0F4FA23C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4"/>
            <a:ext cx="5306128" cy="423114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0A29392-6D20-C45F-037F-880B9C23F9D6}"/>
              </a:ext>
            </a:extLst>
          </p:cNvPr>
          <p:cNvSpPr/>
          <p:nvPr/>
        </p:nvSpPr>
        <p:spPr>
          <a:xfrm>
            <a:off x="10384325" y="0"/>
            <a:ext cx="805758" cy="118600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55A5C6-9095-E370-0FAE-4E5333309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1307" y="609785"/>
            <a:ext cx="4757406" cy="55671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FD2A92-0DB3-D3CC-4C60-186FBA42E19D}"/>
              </a:ext>
            </a:extLst>
          </p:cNvPr>
          <p:cNvSpPr txBox="1"/>
          <p:nvPr/>
        </p:nvSpPr>
        <p:spPr>
          <a:xfrm>
            <a:off x="7568696" y="108642"/>
            <a:ext cx="424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Advanced Technology Today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2FD728-4D34-BF66-E6D5-D19BC2BB1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725794" y="2963501"/>
            <a:ext cx="3859795" cy="304801"/>
          </a:xfrm>
        </p:spPr>
        <p:txBody>
          <a:bodyPr/>
          <a:lstStyle/>
          <a:p>
            <a:r>
              <a:rPr lang="en-US" dirty="0"/>
              <a:t>Future Prospects for Serial &amp; Other Powering Techniques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E8BD30-D8B2-C8F9-AD6B-81A92CEF0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0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99ADA-788B-9457-D962-E0DDA8AD9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093" y="21138"/>
            <a:ext cx="10019323" cy="781171"/>
          </a:xfrm>
        </p:spPr>
        <p:txBody>
          <a:bodyPr/>
          <a:lstStyle/>
          <a:p>
            <a:r>
              <a:rPr lang="en-US" sz="3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BCD ASIC t</a:t>
            </a:r>
            <a:r>
              <a:rPr lang="en-US" sz="32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echnology</a:t>
            </a:r>
            <a:r>
              <a:rPr lang="en-US" sz="36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 Bipolar, CMOS, DMOS 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1F8B061-82E5-2056-36E9-316E45AE1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75448"/>
            <a:ext cx="11387431" cy="1484769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Bipola</a:t>
            </a:r>
            <a:r>
              <a:rPr lang="en-US" b="1" dirty="0"/>
              <a:t>r</a:t>
            </a:r>
            <a:r>
              <a:rPr lang="en-US" dirty="0"/>
              <a:t>-    High </a:t>
            </a:r>
            <a:r>
              <a:rPr lang="en-US" i="1" dirty="0"/>
              <a:t>gm</a:t>
            </a:r>
            <a:r>
              <a:rPr lang="en-US" dirty="0"/>
              <a:t> with high speed, Predictable Precision Performance</a:t>
            </a:r>
          </a:p>
          <a:p>
            <a:pPr lvl="1"/>
            <a:r>
              <a:rPr lang="en-US" sz="2000" b="1" dirty="0"/>
              <a:t>CMOS</a:t>
            </a:r>
            <a:r>
              <a:rPr lang="en-US" sz="2000" dirty="0"/>
              <a:t> -   High Density, High Speed Digital, ANALOG switches / near Zero Leakage</a:t>
            </a:r>
          </a:p>
          <a:p>
            <a:pPr lvl="2"/>
            <a:r>
              <a:rPr lang="en-US" sz="2000" b="1" dirty="0"/>
              <a:t>DMOS</a:t>
            </a:r>
            <a:r>
              <a:rPr lang="en-US" sz="2000" dirty="0"/>
              <a:t> -  High Voltage </a:t>
            </a:r>
            <a:r>
              <a:rPr lang="en-US" sz="2000" dirty="0" err="1"/>
              <a:t>MOSfets</a:t>
            </a:r>
            <a:r>
              <a:rPr lang="en-US" sz="2000" dirty="0"/>
              <a:t> for Power &amp; Biasing Applications</a:t>
            </a:r>
          </a:p>
          <a:p>
            <a:pPr lvl="2"/>
            <a:endParaRPr lang="en-US" dirty="0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5ED49F45-C86C-3206-D681-66B3040FF433}"/>
              </a:ext>
            </a:extLst>
          </p:cNvPr>
          <p:cNvSpPr txBox="1">
            <a:spLocks/>
          </p:cNvSpPr>
          <p:nvPr/>
        </p:nvSpPr>
        <p:spPr>
          <a:xfrm>
            <a:off x="190442" y="3040455"/>
            <a:ext cx="11387431" cy="3262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dirty="0"/>
              <a:t> </a:t>
            </a:r>
            <a:r>
              <a:rPr lang="en-US" sz="2200" b="1" dirty="0"/>
              <a:t>System on a Chip (SoC)</a:t>
            </a:r>
            <a:r>
              <a:rPr lang="en-US" sz="2200" dirty="0"/>
              <a:t> applications </a:t>
            </a:r>
            <a:r>
              <a:rPr lang="en-US" dirty="0"/>
              <a:t>-  </a:t>
            </a:r>
            <a:r>
              <a:rPr lang="en-US" sz="2400" i="1" dirty="0"/>
              <a:t>p</a:t>
            </a:r>
            <a:r>
              <a:rPr lang="en-US" i="1" dirty="0"/>
              <a:t>erfect </a:t>
            </a:r>
            <a:r>
              <a:rPr lang="en-US" sz="2400" i="1" dirty="0"/>
              <a:t>t</a:t>
            </a:r>
            <a:r>
              <a:rPr lang="en-US" i="1" dirty="0"/>
              <a:t>echnology </a:t>
            </a:r>
            <a:r>
              <a:rPr lang="en-US" sz="2400" i="1" dirty="0" err="1"/>
              <a:t>p</a:t>
            </a:r>
            <a:r>
              <a:rPr lang="en-US" i="1" dirty="0" err="1"/>
              <a:t>allete</a:t>
            </a:r>
            <a:endParaRPr lang="en-US" i="1" dirty="0"/>
          </a:p>
          <a:p>
            <a:pPr lvl="1"/>
            <a:r>
              <a:rPr lang="en-US" sz="2200" dirty="0"/>
              <a:t>Power conversion  / Sensor Biasing </a:t>
            </a:r>
          </a:p>
          <a:p>
            <a:pPr lvl="1"/>
            <a:r>
              <a:rPr lang="en-US" sz="2200" dirty="0"/>
              <a:t>MAPS </a:t>
            </a:r>
          </a:p>
          <a:p>
            <a:pPr lvl="1"/>
            <a:r>
              <a:rPr lang="en-US" sz="2200" dirty="0"/>
              <a:t>Analog &amp; Digital Processing</a:t>
            </a:r>
          </a:p>
          <a:p>
            <a:pPr lvl="1"/>
            <a:r>
              <a:rPr lang="en-US" sz="2200" dirty="0"/>
              <a:t>High Speed Communications</a:t>
            </a:r>
          </a:p>
          <a:p>
            <a:pPr lvl="1"/>
            <a:endParaRPr lang="en-US" sz="2000" dirty="0"/>
          </a:p>
          <a:p>
            <a:pPr lvl="2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900931-FCD1-A6DB-16DA-6CB9FEDE0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517059" y="3225297"/>
            <a:ext cx="3859795" cy="304801"/>
          </a:xfrm>
        </p:spPr>
        <p:txBody>
          <a:bodyPr/>
          <a:lstStyle/>
          <a:p>
            <a:r>
              <a:rPr lang="en-US" dirty="0"/>
              <a:t>Future Prospects for Serial &amp; Other Powering Techniques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23064-5346-695F-843C-1FF13B25A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57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5A3FA-6512-F29B-C929-C345F7AC0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131" y="0"/>
            <a:ext cx="9404723" cy="576550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BCD</a:t>
            </a:r>
            <a:r>
              <a:rPr lang="en-US" dirty="0"/>
              <a:t> is Embraced by Industry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B07B456-F38E-6255-5AB9-D150110570D4}"/>
              </a:ext>
            </a:extLst>
          </p:cNvPr>
          <p:cNvSpPr txBox="1">
            <a:spLocks/>
          </p:cNvSpPr>
          <p:nvPr/>
        </p:nvSpPr>
        <p:spPr>
          <a:xfrm>
            <a:off x="539828" y="786474"/>
            <a:ext cx="9510026" cy="5713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b="1" dirty="0"/>
              <a:t>TSMC…</a:t>
            </a:r>
          </a:p>
          <a:p>
            <a:pPr lvl="1"/>
            <a:r>
              <a:rPr lang="en-US" dirty="0"/>
              <a:t>TSMC continued to increase its </a:t>
            </a:r>
            <a:r>
              <a:rPr lang="en-US" b="1" dirty="0"/>
              <a:t>12-inch BCD technology </a:t>
            </a:r>
            <a:r>
              <a:rPr lang="en-US" dirty="0"/>
              <a:t>competitiveness in </a:t>
            </a:r>
            <a:r>
              <a:rPr lang="en-US" b="1" dirty="0"/>
              <a:t>2023</a:t>
            </a:r>
            <a:r>
              <a:rPr lang="en-US" dirty="0"/>
              <a:t> by expanding its </a:t>
            </a:r>
            <a:r>
              <a:rPr lang="en-US" b="1" i="1" dirty="0"/>
              <a:t>0.13μm and 90nm BCD technology.</a:t>
            </a:r>
          </a:p>
          <a:p>
            <a:pPr lvl="1"/>
            <a:r>
              <a:rPr lang="en-US" dirty="0"/>
              <a:t>The logic baseline of </a:t>
            </a:r>
            <a:r>
              <a:rPr lang="en-US" b="1" dirty="0"/>
              <a:t>second-generation 40nm BCD</a:t>
            </a:r>
            <a:r>
              <a:rPr lang="en-US" dirty="0"/>
              <a:t> is fully compatible to ultra-low power (ULP) process, which also </a:t>
            </a:r>
            <a:r>
              <a:rPr lang="en-US" b="1" dirty="0"/>
              <a:t>provides 5-28V high-voltage components</a:t>
            </a:r>
            <a:r>
              <a:rPr lang="en-US" dirty="0"/>
              <a:t>,  enabling more power management chip applications.</a:t>
            </a:r>
          </a:p>
          <a:p>
            <a:r>
              <a:rPr lang="en-US" b="1" dirty="0"/>
              <a:t>Global Foundries….</a:t>
            </a:r>
          </a:p>
          <a:p>
            <a:pPr lvl="1"/>
            <a:r>
              <a:rPr lang="en-US" dirty="0" err="1"/>
              <a:t>BCDLite</a:t>
            </a:r>
            <a:r>
              <a:rPr lang="en-US" dirty="0"/>
              <a:t> is GF’s BCD improved efficiency and simpler manufacturing.</a:t>
            </a:r>
          </a:p>
          <a:p>
            <a:pPr lvl="1"/>
            <a:r>
              <a:rPr lang="en-US" dirty="0"/>
              <a:t>in 55, 130 and 180 nm </a:t>
            </a:r>
          </a:p>
          <a:p>
            <a:pPr lvl="1"/>
            <a:r>
              <a:rPr lang="en-US" dirty="0"/>
              <a:t>Low power and high voltage LDMOS transistors available for 5V-65V </a:t>
            </a:r>
          </a:p>
          <a:p>
            <a:r>
              <a:rPr lang="en-US" b="1" dirty="0"/>
              <a:t>ST </a:t>
            </a:r>
            <a:r>
              <a:rPr lang="en-US" b="1" dirty="0" err="1"/>
              <a:t>MicroElectronics</a:t>
            </a:r>
            <a:r>
              <a:rPr lang="en-US" b="1" dirty="0"/>
              <a:t> </a:t>
            </a:r>
            <a:r>
              <a:rPr lang="en-US" dirty="0"/>
              <a:t>ST invented the BCD (Bipolar-CMOS-DMOS) technology in the mid-eighties and continually developed it ever since.</a:t>
            </a:r>
          </a:p>
          <a:p>
            <a:pPr lvl="1"/>
            <a:r>
              <a:rPr lang="en-US" dirty="0"/>
              <a:t>160nm  BCD8s -P .. 5-60V  BCD-SOI 100-200V  </a:t>
            </a:r>
          </a:p>
          <a:p>
            <a:pPr lvl="1"/>
            <a:r>
              <a:rPr lang="en-US" dirty="0"/>
              <a:t>110nm BCD9s      … 5-100V </a:t>
            </a:r>
          </a:p>
          <a:p>
            <a:pPr lvl="1"/>
            <a:r>
              <a:rPr lang="en-US" dirty="0"/>
              <a:t> 90nm  40nm       Being prototyped &amp; Under development  5 – 50V     ..&amp; more</a:t>
            </a:r>
            <a:endParaRPr lang="en-US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4B8B3A-A944-1534-DC95-1FB9915D9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AA96FA-7F14-5905-6AC1-BF0BA365A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3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B58EF-B9BF-A092-F337-C944D48F9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950" y="68946"/>
            <a:ext cx="9404723" cy="742339"/>
          </a:xfrm>
        </p:spPr>
        <p:txBody>
          <a:bodyPr/>
          <a:lstStyle/>
          <a:p>
            <a:r>
              <a:rPr lang="en-US" dirty="0"/>
              <a:t>Large Band Gap Semiconductors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4FB35-45D3-BF34-E0C4-3F98F6621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3838" y="902329"/>
            <a:ext cx="10384324" cy="5053342"/>
          </a:xfrm>
        </p:spPr>
        <p:txBody>
          <a:bodyPr/>
          <a:lstStyle/>
          <a:p>
            <a:r>
              <a:rPr lang="en-US" dirty="0"/>
              <a:t>High Voltage Power Applications</a:t>
            </a:r>
          </a:p>
          <a:p>
            <a:r>
              <a:rPr lang="en-US" dirty="0"/>
              <a:t>Low heat susceptibility</a:t>
            </a:r>
          </a:p>
          <a:p>
            <a:r>
              <a:rPr lang="en-US" dirty="0"/>
              <a:t>Excellent Radiation Tolerance</a:t>
            </a:r>
          </a:p>
          <a:p>
            <a:r>
              <a:rPr lang="en-US" dirty="0"/>
              <a:t> </a:t>
            </a:r>
            <a:r>
              <a:rPr lang="en-US" dirty="0" err="1"/>
              <a:t>SiC</a:t>
            </a:r>
            <a:r>
              <a:rPr lang="en-US" dirty="0"/>
              <a:t>  Silicon Carbide    </a:t>
            </a:r>
            <a:r>
              <a:rPr lang="en-US" dirty="0" err="1"/>
              <a:t>GaN</a:t>
            </a:r>
            <a:r>
              <a:rPr lang="en-US" dirty="0"/>
              <a:t> Gallium Nitride</a:t>
            </a:r>
          </a:p>
          <a:p>
            <a:r>
              <a:rPr lang="en-US" dirty="0" err="1"/>
              <a:t>Earliy</a:t>
            </a:r>
            <a:r>
              <a:rPr lang="en-US" dirty="0"/>
              <a:t> Days for  complex control circuitry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FA9B37-C35F-021A-66A8-3221E5C18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Future Prospects for Serial &amp; Other Powering Techniques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B198EB-CF65-74E6-6F59-A705C3E2B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8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3FB9E7-38D5-2EE1-04BD-44912851F6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28"/>
          <a:stretch/>
        </p:blipFill>
        <p:spPr>
          <a:xfrm>
            <a:off x="2741229" y="3489160"/>
            <a:ext cx="7501392" cy="30731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94BF423-0DEC-CDAF-97DB-3BC38E16B6F2}"/>
              </a:ext>
            </a:extLst>
          </p:cNvPr>
          <p:cNvSpPr txBox="1"/>
          <p:nvPr/>
        </p:nvSpPr>
        <p:spPr>
          <a:xfrm>
            <a:off x="3935694" y="3080623"/>
            <a:ext cx="6087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b="1" dirty="0"/>
              <a:t>ASIC Complementary </a:t>
            </a:r>
            <a:r>
              <a:rPr lang="en-US" b="1" dirty="0" err="1"/>
              <a:t>SiC</a:t>
            </a:r>
            <a:r>
              <a:rPr lang="en-US" b="1" dirty="0"/>
              <a:t> MOS (CMOS)    </a:t>
            </a:r>
          </a:p>
        </p:txBody>
      </p:sp>
    </p:spTree>
    <p:extLst>
      <p:ext uri="{BB962C8B-B14F-4D97-AF65-F5344CB8AC3E}">
        <p14:creationId xmlns:p14="http://schemas.microsoft.com/office/powerpoint/2010/main" val="3108994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A9921-196B-86D7-E2B0-41811DB6F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576" y="267681"/>
            <a:ext cx="9404723" cy="651570"/>
          </a:xfrm>
        </p:spPr>
        <p:txBody>
          <a:bodyPr/>
          <a:lstStyle/>
          <a:p>
            <a:r>
              <a:rPr lang="en-US" sz="3600" dirty="0"/>
              <a:t>Integration of CMOS and </a:t>
            </a:r>
            <a:r>
              <a:rPr lang="en-US" sz="3600" dirty="0" err="1"/>
              <a:t>GaN</a:t>
            </a:r>
            <a:r>
              <a:rPr lang="en-US" sz="3600" dirty="0"/>
              <a:t> Transistors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6EF39-0B65-A11F-2BEE-7613561E33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6799" y="4006812"/>
            <a:ext cx="7053860" cy="18559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P. Choi </a:t>
            </a:r>
            <a:r>
              <a:rPr lang="en-US" i="1" dirty="0"/>
              <a:t>et al</a:t>
            </a:r>
            <a:r>
              <a:rPr lang="en-US" dirty="0"/>
              <a:t>., "Monolithically Integrated </a:t>
            </a:r>
            <a:r>
              <a:rPr lang="en-US" dirty="0" err="1"/>
              <a:t>GaN+CMOS</a:t>
            </a:r>
            <a:r>
              <a:rPr lang="en-US" dirty="0"/>
              <a:t> Logic Circuits Design and Electro-Thermal Analysis for High-Voltage Applications," </a:t>
            </a:r>
            <a:r>
              <a:rPr lang="en-US" i="1" dirty="0"/>
              <a:t>2020 IEEE </a:t>
            </a:r>
            <a:r>
              <a:rPr lang="en-US" i="1" dirty="0" err="1"/>
              <a:t>BiCMOS</a:t>
            </a:r>
            <a:r>
              <a:rPr lang="en-US" i="1" dirty="0"/>
              <a:t> and Compound Semiconductor Integrated Circuits and Technology Symposium (BCICTS)</a:t>
            </a:r>
            <a:r>
              <a:rPr lang="en-US" dirty="0"/>
              <a:t>, Monterey, CA, USA, 2020, pp. 1-4, </a:t>
            </a:r>
            <a:r>
              <a:rPr lang="en-US" dirty="0" err="1"/>
              <a:t>doi</a:t>
            </a:r>
            <a:r>
              <a:rPr lang="en-US" dirty="0"/>
              <a:t>: 10.1109/BCICTS48439.2020.9392934.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9C6E40-8B83-F561-C1D7-637D248FA9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392" t="3821" r="18908" b="62978"/>
          <a:stretch/>
        </p:blipFill>
        <p:spPr>
          <a:xfrm>
            <a:off x="261341" y="1230040"/>
            <a:ext cx="4427145" cy="22769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EDE9E1-E34C-13E2-1683-0EF89179E7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159" y="3813294"/>
            <a:ext cx="4103507" cy="22429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391D46-1B4B-D212-EC98-0741DD7C91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799" y="1230040"/>
            <a:ext cx="7053860" cy="229057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F7CAF8-E2BC-F10E-4CAE-2F7C1DF8A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10378358" y="4871618"/>
            <a:ext cx="2780964" cy="304801"/>
          </a:xfrm>
        </p:spPr>
        <p:txBody>
          <a:bodyPr/>
          <a:lstStyle/>
          <a:p>
            <a:r>
              <a:rPr lang="en-US" dirty="0"/>
              <a:t>Future Prospects for Serial &amp; Other Powering Techniques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D421C-3636-C91D-F188-29DDD78FB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B7D8-FE4F-44C0-AFF7-AB05C574F61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360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AF11560A9A3D42A6D720F5CE9EB9B4" ma:contentTypeVersion="16" ma:contentTypeDescription="Create a new document." ma:contentTypeScope="" ma:versionID="2cc93cf89b48cfff50e9386b7585d7c4">
  <xsd:schema xmlns:xsd="http://www.w3.org/2001/XMLSchema" xmlns:xs="http://www.w3.org/2001/XMLSchema" xmlns:p="http://schemas.microsoft.com/office/2006/metadata/properties" xmlns:ns3="cfa4c34f-4b31-43aa-aa45-0eba64f30d0d" xmlns:ns4="efb3f601-682b-4b24-a3a0-e0b0d0b660f8" targetNamespace="http://schemas.microsoft.com/office/2006/metadata/properties" ma:root="true" ma:fieldsID="acb2d64f67531c00cc6f00f9e7779acf" ns3:_="" ns4:_="">
    <xsd:import namespace="cfa4c34f-4b31-43aa-aa45-0eba64f30d0d"/>
    <xsd:import namespace="efb3f601-682b-4b24-a3a0-e0b0d0b660f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LengthInSecond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a4c34f-4b31-43aa-aa45-0eba64f30d0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b3f601-682b-4b24-a3a0-e0b0d0b660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fb3f601-682b-4b24-a3a0-e0b0d0b660f8" xsi:nil="true"/>
  </documentManagement>
</p:properties>
</file>

<file path=customXml/itemProps1.xml><?xml version="1.0" encoding="utf-8"?>
<ds:datastoreItem xmlns:ds="http://schemas.openxmlformats.org/officeDocument/2006/customXml" ds:itemID="{1CAA7626-612C-4855-8DA7-EFEB883F83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a4c34f-4b31-43aa-aa45-0eba64f30d0d"/>
    <ds:schemaRef ds:uri="efb3f601-682b-4b24-a3a0-e0b0d0b660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83BA6E9-DDF2-4487-99BF-7527B5E5B7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310AD7C-EFFA-445A-AFB7-92802554702B}">
  <ds:schemaRefs>
    <ds:schemaRef ds:uri="http://schemas.microsoft.com/office/2006/documentManagement/types"/>
    <ds:schemaRef ds:uri="http://purl.org/dc/elements/1.1/"/>
    <ds:schemaRef ds:uri="efb3f601-682b-4b24-a3a0-e0b0d0b660f8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cfa4c34f-4b31-43aa-aa45-0eba64f30d0d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2573</TotalTime>
  <Words>2396</Words>
  <Application>Microsoft Office PowerPoint</Application>
  <PresentationFormat>Widescreen</PresentationFormat>
  <Paragraphs>328</Paragraphs>
  <Slides>42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8" baseType="lpstr">
      <vt:lpstr>Arial</vt:lpstr>
      <vt:lpstr>Arial Black</vt:lpstr>
      <vt:lpstr>Bodoni MT</vt:lpstr>
      <vt:lpstr>Calibri</vt:lpstr>
      <vt:lpstr>Century Gothic</vt:lpstr>
      <vt:lpstr>Garamond</vt:lpstr>
      <vt:lpstr>NewTXMI</vt:lpstr>
      <vt:lpstr>SFRM1095</vt:lpstr>
      <vt:lpstr>Symbol</vt:lpstr>
      <vt:lpstr>TeXGyreHeros-Bold</vt:lpstr>
      <vt:lpstr>TeXGyreHeros-Regular</vt:lpstr>
      <vt:lpstr>TeXGyreTermesX-Regular</vt:lpstr>
      <vt:lpstr>txsys</vt:lpstr>
      <vt:lpstr>Wingdings</vt:lpstr>
      <vt:lpstr>Wingdings 3</vt:lpstr>
      <vt:lpstr>Ion</vt:lpstr>
      <vt:lpstr>Powering Future Tracker Systems</vt:lpstr>
      <vt:lpstr>IEEE  Spectrum  March 2025      Technology</vt:lpstr>
      <vt:lpstr>Extreme UV Light</vt:lpstr>
      <vt:lpstr>Creating   10 eV   Lithography Quality  EUV light</vt:lpstr>
      <vt:lpstr>ASML </vt:lpstr>
      <vt:lpstr>BCD ASIC technology  Bipolar, CMOS, DMOS  </vt:lpstr>
      <vt:lpstr>BCD is Embraced by Industry </vt:lpstr>
      <vt:lpstr>Large Band Gap Semiconductors  </vt:lpstr>
      <vt:lpstr>Integration of CMOS and GaN Transistors</vt:lpstr>
      <vt:lpstr>Looking back @ TSMC’s ASIC Fab History</vt:lpstr>
      <vt:lpstr>Looking back @ TSMC’s Fab History</vt:lpstr>
      <vt:lpstr>FCC timeline</vt:lpstr>
      <vt:lpstr>Next round of Collider Physics  ~2045??  </vt:lpstr>
      <vt:lpstr>Techniques          we  know/can extend  today…  </vt:lpstr>
      <vt:lpstr>DRD 7.1 Meeting September 2024</vt:lpstr>
      <vt:lpstr>7.1.b Powering Next Generation Detector Systems</vt:lpstr>
      <vt:lpstr>DRD 7.1b  on chip Regulation</vt:lpstr>
      <vt:lpstr>On Chip DCDC Preliminary Results</vt:lpstr>
      <vt:lpstr>DRD  7.1b  Powering</vt:lpstr>
      <vt:lpstr>PowerPoint Presentation</vt:lpstr>
      <vt:lpstr>Additional Info</vt:lpstr>
      <vt:lpstr>Serial  Powered  Trackers</vt:lpstr>
      <vt:lpstr>Notional  Serial Power system </vt:lpstr>
      <vt:lpstr>Serial Power Implementation Details</vt:lpstr>
      <vt:lpstr>Module organization within a Serial Step</vt:lpstr>
      <vt:lpstr>Advantages of a Serial Powered System</vt:lpstr>
      <vt:lpstr>Serial Power Disadvantages</vt:lpstr>
      <vt:lpstr>Maximizing a Stable  SP system</vt:lpstr>
      <vt:lpstr>Serially Powered  Trackers</vt:lpstr>
      <vt:lpstr>Serial Powered Modules with Multiple Parallelpowered ASICs</vt:lpstr>
      <vt:lpstr>ATLAS Pixel Experience with  SP  systems</vt:lpstr>
      <vt:lpstr>Operational Design </vt:lpstr>
      <vt:lpstr>ATLAS Pixel Chip has a Analog &amp; Digital Shunt LDO</vt:lpstr>
      <vt:lpstr>IV  curves  show the  operating current Stability/Efficiency</vt:lpstr>
      <vt:lpstr>Efficiency  Depends on current Overburden</vt:lpstr>
      <vt:lpstr>CMS pixel  Readout Chip *    CROC</vt:lpstr>
      <vt:lpstr>CMS Inner tracker Powering  scheme</vt:lpstr>
      <vt:lpstr>Pixel Performance comparison under Serial  Power</vt:lpstr>
      <vt:lpstr>Extras</vt:lpstr>
      <vt:lpstr>PowerPoint Presentation</vt:lpstr>
      <vt:lpstr>PowerPoint Presentation</vt:lpstr>
      <vt:lpstr>Serial Powering Bench Test PCB Prototype for the ATLAS strips Detector   2011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Mitch Newcomer</dc:creator>
  <cp:lastModifiedBy>Junk, Suzanne</cp:lastModifiedBy>
  <cp:revision>42</cp:revision>
  <dcterms:created xsi:type="dcterms:W3CDTF">2025-05-05T17:08:07Z</dcterms:created>
  <dcterms:modified xsi:type="dcterms:W3CDTF">2025-05-08T15:35:06Z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0x01010009AF11560A9A3D42A6D720F5CE9EB9B4</vt:lpwstr>
  </property>
</Properties>
</file>