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013" r:id="rId2"/>
    <p:sldId id="347" r:id="rId3"/>
    <p:sldId id="350" r:id="rId4"/>
    <p:sldId id="2014" r:id="rId5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40FF"/>
    <a:srgbClr val="EFFFD2"/>
    <a:srgbClr val="FFFF99"/>
    <a:srgbClr val="DE1611"/>
    <a:srgbClr val="FFFFCC"/>
    <a:srgbClr val="EFFFAE"/>
    <a:srgbClr val="EFFFF4"/>
    <a:srgbClr val="EFFFC2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286"/>
  </p:normalViewPr>
  <p:slideViewPr>
    <p:cSldViewPr>
      <p:cViewPr varScale="1">
        <p:scale>
          <a:sx n="104" d="100"/>
          <a:sy n="104" d="100"/>
        </p:scale>
        <p:origin x="216" y="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62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Feb.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Feb.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Feb. 18,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18,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18, 2025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18,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18,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18,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18, 2025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18,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Feb. 18,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shorthorn.com/news/physics-professors-scientists-aim-to-bring-dark-matter-to-light/article_249558ee-ed89-11ef-9f92-2f21ceb61902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g"/><Relationship Id="rId4" Type="http://schemas.openxmlformats.org/officeDocument/2006/relationships/hyperlink" Target="https://www.uta.edu/academics/schools-colleges/science/news/2025/02/06/physicists-convene-at-uta-for-project-planning-meeting-in-search-for-new-particl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verleaf.com/3827187499vkkgchtcctcn#8575a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699" y="0"/>
            <a:ext cx="8610600" cy="609600"/>
          </a:xfrm>
        </p:spPr>
        <p:txBody>
          <a:bodyPr/>
          <a:lstStyle/>
          <a:p>
            <a:pPr lvl="0" latinLnBrk="1"/>
            <a:r>
              <a:rPr lang="en-US" b="1" dirty="0"/>
              <a:t>News and Updates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398" y="510845"/>
            <a:ext cx="8724901" cy="5638800"/>
          </a:xfrm>
        </p:spPr>
        <p:txBody>
          <a:bodyPr/>
          <a:lstStyle/>
          <a:p>
            <a:pPr marL="0" indent="0">
              <a:spcBef>
                <a:spcPts val="72"/>
              </a:spcBef>
              <a:buNone/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The inaugural CM@UTA 1/16 – 1/18/25 was a smashing success!</a:t>
            </a:r>
          </a:p>
          <a:p>
            <a:pPr lvl="1">
              <a:spcBef>
                <a:spcPts val="72"/>
              </a:spcBef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About 30 in-person participants + up to 25 or so online participants</a:t>
            </a:r>
          </a:p>
          <a:p>
            <a:pPr lvl="1">
              <a:spcBef>
                <a:spcPts val="72"/>
              </a:spcBef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Supported by UTA College of Science and the Department of Physics + SNU</a:t>
            </a:r>
          </a:p>
          <a:p>
            <a:pPr lvl="1">
              <a:spcBef>
                <a:spcPts val="72"/>
              </a:spcBef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Some university media coverage</a:t>
            </a:r>
          </a:p>
          <a:p>
            <a:pPr lvl="2">
              <a:spcBef>
                <a:spcPts val="72"/>
              </a:spcBef>
            </a:pP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  <a:hlinkClick r:id="rId3"/>
              </a:rPr>
              <a:t>UTA student news paper (Short Horn)</a:t>
            </a:r>
            <a:endParaRPr lang="en-US" sz="16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lvl="2">
              <a:spcBef>
                <a:spcPts val="72"/>
              </a:spcBef>
            </a:pP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  <a:hlinkClick r:id="rId4"/>
              </a:rPr>
              <a:t>UTA College of Science web site</a:t>
            </a:r>
            <a:endParaRPr lang="en-US" sz="16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lvl="1">
              <a:spcBef>
                <a:spcPts val="72"/>
              </a:spcBef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To many participants, it was the first time to meet face to face &amp; first time in Texas!</a:t>
            </a:r>
          </a:p>
          <a:p>
            <a:pPr lvl="1">
              <a:spcBef>
                <a:spcPts val="72"/>
              </a:spcBef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Showcased the 1-to-1 scale model of the DAMSA experiment</a:t>
            </a:r>
          </a:p>
          <a:p>
            <a:pPr marL="457200" lvl="1" indent="0">
              <a:spcBef>
                <a:spcPts val="72"/>
              </a:spcBef>
              <a:buNone/>
            </a:pPr>
            <a:endParaRPr lang="en-US" sz="20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3400" y="61827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Feb. 18,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0" name="Picture 9" descr="Two men holding a shelf with different colored boxes&#10;&#10;Description automatically generated">
            <a:extLst>
              <a:ext uri="{FF2B5EF4-FFF2-40B4-BE49-F238E27FC236}">
                <a16:creationId xmlns:a16="http://schemas.microsoft.com/office/drawing/2014/main" id="{D1B145F4-DDF6-D5B1-B502-B0763ED54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5542" y="3429000"/>
            <a:ext cx="4064000" cy="2286000"/>
          </a:xfrm>
          <a:prstGeom prst="rect">
            <a:avLst/>
          </a:prstGeom>
        </p:spPr>
      </p:pic>
      <p:pic>
        <p:nvPicPr>
          <p:cNvPr id="12" name="Picture 11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D4C2B8D2-B338-E66D-3A6B-40058A902B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806" y="3096654"/>
            <a:ext cx="4640993" cy="348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2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706395" y="0"/>
            <a:ext cx="7772400" cy="8382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Meeting Outcome!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18751"/>
            <a:ext cx="8991600" cy="5562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We’ve met &amp; had a chance to be acquainted with each other!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Wish everyone were there!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Discussed various physics topics and facilities that could help us expand our physics reach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Settled on our benchmark facility to be 300MeV and 10GeV e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Decided on background flux studies to be done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Had discussions on what we need to do to make the detector to meet the physics goals and how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Target configuration becomes an essential element in further suppressing the background photons from the secondary interactions  need detailed study for the geometry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Detector granularity for 300MeV electron beam signal must be increased by &gt;2 orders of magnitude for signal </a:t>
            </a:r>
            <a:r>
              <a:rPr lang="en-US" sz="2400" dirty="0">
                <a:latin typeface="Symbol" pitchFamily="2" charset="2"/>
                <a:cs typeface="Arial Narrow" panose="020B0604020202020204" pitchFamily="34" charset="0"/>
                <a:sym typeface="Wingdings" pitchFamily="2" charset="2"/>
              </a:rPr>
              <a:t>g</a:t>
            </a: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identification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CDR White Paper overleaf is set but need more studies to fill them in a credible manner  Agreed to target completion 7/1/25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endParaRPr lang="en-US" sz="24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791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3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9817"/>
            <a:ext cx="7772400" cy="8382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CDR-WP Writing Responsible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08382"/>
            <a:ext cx="8610600" cy="5440017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sz="2800" dirty="0"/>
              <a:t>Overleaf: </a:t>
            </a:r>
            <a:r>
              <a:rPr lang="en-US" sz="2400" dirty="0">
                <a:hlinkClick r:id="rId2"/>
              </a:rPr>
              <a:t>https://www.overleaf.com/3827187499vkkgchtcctcn#8575a3</a:t>
            </a:r>
            <a:r>
              <a:rPr lang="en-US" sz="2400" dirty="0"/>
              <a:t> </a:t>
            </a:r>
            <a:endParaRPr lang="en-US" dirty="0"/>
          </a:p>
          <a:p>
            <a:pPr eaLnBrk="1" hangingPunct="1">
              <a:spcBef>
                <a:spcPts val="0"/>
              </a:spcBef>
            </a:pPr>
            <a:r>
              <a:rPr lang="en-US" sz="2800" dirty="0"/>
              <a:t>Executive Summary –</a:t>
            </a:r>
            <a:r>
              <a:rPr lang="en-US" sz="2800" dirty="0">
                <a:solidFill>
                  <a:srgbClr val="FF0000"/>
                </a:solidFill>
              </a:rPr>
              <a:t> JY</a:t>
            </a:r>
            <a:r>
              <a:rPr lang="en-US" sz="2800" dirty="0"/>
              <a:t>, UKY, JE</a:t>
            </a:r>
          </a:p>
          <a:p>
            <a:pPr eaLnBrk="1" hangingPunct="1">
              <a:spcBef>
                <a:spcPts val="0"/>
              </a:spcBef>
            </a:pPr>
            <a:r>
              <a:rPr lang="en-US" sz="2800" dirty="0"/>
              <a:t>Introduction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UKY, JE</a:t>
            </a:r>
          </a:p>
          <a:p>
            <a:pPr eaLnBrk="1" hangingPunct="1">
              <a:spcBef>
                <a:spcPts val="0"/>
              </a:spcBef>
            </a:pPr>
            <a:r>
              <a:rPr lang="en-US" sz="2800" dirty="0"/>
              <a:t>Physics (CPB347) – </a:t>
            </a:r>
            <a:r>
              <a:rPr lang="en-US" sz="2800" dirty="0">
                <a:solidFill>
                  <a:srgbClr val="FF0000"/>
                </a:solidFill>
              </a:rPr>
              <a:t>DJK</a:t>
            </a:r>
            <a:r>
              <a:rPr lang="en-US" sz="2800" dirty="0"/>
              <a:t>, BD, JB, AT, KJ, SC, AP, </a:t>
            </a:r>
            <a:r>
              <a:rPr lang="en-US" sz="2800" dirty="0" err="1"/>
              <a:t>etc</a:t>
            </a:r>
            <a:endParaRPr lang="en-US" sz="2800" dirty="0"/>
          </a:p>
          <a:p>
            <a:pPr eaLnBrk="1" hangingPunct="1">
              <a:spcBef>
                <a:spcPts val="0"/>
              </a:spcBef>
            </a:pPr>
            <a:r>
              <a:rPr lang="en-US" sz="2800" dirty="0"/>
              <a:t>Facilities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AH, JW, JCP</a:t>
            </a:r>
          </a:p>
          <a:p>
            <a:pPr eaLnBrk="1" hangingPunct="1">
              <a:spcBef>
                <a:spcPts val="0"/>
              </a:spcBef>
            </a:pPr>
            <a:r>
              <a:rPr lang="en-US" sz="2800" dirty="0"/>
              <a:t>Experiment and Detector 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2400" dirty="0"/>
              <a:t>Trackers and Magnet (CPB126) – </a:t>
            </a:r>
            <a:r>
              <a:rPr lang="en-US" sz="2400" dirty="0">
                <a:solidFill>
                  <a:srgbClr val="FF0000"/>
                </a:solidFill>
              </a:rPr>
              <a:t>SHK</a:t>
            </a:r>
            <a:r>
              <a:rPr lang="en-US" sz="2400" dirty="0"/>
              <a:t>, ISY, UKY,AB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2400" dirty="0"/>
              <a:t>Calorimeter (CPB303) – </a:t>
            </a:r>
            <a:r>
              <a:rPr lang="en-US" sz="2400" dirty="0">
                <a:solidFill>
                  <a:srgbClr val="FF0000"/>
                </a:solidFill>
              </a:rPr>
              <a:t>JP,SW,</a:t>
            </a:r>
            <a:r>
              <a:rPr lang="en-US" sz="2400" dirty="0">
                <a:solidFill>
                  <a:srgbClr val="7030A0"/>
                </a:solidFill>
              </a:rPr>
              <a:t>YW, AB,PR,WYJ,HYK,BHT,MSO, BB,RR,EG,</a:t>
            </a:r>
            <a:endParaRPr lang="en-US" sz="2400" dirty="0">
              <a:solidFill>
                <a:srgbClr val="FF0000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en-US" sz="2800" dirty="0"/>
              <a:t>Cost Estimate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UKY, JE, JP, AB, YW, PR</a:t>
            </a:r>
          </a:p>
          <a:p>
            <a:pPr eaLnBrk="1" hangingPunct="1">
              <a:spcBef>
                <a:spcPts val="0"/>
              </a:spcBef>
            </a:pPr>
            <a:r>
              <a:rPr lang="en-US" sz="2800" dirty="0"/>
              <a:t>Strategic Direction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UKY, JE</a:t>
            </a:r>
          </a:p>
          <a:p>
            <a:pPr eaLnBrk="1" hangingPunct="1">
              <a:spcBef>
                <a:spcPts val="0"/>
              </a:spcBef>
            </a:pPr>
            <a:r>
              <a:rPr lang="en-US" sz="2800" dirty="0"/>
              <a:t>Conclusions -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UKY, JE</a:t>
            </a:r>
          </a:p>
        </p:txBody>
      </p:sp>
    </p:spTree>
    <p:extLst>
      <p:ext uri="{BB962C8B-B14F-4D97-AF65-F5344CB8AC3E}">
        <p14:creationId xmlns:p14="http://schemas.microsoft.com/office/powerpoint/2010/main" val="144207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6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6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7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4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382000" cy="8382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Subsequent Discussions w/ Facilities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600" cy="5638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72"/>
              </a:spcBef>
            </a:pPr>
            <a:r>
              <a:rPr lang="en-US" dirty="0">
                <a:sym typeface="Wingdings" pitchFamily="2" charset="2"/>
              </a:rPr>
              <a:t>Fermilab BD folks – Jonathan Williams and Kevin Lynch suggested using 8 GeV protons at AP0</a:t>
            </a:r>
          </a:p>
          <a:p>
            <a:pPr lvl="1">
              <a:lnSpc>
                <a:spcPct val="90000"/>
              </a:lnSpc>
              <a:spcBef>
                <a:spcPts val="672"/>
              </a:spcBef>
            </a:pPr>
            <a:r>
              <a:rPr lang="en-US" dirty="0">
                <a:sym typeface="Wingdings" pitchFamily="2" charset="2"/>
              </a:rPr>
              <a:t>Will have a meeting with them during my visit next week, in the week of Feb. 24</a:t>
            </a:r>
          </a:p>
          <a:p>
            <a:pPr>
              <a:lnSpc>
                <a:spcPct val="90000"/>
              </a:lnSpc>
              <a:spcBef>
                <a:spcPts val="672"/>
              </a:spcBef>
            </a:pPr>
            <a:r>
              <a:rPr lang="en-US" dirty="0">
                <a:sym typeface="Wingdings" pitchFamily="2" charset="2"/>
              </a:rPr>
              <a:t>Had a long discussion with Richard </a:t>
            </a:r>
            <a:r>
              <a:rPr lang="en-US" dirty="0" err="1">
                <a:sym typeface="Wingdings" pitchFamily="2" charset="2"/>
              </a:rPr>
              <a:t>Jacobsson</a:t>
            </a:r>
            <a:r>
              <a:rPr lang="en-US" dirty="0">
                <a:sym typeface="Wingdings" pitchFamily="2" charset="2"/>
              </a:rPr>
              <a:t>, the </a:t>
            </a:r>
            <a:r>
              <a:rPr lang="en-US" dirty="0" err="1">
                <a:sym typeface="Wingdings" pitchFamily="2" charset="2"/>
              </a:rPr>
              <a:t>SHiP</a:t>
            </a:r>
            <a:r>
              <a:rPr lang="en-US" dirty="0">
                <a:sym typeface="Wingdings" pitchFamily="2" charset="2"/>
              </a:rPr>
              <a:t> project manager at CERN on the potential to put DAMSA in front of the entire </a:t>
            </a:r>
            <a:r>
              <a:rPr lang="en-US" dirty="0" err="1">
                <a:sym typeface="Wingdings" pitchFamily="2" charset="2"/>
              </a:rPr>
              <a:t>SHiP</a:t>
            </a:r>
            <a:r>
              <a:rPr lang="en-US" dirty="0">
                <a:sym typeface="Wingdings" pitchFamily="2" charset="2"/>
              </a:rPr>
              <a:t> detector system, including the SND</a:t>
            </a:r>
          </a:p>
          <a:p>
            <a:pPr lvl="1">
              <a:lnSpc>
                <a:spcPct val="90000"/>
              </a:lnSpc>
              <a:spcBef>
                <a:spcPts val="672"/>
              </a:spcBef>
            </a:pPr>
            <a:r>
              <a:rPr lang="en-US" dirty="0">
                <a:sym typeface="Wingdings" pitchFamily="2" charset="2"/>
              </a:rPr>
              <a:t>Agreed to continue look into the possibilities</a:t>
            </a:r>
          </a:p>
        </p:txBody>
      </p:sp>
    </p:spTree>
    <p:extLst>
      <p:ext uri="{BB962C8B-B14F-4D97-AF65-F5344CB8AC3E}">
        <p14:creationId xmlns:p14="http://schemas.microsoft.com/office/powerpoint/2010/main" val="331983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70760</TotalTime>
  <Words>476</Words>
  <Application>Microsoft Macintosh PowerPoint</Application>
  <PresentationFormat>On-screen Show (4:3)</PresentationFormat>
  <Paragraphs>49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 Narrow</vt:lpstr>
      <vt:lpstr>Symbol</vt:lpstr>
      <vt:lpstr>Times New Roman</vt:lpstr>
      <vt:lpstr>phys1443-spring02</vt:lpstr>
      <vt:lpstr>News and Updates</vt:lpstr>
      <vt:lpstr>Meeting Outcome!</vt:lpstr>
      <vt:lpstr>CDR-WP Writing Responsible</vt:lpstr>
      <vt:lpstr>Subsequent Discussions w/ Facilities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2088</cp:revision>
  <cp:lastPrinted>2023-06-27T05:28:33Z</cp:lastPrinted>
  <dcterms:created xsi:type="dcterms:W3CDTF">2012-01-19T04:21:20Z</dcterms:created>
  <dcterms:modified xsi:type="dcterms:W3CDTF">2025-02-18T22:21:14Z</dcterms:modified>
</cp:coreProperties>
</file>