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263" r:id="rId2"/>
    <p:sldId id="526" r:id="rId3"/>
    <p:sldId id="537" r:id="rId4"/>
    <p:sldId id="538" r:id="rId5"/>
    <p:sldId id="303" r:id="rId6"/>
    <p:sldId id="529" r:id="rId7"/>
    <p:sldId id="530" r:id="rId8"/>
    <p:sldId id="531" r:id="rId9"/>
    <p:sldId id="532" r:id="rId10"/>
    <p:sldId id="533" r:id="rId11"/>
    <p:sldId id="534" r:id="rId12"/>
    <p:sldId id="535" r:id="rId13"/>
    <p:sldId id="536" r:id="rId14"/>
  </p:sldIdLst>
  <p:sldSz cx="9144000" cy="6858000" type="screen4x3"/>
  <p:notesSz cx="6794500" cy="9906000"/>
  <p:defaultTex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816">
          <p15:clr>
            <a:srgbClr val="A4A3A4"/>
          </p15:clr>
        </p15:guide>
        <p15:guide id="2" orient="horz" pos="167">
          <p15:clr>
            <a:srgbClr val="A4A3A4"/>
          </p15:clr>
        </p15:guide>
        <p15:guide id="3" orient="horz" pos="616">
          <p15:clr>
            <a:srgbClr val="A4A3A4"/>
          </p15:clr>
        </p15:guide>
        <p15:guide id="4" orient="horz" pos="2672">
          <p15:clr>
            <a:srgbClr val="A4A3A4"/>
          </p15:clr>
        </p15:guide>
        <p15:guide id="5" orient="horz" pos="1165">
          <p15:clr>
            <a:srgbClr val="A4A3A4"/>
          </p15:clr>
        </p15:guide>
        <p15:guide id="6" pos="5551">
          <p15:clr>
            <a:srgbClr val="A4A3A4"/>
          </p15:clr>
        </p15:guide>
        <p15:guide id="7" pos="1551">
          <p15:clr>
            <a:srgbClr val="A4A3A4"/>
          </p15:clr>
        </p15:guide>
        <p15:guide id="8" pos="4178">
          <p15:clr>
            <a:srgbClr val="A4A3A4"/>
          </p15:clr>
        </p15:guide>
        <p15:guide id="9" pos="2927">
          <p15:clr>
            <a:srgbClr val="A4A3A4"/>
          </p15:clr>
        </p15:guide>
        <p15:guide id="10" pos="2809">
          <p15:clr>
            <a:srgbClr val="A4A3A4"/>
          </p15:clr>
        </p15:guide>
        <p15:guide id="11" pos="178">
          <p15:clr>
            <a:srgbClr val="A4A3A4"/>
          </p15:clr>
        </p15:guide>
        <p15:guide id="12" pos="4299">
          <p15:clr>
            <a:srgbClr val="A4A3A4"/>
          </p15:clr>
        </p15:guide>
        <p15:guide id="13" pos="1435">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DDDDD"/>
    <a:srgbClr val="9C9E9F"/>
    <a:srgbClr val="00A5EB"/>
    <a:srgbClr val="FFCC00"/>
    <a:srgbClr val="FF00FF"/>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822" autoAdjust="0"/>
  </p:normalViewPr>
  <p:slideViewPr>
    <p:cSldViewPr snapToGrid="0">
      <p:cViewPr varScale="1">
        <p:scale>
          <a:sx n="80" d="100"/>
          <a:sy n="80" d="100"/>
        </p:scale>
        <p:origin x="418" y="53"/>
      </p:cViewPr>
      <p:guideLst>
        <p:guide orient="horz" pos="3816"/>
        <p:guide orient="horz" pos="167"/>
        <p:guide orient="horz" pos="616"/>
        <p:guide orient="horz" pos="2672"/>
        <p:guide orient="horz" pos="1165"/>
        <p:guide pos="5551"/>
        <p:guide pos="1551"/>
        <p:guide pos="4178"/>
        <p:guide pos="2927"/>
        <p:guide pos="2809"/>
        <p:guide pos="178"/>
        <p:guide pos="4299"/>
        <p:guide pos="1435"/>
      </p:guideLst>
    </p:cSldViewPr>
  </p:slideViewPr>
  <p:notesTextViewPr>
    <p:cViewPr>
      <p:scale>
        <a:sx n="3" d="2"/>
        <a:sy n="3" d="2"/>
      </p:scale>
      <p:origin x="0" y="0"/>
    </p:cViewPr>
  </p:notesTextViewPr>
  <p:sorterViewPr>
    <p:cViewPr>
      <p:scale>
        <a:sx n="66" d="100"/>
        <a:sy n="66" d="100"/>
      </p:scale>
      <p:origin x="0" y="0"/>
    </p:cViewPr>
  </p:sorterViewPr>
  <p:notesViewPr>
    <p:cSldViewPr snapToGrid="0">
      <p:cViewPr varScale="1">
        <p:scale>
          <a:sx n="62" d="100"/>
          <a:sy n="62" d="100"/>
        </p:scale>
        <p:origin x="3240" y="67"/>
      </p:cViewPr>
      <p:guideLst>
        <p:guide orient="horz" pos="3120"/>
        <p:guide pos="214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D34E14FA-F8CF-43CE-8645-C4B3BF8BF0FA}" type="datetimeFigureOut">
              <a:rPr lang="en-GB" smtClean="0"/>
              <a:t>21/02/2025</a:t>
            </a:fld>
            <a:endParaRPr lang="en-GB"/>
          </a:p>
        </p:txBody>
      </p:sp>
      <p:sp>
        <p:nvSpPr>
          <p:cNvPr id="4" name="Footer Placeholder 3"/>
          <p:cNvSpPr>
            <a:spLocks noGrp="1"/>
          </p:cNvSpPr>
          <p:nvPr>
            <p:ph type="ftr" sz="quarter" idx="2"/>
          </p:nvPr>
        </p:nvSpPr>
        <p:spPr>
          <a:xfrm>
            <a:off x="0" y="9409113"/>
            <a:ext cx="2944813"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100" y="9409113"/>
            <a:ext cx="2944813" cy="496887"/>
          </a:xfrm>
          <a:prstGeom prst="rect">
            <a:avLst/>
          </a:prstGeom>
        </p:spPr>
        <p:txBody>
          <a:bodyPr vert="horz" lIns="91440" tIns="45720" rIns="91440" bIns="45720" rtlCol="0" anchor="b"/>
          <a:lstStyle>
            <a:lvl1pPr algn="r">
              <a:defRPr sz="1200"/>
            </a:lvl1pPr>
          </a:lstStyle>
          <a:p>
            <a:fld id="{34EE2F76-05AE-4B45-AEAE-899A38DDD0C6}" type="slidenum">
              <a:rPr lang="en-GB" smtClean="0"/>
              <a:t>‹#›</a:t>
            </a:fld>
            <a:endParaRPr lang="en-GB"/>
          </a:p>
        </p:txBody>
      </p:sp>
    </p:spTree>
    <p:extLst>
      <p:ext uri="{BB962C8B-B14F-4D97-AF65-F5344CB8AC3E}">
        <p14:creationId xmlns:p14="http://schemas.microsoft.com/office/powerpoint/2010/main" val="4095412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GB"/>
          </a:p>
        </p:txBody>
      </p:sp>
      <p:sp>
        <p:nvSpPr>
          <p:cNvPr id="21507" name="Rectangle 3"/>
          <p:cNvSpPr>
            <a:spLocks noGrp="1" noChangeArrowheads="1"/>
          </p:cNvSpPr>
          <p:nvPr>
            <p:ph type="dt" idx="1"/>
          </p:nvPr>
        </p:nvSpPr>
        <p:spPr bwMode="auto">
          <a:xfrm>
            <a:off x="384810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GB"/>
          </a:p>
        </p:txBody>
      </p:sp>
      <p:sp>
        <p:nvSpPr>
          <p:cNvPr id="21508"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79450" y="4705350"/>
            <a:ext cx="54356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Textmasterformate durch Klicken bearbeiten</a:t>
            </a:r>
          </a:p>
          <a:p>
            <a:pPr lvl="1"/>
            <a:r>
              <a:rPr lang="en-GB"/>
              <a:t>Zweite Ebene</a:t>
            </a:r>
          </a:p>
          <a:p>
            <a:pPr lvl="2"/>
            <a:r>
              <a:rPr lang="en-GB"/>
              <a:t>Dritte Ebene</a:t>
            </a:r>
          </a:p>
          <a:p>
            <a:pPr lvl="3"/>
            <a:r>
              <a:rPr lang="en-GB"/>
              <a:t>Vierte Ebene</a:t>
            </a:r>
          </a:p>
          <a:p>
            <a:pPr lvl="4"/>
            <a:r>
              <a:rPr lang="en-GB"/>
              <a:t>Fünfte Ebene</a:t>
            </a:r>
          </a:p>
        </p:txBody>
      </p:sp>
      <p:sp>
        <p:nvSpPr>
          <p:cNvPr id="21510" name="Rectangle 6"/>
          <p:cNvSpPr>
            <a:spLocks noGrp="1" noChangeArrowheads="1"/>
          </p:cNvSpPr>
          <p:nvPr>
            <p:ph type="ftr" sz="quarter" idx="4"/>
          </p:nvPr>
        </p:nvSpPr>
        <p:spPr bwMode="auto">
          <a:xfrm>
            <a:off x="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GB"/>
          </a:p>
        </p:txBody>
      </p:sp>
      <p:sp>
        <p:nvSpPr>
          <p:cNvPr id="21511" name="Rectangle 7"/>
          <p:cNvSpPr>
            <a:spLocks noGrp="1" noChangeArrowheads="1"/>
          </p:cNvSpPr>
          <p:nvPr>
            <p:ph type="sldNum" sz="quarter" idx="5"/>
          </p:nvPr>
        </p:nvSpPr>
        <p:spPr bwMode="auto">
          <a:xfrm>
            <a:off x="384810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736858A-39C2-4BA9-B2EA-2EBB3C5D7C04}" type="slidenum">
              <a:rPr lang="en-GB"/>
              <a:pPr/>
              <a:t>‹#›</a:t>
            </a:fld>
            <a:endParaRPr lang="en-GB"/>
          </a:p>
        </p:txBody>
      </p:sp>
    </p:spTree>
    <p:extLst>
      <p:ext uri="{BB962C8B-B14F-4D97-AF65-F5344CB8AC3E}">
        <p14:creationId xmlns:p14="http://schemas.microsoft.com/office/powerpoint/2010/main" val="325903430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CEE451-F40F-4E66-AC0B-62B1BA73B2DD}" type="slidenum">
              <a:rPr lang="en-GB" smtClean="0"/>
              <a:t>9</a:t>
            </a:fld>
            <a:endParaRPr lang="en-GB"/>
          </a:p>
        </p:txBody>
      </p:sp>
    </p:spTree>
    <p:extLst>
      <p:ext uri="{BB962C8B-B14F-4D97-AF65-F5344CB8AC3E}">
        <p14:creationId xmlns:p14="http://schemas.microsoft.com/office/powerpoint/2010/main" val="949892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CEE451-F40F-4E66-AC0B-62B1BA73B2DD}" type="slidenum">
              <a:rPr lang="en-GB" smtClean="0"/>
              <a:t>12</a:t>
            </a:fld>
            <a:endParaRPr lang="en-GB"/>
          </a:p>
        </p:txBody>
      </p:sp>
    </p:spTree>
    <p:extLst>
      <p:ext uri="{BB962C8B-B14F-4D97-AF65-F5344CB8AC3E}">
        <p14:creationId xmlns:p14="http://schemas.microsoft.com/office/powerpoint/2010/main" val="796092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17E0D-1DF5-57AA-BEA1-7535446C26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004EAD-F08B-BCE5-DC54-965A8B770E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E1986F-A540-62AF-363F-8FFFB85DDF4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FA339B2-B5ED-95C7-5A80-31F165F88F28}"/>
              </a:ext>
            </a:extLst>
          </p:cNvPr>
          <p:cNvSpPr>
            <a:spLocks noGrp="1"/>
          </p:cNvSpPr>
          <p:nvPr>
            <p:ph type="sldNum" sz="quarter" idx="5"/>
          </p:nvPr>
        </p:nvSpPr>
        <p:spPr/>
        <p:txBody>
          <a:bodyPr/>
          <a:lstStyle/>
          <a:p>
            <a:fld id="{2FCEE451-F40F-4E66-AC0B-62B1BA73B2DD}" type="slidenum">
              <a:rPr lang="en-GB" smtClean="0"/>
              <a:t>13</a:t>
            </a:fld>
            <a:endParaRPr lang="en-GB"/>
          </a:p>
        </p:txBody>
      </p:sp>
    </p:spTree>
    <p:extLst>
      <p:ext uri="{BB962C8B-B14F-4D97-AF65-F5344CB8AC3E}">
        <p14:creationId xmlns:p14="http://schemas.microsoft.com/office/powerpoint/2010/main" val="34880843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2434" name="Rectangle 2"/>
          <p:cNvSpPr>
            <a:spLocks noChangeArrowheads="1"/>
          </p:cNvSpPr>
          <p:nvPr/>
        </p:nvSpPr>
        <p:spPr bwMode="auto">
          <a:xfrm>
            <a:off x="0" y="0"/>
            <a:ext cx="9144000" cy="1254125"/>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2435" name="Rectangle 3"/>
          <p:cNvSpPr>
            <a:spLocks noGrp="1" noChangeArrowheads="1"/>
          </p:cNvSpPr>
          <p:nvPr>
            <p:ph type="subTitle" idx="1"/>
          </p:nvPr>
        </p:nvSpPr>
        <p:spPr>
          <a:xfrm>
            <a:off x="292100" y="1363663"/>
            <a:ext cx="8520113" cy="485775"/>
          </a:xfrm>
        </p:spPr>
        <p:txBody>
          <a:bodyPr/>
          <a:lstStyle>
            <a:lvl1pPr marL="0" indent="0">
              <a:buFont typeface="Arial Black" pitchFamily="34" charset="0"/>
              <a:buNone/>
              <a:defRPr b="1">
                <a:solidFill>
                  <a:srgbClr val="F28E00"/>
                </a:solidFill>
              </a:defRPr>
            </a:lvl1pPr>
          </a:lstStyle>
          <a:p>
            <a:pPr lvl="0"/>
            <a:r>
              <a:rPr lang="en-US" noProof="0"/>
              <a:t>Click to edit Master subtitle style</a:t>
            </a:r>
            <a:endParaRPr lang="en-GB" noProof="0"/>
          </a:p>
        </p:txBody>
      </p:sp>
      <p:sp>
        <p:nvSpPr>
          <p:cNvPr id="402436" name="Rectangle 4"/>
          <p:cNvSpPr>
            <a:spLocks noGrp="1" noChangeArrowheads="1"/>
          </p:cNvSpPr>
          <p:nvPr>
            <p:ph type="ctrTitle" sz="quarter"/>
          </p:nvPr>
        </p:nvSpPr>
        <p:spPr>
          <a:xfrm>
            <a:off x="282575" y="0"/>
            <a:ext cx="8520113" cy="1266825"/>
          </a:xfrm>
        </p:spPr>
        <p:txBody>
          <a:bodyPr anchor="b"/>
          <a:lstStyle>
            <a:lvl1pPr>
              <a:lnSpc>
                <a:spcPct val="80000"/>
              </a:lnSpc>
              <a:defRPr sz="4000"/>
            </a:lvl1pPr>
          </a:lstStyle>
          <a:p>
            <a:pPr lvl="0"/>
            <a:r>
              <a:rPr lang="en-US" noProof="0"/>
              <a:t>Click to edit Master title style</a:t>
            </a:r>
            <a:endParaRPr lang="en-GB" noProof="0"/>
          </a:p>
        </p:txBody>
      </p:sp>
      <p:sp>
        <p:nvSpPr>
          <p:cNvPr id="402448" name="Text Box 16"/>
          <p:cNvSpPr txBox="1">
            <a:spLocks noChangeArrowheads="1"/>
          </p:cNvSpPr>
          <p:nvPr userDrawn="1"/>
        </p:nvSpPr>
        <p:spPr bwMode="auto">
          <a:xfrm>
            <a:off x="2003425" y="2481263"/>
            <a:ext cx="2855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de-DE"/>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46564" y="6071016"/>
            <a:ext cx="691668" cy="685904"/>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9769" y="6150634"/>
            <a:ext cx="1560603" cy="563319"/>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DE"/>
          </a:p>
        </p:txBody>
      </p:sp>
      <p:sp>
        <p:nvSpPr>
          <p:cNvPr id="3" name="Vertikaler Textplatzhalt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294940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80200" y="103188"/>
            <a:ext cx="2132013" cy="5667375"/>
          </a:xfrm>
        </p:spPr>
        <p:txBody>
          <a:bodyPr vert="eaVert"/>
          <a:lstStyle/>
          <a:p>
            <a:r>
              <a:rPr lang="en-US"/>
              <a:t>Click to edit Master title style</a:t>
            </a:r>
            <a:endParaRPr lang="de-DE"/>
          </a:p>
        </p:txBody>
      </p:sp>
      <p:sp>
        <p:nvSpPr>
          <p:cNvPr id="3" name="Vertikaler Textplatzhalter 2"/>
          <p:cNvSpPr>
            <a:spLocks noGrp="1"/>
          </p:cNvSpPr>
          <p:nvPr>
            <p:ph type="body" orient="vert" idx="1"/>
          </p:nvPr>
        </p:nvSpPr>
        <p:spPr>
          <a:xfrm>
            <a:off x="282575" y="103188"/>
            <a:ext cx="6245225" cy="56673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142792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DEDBB-219B-9473-F662-771DD1B09F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851AD-A857-B959-82A9-C41CFC632D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400AA0-055D-B40B-DE74-8E3BD1FDE55F}"/>
              </a:ext>
            </a:extLst>
          </p:cNvPr>
          <p:cNvSpPr>
            <a:spLocks noGrp="1"/>
          </p:cNvSpPr>
          <p:nvPr>
            <p:ph type="dt" sz="half" idx="10"/>
          </p:nvPr>
        </p:nvSpPr>
        <p:spPr/>
        <p:txBody>
          <a:bodyPr/>
          <a:lstStyle/>
          <a:p>
            <a:fld id="{A91197E4-22D4-43C6-AFBC-7082970091B0}" type="datetime1">
              <a:rPr lang="en-GB" smtClean="0"/>
              <a:t>21/02/2025</a:t>
            </a:fld>
            <a:endParaRPr lang="en-GB"/>
          </a:p>
        </p:txBody>
      </p:sp>
      <p:sp>
        <p:nvSpPr>
          <p:cNvPr id="5" name="Footer Placeholder 4">
            <a:extLst>
              <a:ext uri="{FF2B5EF4-FFF2-40B4-BE49-F238E27FC236}">
                <a16:creationId xmlns:a16="http://schemas.microsoft.com/office/drawing/2014/main" id="{109B65FD-B86A-FFA8-8AAA-9CA1E2A674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42330A-AE07-324A-5E2F-E9E0332CD6D2}"/>
              </a:ext>
            </a:extLst>
          </p:cNvPr>
          <p:cNvSpPr>
            <a:spLocks noGrp="1"/>
          </p:cNvSpPr>
          <p:nvPr>
            <p:ph type="sldNum" sz="quarter" idx="12"/>
          </p:nvPr>
        </p:nvSpPr>
        <p:spPr/>
        <p:txBody>
          <a:bodyPr/>
          <a:lstStyle/>
          <a:p>
            <a:fld id="{20CE6155-1670-4203-9254-40DE9540CD0D}" type="slidenum">
              <a:rPr lang="en-GB" smtClean="0"/>
              <a:t>‹#›</a:t>
            </a:fld>
            <a:endParaRPr lang="en-GB"/>
          </a:p>
        </p:txBody>
      </p:sp>
    </p:spTree>
    <p:extLst>
      <p:ext uri="{BB962C8B-B14F-4D97-AF65-F5344CB8AC3E}">
        <p14:creationId xmlns:p14="http://schemas.microsoft.com/office/powerpoint/2010/main" val="673201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3400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Edit Master text styles</a:t>
            </a:r>
          </a:p>
        </p:txBody>
      </p:sp>
    </p:spTree>
    <p:extLst>
      <p:ext uri="{BB962C8B-B14F-4D97-AF65-F5344CB8AC3E}">
        <p14:creationId xmlns:p14="http://schemas.microsoft.com/office/powerpoint/2010/main" val="23283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DE"/>
          </a:p>
        </p:txBody>
      </p:sp>
      <p:sp>
        <p:nvSpPr>
          <p:cNvPr id="3" name="Inhaltsplatzhalter 2"/>
          <p:cNvSpPr>
            <a:spLocks noGrp="1"/>
          </p:cNvSpPr>
          <p:nvPr>
            <p:ph sz="half" idx="1"/>
          </p:nvPr>
        </p:nvSpPr>
        <p:spPr>
          <a:xfrm>
            <a:off x="282575" y="977900"/>
            <a:ext cx="418306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Inhaltsplatzhalter 3"/>
          <p:cNvSpPr>
            <a:spLocks noGrp="1"/>
          </p:cNvSpPr>
          <p:nvPr>
            <p:ph sz="half" idx="2"/>
          </p:nvPr>
        </p:nvSpPr>
        <p:spPr>
          <a:xfrm>
            <a:off x="4618038" y="977900"/>
            <a:ext cx="4184650"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4017622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en-US"/>
              <a:t>Click to edit Master title style</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32338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DE"/>
          </a:p>
        </p:txBody>
      </p:sp>
    </p:spTree>
    <p:extLst>
      <p:ext uri="{BB962C8B-B14F-4D97-AF65-F5344CB8AC3E}">
        <p14:creationId xmlns:p14="http://schemas.microsoft.com/office/powerpoint/2010/main" val="209059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180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26327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2460596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1410" name="Rectangle 2"/>
          <p:cNvSpPr>
            <a:spLocks noChangeArrowheads="1"/>
          </p:cNvSpPr>
          <p:nvPr/>
        </p:nvSpPr>
        <p:spPr bwMode="auto">
          <a:xfrm>
            <a:off x="0" y="0"/>
            <a:ext cx="9144000" cy="744538"/>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1411" name="Rectangle 3"/>
          <p:cNvSpPr>
            <a:spLocks noGrp="1" noChangeArrowheads="1"/>
          </p:cNvSpPr>
          <p:nvPr>
            <p:ph type="body" idx="1"/>
          </p:nvPr>
        </p:nvSpPr>
        <p:spPr bwMode="auto">
          <a:xfrm>
            <a:off x="282575" y="977900"/>
            <a:ext cx="8520113" cy="479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dirty="0" err="1"/>
              <a:t>Textmasterformate</a:t>
            </a:r>
            <a:r>
              <a:rPr lang="en-GB" dirty="0"/>
              <a:t> </a:t>
            </a:r>
            <a:r>
              <a:rPr lang="en-GB" dirty="0" err="1"/>
              <a:t>durch</a:t>
            </a:r>
            <a:r>
              <a:rPr lang="en-GB" dirty="0"/>
              <a:t> </a:t>
            </a:r>
            <a:r>
              <a:rPr lang="en-GB" dirty="0" err="1"/>
              <a:t>Klicken</a:t>
            </a:r>
            <a:r>
              <a:rPr lang="en-GB" dirty="0"/>
              <a:t> </a:t>
            </a:r>
            <a:r>
              <a:rPr lang="en-GB" dirty="0" err="1"/>
              <a:t>bearbeiten</a:t>
            </a:r>
            <a:endParaRPr lang="en-GB" dirty="0"/>
          </a:p>
          <a:p>
            <a:pPr lvl="1"/>
            <a:r>
              <a:rPr lang="en-GB" dirty="0" err="1"/>
              <a:t>Zweite</a:t>
            </a:r>
            <a:r>
              <a:rPr lang="en-GB" dirty="0"/>
              <a:t> </a:t>
            </a:r>
            <a:r>
              <a:rPr lang="en-GB" dirty="0" err="1"/>
              <a:t>Ebene</a:t>
            </a:r>
            <a:endParaRPr lang="en-GB" dirty="0"/>
          </a:p>
        </p:txBody>
      </p:sp>
      <p:sp>
        <p:nvSpPr>
          <p:cNvPr id="401412" name="Rectangle 4"/>
          <p:cNvSpPr>
            <a:spLocks noGrp="1" noChangeArrowheads="1"/>
          </p:cNvSpPr>
          <p:nvPr>
            <p:ph type="title"/>
          </p:nvPr>
        </p:nvSpPr>
        <p:spPr bwMode="auto">
          <a:xfrm>
            <a:off x="292100" y="103188"/>
            <a:ext cx="852011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t>Titelmasterformat durch Klicken bearbeiten</a:t>
            </a:r>
          </a:p>
        </p:txBody>
      </p:sp>
      <p:sp>
        <p:nvSpPr>
          <p:cNvPr id="401413" name="Rectangle 5"/>
          <p:cNvSpPr>
            <a:spLocks noChangeArrowheads="1"/>
          </p:cNvSpPr>
          <p:nvPr/>
        </p:nvSpPr>
        <p:spPr bwMode="auto">
          <a:xfrm>
            <a:off x="282575" y="6385080"/>
            <a:ext cx="7421516"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lstStyle/>
          <a:p>
            <a:pPr algn="r" eaLnBrk="1" hangingPunct="1"/>
            <a:r>
              <a:rPr lang="en-GB" sz="900" b="1" dirty="0">
                <a:solidFill>
                  <a:schemeClr val="bg2"/>
                </a:solidFill>
              </a:rPr>
              <a:t>Marko Milovanovic </a:t>
            </a:r>
            <a:r>
              <a:rPr lang="en-GB" sz="900" dirty="0">
                <a:solidFill>
                  <a:schemeClr val="bg2"/>
                </a:solidFill>
              </a:rPr>
              <a:t>|  </a:t>
            </a:r>
            <a:r>
              <a:rPr lang="en-US" sz="900" dirty="0" smtClean="0">
                <a:solidFill>
                  <a:schemeClr val="bg2"/>
                </a:solidFill>
              </a:rPr>
              <a:t>TREX Meeting </a:t>
            </a:r>
            <a:r>
              <a:rPr lang="en-GB" sz="900" dirty="0" smtClean="0">
                <a:solidFill>
                  <a:schemeClr val="bg2"/>
                </a:solidFill>
              </a:rPr>
              <a:t> </a:t>
            </a:r>
            <a:r>
              <a:rPr lang="en-GB" sz="900" dirty="0">
                <a:solidFill>
                  <a:schemeClr val="bg2"/>
                </a:solidFill>
              </a:rPr>
              <a:t>| </a:t>
            </a:r>
            <a:r>
              <a:rPr lang="en-GB" sz="900" dirty="0" smtClean="0">
                <a:solidFill>
                  <a:schemeClr val="bg2"/>
                </a:solidFill>
              </a:rPr>
              <a:t>21</a:t>
            </a:r>
            <a:r>
              <a:rPr lang="en-GB" sz="900" baseline="0" dirty="0" smtClean="0">
                <a:solidFill>
                  <a:schemeClr val="bg2"/>
                </a:solidFill>
              </a:rPr>
              <a:t> February </a:t>
            </a:r>
            <a:r>
              <a:rPr lang="en-GB" sz="900" dirty="0" smtClean="0">
                <a:solidFill>
                  <a:schemeClr val="bg2"/>
                </a:solidFill>
              </a:rPr>
              <a:t>2025  </a:t>
            </a:r>
            <a:r>
              <a:rPr lang="en-GB" sz="900" dirty="0">
                <a:solidFill>
                  <a:schemeClr val="bg2"/>
                </a:solidFill>
              </a:rPr>
              <a:t>|  </a:t>
            </a:r>
            <a:r>
              <a:rPr lang="en-GB" sz="900" b="1" dirty="0">
                <a:solidFill>
                  <a:schemeClr val="bg2"/>
                </a:solidFill>
              </a:rPr>
              <a:t>Page </a:t>
            </a:r>
            <a:fld id="{ABA098E9-E6EE-44BF-9612-6777A6DF1330}" type="slidenum">
              <a:rPr lang="en-GB" sz="900" b="1" smtClean="0">
                <a:solidFill>
                  <a:schemeClr val="bg2"/>
                </a:solidFill>
              </a:rPr>
              <a:pPr algn="r" eaLnBrk="1" hangingPunct="1"/>
              <a:t>‹#›</a:t>
            </a:fld>
            <a:endParaRPr lang="en-GB" sz="900" b="1" dirty="0">
              <a:solidFill>
                <a:schemeClr val="bg2"/>
              </a:solidFill>
            </a:endParaRPr>
          </a:p>
        </p:txBody>
      </p:sp>
      <p:pic>
        <p:nvPicPr>
          <p:cNvPr id="3" name="Picture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704091" y="6219645"/>
            <a:ext cx="1275341" cy="4603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defRPr>
      </a:lvl2pPr>
      <a:lvl3pPr algn="l" rtl="0" eaLnBrk="1" fontAlgn="base" hangingPunct="1">
        <a:spcBef>
          <a:spcPct val="0"/>
        </a:spcBef>
        <a:spcAft>
          <a:spcPct val="0"/>
        </a:spcAft>
        <a:defRPr sz="2400" b="1">
          <a:solidFill>
            <a:schemeClr val="bg1"/>
          </a:solidFill>
          <a:latin typeface="Arial" charset="0"/>
        </a:defRPr>
      </a:lvl3pPr>
      <a:lvl4pPr algn="l" rtl="0" eaLnBrk="1" fontAlgn="base" hangingPunct="1">
        <a:spcBef>
          <a:spcPct val="0"/>
        </a:spcBef>
        <a:spcAft>
          <a:spcPct val="0"/>
        </a:spcAft>
        <a:defRPr sz="2400" b="1">
          <a:solidFill>
            <a:schemeClr val="bg1"/>
          </a:solidFill>
          <a:latin typeface="Arial" charset="0"/>
        </a:defRPr>
      </a:lvl4pPr>
      <a:lvl5pPr algn="l" rtl="0" eaLnBrk="1" fontAlgn="base" hangingPunct="1">
        <a:spcBef>
          <a:spcPct val="0"/>
        </a:spcBef>
        <a:spcAft>
          <a:spcPct val="0"/>
        </a:spcAft>
        <a:defRPr sz="2400" b="1">
          <a:solidFill>
            <a:schemeClr val="bg1"/>
          </a:solidFill>
          <a:latin typeface="Arial" charset="0"/>
        </a:defRPr>
      </a:lvl5pPr>
      <a:lvl6pPr marL="457200" algn="l" rtl="0" eaLnBrk="1" fontAlgn="base" hangingPunct="1">
        <a:spcBef>
          <a:spcPct val="0"/>
        </a:spcBef>
        <a:spcAft>
          <a:spcPct val="0"/>
        </a:spcAft>
        <a:defRPr sz="2400" b="1">
          <a:solidFill>
            <a:schemeClr val="bg1"/>
          </a:solidFill>
          <a:latin typeface="Arial" charset="0"/>
        </a:defRPr>
      </a:lvl6pPr>
      <a:lvl7pPr marL="914400" algn="l" rtl="0" eaLnBrk="1" fontAlgn="base" hangingPunct="1">
        <a:spcBef>
          <a:spcPct val="0"/>
        </a:spcBef>
        <a:spcAft>
          <a:spcPct val="0"/>
        </a:spcAft>
        <a:defRPr sz="2400" b="1">
          <a:solidFill>
            <a:schemeClr val="bg1"/>
          </a:solidFill>
          <a:latin typeface="Arial" charset="0"/>
        </a:defRPr>
      </a:lvl7pPr>
      <a:lvl8pPr marL="1371600" algn="l" rtl="0" eaLnBrk="1" fontAlgn="base" hangingPunct="1">
        <a:spcBef>
          <a:spcPct val="0"/>
        </a:spcBef>
        <a:spcAft>
          <a:spcPct val="0"/>
        </a:spcAft>
        <a:defRPr sz="2400" b="1">
          <a:solidFill>
            <a:schemeClr val="bg1"/>
          </a:solidFill>
          <a:latin typeface="Arial" charset="0"/>
        </a:defRPr>
      </a:lvl8pPr>
      <a:lvl9pPr marL="1828800" algn="l" rtl="0" eaLnBrk="1" fontAlgn="base" hangingPunct="1">
        <a:spcBef>
          <a:spcPct val="0"/>
        </a:spcBef>
        <a:spcAft>
          <a:spcPct val="0"/>
        </a:spcAft>
        <a:defRPr sz="2400" b="1">
          <a:solidFill>
            <a:schemeClr val="bg1"/>
          </a:solidFill>
          <a:latin typeface="Arial" charset="0"/>
        </a:defRPr>
      </a:lvl9pPr>
    </p:titleStyle>
    <p:bodyStyle>
      <a:lvl1pPr marL="265113" indent="-265113" algn="l" rtl="0" eaLnBrk="1" fontAlgn="base" hangingPunct="1">
        <a:spcBef>
          <a:spcPct val="0"/>
        </a:spcBef>
        <a:spcAft>
          <a:spcPct val="50000"/>
        </a:spcAft>
        <a:buClr>
          <a:srgbClr val="F28E00"/>
        </a:buClr>
        <a:buFont typeface="Arial Black" pitchFamily="34" charset="0"/>
        <a:buChar char="&gt;"/>
        <a:defRPr sz="2000">
          <a:solidFill>
            <a:schemeClr val="tx1"/>
          </a:solidFill>
          <a:latin typeface="+mn-lt"/>
          <a:ea typeface="+mn-ea"/>
          <a:cs typeface="+mn-cs"/>
        </a:defRPr>
      </a:lvl1pPr>
      <a:lvl2pPr marL="628650" indent="-184150" algn="l" rtl="0" eaLnBrk="1" fontAlgn="base" hangingPunct="1">
        <a:spcBef>
          <a:spcPct val="0"/>
        </a:spcBef>
        <a:spcAft>
          <a:spcPct val="50000"/>
        </a:spcAft>
        <a:buClr>
          <a:schemeClr val="bg2"/>
        </a:buClr>
        <a:buFont typeface="Wingdings" pitchFamily="2" charset="2"/>
        <a:buChar char="§"/>
        <a:defRPr sz="1600">
          <a:solidFill>
            <a:schemeClr val="tx1"/>
          </a:solidFill>
          <a:latin typeface="+mn-lt"/>
        </a:defRPr>
      </a:lvl2pPr>
      <a:lvl3pPr marL="1236663" indent="-228600" algn="l" rtl="0" eaLnBrk="1" fontAlgn="base" hangingPunct="1">
        <a:spcBef>
          <a:spcPct val="0"/>
        </a:spcBef>
        <a:spcAft>
          <a:spcPct val="0"/>
        </a:spcAft>
        <a:buClr>
          <a:srgbClr val="FF9900"/>
        </a:buClr>
        <a:buFont typeface="Arial Black" pitchFamily="34" charset="0"/>
        <a:defRPr sz="1200">
          <a:solidFill>
            <a:schemeClr val="tx1"/>
          </a:solidFill>
          <a:latin typeface="+mn-lt"/>
        </a:defRPr>
      </a:lvl3pPr>
      <a:lvl4pPr marL="1644650" indent="-228600" algn="l" rtl="0" eaLnBrk="1" fontAlgn="base" hangingPunct="1">
        <a:spcBef>
          <a:spcPct val="0"/>
        </a:spcBef>
        <a:spcAft>
          <a:spcPct val="0"/>
        </a:spcAft>
        <a:buFont typeface="Wingdings" pitchFamily="2" charset="2"/>
        <a:buChar char="§"/>
        <a:defRPr sz="1400">
          <a:solidFill>
            <a:schemeClr val="tx1"/>
          </a:solidFill>
          <a:latin typeface="+mn-lt"/>
        </a:defRPr>
      </a:lvl4pPr>
      <a:lvl5pPr marL="2057400" indent="-228600" algn="l" rtl="0" eaLnBrk="1" fontAlgn="base" hangingPunct="1">
        <a:spcBef>
          <a:spcPct val="20000"/>
        </a:spcBef>
        <a:spcAft>
          <a:spcPct val="0"/>
        </a:spcAft>
        <a:defRPr sz="2000">
          <a:solidFill>
            <a:schemeClr val="tx1"/>
          </a:solidFill>
          <a:latin typeface="+mn-lt"/>
        </a:defRPr>
      </a:lvl5pPr>
      <a:lvl6pPr marL="2514600" indent="-228600" algn="l" rtl="0" eaLnBrk="1" fontAlgn="base" hangingPunct="1">
        <a:spcBef>
          <a:spcPct val="20000"/>
        </a:spcBef>
        <a:spcAft>
          <a:spcPct val="0"/>
        </a:spcAft>
        <a:defRPr sz="2000">
          <a:solidFill>
            <a:schemeClr val="tx1"/>
          </a:solidFill>
          <a:latin typeface="+mn-lt"/>
        </a:defRPr>
      </a:lvl6pPr>
      <a:lvl7pPr marL="2971800" indent="-228600" algn="l" rtl="0" eaLnBrk="1" fontAlgn="base" hangingPunct="1">
        <a:spcBef>
          <a:spcPct val="20000"/>
        </a:spcBef>
        <a:spcAft>
          <a:spcPct val="0"/>
        </a:spcAft>
        <a:defRPr sz="2000">
          <a:solidFill>
            <a:schemeClr val="tx1"/>
          </a:solidFill>
          <a:latin typeface="+mn-lt"/>
        </a:defRPr>
      </a:lvl7pPr>
      <a:lvl8pPr marL="3429000" indent="-228600" algn="l" rtl="0" eaLnBrk="1" fontAlgn="base" hangingPunct="1">
        <a:spcBef>
          <a:spcPct val="20000"/>
        </a:spcBef>
        <a:spcAft>
          <a:spcPct val="0"/>
        </a:spcAft>
        <a:defRPr sz="2000">
          <a:solidFill>
            <a:schemeClr val="tx1"/>
          </a:solidFill>
          <a:latin typeface="+mn-lt"/>
        </a:defRPr>
      </a:lvl8pPr>
      <a:lvl9pPr marL="3886200" indent="-228600" algn="l" rtl="0" eaLnBrk="1" fontAlgn="base" hangingPunct="1">
        <a:spcBef>
          <a:spcPct val="20000"/>
        </a:spcBef>
        <a:spcAft>
          <a:spcPct val="0"/>
        </a:spcAft>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2.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6.png"/><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29.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30.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a:xfrm>
            <a:off x="282575" y="0"/>
            <a:ext cx="6904425" cy="1266825"/>
          </a:xfrm>
        </p:spPr>
        <p:txBody>
          <a:bodyPr/>
          <a:lstStyle/>
          <a:p>
            <a:r>
              <a:rPr lang="en-US" sz="3000" dirty="0"/>
              <a:t>Status of AFP shielding/installation, ECR</a:t>
            </a:r>
            <a:endParaRPr lang="de-DE" sz="3000" dirty="0"/>
          </a:p>
        </p:txBody>
      </p:sp>
      <p:sp>
        <p:nvSpPr>
          <p:cNvPr id="185374" name="Rectangle 30"/>
          <p:cNvSpPr>
            <a:spLocks noGrp="1" noChangeArrowheads="1"/>
          </p:cNvSpPr>
          <p:nvPr>
            <p:ph type="subTitle" idx="1"/>
          </p:nvPr>
        </p:nvSpPr>
        <p:spPr>
          <a:xfrm>
            <a:off x="282575" y="1363663"/>
            <a:ext cx="8529638" cy="485775"/>
          </a:xfrm>
        </p:spPr>
        <p:txBody>
          <a:bodyPr/>
          <a:lstStyle/>
          <a:p>
            <a:r>
              <a:rPr lang="en-US" dirty="0"/>
              <a:t>LHC Tunnel Region Experiments Working Group (TREX</a:t>
            </a:r>
            <a:r>
              <a:rPr lang="en-US" dirty="0" smtClean="0"/>
              <a:t>) Meeting</a:t>
            </a:r>
            <a:endParaRPr lang="en-US" dirty="0"/>
          </a:p>
        </p:txBody>
      </p:sp>
      <p:pic>
        <p:nvPicPr>
          <p:cNvPr id="6" name="Picture 5">
            <a:extLst>
              <a:ext uri="{FF2B5EF4-FFF2-40B4-BE49-F238E27FC236}">
                <a16:creationId xmlns:a16="http://schemas.microsoft.com/office/drawing/2014/main" id="{8770BBE8-9D5B-4B24-AE5D-52BC9338ED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0164" y="168828"/>
            <a:ext cx="1799497" cy="946908"/>
          </a:xfrm>
          <a:prstGeom prst="rect">
            <a:avLst/>
          </a:prstGeom>
        </p:spPr>
      </p:pic>
      <p:pic>
        <p:nvPicPr>
          <p:cNvPr id="9" name="Picture 8">
            <a:extLst>
              <a:ext uri="{FF2B5EF4-FFF2-40B4-BE49-F238E27FC236}">
                <a16:creationId xmlns:a16="http://schemas.microsoft.com/office/drawing/2014/main" id="{F8940DAA-E581-4DC4-8C24-6142F94A250B}"/>
              </a:ext>
            </a:extLst>
          </p:cNvPr>
          <p:cNvPicPr>
            <a:picLocks noChangeAspect="1"/>
          </p:cNvPicPr>
          <p:nvPr/>
        </p:nvPicPr>
        <p:blipFill>
          <a:blip r:embed="rId3"/>
          <a:stretch>
            <a:fillRect/>
          </a:stretch>
        </p:blipFill>
        <p:spPr>
          <a:xfrm>
            <a:off x="7316323" y="3178630"/>
            <a:ext cx="1569334" cy="2238102"/>
          </a:xfrm>
          <a:prstGeom prst="rect">
            <a:avLst/>
          </a:prstGeom>
        </p:spPr>
      </p:pic>
      <p:sp>
        <p:nvSpPr>
          <p:cNvPr id="10" name="Text Box 35"/>
          <p:cNvSpPr txBox="1">
            <a:spLocks noChangeArrowheads="1"/>
          </p:cNvSpPr>
          <p:nvPr/>
        </p:nvSpPr>
        <p:spPr bwMode="auto">
          <a:xfrm>
            <a:off x="5833822" y="2015546"/>
            <a:ext cx="3051835"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dirty="0" smtClean="0">
                <a:solidFill>
                  <a:srgbClr val="00A5EB"/>
                </a:solidFill>
              </a:rPr>
              <a:t>Maciej </a:t>
            </a:r>
            <a:r>
              <a:rPr lang="de-DE" dirty="0" err="1" smtClean="0">
                <a:solidFill>
                  <a:srgbClr val="00A5EB"/>
                </a:solidFill>
              </a:rPr>
              <a:t>Trzebinski</a:t>
            </a:r>
            <a:r>
              <a:rPr lang="de-DE" dirty="0" smtClean="0">
                <a:solidFill>
                  <a:srgbClr val="00A5EB"/>
                </a:solidFill>
              </a:rPr>
              <a:t>,</a:t>
            </a:r>
          </a:p>
          <a:p>
            <a:r>
              <a:rPr lang="de-DE" dirty="0" smtClean="0">
                <a:solidFill>
                  <a:srgbClr val="00A5EB"/>
                </a:solidFill>
              </a:rPr>
              <a:t>Marko Milovanovic</a:t>
            </a:r>
            <a:endParaRPr lang="en-US" sz="1500" dirty="0"/>
          </a:p>
          <a:p>
            <a:r>
              <a:rPr lang="en-US" sz="1500" dirty="0" smtClean="0"/>
              <a:t>21.02.2025.</a:t>
            </a:r>
            <a:endParaRPr lang="en-US" sz="1500" dirty="0"/>
          </a:p>
        </p:txBody>
      </p:sp>
      <p:grpSp>
        <p:nvGrpSpPr>
          <p:cNvPr id="11" name="Group 10">
            <a:extLst>
              <a:ext uri="{FF2B5EF4-FFF2-40B4-BE49-F238E27FC236}">
                <a16:creationId xmlns:a16="http://schemas.microsoft.com/office/drawing/2014/main" id="{8FC7CD67-507A-4F60-A7F1-1E4476146F7C}"/>
              </a:ext>
            </a:extLst>
          </p:cNvPr>
          <p:cNvGrpSpPr/>
          <p:nvPr/>
        </p:nvGrpSpPr>
        <p:grpSpPr>
          <a:xfrm>
            <a:off x="832338" y="1842981"/>
            <a:ext cx="4606444" cy="4102047"/>
            <a:chOff x="2046661" y="1908818"/>
            <a:chExt cx="4606444" cy="4102047"/>
          </a:xfrm>
        </p:grpSpPr>
        <p:pic>
          <p:nvPicPr>
            <p:cNvPr id="12" name="Picture 11">
              <a:extLst>
                <a:ext uri="{FF2B5EF4-FFF2-40B4-BE49-F238E27FC236}">
                  <a16:creationId xmlns:a16="http://schemas.microsoft.com/office/drawing/2014/main" id="{B0BA1331-7EDD-4F34-827E-A644A01EB4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661" y="1908818"/>
              <a:ext cx="4606444" cy="2534306"/>
            </a:xfrm>
            <a:prstGeom prst="rect">
              <a:avLst/>
            </a:prstGeom>
          </p:spPr>
        </p:pic>
        <p:pic>
          <p:nvPicPr>
            <p:cNvPr id="13" name="Picture 12">
              <a:extLst>
                <a:ext uri="{FF2B5EF4-FFF2-40B4-BE49-F238E27FC236}">
                  <a16:creationId xmlns:a16="http://schemas.microsoft.com/office/drawing/2014/main" id="{914C02B6-58A9-465D-B3C3-854BA1DCD1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8226"/>
            <a:stretch/>
          </p:blipFill>
          <p:spPr>
            <a:xfrm>
              <a:off x="2046661" y="4464758"/>
              <a:ext cx="4606444" cy="1546107"/>
            </a:xfrm>
            <a:prstGeom prst="rect">
              <a:avLst/>
            </a:prstGeom>
          </p:spPr>
        </p:pic>
      </p:grpSp>
      <p:grpSp>
        <p:nvGrpSpPr>
          <p:cNvPr id="14" name="Group 13">
            <a:extLst>
              <a:ext uri="{FF2B5EF4-FFF2-40B4-BE49-F238E27FC236}">
                <a16:creationId xmlns:a16="http://schemas.microsoft.com/office/drawing/2014/main" id="{ECBBBC0A-1516-4745-AE64-386EDE2C860C}"/>
              </a:ext>
            </a:extLst>
          </p:cNvPr>
          <p:cNvGrpSpPr/>
          <p:nvPr/>
        </p:nvGrpSpPr>
        <p:grpSpPr>
          <a:xfrm>
            <a:off x="731520" y="2743200"/>
            <a:ext cx="380392" cy="1792222"/>
            <a:chOff x="621796" y="2743200"/>
            <a:chExt cx="490116" cy="1792222"/>
          </a:xfrm>
        </p:grpSpPr>
        <p:cxnSp>
          <p:nvCxnSpPr>
            <p:cNvPr id="15" name="Connector: Elbow 16">
              <a:extLst>
                <a:ext uri="{FF2B5EF4-FFF2-40B4-BE49-F238E27FC236}">
                  <a16:creationId xmlns:a16="http://schemas.microsoft.com/office/drawing/2014/main" id="{26AD30FB-CEA9-4AA5-A17A-4CF672DD9DCD}"/>
                </a:ext>
              </a:extLst>
            </p:cNvPr>
            <p:cNvCxnSpPr/>
            <p:nvPr/>
          </p:nvCxnSpPr>
          <p:spPr bwMode="auto">
            <a:xfrm rot="16200000" flipH="1">
              <a:off x="596193" y="4019704"/>
              <a:ext cx="541321" cy="490116"/>
            </a:xfrm>
            <a:prstGeom prst="bentConnector3">
              <a:avLst>
                <a:gd name="adj1" fmla="val 50000"/>
              </a:avLst>
            </a:prstGeom>
            <a:solidFill>
              <a:schemeClr val="accent1"/>
            </a:solidFill>
            <a:ln w="127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nector: Elbow 24">
              <a:extLst>
                <a:ext uri="{FF2B5EF4-FFF2-40B4-BE49-F238E27FC236}">
                  <a16:creationId xmlns:a16="http://schemas.microsoft.com/office/drawing/2014/main" id="{003B8F2E-A67D-4D0B-9536-2BE1E463C04B}"/>
                </a:ext>
              </a:extLst>
            </p:cNvPr>
            <p:cNvCxnSpPr/>
            <p:nvPr/>
          </p:nvCxnSpPr>
          <p:spPr bwMode="auto">
            <a:xfrm rot="5400000">
              <a:off x="168251" y="3196745"/>
              <a:ext cx="1250901" cy="343811"/>
            </a:xfrm>
            <a:prstGeom prst="bentConnector3">
              <a:avLst>
                <a:gd name="adj1" fmla="val 18421"/>
              </a:avLst>
            </a:prstGeom>
            <a:solidFill>
              <a:schemeClr val="accent1"/>
            </a:solid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oup 16"/>
          <p:cNvGrpSpPr/>
          <p:nvPr/>
        </p:nvGrpSpPr>
        <p:grpSpPr>
          <a:xfrm>
            <a:off x="5151121" y="2743199"/>
            <a:ext cx="388481" cy="1798321"/>
            <a:chOff x="5151121" y="2743199"/>
            <a:chExt cx="388481" cy="1798321"/>
          </a:xfrm>
        </p:grpSpPr>
        <p:cxnSp>
          <p:nvCxnSpPr>
            <p:cNvPr id="18" name="Elbow Connector 17"/>
            <p:cNvCxnSpPr/>
            <p:nvPr/>
          </p:nvCxnSpPr>
          <p:spPr bwMode="auto">
            <a:xfrm rot="16200000" flipH="1">
              <a:off x="4956543" y="3057397"/>
              <a:ext cx="897255" cy="268860"/>
            </a:xfrm>
            <a:prstGeom prst="bentConnector3">
              <a:avLst>
                <a:gd name="adj1" fmla="val 25371"/>
              </a:avLst>
            </a:prstGeom>
            <a:solidFill>
              <a:schemeClr val="accent1"/>
            </a:solid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Elbow Connector 18"/>
            <p:cNvCxnSpPr/>
            <p:nvPr/>
          </p:nvCxnSpPr>
          <p:spPr bwMode="auto">
            <a:xfrm rot="5400000">
              <a:off x="4894829" y="3896747"/>
              <a:ext cx="901065" cy="388481"/>
            </a:xfrm>
            <a:prstGeom prst="bentConnector3">
              <a:avLst>
                <a:gd name="adj1" fmla="val 70742"/>
              </a:avLst>
            </a:prstGeom>
            <a:solidFill>
              <a:schemeClr val="accent1"/>
            </a:solidFill>
            <a:ln w="127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59220" y="3028527"/>
            <a:ext cx="1527780" cy="1223856"/>
          </a:xfrm>
          <a:prstGeom prst="rect">
            <a:avLst/>
          </a:prstGeom>
        </p:spPr>
      </p:pic>
      <p:pic>
        <p:nvPicPr>
          <p:cNvPr id="21" name="Picture 2" descr="C:\Documents and Settings\Michael Rijssenbeek\My Documents\Conferences\ANIMMA2013\ALFA\ALFA_DetectorsDrawing.jpg"/>
          <p:cNvPicPr>
            <a:picLocks noChangeAspect="1" noChangeArrowheads="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923134" y="4472351"/>
            <a:ext cx="1263866" cy="17517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62C7C-26B6-920F-AD02-51972692021C}"/>
            </a:ext>
          </a:extLst>
        </p:cNvPr>
        <p:cNvGrpSpPr/>
        <p:nvPr/>
      </p:nvGrpSpPr>
      <p:grpSpPr>
        <a:xfrm>
          <a:off x="0" y="0"/>
          <a:ext cx="0" cy="0"/>
          <a:chOff x="0" y="0"/>
          <a:chExt cx="0" cy="0"/>
        </a:xfrm>
      </p:grpSpPr>
      <p:pic>
        <p:nvPicPr>
          <p:cNvPr id="10" name="Picture 9" descr="A blue bench with rainbow colored sections&#10;&#10;Description automatically generated with medium confidence">
            <a:extLst>
              <a:ext uri="{FF2B5EF4-FFF2-40B4-BE49-F238E27FC236}">
                <a16:creationId xmlns:a16="http://schemas.microsoft.com/office/drawing/2014/main" id="{E2844841-3809-89D0-EEDD-BAB9B42B2E08}"/>
              </a:ext>
            </a:extLst>
          </p:cNvPr>
          <p:cNvPicPr>
            <a:picLocks noChangeAspect="1"/>
          </p:cNvPicPr>
          <p:nvPr/>
        </p:nvPicPr>
        <p:blipFill>
          <a:blip r:embed="rId2" cstate="print">
            <a:extLst>
              <a:ext uri="{28A0092B-C50C-407E-A947-70E740481C1C}">
                <a14:useLocalDpi xmlns:a14="http://schemas.microsoft.com/office/drawing/2010/main" val="0"/>
              </a:ext>
            </a:extLst>
          </a:blip>
          <a:srcRect r="25444"/>
          <a:stretch/>
        </p:blipFill>
        <p:spPr>
          <a:xfrm>
            <a:off x="4277615" y="2046313"/>
            <a:ext cx="4756511" cy="3070193"/>
          </a:xfrm>
          <a:prstGeom prst="rect">
            <a:avLst/>
          </a:prstGeom>
        </p:spPr>
      </p:pic>
      <p:pic>
        <p:nvPicPr>
          <p:cNvPr id="4" name="Picture 3" descr="Blue bench with a curved seat&#10;&#10;Description automatically generated">
            <a:extLst>
              <a:ext uri="{FF2B5EF4-FFF2-40B4-BE49-F238E27FC236}">
                <a16:creationId xmlns:a16="http://schemas.microsoft.com/office/drawing/2014/main" id="{7DBAD4F9-1D77-FBAB-D0D5-A85DB7C5C3FB}"/>
              </a:ext>
            </a:extLst>
          </p:cNvPr>
          <p:cNvPicPr>
            <a:picLocks noChangeAspect="1"/>
          </p:cNvPicPr>
          <p:nvPr/>
        </p:nvPicPr>
        <p:blipFill>
          <a:blip r:embed="rId3">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sp>
        <p:nvSpPr>
          <p:cNvPr id="5" name="Title 4">
            <a:extLst>
              <a:ext uri="{FF2B5EF4-FFF2-40B4-BE49-F238E27FC236}">
                <a16:creationId xmlns:a16="http://schemas.microsoft.com/office/drawing/2014/main" id="{1CB082EA-6F2F-775F-F8F0-68C60997D7B8}"/>
              </a:ext>
            </a:extLst>
          </p:cNvPr>
          <p:cNvSpPr>
            <a:spLocks noGrp="1"/>
          </p:cNvSpPr>
          <p:nvPr>
            <p:ph type="title"/>
          </p:nvPr>
        </p:nvSpPr>
        <p:spPr/>
        <p:txBody>
          <a:bodyPr/>
          <a:lstStyle/>
          <a:p>
            <a:r>
              <a:rPr lang="en-US" dirty="0"/>
              <a:t>Equivalent Stress – </a:t>
            </a:r>
            <a:r>
              <a:rPr lang="en-US" sz="2100" dirty="0"/>
              <a:t>load : 26 blocks * 16kg = 416kg</a:t>
            </a:r>
            <a:endParaRPr lang="en-GB" dirty="0">
              <a:solidFill>
                <a:srgbClr val="FF0000"/>
              </a:solidFill>
            </a:endParaRPr>
          </a:p>
        </p:txBody>
      </p:sp>
      <p:pic>
        <p:nvPicPr>
          <p:cNvPr id="3" name="Picture 2" descr="Blue bench with a blue surface&#10;&#10;Description automatically generated with medium confidence">
            <a:extLst>
              <a:ext uri="{FF2B5EF4-FFF2-40B4-BE49-F238E27FC236}">
                <a16:creationId xmlns:a16="http://schemas.microsoft.com/office/drawing/2014/main" id="{4DB19A1F-7BA3-16AB-CF84-F42089B93711}"/>
              </a:ext>
            </a:extLst>
          </p:cNvPr>
          <p:cNvPicPr>
            <a:picLocks noChangeAspect="1"/>
          </p:cNvPicPr>
          <p:nvPr/>
        </p:nvPicPr>
        <p:blipFill>
          <a:blip r:embed="rId4" cstate="print">
            <a:extLst>
              <a:ext uri="{28A0092B-C50C-407E-A947-70E740481C1C}">
                <a14:useLocalDpi xmlns:a14="http://schemas.microsoft.com/office/drawing/2010/main" val="0"/>
              </a:ext>
            </a:extLst>
          </a:blip>
          <a:srcRect r="26743"/>
          <a:stretch/>
        </p:blipFill>
        <p:spPr>
          <a:xfrm>
            <a:off x="4277616" y="2046313"/>
            <a:ext cx="4704860" cy="3090713"/>
          </a:xfrm>
          <a:prstGeom prst="rect">
            <a:avLst/>
          </a:prstGeom>
        </p:spPr>
      </p:pic>
      <p:pic>
        <p:nvPicPr>
          <p:cNvPr id="6" name="Picture 5" descr="Blue bench with a curved seat&#10;&#10;Description automatically generated">
            <a:extLst>
              <a:ext uri="{FF2B5EF4-FFF2-40B4-BE49-F238E27FC236}">
                <a16:creationId xmlns:a16="http://schemas.microsoft.com/office/drawing/2014/main" id="{B9BB2213-0A8B-A1C4-5D75-655D329837EC}"/>
              </a:ext>
            </a:extLst>
          </p:cNvPr>
          <p:cNvPicPr>
            <a:picLocks noChangeAspect="1"/>
          </p:cNvPicPr>
          <p:nvPr/>
        </p:nvPicPr>
        <p:blipFill>
          <a:blip r:embed="rId3" cstate="print">
            <a:extLst>
              <a:ext uri="{28A0092B-C50C-407E-A947-70E740481C1C}">
                <a14:useLocalDpi xmlns:a14="http://schemas.microsoft.com/office/drawing/2010/main" val="0"/>
              </a:ext>
            </a:extLst>
          </a:blip>
          <a:srcRect r="22030"/>
          <a:stretch/>
        </p:blipFill>
        <p:spPr>
          <a:xfrm>
            <a:off x="12143" y="2168034"/>
            <a:ext cx="4013852" cy="2820152"/>
          </a:xfrm>
          <a:prstGeom prst="rect">
            <a:avLst/>
          </a:prstGeom>
        </p:spPr>
      </p:pic>
      <p:sp>
        <p:nvSpPr>
          <p:cNvPr id="8" name="TextBox 7">
            <a:extLst>
              <a:ext uri="{FF2B5EF4-FFF2-40B4-BE49-F238E27FC236}">
                <a16:creationId xmlns:a16="http://schemas.microsoft.com/office/drawing/2014/main" id="{00ED1F60-1F9C-7806-A553-8553D363A001}"/>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sp>
        <p:nvSpPr>
          <p:cNvPr id="9" name="TextBox 8">
            <a:extLst>
              <a:ext uri="{FF2B5EF4-FFF2-40B4-BE49-F238E27FC236}">
                <a16:creationId xmlns:a16="http://schemas.microsoft.com/office/drawing/2014/main" id="{C5BB8A07-EBA2-2354-5059-7B2BB8CDABC6}"/>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11" name="Slide Number Placeholder 10">
            <a:extLst>
              <a:ext uri="{FF2B5EF4-FFF2-40B4-BE49-F238E27FC236}">
                <a16:creationId xmlns:a16="http://schemas.microsoft.com/office/drawing/2014/main" id="{A9CC72A2-4238-7FD8-C876-9A3EB69F1542}"/>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
        <p:nvSpPr>
          <p:cNvPr id="12" name="TextBox 11">
            <a:extLst>
              <a:ext uri="{FF2B5EF4-FFF2-40B4-BE49-F238E27FC236}">
                <a16:creationId xmlns:a16="http://schemas.microsoft.com/office/drawing/2014/main" id="{22C3B13F-6D47-7B10-8D1D-348BBB2C079B}"/>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748771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1B0A19-7684-CB9B-E731-5A91227DCE1F}"/>
            </a:ext>
          </a:extLst>
        </p:cNvPr>
        <p:cNvGrpSpPr/>
        <p:nvPr/>
      </p:nvGrpSpPr>
      <p:grpSpPr>
        <a:xfrm>
          <a:off x="0" y="0"/>
          <a:ext cx="0" cy="0"/>
          <a:chOff x="0" y="0"/>
          <a:chExt cx="0" cy="0"/>
        </a:xfrm>
      </p:grpSpPr>
      <p:pic>
        <p:nvPicPr>
          <p:cNvPr id="4" name="Picture 3" descr="A blue bench with rainbow colors&#10;&#10;Description automatically generated">
            <a:extLst>
              <a:ext uri="{FF2B5EF4-FFF2-40B4-BE49-F238E27FC236}">
                <a16:creationId xmlns:a16="http://schemas.microsoft.com/office/drawing/2014/main" id="{422F4307-9681-5138-925A-62AA94DE676A}"/>
              </a:ext>
            </a:extLst>
          </p:cNvPr>
          <p:cNvPicPr>
            <a:picLocks noChangeAspect="1"/>
          </p:cNvPicPr>
          <p:nvPr/>
        </p:nvPicPr>
        <p:blipFill>
          <a:blip r:embed="rId2" cstate="print">
            <a:extLst>
              <a:ext uri="{28A0092B-C50C-407E-A947-70E740481C1C}">
                <a14:useLocalDpi xmlns:a14="http://schemas.microsoft.com/office/drawing/2010/main" val="0"/>
              </a:ext>
            </a:extLst>
          </a:blip>
          <a:srcRect r="27193"/>
          <a:stretch/>
        </p:blipFill>
        <p:spPr>
          <a:xfrm>
            <a:off x="4277616" y="2046313"/>
            <a:ext cx="4637785" cy="3065458"/>
          </a:xfrm>
          <a:prstGeom prst="rect">
            <a:avLst/>
          </a:prstGeom>
        </p:spPr>
      </p:pic>
      <p:pic>
        <p:nvPicPr>
          <p:cNvPr id="2" name="Picture 1" descr="Blue bench with a curved seat&#10;&#10;Description automatically generated">
            <a:extLst>
              <a:ext uri="{FF2B5EF4-FFF2-40B4-BE49-F238E27FC236}">
                <a16:creationId xmlns:a16="http://schemas.microsoft.com/office/drawing/2014/main" id="{6C87A84A-8E88-F0D7-0630-A609E8270D65}"/>
              </a:ext>
            </a:extLst>
          </p:cNvPr>
          <p:cNvPicPr>
            <a:picLocks noChangeAspect="1"/>
          </p:cNvPicPr>
          <p:nvPr/>
        </p:nvPicPr>
        <p:blipFill>
          <a:blip r:embed="rId3">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sp>
        <p:nvSpPr>
          <p:cNvPr id="5" name="Title 4">
            <a:extLst>
              <a:ext uri="{FF2B5EF4-FFF2-40B4-BE49-F238E27FC236}">
                <a16:creationId xmlns:a16="http://schemas.microsoft.com/office/drawing/2014/main" id="{C1B42FB6-AF42-3FE1-2F7F-FB4F03299C4C}"/>
              </a:ext>
            </a:extLst>
          </p:cNvPr>
          <p:cNvSpPr>
            <a:spLocks noGrp="1"/>
          </p:cNvSpPr>
          <p:nvPr>
            <p:ph type="title"/>
          </p:nvPr>
        </p:nvSpPr>
        <p:spPr/>
        <p:txBody>
          <a:bodyPr/>
          <a:lstStyle/>
          <a:p>
            <a:r>
              <a:rPr lang="en-US" dirty="0"/>
              <a:t>Total Deformation – </a:t>
            </a:r>
            <a:r>
              <a:rPr lang="en-US" sz="2100" dirty="0"/>
              <a:t>load : 52 blocks * 16kg = 832kg</a:t>
            </a:r>
            <a:endParaRPr lang="en-GB" dirty="0">
              <a:solidFill>
                <a:srgbClr val="FF0000"/>
              </a:solidFill>
            </a:endParaRPr>
          </a:p>
        </p:txBody>
      </p:sp>
      <p:sp>
        <p:nvSpPr>
          <p:cNvPr id="6" name="TextBox 5">
            <a:extLst>
              <a:ext uri="{FF2B5EF4-FFF2-40B4-BE49-F238E27FC236}">
                <a16:creationId xmlns:a16="http://schemas.microsoft.com/office/drawing/2014/main" id="{3BB68A22-E6E7-C740-6DCF-5B8908A432EC}"/>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7" name="TextBox 6">
            <a:extLst>
              <a:ext uri="{FF2B5EF4-FFF2-40B4-BE49-F238E27FC236}">
                <a16:creationId xmlns:a16="http://schemas.microsoft.com/office/drawing/2014/main" id="{33D50394-E747-0BD3-9B41-C3850A25FB97}"/>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pic>
        <p:nvPicPr>
          <p:cNvPr id="9" name="Picture 8" descr="Blue bench with a curved seat&#10;&#10;Description automatically generated">
            <a:extLst>
              <a:ext uri="{FF2B5EF4-FFF2-40B4-BE49-F238E27FC236}">
                <a16:creationId xmlns:a16="http://schemas.microsoft.com/office/drawing/2014/main" id="{4AF16017-81D9-6248-F81A-C7B503EBEA30}"/>
              </a:ext>
            </a:extLst>
          </p:cNvPr>
          <p:cNvPicPr>
            <a:picLocks noChangeAspect="1"/>
          </p:cNvPicPr>
          <p:nvPr/>
        </p:nvPicPr>
        <p:blipFill>
          <a:blip r:embed="rId3" cstate="print">
            <a:extLst>
              <a:ext uri="{28A0092B-C50C-407E-A947-70E740481C1C}">
                <a14:useLocalDpi xmlns:a14="http://schemas.microsoft.com/office/drawing/2010/main" val="0"/>
              </a:ext>
            </a:extLst>
          </a:blip>
          <a:srcRect r="22030"/>
          <a:stretch/>
        </p:blipFill>
        <p:spPr>
          <a:xfrm>
            <a:off x="12143" y="2168034"/>
            <a:ext cx="4013852" cy="2820152"/>
          </a:xfrm>
          <a:prstGeom prst="rect">
            <a:avLst/>
          </a:prstGeom>
        </p:spPr>
      </p:pic>
      <p:pic>
        <p:nvPicPr>
          <p:cNvPr id="11" name="Picture 10" descr="A blue bench with rainbow colors&#10;&#10;Description automatically generated">
            <a:extLst>
              <a:ext uri="{FF2B5EF4-FFF2-40B4-BE49-F238E27FC236}">
                <a16:creationId xmlns:a16="http://schemas.microsoft.com/office/drawing/2014/main" id="{C1C010E2-D2FE-8590-BE64-AB0F238E4980}"/>
              </a:ext>
            </a:extLst>
          </p:cNvPr>
          <p:cNvPicPr>
            <a:picLocks noChangeAspect="1"/>
          </p:cNvPicPr>
          <p:nvPr/>
        </p:nvPicPr>
        <p:blipFill>
          <a:blip r:embed="rId4" cstate="print">
            <a:extLst>
              <a:ext uri="{28A0092B-C50C-407E-A947-70E740481C1C}">
                <a14:useLocalDpi xmlns:a14="http://schemas.microsoft.com/office/drawing/2010/main" val="0"/>
              </a:ext>
            </a:extLst>
          </a:blip>
          <a:srcRect r="22788"/>
          <a:stretch/>
        </p:blipFill>
        <p:spPr>
          <a:xfrm>
            <a:off x="12143" y="2168034"/>
            <a:ext cx="4013852" cy="2847828"/>
          </a:xfrm>
          <a:prstGeom prst="rect">
            <a:avLst/>
          </a:prstGeom>
        </p:spPr>
      </p:pic>
      <p:sp>
        <p:nvSpPr>
          <p:cNvPr id="12" name="Slide Number Placeholder 11">
            <a:extLst>
              <a:ext uri="{FF2B5EF4-FFF2-40B4-BE49-F238E27FC236}">
                <a16:creationId xmlns:a16="http://schemas.microsoft.com/office/drawing/2014/main" id="{16826AA9-5FB7-D690-B93B-F5D91A1922EB}"/>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
        <p:nvSpPr>
          <p:cNvPr id="13" name="TextBox 12">
            <a:extLst>
              <a:ext uri="{FF2B5EF4-FFF2-40B4-BE49-F238E27FC236}">
                <a16:creationId xmlns:a16="http://schemas.microsoft.com/office/drawing/2014/main" id="{4C3CDCFB-892F-7EF3-7028-FBDAE43F5DB7}"/>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1549157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9C203-0EB8-46A9-72E6-178161D885B2}"/>
            </a:ext>
          </a:extLst>
        </p:cNvPr>
        <p:cNvGrpSpPr/>
        <p:nvPr/>
      </p:nvGrpSpPr>
      <p:grpSpPr>
        <a:xfrm>
          <a:off x="0" y="0"/>
          <a:ext cx="0" cy="0"/>
          <a:chOff x="0" y="0"/>
          <a:chExt cx="0" cy="0"/>
        </a:xfrm>
      </p:grpSpPr>
      <p:pic>
        <p:nvPicPr>
          <p:cNvPr id="4" name="Picture 3" descr="Blue bench with a blue surface&#10;&#10;Description automatically generated with medium confidence">
            <a:extLst>
              <a:ext uri="{FF2B5EF4-FFF2-40B4-BE49-F238E27FC236}">
                <a16:creationId xmlns:a16="http://schemas.microsoft.com/office/drawing/2014/main" id="{E6314375-8A54-4E75-34C2-DEEE97157044}"/>
              </a:ext>
            </a:extLst>
          </p:cNvPr>
          <p:cNvPicPr>
            <a:picLocks noChangeAspect="1"/>
          </p:cNvPicPr>
          <p:nvPr/>
        </p:nvPicPr>
        <p:blipFill>
          <a:blip r:embed="rId3" cstate="print">
            <a:extLst>
              <a:ext uri="{28A0092B-C50C-407E-A947-70E740481C1C}">
                <a14:useLocalDpi xmlns:a14="http://schemas.microsoft.com/office/drawing/2010/main" val="0"/>
              </a:ext>
            </a:extLst>
          </a:blip>
          <a:srcRect r="25504"/>
          <a:stretch/>
        </p:blipFill>
        <p:spPr>
          <a:xfrm>
            <a:off x="4265473" y="2091471"/>
            <a:ext cx="4576009" cy="2956038"/>
          </a:xfrm>
          <a:prstGeom prst="rect">
            <a:avLst/>
          </a:prstGeom>
        </p:spPr>
      </p:pic>
      <p:pic>
        <p:nvPicPr>
          <p:cNvPr id="2" name="Picture 1" descr="Blue bench with a curved seat&#10;&#10;Description automatically generated">
            <a:extLst>
              <a:ext uri="{FF2B5EF4-FFF2-40B4-BE49-F238E27FC236}">
                <a16:creationId xmlns:a16="http://schemas.microsoft.com/office/drawing/2014/main" id="{8E875AE3-F0F5-B795-E040-FCF8534EF0C2}"/>
              </a:ext>
            </a:extLst>
          </p:cNvPr>
          <p:cNvPicPr>
            <a:picLocks noChangeAspect="1"/>
          </p:cNvPicPr>
          <p:nvPr/>
        </p:nvPicPr>
        <p:blipFill>
          <a:blip r:embed="rId4">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sp>
        <p:nvSpPr>
          <p:cNvPr id="5" name="Title 4">
            <a:extLst>
              <a:ext uri="{FF2B5EF4-FFF2-40B4-BE49-F238E27FC236}">
                <a16:creationId xmlns:a16="http://schemas.microsoft.com/office/drawing/2014/main" id="{94D8F69D-1372-402D-ED9E-08BA07465895}"/>
              </a:ext>
            </a:extLst>
          </p:cNvPr>
          <p:cNvSpPr>
            <a:spLocks noGrp="1"/>
          </p:cNvSpPr>
          <p:nvPr>
            <p:ph type="title"/>
          </p:nvPr>
        </p:nvSpPr>
        <p:spPr/>
        <p:txBody>
          <a:bodyPr/>
          <a:lstStyle/>
          <a:p>
            <a:r>
              <a:rPr lang="en-US" dirty="0"/>
              <a:t>Equivalent Stress – </a:t>
            </a:r>
            <a:r>
              <a:rPr lang="en-US" sz="2100" dirty="0"/>
              <a:t>load : 52 blocks * 16kg = 832kg</a:t>
            </a:r>
            <a:endParaRPr lang="en-GB" dirty="0">
              <a:solidFill>
                <a:srgbClr val="FF0000"/>
              </a:solidFill>
            </a:endParaRPr>
          </a:p>
        </p:txBody>
      </p:sp>
      <p:sp>
        <p:nvSpPr>
          <p:cNvPr id="6" name="TextBox 5">
            <a:extLst>
              <a:ext uri="{FF2B5EF4-FFF2-40B4-BE49-F238E27FC236}">
                <a16:creationId xmlns:a16="http://schemas.microsoft.com/office/drawing/2014/main" id="{7DDF30DF-22BE-B026-0DFE-D69DCA4A2DA3}"/>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7" name="TextBox 6">
            <a:extLst>
              <a:ext uri="{FF2B5EF4-FFF2-40B4-BE49-F238E27FC236}">
                <a16:creationId xmlns:a16="http://schemas.microsoft.com/office/drawing/2014/main" id="{CC4FD15D-1365-C6E5-882C-CEB3113A0BE1}"/>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pic>
        <p:nvPicPr>
          <p:cNvPr id="8" name="Picture 7" descr="Blue bench with a curved seat&#10;&#10;Description automatically generated">
            <a:extLst>
              <a:ext uri="{FF2B5EF4-FFF2-40B4-BE49-F238E27FC236}">
                <a16:creationId xmlns:a16="http://schemas.microsoft.com/office/drawing/2014/main" id="{5E9319F9-6341-2681-3C80-0AF8763F4474}"/>
              </a:ext>
            </a:extLst>
          </p:cNvPr>
          <p:cNvPicPr>
            <a:picLocks noChangeAspect="1"/>
          </p:cNvPicPr>
          <p:nvPr/>
        </p:nvPicPr>
        <p:blipFill>
          <a:blip r:embed="rId4" cstate="print">
            <a:extLst>
              <a:ext uri="{28A0092B-C50C-407E-A947-70E740481C1C}">
                <a14:useLocalDpi xmlns:a14="http://schemas.microsoft.com/office/drawing/2010/main" val="0"/>
              </a:ext>
            </a:extLst>
          </a:blip>
          <a:srcRect r="22030"/>
          <a:stretch/>
        </p:blipFill>
        <p:spPr>
          <a:xfrm>
            <a:off x="12143" y="2168034"/>
            <a:ext cx="4013852" cy="2820152"/>
          </a:xfrm>
          <a:prstGeom prst="rect">
            <a:avLst/>
          </a:prstGeom>
        </p:spPr>
      </p:pic>
      <p:pic>
        <p:nvPicPr>
          <p:cNvPr id="10" name="Picture 9" descr="Blue bench with a curved seat&#10;&#10;Description automatically generated with medium confidence">
            <a:extLst>
              <a:ext uri="{FF2B5EF4-FFF2-40B4-BE49-F238E27FC236}">
                <a16:creationId xmlns:a16="http://schemas.microsoft.com/office/drawing/2014/main" id="{09362D7E-8554-A5E2-10E1-592836674C94}"/>
              </a:ext>
            </a:extLst>
          </p:cNvPr>
          <p:cNvPicPr>
            <a:picLocks noChangeAspect="1"/>
          </p:cNvPicPr>
          <p:nvPr/>
        </p:nvPicPr>
        <p:blipFill>
          <a:blip r:embed="rId5" cstate="print">
            <a:extLst>
              <a:ext uri="{28A0092B-C50C-407E-A947-70E740481C1C}">
                <a14:useLocalDpi xmlns:a14="http://schemas.microsoft.com/office/drawing/2010/main" val="0"/>
              </a:ext>
            </a:extLst>
          </a:blip>
          <a:srcRect r="23319"/>
          <a:stretch/>
        </p:blipFill>
        <p:spPr>
          <a:xfrm>
            <a:off x="0" y="2163402"/>
            <a:ext cx="4013852" cy="2867551"/>
          </a:xfrm>
          <a:prstGeom prst="rect">
            <a:avLst/>
          </a:prstGeom>
        </p:spPr>
      </p:pic>
      <p:sp>
        <p:nvSpPr>
          <p:cNvPr id="11" name="Slide Number Placeholder 10">
            <a:extLst>
              <a:ext uri="{FF2B5EF4-FFF2-40B4-BE49-F238E27FC236}">
                <a16:creationId xmlns:a16="http://schemas.microsoft.com/office/drawing/2014/main" id="{5EFFD9DB-3F1C-26F6-7516-2E36EDF2F413}"/>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a:p>
            <a:endParaRPr lang="en-GB" dirty="0"/>
          </a:p>
        </p:txBody>
      </p:sp>
      <p:sp>
        <p:nvSpPr>
          <p:cNvPr id="12" name="TextBox 11">
            <a:extLst>
              <a:ext uri="{FF2B5EF4-FFF2-40B4-BE49-F238E27FC236}">
                <a16:creationId xmlns:a16="http://schemas.microsoft.com/office/drawing/2014/main" id="{E970B29D-6C0F-5FD7-DA12-9FC1B0AD0294}"/>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411754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9E69B-2FEF-B209-22E1-B73850CBF44B}"/>
            </a:ext>
          </a:extLst>
        </p:cNvPr>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8A1D3DD7-DA02-7ED9-3204-50C41EB78678}"/>
              </a:ext>
            </a:extLst>
          </p:cNvPr>
          <p:cNvGraphicFramePr>
            <a:graphicFrameLocks noGrp="1"/>
          </p:cNvGraphicFramePr>
          <p:nvPr>
            <p:extLst/>
          </p:nvPr>
        </p:nvGraphicFramePr>
        <p:xfrm>
          <a:off x="1062000" y="1885609"/>
          <a:ext cx="7020000" cy="3468350"/>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1213523857"/>
                    </a:ext>
                  </a:extLst>
                </a:gridCol>
                <a:gridCol w="1080000">
                  <a:extLst>
                    <a:ext uri="{9D8B030D-6E8A-4147-A177-3AD203B41FA5}">
                      <a16:colId xmlns:a16="http://schemas.microsoft.com/office/drawing/2014/main" val="4005437475"/>
                    </a:ext>
                  </a:extLst>
                </a:gridCol>
                <a:gridCol w="1080000">
                  <a:extLst>
                    <a:ext uri="{9D8B030D-6E8A-4147-A177-3AD203B41FA5}">
                      <a16:colId xmlns:a16="http://schemas.microsoft.com/office/drawing/2014/main" val="3794098236"/>
                    </a:ext>
                  </a:extLst>
                </a:gridCol>
                <a:gridCol w="1080000">
                  <a:extLst>
                    <a:ext uri="{9D8B030D-6E8A-4147-A177-3AD203B41FA5}">
                      <a16:colId xmlns:a16="http://schemas.microsoft.com/office/drawing/2014/main" val="1115857575"/>
                    </a:ext>
                  </a:extLst>
                </a:gridCol>
                <a:gridCol w="1080000">
                  <a:extLst>
                    <a:ext uri="{9D8B030D-6E8A-4147-A177-3AD203B41FA5}">
                      <a16:colId xmlns:a16="http://schemas.microsoft.com/office/drawing/2014/main" val="1948617619"/>
                    </a:ext>
                  </a:extLst>
                </a:gridCol>
              </a:tblGrid>
              <a:tr h="1216526">
                <a:tc>
                  <a:txBody>
                    <a:bodyPr/>
                    <a:lstStyle/>
                    <a:p>
                      <a:pPr algn="ctr"/>
                      <a:endParaRPr lang="en-GB" sz="1400" dirty="0"/>
                    </a:p>
                  </a:txBody>
                  <a:tcPr marL="68580" marR="68580" marT="34290" marB="34290"/>
                </a:tc>
                <a:tc gridSpan="2">
                  <a:txBody>
                    <a:bodyPr/>
                    <a:lstStyle/>
                    <a:p>
                      <a:pPr algn="ctr"/>
                      <a:r>
                        <a:rPr lang="en-US" sz="1400" dirty="0"/>
                        <a:t>Initial proposal</a:t>
                      </a:r>
                      <a:endParaRPr lang="en-GB" sz="1400" dirty="0"/>
                    </a:p>
                  </a:txBody>
                  <a:tcPr marL="68580" marR="68580" marT="34290" marB="34290"/>
                </a:tc>
                <a:tc hMerge="1">
                  <a:txBody>
                    <a:bodyPr/>
                    <a:lstStyle/>
                    <a:p>
                      <a:endParaRPr lang="en-GB" dirty="0"/>
                    </a:p>
                  </a:txBody>
                  <a:tcPr/>
                </a:tc>
                <a:tc gridSpan="2">
                  <a:txBody>
                    <a:bodyPr/>
                    <a:lstStyle/>
                    <a:p>
                      <a:pPr algn="ctr"/>
                      <a:r>
                        <a:rPr lang="en-US" sz="1400" dirty="0"/>
                        <a:t>Modified proposal</a:t>
                      </a:r>
                      <a:endParaRPr lang="en-GB" sz="1400" dirty="0"/>
                    </a:p>
                  </a:txBody>
                  <a:tcPr marL="68580" marR="68580" marT="34290" marB="34290"/>
                </a:tc>
                <a:tc hMerge="1">
                  <a:txBody>
                    <a:bodyPr/>
                    <a:lstStyle/>
                    <a:p>
                      <a:endParaRPr lang="en-GB" dirty="0"/>
                    </a:p>
                  </a:txBody>
                  <a:tcPr/>
                </a:tc>
                <a:extLst>
                  <a:ext uri="{0D108BD9-81ED-4DB2-BD59-A6C34878D82A}">
                    <a16:rowId xmlns:a16="http://schemas.microsoft.com/office/drawing/2014/main" val="3077542291"/>
                  </a:ext>
                </a:extLst>
              </a:tr>
              <a:tr h="379904">
                <a:tc>
                  <a:txBody>
                    <a:bodyPr/>
                    <a:lstStyle/>
                    <a:p>
                      <a:pPr algn="ctr"/>
                      <a:r>
                        <a:rPr lang="en-US" sz="1400" dirty="0"/>
                        <a:t>Weight</a:t>
                      </a:r>
                      <a:endParaRPr lang="en-GB" sz="1400" dirty="0"/>
                    </a:p>
                  </a:txBody>
                  <a:tcPr marL="68580" marR="68580" marT="34290" marB="34290" anchor="ctr"/>
                </a:tc>
                <a:tc>
                  <a:txBody>
                    <a:bodyPr/>
                    <a:lstStyle/>
                    <a:p>
                      <a:pPr algn="ctr"/>
                      <a:r>
                        <a:rPr lang="en-US" sz="1400" dirty="0"/>
                        <a:t>416kg</a:t>
                      </a:r>
                      <a:endParaRPr lang="en-GB" sz="1400" dirty="0"/>
                    </a:p>
                  </a:txBody>
                  <a:tcPr marL="68580" marR="68580" marT="34290" marB="34290" anchor="ctr"/>
                </a:tc>
                <a:tc>
                  <a:txBody>
                    <a:bodyPr/>
                    <a:lstStyle/>
                    <a:p>
                      <a:pPr algn="ctr"/>
                      <a:r>
                        <a:rPr lang="en-US" sz="1400" dirty="0"/>
                        <a:t>832kg</a:t>
                      </a:r>
                      <a:endParaRPr lang="en-GB" sz="1400" dirty="0"/>
                    </a:p>
                  </a:txBody>
                  <a:tcPr marL="68580" marR="68580" marT="34290" marB="34290" anchor="ctr"/>
                </a:tc>
                <a:tc>
                  <a:txBody>
                    <a:bodyPr/>
                    <a:lstStyle/>
                    <a:p>
                      <a:pPr algn="ctr"/>
                      <a:r>
                        <a:rPr lang="en-US" sz="1400" dirty="0"/>
                        <a:t>416kg</a:t>
                      </a:r>
                      <a:endParaRPr lang="en-GB" sz="1400" dirty="0"/>
                    </a:p>
                  </a:txBody>
                  <a:tcPr marL="68580" marR="68580" marT="34290" marB="34290" anchor="ctr"/>
                </a:tc>
                <a:tc>
                  <a:txBody>
                    <a:bodyPr/>
                    <a:lstStyle/>
                    <a:p>
                      <a:pPr algn="ctr"/>
                      <a:r>
                        <a:rPr lang="en-US" sz="1400" dirty="0"/>
                        <a:t>832kg</a:t>
                      </a:r>
                      <a:endParaRPr lang="en-GB" sz="1400" dirty="0"/>
                    </a:p>
                  </a:txBody>
                  <a:tcPr marL="68580" marR="68580" marT="34290" marB="34290" anchor="ctr"/>
                </a:tc>
                <a:extLst>
                  <a:ext uri="{0D108BD9-81ED-4DB2-BD59-A6C34878D82A}">
                    <a16:rowId xmlns:a16="http://schemas.microsoft.com/office/drawing/2014/main" val="3325872549"/>
                  </a:ext>
                </a:extLst>
              </a:tr>
              <a:tr h="935960">
                <a:tc>
                  <a:txBody>
                    <a:bodyPr/>
                    <a:lstStyle/>
                    <a:p>
                      <a:pPr algn="ctr"/>
                      <a:r>
                        <a:rPr lang="en-US" sz="1400" dirty="0"/>
                        <a:t>Max Equivalent Stress [MPa]</a:t>
                      </a:r>
                      <a:endParaRPr lang="en-GB" sz="1400" dirty="0"/>
                    </a:p>
                  </a:txBody>
                  <a:tcPr marL="68580" marR="68580" marT="34290" marB="34290" anchor="ctr"/>
                </a:tc>
                <a:tc>
                  <a:txBody>
                    <a:bodyPr/>
                    <a:lstStyle/>
                    <a:p>
                      <a:pPr algn="ctr"/>
                      <a:r>
                        <a:rPr lang="en-US" sz="1400" dirty="0"/>
                        <a:t>149.26</a:t>
                      </a:r>
                      <a:endParaRPr lang="en-GB" sz="1400" dirty="0"/>
                    </a:p>
                  </a:txBody>
                  <a:tcPr marL="68580" marR="68580" marT="34290" marB="34290" anchor="ctr"/>
                </a:tc>
                <a:tc>
                  <a:txBody>
                    <a:bodyPr/>
                    <a:lstStyle/>
                    <a:p>
                      <a:pPr algn="ctr"/>
                      <a:r>
                        <a:rPr lang="en-US" sz="1400" dirty="0"/>
                        <a:t>292.27</a:t>
                      </a:r>
                      <a:endParaRPr lang="en-GB" sz="1400" dirty="0"/>
                    </a:p>
                  </a:txBody>
                  <a:tcPr marL="68580" marR="68580" marT="34290" marB="34290" anchor="ctr"/>
                </a:tc>
                <a:tc>
                  <a:txBody>
                    <a:bodyPr/>
                    <a:lstStyle/>
                    <a:p>
                      <a:pPr algn="ctr"/>
                      <a:r>
                        <a:rPr lang="en-US" sz="1400" dirty="0"/>
                        <a:t>45.424</a:t>
                      </a:r>
                      <a:endParaRPr lang="en-GB" sz="1400" dirty="0"/>
                    </a:p>
                  </a:txBody>
                  <a:tcPr marL="68580" marR="68580" marT="34290" marB="34290" anchor="ctr"/>
                </a:tc>
                <a:tc>
                  <a:txBody>
                    <a:bodyPr/>
                    <a:lstStyle/>
                    <a:p>
                      <a:pPr algn="ctr"/>
                      <a:r>
                        <a:rPr lang="en-US" sz="1400" dirty="0"/>
                        <a:t>86.32</a:t>
                      </a:r>
                      <a:endParaRPr lang="en-GB" sz="1400" dirty="0"/>
                    </a:p>
                  </a:txBody>
                  <a:tcPr marL="68580" marR="68580" marT="34290" marB="34290" anchor="ctr"/>
                </a:tc>
                <a:extLst>
                  <a:ext uri="{0D108BD9-81ED-4DB2-BD59-A6C34878D82A}">
                    <a16:rowId xmlns:a16="http://schemas.microsoft.com/office/drawing/2014/main" val="3553241221"/>
                  </a:ext>
                </a:extLst>
              </a:tr>
              <a:tr h="935960">
                <a:tc>
                  <a:txBody>
                    <a:bodyPr/>
                    <a:lstStyle/>
                    <a:p>
                      <a:pPr algn="ctr"/>
                      <a:r>
                        <a:rPr lang="en-US" sz="1400" dirty="0"/>
                        <a:t>Max Total Deformation [mm]</a:t>
                      </a:r>
                      <a:endParaRPr lang="en-GB" sz="1400" dirty="0"/>
                    </a:p>
                  </a:txBody>
                  <a:tcPr marL="68580" marR="68580" marT="34290" marB="34290" anchor="ctr"/>
                </a:tc>
                <a:tc>
                  <a:txBody>
                    <a:bodyPr/>
                    <a:lstStyle/>
                    <a:p>
                      <a:pPr algn="ctr"/>
                      <a:r>
                        <a:rPr lang="en-US" sz="1400" dirty="0"/>
                        <a:t>2.4716</a:t>
                      </a:r>
                      <a:endParaRPr lang="en-GB" sz="1400" dirty="0"/>
                    </a:p>
                  </a:txBody>
                  <a:tcPr marL="68580" marR="68580" marT="34290" marB="34290" anchor="ctr"/>
                </a:tc>
                <a:tc>
                  <a:txBody>
                    <a:bodyPr/>
                    <a:lstStyle/>
                    <a:p>
                      <a:pPr algn="ctr"/>
                      <a:r>
                        <a:rPr lang="en-US" sz="1400" dirty="0"/>
                        <a:t>4.8515</a:t>
                      </a:r>
                      <a:endParaRPr lang="en-GB" sz="1400" dirty="0"/>
                    </a:p>
                  </a:txBody>
                  <a:tcPr marL="68580" marR="68580" marT="34290" marB="34290" anchor="ctr"/>
                </a:tc>
                <a:tc>
                  <a:txBody>
                    <a:bodyPr/>
                    <a:lstStyle/>
                    <a:p>
                      <a:pPr algn="ctr"/>
                      <a:r>
                        <a:rPr lang="en-US" sz="1400" dirty="0"/>
                        <a:t>0.59303</a:t>
                      </a:r>
                      <a:endParaRPr lang="en-GB" sz="1400" dirty="0"/>
                    </a:p>
                  </a:txBody>
                  <a:tcPr marL="68580" marR="68580" marT="34290" marB="34290" anchor="ctr"/>
                </a:tc>
                <a:tc>
                  <a:txBody>
                    <a:bodyPr/>
                    <a:lstStyle/>
                    <a:p>
                      <a:pPr algn="ctr"/>
                      <a:r>
                        <a:rPr lang="en-US" sz="1400" dirty="0"/>
                        <a:t>1.1467</a:t>
                      </a:r>
                      <a:endParaRPr lang="en-GB" sz="1400" dirty="0"/>
                    </a:p>
                  </a:txBody>
                  <a:tcPr marL="68580" marR="68580" marT="34290" marB="34290" anchor="ctr"/>
                </a:tc>
                <a:extLst>
                  <a:ext uri="{0D108BD9-81ED-4DB2-BD59-A6C34878D82A}">
                    <a16:rowId xmlns:a16="http://schemas.microsoft.com/office/drawing/2014/main" val="2322446500"/>
                  </a:ext>
                </a:extLst>
              </a:tr>
            </a:tbl>
          </a:graphicData>
        </a:graphic>
      </p:graphicFrame>
      <p:pic>
        <p:nvPicPr>
          <p:cNvPr id="14" name="Picture 13">
            <a:extLst>
              <a:ext uri="{FF2B5EF4-FFF2-40B4-BE49-F238E27FC236}">
                <a16:creationId xmlns:a16="http://schemas.microsoft.com/office/drawing/2014/main" id="{94A47FC5-9010-2193-98ED-EFFB6FD900E0}"/>
              </a:ext>
            </a:extLst>
          </p:cNvPr>
          <p:cNvPicPr>
            <a:picLocks noChangeAspect="1"/>
          </p:cNvPicPr>
          <p:nvPr/>
        </p:nvPicPr>
        <p:blipFill>
          <a:blip r:embed="rId3"/>
          <a:srcRect t="4629"/>
          <a:stretch/>
        </p:blipFill>
        <p:spPr>
          <a:xfrm>
            <a:off x="6519460" y="2113838"/>
            <a:ext cx="984872" cy="963360"/>
          </a:xfrm>
          <a:prstGeom prst="rect">
            <a:avLst/>
          </a:prstGeom>
        </p:spPr>
      </p:pic>
      <p:sp>
        <p:nvSpPr>
          <p:cNvPr id="5" name="Title 4">
            <a:extLst>
              <a:ext uri="{FF2B5EF4-FFF2-40B4-BE49-F238E27FC236}">
                <a16:creationId xmlns:a16="http://schemas.microsoft.com/office/drawing/2014/main" id="{ED2F2381-9EC0-1A46-B5D8-24411B2DF7C1}"/>
              </a:ext>
            </a:extLst>
          </p:cNvPr>
          <p:cNvSpPr>
            <a:spLocks noGrp="1"/>
          </p:cNvSpPr>
          <p:nvPr>
            <p:ph type="title"/>
          </p:nvPr>
        </p:nvSpPr>
        <p:spPr/>
        <p:txBody>
          <a:bodyPr/>
          <a:lstStyle/>
          <a:p>
            <a:r>
              <a:rPr lang="en-US" dirty="0"/>
              <a:t>Results:</a:t>
            </a:r>
            <a:endParaRPr lang="en-GB" dirty="0">
              <a:solidFill>
                <a:srgbClr val="FF0000"/>
              </a:solidFill>
            </a:endParaRPr>
          </a:p>
        </p:txBody>
      </p:sp>
      <p:sp>
        <p:nvSpPr>
          <p:cNvPr id="11" name="Slide Number Placeholder 10">
            <a:extLst>
              <a:ext uri="{FF2B5EF4-FFF2-40B4-BE49-F238E27FC236}">
                <a16:creationId xmlns:a16="http://schemas.microsoft.com/office/drawing/2014/main" id="{8FBDD84E-18F0-F405-1740-F56CD5892F64}"/>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a:p>
            <a:endParaRPr lang="en-GB" dirty="0"/>
          </a:p>
        </p:txBody>
      </p:sp>
      <p:sp>
        <p:nvSpPr>
          <p:cNvPr id="12" name="TextBox 11">
            <a:extLst>
              <a:ext uri="{FF2B5EF4-FFF2-40B4-BE49-F238E27FC236}">
                <a16:creationId xmlns:a16="http://schemas.microsoft.com/office/drawing/2014/main" id="{569E485B-38AD-9728-812B-CDE8D6F73A49}"/>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pic>
        <p:nvPicPr>
          <p:cNvPr id="13" name="Content Placeholder 25">
            <a:extLst>
              <a:ext uri="{FF2B5EF4-FFF2-40B4-BE49-F238E27FC236}">
                <a16:creationId xmlns:a16="http://schemas.microsoft.com/office/drawing/2014/main" id="{AA9D40D2-9983-4B72-68D0-240CEB213F5F}"/>
              </a:ext>
            </a:extLst>
          </p:cNvPr>
          <p:cNvPicPr>
            <a:picLocks noGrp="1" noChangeAspect="1"/>
          </p:cNvPicPr>
          <p:nvPr>
            <p:ph idx="1"/>
          </p:nvPr>
        </p:nvPicPr>
        <p:blipFill>
          <a:blip r:embed="rId4"/>
          <a:srcRect l="7827" t="6262" r="8295" b="3943"/>
          <a:stretch/>
        </p:blipFill>
        <p:spPr>
          <a:xfrm>
            <a:off x="4310513" y="2125266"/>
            <a:ext cx="1054097" cy="934414"/>
          </a:xfrm>
        </p:spPr>
      </p:pic>
      <p:sp>
        <p:nvSpPr>
          <p:cNvPr id="15" name="Rectangle 14">
            <a:extLst>
              <a:ext uri="{FF2B5EF4-FFF2-40B4-BE49-F238E27FC236}">
                <a16:creationId xmlns:a16="http://schemas.microsoft.com/office/drawing/2014/main" id="{CAED2661-85B3-ADA1-2057-E3D056A92684}"/>
              </a:ext>
            </a:extLst>
          </p:cNvPr>
          <p:cNvSpPr/>
          <p:nvPr/>
        </p:nvSpPr>
        <p:spPr>
          <a:xfrm>
            <a:off x="5930443" y="1885609"/>
            <a:ext cx="2151557" cy="3468350"/>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 name="AutoShape 2" descr="Green Checkmark - Green Checkmark Approval Icon - CleanPNG / KissPNG">
            <a:extLst>
              <a:ext uri="{FF2B5EF4-FFF2-40B4-BE49-F238E27FC236}">
                <a16:creationId xmlns:a16="http://schemas.microsoft.com/office/drawing/2014/main" id="{C197666E-2CE5-FDB0-A729-9E8DA045FBF2}"/>
              </a:ext>
            </a:extLst>
          </p:cNvPr>
          <p:cNvSpPr>
            <a:spLocks noChangeAspect="1" noChangeArrowheads="1"/>
          </p:cNvSpPr>
          <p:nvPr/>
        </p:nvSpPr>
        <p:spPr bwMode="auto">
          <a:xfrm>
            <a:off x="4457700" y="3314700"/>
            <a:ext cx="934413" cy="9344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200"/>
          </a:p>
        </p:txBody>
      </p:sp>
      <p:pic>
        <p:nvPicPr>
          <p:cNvPr id="22" name="Picture 21" descr="A green tick in a square&#10;&#10;Description automatically generated">
            <a:extLst>
              <a:ext uri="{FF2B5EF4-FFF2-40B4-BE49-F238E27FC236}">
                <a16:creationId xmlns:a16="http://schemas.microsoft.com/office/drawing/2014/main" id="{EB3D61A2-ABA7-8452-E228-6C352637C9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19683" y="5397181"/>
            <a:ext cx="384426" cy="384426"/>
          </a:xfrm>
          <a:prstGeom prst="rect">
            <a:avLst/>
          </a:prstGeom>
        </p:spPr>
      </p:pic>
    </p:spTree>
    <p:extLst>
      <p:ext uri="{BB962C8B-B14F-4D97-AF65-F5344CB8AC3E}">
        <p14:creationId xmlns:p14="http://schemas.microsoft.com/office/powerpoint/2010/main" val="2211673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9784" y="812346"/>
            <a:ext cx="5835266" cy="3155268"/>
          </a:xfrm>
        </p:spPr>
        <p:txBody>
          <a:bodyPr/>
          <a:lstStyle/>
          <a:p>
            <a:pPr>
              <a:spcAft>
                <a:spcPts val="600"/>
              </a:spcAft>
            </a:pPr>
            <a:r>
              <a:rPr lang="en-US" sz="1600" dirty="0" smtClean="0"/>
              <a:t>Inspection visit(s) last week with JPC, ML et.al. to measure the available space for the new AFP PP shielding:</a:t>
            </a:r>
          </a:p>
          <a:p>
            <a:pPr lvl="1">
              <a:spcAft>
                <a:spcPts val="600"/>
              </a:spcAft>
            </a:pPr>
            <a:r>
              <a:rPr lang="en-US" sz="1200" dirty="0" smtClean="0"/>
              <a:t>Purpose: shield the PP electronics equipment with 200 mm of steel</a:t>
            </a:r>
          </a:p>
          <a:p>
            <a:pPr lvl="1">
              <a:spcAft>
                <a:spcPts val="600"/>
              </a:spcAft>
            </a:pPr>
            <a:r>
              <a:rPr lang="en-US" sz="1200" dirty="0" smtClean="0"/>
              <a:t>Shielding material: steel bricks of 200 x 100 x 100 mm (provided by </a:t>
            </a:r>
            <a:r>
              <a:rPr lang="en-US" sz="1200" dirty="0" err="1" smtClean="0"/>
              <a:t>M.Lazzaroni</a:t>
            </a:r>
            <a:r>
              <a:rPr lang="en-US" sz="1200" dirty="0" smtClean="0"/>
              <a:t>) </a:t>
            </a:r>
          </a:p>
          <a:p>
            <a:pPr lvl="1">
              <a:spcAft>
                <a:spcPts val="600"/>
              </a:spcAft>
            </a:pPr>
            <a:r>
              <a:rPr lang="en-US" sz="1200" dirty="0" smtClean="0"/>
              <a:t>Frame construction: an Al frame to support the bricks on top and hold the bricks on each side is already in production. To be transportable and installed by hand in the tunnel (to avoid using transport team services) </a:t>
            </a:r>
            <a:r>
              <a:rPr lang="en-CH" sz="1200" dirty="0" smtClean="0"/>
              <a:t>–</a:t>
            </a:r>
            <a:r>
              <a:rPr lang="en-US" sz="1200" dirty="0" smtClean="0"/>
              <a:t> thanks to </a:t>
            </a:r>
            <a:r>
              <a:rPr lang="en-US" sz="1200" dirty="0" err="1" smtClean="0"/>
              <a:t>M.Lazzaroni</a:t>
            </a:r>
            <a:r>
              <a:rPr lang="en-US" sz="1200" dirty="0" smtClean="0"/>
              <a:t>, </a:t>
            </a:r>
            <a:r>
              <a:rPr lang="en-US" sz="1200" dirty="0" err="1" smtClean="0"/>
              <a:t>J.P.Corso</a:t>
            </a:r>
            <a:r>
              <a:rPr lang="en-US" sz="1200" dirty="0" smtClean="0"/>
              <a:t>, </a:t>
            </a:r>
            <a:r>
              <a:rPr lang="en-US" sz="1200" dirty="0" err="1" smtClean="0"/>
              <a:t>F.S.Galan</a:t>
            </a:r>
            <a:r>
              <a:rPr lang="en-US" sz="1200" dirty="0"/>
              <a:t> </a:t>
            </a:r>
            <a:r>
              <a:rPr lang="en-US" sz="1200" dirty="0" smtClean="0"/>
              <a:t>for prompt reaction!</a:t>
            </a:r>
          </a:p>
          <a:p>
            <a:pPr lvl="1">
              <a:spcAft>
                <a:spcPts val="600"/>
              </a:spcAft>
            </a:pPr>
            <a:r>
              <a:rPr lang="en-US" sz="1200" dirty="0" smtClean="0"/>
              <a:t>ANSYS calculation: done by </a:t>
            </a:r>
            <a:r>
              <a:rPr lang="en-US" sz="1200" dirty="0" err="1" smtClean="0"/>
              <a:t>Marija</a:t>
            </a:r>
            <a:r>
              <a:rPr lang="en-US" sz="1200" dirty="0" smtClean="0"/>
              <a:t> M. (see backup)</a:t>
            </a:r>
          </a:p>
          <a:p>
            <a:pPr lvl="1">
              <a:spcAft>
                <a:spcPts val="600"/>
              </a:spcAft>
            </a:pPr>
            <a:r>
              <a:rPr lang="en-US" sz="1200" dirty="0" smtClean="0"/>
              <a:t>FLUKA simulations initiated; to be completed most likely next week.</a:t>
            </a:r>
          </a:p>
          <a:p>
            <a:pPr lvl="1">
              <a:spcAft>
                <a:spcPts val="600"/>
              </a:spcAft>
            </a:pPr>
            <a:r>
              <a:rPr lang="en-US" sz="1200" dirty="0" smtClean="0"/>
              <a:t>ECR draft completed (thanks </a:t>
            </a:r>
            <a:r>
              <a:rPr lang="en-US" sz="1200" dirty="0"/>
              <a:t>to </a:t>
            </a:r>
            <a:r>
              <a:rPr lang="en-US" sz="1200" dirty="0" smtClean="0"/>
              <a:t>BE-EA-EC/</a:t>
            </a:r>
            <a:r>
              <a:rPr lang="en-US" sz="1200" dirty="0" err="1" smtClean="0"/>
              <a:t>Marija</a:t>
            </a:r>
            <a:r>
              <a:rPr lang="en-US" sz="1200" dirty="0" smtClean="0"/>
              <a:t> M.!)</a:t>
            </a:r>
          </a:p>
          <a:p>
            <a:pPr>
              <a:spcAft>
                <a:spcPts val="600"/>
              </a:spcAft>
            </a:pPr>
            <a:r>
              <a:rPr lang="en-US" sz="1500" dirty="0" smtClean="0"/>
              <a:t>Shielding should be completed/installed before 14.03!</a:t>
            </a:r>
          </a:p>
        </p:txBody>
      </p:sp>
      <p:sp>
        <p:nvSpPr>
          <p:cNvPr id="3" name="Title 2"/>
          <p:cNvSpPr>
            <a:spLocks noGrp="1"/>
          </p:cNvSpPr>
          <p:nvPr>
            <p:ph type="title"/>
          </p:nvPr>
        </p:nvSpPr>
        <p:spPr/>
        <p:txBody>
          <a:bodyPr/>
          <a:lstStyle/>
          <a:p>
            <a:r>
              <a:rPr lang="en-US" dirty="0" smtClean="0"/>
              <a:t>New AFP PP shielding update</a:t>
            </a:r>
            <a:endParaRPr lang="en-GB" dirty="0"/>
          </a:p>
        </p:txBody>
      </p:sp>
      <p:pic>
        <p:nvPicPr>
          <p:cNvPr id="4" name="Picture 3"/>
          <p:cNvPicPr>
            <a:picLocks noChangeAspect="1"/>
          </p:cNvPicPr>
          <p:nvPr/>
        </p:nvPicPr>
        <p:blipFill rotWithShape="1">
          <a:blip r:embed="rId2"/>
          <a:srcRect t="6263" b="12963"/>
          <a:stretch/>
        </p:blipFill>
        <p:spPr>
          <a:xfrm>
            <a:off x="567621" y="3944920"/>
            <a:ext cx="5505804" cy="2501343"/>
          </a:xfrm>
          <a:prstGeom prst="rect">
            <a:avLst/>
          </a:prstGeom>
        </p:spPr>
      </p:pic>
      <p:sp>
        <p:nvSpPr>
          <p:cNvPr id="6" name="Rectangle 5"/>
          <p:cNvSpPr/>
          <p:nvPr/>
        </p:nvSpPr>
        <p:spPr bwMode="auto">
          <a:xfrm>
            <a:off x="725664" y="4049632"/>
            <a:ext cx="1108075" cy="370013"/>
          </a:xfrm>
          <a:prstGeom prst="rect">
            <a:avLst/>
          </a:prstGeom>
          <a:solidFill>
            <a:srgbClr val="FFFFFF"/>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pic>
        <p:nvPicPr>
          <p:cNvPr id="7" name="Picture 6"/>
          <p:cNvPicPr>
            <a:picLocks noChangeAspect="1"/>
          </p:cNvPicPr>
          <p:nvPr/>
        </p:nvPicPr>
        <p:blipFill rotWithShape="1">
          <a:blip r:embed="rId3"/>
          <a:srcRect l="8696"/>
          <a:stretch/>
        </p:blipFill>
        <p:spPr>
          <a:xfrm>
            <a:off x="6680200" y="783771"/>
            <a:ext cx="1874836" cy="1830197"/>
          </a:xfrm>
          <a:prstGeom prst="rect">
            <a:avLst/>
          </a:prstGeom>
        </p:spPr>
      </p:pic>
      <p:pic>
        <p:nvPicPr>
          <p:cNvPr id="9" name="Picture 8"/>
          <p:cNvPicPr>
            <a:picLocks noChangeAspect="1"/>
          </p:cNvPicPr>
          <p:nvPr/>
        </p:nvPicPr>
        <p:blipFill>
          <a:blip r:embed="rId4"/>
          <a:stretch>
            <a:fillRect/>
          </a:stretch>
        </p:blipFill>
        <p:spPr>
          <a:xfrm>
            <a:off x="6191250" y="2657871"/>
            <a:ext cx="2852737" cy="1727381"/>
          </a:xfrm>
          <a:prstGeom prst="rect">
            <a:avLst/>
          </a:prstGeom>
        </p:spPr>
      </p:pic>
      <p:pic>
        <p:nvPicPr>
          <p:cNvPr id="12" name="Picture 11"/>
          <p:cNvPicPr>
            <a:picLocks noChangeAspect="1"/>
          </p:cNvPicPr>
          <p:nvPr/>
        </p:nvPicPr>
        <p:blipFill>
          <a:blip r:embed="rId5"/>
          <a:stretch>
            <a:fillRect/>
          </a:stretch>
        </p:blipFill>
        <p:spPr>
          <a:xfrm>
            <a:off x="6191250" y="4427687"/>
            <a:ext cx="2852737" cy="1769321"/>
          </a:xfrm>
          <a:prstGeom prst="rect">
            <a:avLst/>
          </a:prstGeom>
        </p:spPr>
      </p:pic>
    </p:spTree>
    <p:extLst>
      <p:ext uri="{BB962C8B-B14F-4D97-AF65-F5344CB8AC3E}">
        <p14:creationId xmlns:p14="http://schemas.microsoft.com/office/powerpoint/2010/main" val="1454670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9784" y="812346"/>
            <a:ext cx="5835266" cy="1483179"/>
          </a:xfrm>
        </p:spPr>
        <p:txBody>
          <a:bodyPr/>
          <a:lstStyle/>
          <a:p>
            <a:pPr>
              <a:spcAft>
                <a:spcPts val="600"/>
              </a:spcAft>
            </a:pPr>
            <a:r>
              <a:rPr lang="en-US" sz="1600" dirty="0" smtClean="0"/>
              <a:t>Constraint:</a:t>
            </a:r>
          </a:p>
          <a:p>
            <a:pPr lvl="1">
              <a:spcAft>
                <a:spcPts val="600"/>
              </a:spcAft>
            </a:pPr>
            <a:r>
              <a:rPr lang="en-US" sz="1200" dirty="0" smtClean="0"/>
              <a:t>There was a need to </a:t>
            </a:r>
            <a:r>
              <a:rPr lang="en-US" sz="1200" dirty="0"/>
              <a:t>need to re-route the grounding for the </a:t>
            </a:r>
            <a:r>
              <a:rPr lang="en-US" sz="1200" dirty="0" err="1" smtClean="0"/>
              <a:t>elelcric</a:t>
            </a:r>
            <a:r>
              <a:rPr lang="en-US" sz="1200" dirty="0" smtClean="0"/>
              <a:t> socket </a:t>
            </a:r>
            <a:r>
              <a:rPr lang="en-US" sz="1200" dirty="0"/>
              <a:t>box in LSS1R (Sector 1-2), or move the whole </a:t>
            </a:r>
            <a:r>
              <a:rPr lang="en-US" sz="1200" dirty="0" smtClean="0"/>
              <a:t>box.</a:t>
            </a:r>
          </a:p>
          <a:p>
            <a:pPr lvl="1">
              <a:spcAft>
                <a:spcPts val="600"/>
              </a:spcAft>
            </a:pPr>
            <a:r>
              <a:rPr lang="en-US" sz="1200" dirty="0" smtClean="0"/>
              <a:t>EN-EL </a:t>
            </a:r>
            <a:r>
              <a:rPr lang="en-US" sz="1200" dirty="0"/>
              <a:t>(Patrick VP) </a:t>
            </a:r>
            <a:r>
              <a:rPr lang="en-US" sz="1200" dirty="0" smtClean="0"/>
              <a:t>offered a quick solution which he already implemented, but some more work might have to be done (to remove the screw in the middle potentially, depending on the frame size?..)</a:t>
            </a:r>
            <a:endParaRPr lang="en-US" sz="1200" dirty="0"/>
          </a:p>
        </p:txBody>
      </p:sp>
      <p:sp>
        <p:nvSpPr>
          <p:cNvPr id="3" name="Title 2"/>
          <p:cNvSpPr>
            <a:spLocks noGrp="1"/>
          </p:cNvSpPr>
          <p:nvPr>
            <p:ph type="title"/>
          </p:nvPr>
        </p:nvSpPr>
        <p:spPr/>
        <p:txBody>
          <a:bodyPr/>
          <a:lstStyle/>
          <a:p>
            <a:r>
              <a:rPr lang="en-US" dirty="0" smtClean="0"/>
              <a:t>New AFP PP shielding update</a:t>
            </a:r>
            <a:endParaRPr lang="en-GB" dirty="0"/>
          </a:p>
        </p:txBody>
      </p:sp>
      <p:pic>
        <p:nvPicPr>
          <p:cNvPr id="4" name="Picture 3"/>
          <p:cNvPicPr>
            <a:picLocks noChangeAspect="1"/>
          </p:cNvPicPr>
          <p:nvPr/>
        </p:nvPicPr>
        <p:blipFill rotWithShape="1">
          <a:blip r:embed="rId2"/>
          <a:srcRect t="29446" r="57540" b="12963"/>
          <a:stretch/>
        </p:blipFill>
        <p:spPr>
          <a:xfrm>
            <a:off x="6553199" y="923924"/>
            <a:ext cx="2419351" cy="184568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147593" y="3256756"/>
            <a:ext cx="3244850" cy="243363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5205" y="2512606"/>
            <a:ext cx="2687546" cy="3583394"/>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200000">
            <a:off x="3311279" y="2960531"/>
            <a:ext cx="3583393" cy="2687545"/>
          </a:xfrm>
          <a:prstGeom prst="rect">
            <a:avLst/>
          </a:prstGeom>
        </p:spPr>
      </p:pic>
    </p:spTree>
    <p:extLst>
      <p:ext uri="{BB962C8B-B14F-4D97-AF65-F5344CB8AC3E}">
        <p14:creationId xmlns:p14="http://schemas.microsoft.com/office/powerpoint/2010/main" val="22721633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AFP PP shielding update</a:t>
            </a:r>
            <a:endParaRPr lang="en-GB"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9787" r="14156"/>
          <a:stretch/>
        </p:blipFill>
        <p:spPr>
          <a:xfrm>
            <a:off x="292100" y="990599"/>
            <a:ext cx="3595430" cy="3905250"/>
          </a:xfrm>
          <a:prstGeom prst="rect">
            <a:avLst/>
          </a:prstGeom>
        </p:spPr>
      </p:pic>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10937" r="19688"/>
          <a:stretch/>
        </p:blipFill>
        <p:spPr>
          <a:xfrm>
            <a:off x="3987303" y="990599"/>
            <a:ext cx="5020844" cy="3905250"/>
          </a:xfrm>
          <a:prstGeom prst="rect">
            <a:avLst/>
          </a:prstGeom>
        </p:spPr>
      </p:pic>
    </p:spTree>
    <p:extLst>
      <p:ext uri="{BB962C8B-B14F-4D97-AF65-F5344CB8AC3E}">
        <p14:creationId xmlns:p14="http://schemas.microsoft.com/office/powerpoint/2010/main" val="8120190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292100" y="103188"/>
            <a:ext cx="8520113" cy="544512"/>
          </a:xfrm>
        </p:spPr>
        <p:txBody>
          <a:bodyPr/>
          <a:lstStyle/>
          <a:p>
            <a:r>
              <a:rPr lang="en-US" dirty="0"/>
              <a:t>Backup</a:t>
            </a:r>
          </a:p>
        </p:txBody>
      </p:sp>
      <p:sp>
        <p:nvSpPr>
          <p:cNvPr id="441348" name="Rectangle 4"/>
          <p:cNvSpPr>
            <a:spLocks noGrp="1" noChangeArrowheads="1"/>
          </p:cNvSpPr>
          <p:nvPr>
            <p:ph type="body" idx="1"/>
          </p:nvPr>
        </p:nvSpPr>
        <p:spPr>
          <a:xfrm>
            <a:off x="314554" y="948639"/>
            <a:ext cx="8397849" cy="5203444"/>
          </a:xfrm>
        </p:spPr>
        <p:txBody>
          <a:bodyPr/>
          <a:lstStyle/>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r>
              <a:rPr lang="en-US" sz="3200" dirty="0">
                <a:solidFill>
                  <a:schemeClr val="accent2"/>
                </a:solidFill>
              </a:rPr>
              <a:t>Backup slides.</a:t>
            </a:r>
          </a:p>
        </p:txBody>
      </p:sp>
    </p:spTree>
    <p:extLst>
      <p:ext uri="{BB962C8B-B14F-4D97-AF65-F5344CB8AC3E}">
        <p14:creationId xmlns:p14="http://schemas.microsoft.com/office/powerpoint/2010/main" val="27818750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8DB7E2-A75D-E5A5-DABF-82C925BD925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DB8E07B-86D5-EC69-6F60-B945D1712DD4}"/>
              </a:ext>
            </a:extLst>
          </p:cNvPr>
          <p:cNvSpPr>
            <a:spLocks noGrp="1"/>
          </p:cNvSpPr>
          <p:nvPr>
            <p:ph type="title"/>
          </p:nvPr>
        </p:nvSpPr>
        <p:spPr/>
        <p:txBody>
          <a:bodyPr/>
          <a:lstStyle/>
          <a:p>
            <a:r>
              <a:rPr lang="en-US" dirty="0"/>
              <a:t>Modification of first 3D proposal</a:t>
            </a:r>
            <a:endParaRPr lang="en-GB" dirty="0">
              <a:solidFill>
                <a:srgbClr val="FF0000"/>
              </a:solidFill>
            </a:endParaRPr>
          </a:p>
        </p:txBody>
      </p:sp>
      <p:pic>
        <p:nvPicPr>
          <p:cNvPr id="26" name="Content Placeholder 25">
            <a:extLst>
              <a:ext uri="{FF2B5EF4-FFF2-40B4-BE49-F238E27FC236}">
                <a16:creationId xmlns:a16="http://schemas.microsoft.com/office/drawing/2014/main" id="{1B31FA1F-3C34-2EAA-E4C8-1265A938D6A3}"/>
              </a:ext>
            </a:extLst>
          </p:cNvPr>
          <p:cNvPicPr>
            <a:picLocks noGrp="1" noChangeAspect="1"/>
          </p:cNvPicPr>
          <p:nvPr>
            <p:ph idx="1"/>
          </p:nvPr>
        </p:nvPicPr>
        <p:blipFill>
          <a:blip r:embed="rId2"/>
          <a:srcRect l="7828" t="6262"/>
          <a:stretch/>
        </p:blipFill>
        <p:spPr>
          <a:xfrm>
            <a:off x="913622" y="2649457"/>
            <a:ext cx="2938042" cy="2474156"/>
          </a:xfrm>
        </p:spPr>
      </p:pic>
      <p:pic>
        <p:nvPicPr>
          <p:cNvPr id="39" name="Picture 38">
            <a:extLst>
              <a:ext uri="{FF2B5EF4-FFF2-40B4-BE49-F238E27FC236}">
                <a16:creationId xmlns:a16="http://schemas.microsoft.com/office/drawing/2014/main" id="{66B64B70-6DB2-A637-1D7C-F51AE6036E9C}"/>
              </a:ext>
            </a:extLst>
          </p:cNvPr>
          <p:cNvPicPr>
            <a:picLocks noChangeAspect="1"/>
          </p:cNvPicPr>
          <p:nvPr/>
        </p:nvPicPr>
        <p:blipFill>
          <a:blip r:embed="rId3"/>
          <a:stretch>
            <a:fillRect/>
          </a:stretch>
        </p:blipFill>
        <p:spPr>
          <a:xfrm>
            <a:off x="5640693" y="2377244"/>
            <a:ext cx="2589686" cy="2656088"/>
          </a:xfrm>
          <a:prstGeom prst="rect">
            <a:avLst/>
          </a:prstGeom>
        </p:spPr>
      </p:pic>
      <p:cxnSp>
        <p:nvCxnSpPr>
          <p:cNvPr id="45" name="Straight Connector 44">
            <a:extLst>
              <a:ext uri="{FF2B5EF4-FFF2-40B4-BE49-F238E27FC236}">
                <a16:creationId xmlns:a16="http://schemas.microsoft.com/office/drawing/2014/main" id="{9B09E9D2-2CA6-0217-F81A-9F1C5FC582E7}"/>
              </a:ext>
            </a:extLst>
          </p:cNvPr>
          <p:cNvCxnSpPr>
            <a:cxnSpLocks/>
          </p:cNvCxnSpPr>
          <p:nvPr/>
        </p:nvCxnSpPr>
        <p:spPr>
          <a:xfrm>
            <a:off x="1988327" y="3664589"/>
            <a:ext cx="1929121" cy="136874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395B03F4-7778-B77F-4252-868334D25939}"/>
              </a:ext>
            </a:extLst>
          </p:cNvPr>
          <p:cNvCxnSpPr/>
          <p:nvPr/>
        </p:nvCxnSpPr>
        <p:spPr>
          <a:xfrm flipH="1">
            <a:off x="4494703" y="3580715"/>
            <a:ext cx="2289290" cy="145261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A163D82B-8F38-80A3-3F22-B05F6B0946FE}"/>
              </a:ext>
            </a:extLst>
          </p:cNvPr>
          <p:cNvSpPr txBox="1"/>
          <p:nvPr/>
        </p:nvSpPr>
        <p:spPr>
          <a:xfrm>
            <a:off x="3394463" y="5070727"/>
            <a:ext cx="2037665" cy="276999"/>
          </a:xfrm>
          <a:prstGeom prst="rect">
            <a:avLst/>
          </a:prstGeom>
          <a:noFill/>
        </p:spPr>
        <p:txBody>
          <a:bodyPr wrap="square" rtlCol="0">
            <a:spAutoFit/>
          </a:bodyPr>
          <a:lstStyle/>
          <a:p>
            <a:r>
              <a:rPr lang="en-US" sz="1200" dirty="0"/>
              <a:t>Modified plate for bricks</a:t>
            </a:r>
            <a:endParaRPr lang="en-GB" sz="1200" dirty="0"/>
          </a:p>
        </p:txBody>
      </p:sp>
      <p:sp>
        <p:nvSpPr>
          <p:cNvPr id="2" name="TextBox 1">
            <a:extLst>
              <a:ext uri="{FF2B5EF4-FFF2-40B4-BE49-F238E27FC236}">
                <a16:creationId xmlns:a16="http://schemas.microsoft.com/office/drawing/2014/main" id="{E2F29D50-5A45-8551-B929-7699303E78FF}"/>
              </a:ext>
            </a:extLst>
          </p:cNvPr>
          <p:cNvSpPr txBox="1"/>
          <p:nvPr/>
        </p:nvSpPr>
        <p:spPr>
          <a:xfrm>
            <a:off x="1234275" y="2170350"/>
            <a:ext cx="2037665" cy="276999"/>
          </a:xfrm>
          <a:prstGeom prst="rect">
            <a:avLst/>
          </a:prstGeom>
          <a:noFill/>
        </p:spPr>
        <p:txBody>
          <a:bodyPr wrap="square" rtlCol="0">
            <a:spAutoFit/>
          </a:bodyPr>
          <a:lstStyle/>
          <a:p>
            <a:r>
              <a:rPr lang="en-US" sz="1200" dirty="0"/>
              <a:t>Initial proposal</a:t>
            </a:r>
            <a:endParaRPr lang="en-GB" sz="1200" dirty="0"/>
          </a:p>
        </p:txBody>
      </p:sp>
      <p:sp>
        <p:nvSpPr>
          <p:cNvPr id="3" name="TextBox 2">
            <a:extLst>
              <a:ext uri="{FF2B5EF4-FFF2-40B4-BE49-F238E27FC236}">
                <a16:creationId xmlns:a16="http://schemas.microsoft.com/office/drawing/2014/main" id="{F04BDD88-F928-DF1F-C76D-7369AFED36BA}"/>
              </a:ext>
            </a:extLst>
          </p:cNvPr>
          <p:cNvSpPr txBox="1"/>
          <p:nvPr/>
        </p:nvSpPr>
        <p:spPr>
          <a:xfrm>
            <a:off x="6350596" y="2170350"/>
            <a:ext cx="2037665" cy="276999"/>
          </a:xfrm>
          <a:prstGeom prst="rect">
            <a:avLst/>
          </a:prstGeom>
          <a:noFill/>
        </p:spPr>
        <p:txBody>
          <a:bodyPr wrap="square" rtlCol="0">
            <a:spAutoFit/>
          </a:bodyPr>
          <a:lstStyle/>
          <a:p>
            <a:r>
              <a:rPr lang="en-US" sz="1200" dirty="0"/>
              <a:t>Modified proposal</a:t>
            </a:r>
            <a:endParaRPr lang="en-GB" sz="1200" dirty="0"/>
          </a:p>
        </p:txBody>
      </p:sp>
      <p:sp>
        <p:nvSpPr>
          <p:cNvPr id="6" name="Slide Number Placeholder 5">
            <a:extLst>
              <a:ext uri="{FF2B5EF4-FFF2-40B4-BE49-F238E27FC236}">
                <a16:creationId xmlns:a16="http://schemas.microsoft.com/office/drawing/2014/main" id="{094F5AF8-42CF-404C-3755-9523CDD14162}"/>
              </a:ext>
            </a:extLst>
          </p:cNvPr>
          <p:cNvSpPr>
            <a:spLocks noGrp="1"/>
          </p:cNvSpPr>
          <p:nvPr>
            <p:ph type="sldNum" sz="quarter" idx="12"/>
          </p:nvPr>
        </p:nvSpPr>
        <p:spPr/>
        <p:txBody>
          <a:bodyPr/>
          <a:lstStyle/>
          <a:p>
            <a:r>
              <a:rPr lang="en-US" dirty="0" err="1" smtClean="0"/>
              <a:t>Ansys</a:t>
            </a:r>
            <a:r>
              <a:rPr lang="en-US" dirty="0" smtClean="0"/>
              <a:t> analysis performed by </a:t>
            </a:r>
            <a:r>
              <a:rPr lang="en-US" dirty="0" err="1" smtClean="0"/>
              <a:t>M.Majstorovic</a:t>
            </a:r>
            <a:endParaRPr lang="en-GB" dirty="0"/>
          </a:p>
        </p:txBody>
      </p:sp>
    </p:spTree>
    <p:extLst>
      <p:ext uri="{BB962C8B-B14F-4D97-AF65-F5344CB8AC3E}">
        <p14:creationId xmlns:p14="http://schemas.microsoft.com/office/powerpoint/2010/main" val="16082468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806BE7-2EE7-1DDE-C003-E03E410A3547}"/>
              </a:ext>
            </a:extLst>
          </p:cNvPr>
          <p:cNvSpPr>
            <a:spLocks noGrp="1"/>
          </p:cNvSpPr>
          <p:nvPr>
            <p:ph type="title"/>
          </p:nvPr>
        </p:nvSpPr>
        <p:spPr/>
        <p:txBody>
          <a:bodyPr/>
          <a:lstStyle/>
          <a:p>
            <a:r>
              <a:rPr lang="en-US" dirty="0"/>
              <a:t>Modified proposal</a:t>
            </a:r>
            <a:endParaRPr lang="en-GB" dirty="0">
              <a:solidFill>
                <a:srgbClr val="FF0000"/>
              </a:solidFill>
            </a:endParaRPr>
          </a:p>
        </p:txBody>
      </p:sp>
      <p:pic>
        <p:nvPicPr>
          <p:cNvPr id="53" name="Content Placeholder 52">
            <a:extLst>
              <a:ext uri="{FF2B5EF4-FFF2-40B4-BE49-F238E27FC236}">
                <a16:creationId xmlns:a16="http://schemas.microsoft.com/office/drawing/2014/main" id="{0BB41421-E8CA-DA62-12B5-787345B16F82}"/>
              </a:ext>
            </a:extLst>
          </p:cNvPr>
          <p:cNvPicPr>
            <a:picLocks noGrp="1" noChangeAspect="1"/>
          </p:cNvPicPr>
          <p:nvPr>
            <p:ph idx="1"/>
          </p:nvPr>
        </p:nvPicPr>
        <p:blipFill>
          <a:blip r:embed="rId2"/>
          <a:stretch>
            <a:fillRect/>
          </a:stretch>
        </p:blipFill>
        <p:spPr>
          <a:xfrm>
            <a:off x="2535104" y="1920573"/>
            <a:ext cx="3955379" cy="3263504"/>
          </a:xfrm>
        </p:spPr>
      </p:pic>
      <p:cxnSp>
        <p:nvCxnSpPr>
          <p:cNvPr id="55" name="Straight Connector 54">
            <a:extLst>
              <a:ext uri="{FF2B5EF4-FFF2-40B4-BE49-F238E27FC236}">
                <a16:creationId xmlns:a16="http://schemas.microsoft.com/office/drawing/2014/main" id="{10317B5E-C5ED-17DE-1A77-3F09B39B5D84}"/>
              </a:ext>
            </a:extLst>
          </p:cNvPr>
          <p:cNvCxnSpPr/>
          <p:nvPr/>
        </p:nvCxnSpPr>
        <p:spPr>
          <a:xfrm flipH="1">
            <a:off x="1633092" y="4281317"/>
            <a:ext cx="1445607" cy="55752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15440CD9-D7CA-62C7-31C5-84F28F79CBF0}"/>
              </a:ext>
            </a:extLst>
          </p:cNvPr>
          <p:cNvCxnSpPr/>
          <p:nvPr/>
        </p:nvCxnSpPr>
        <p:spPr>
          <a:xfrm>
            <a:off x="5293982" y="2746901"/>
            <a:ext cx="1830445" cy="3503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920C74C6-D19F-D52E-8E20-2A5327027303}"/>
              </a:ext>
            </a:extLst>
          </p:cNvPr>
          <p:cNvSpPr txBox="1"/>
          <p:nvPr/>
        </p:nvSpPr>
        <p:spPr>
          <a:xfrm>
            <a:off x="775431" y="4872958"/>
            <a:ext cx="2037665" cy="276999"/>
          </a:xfrm>
          <a:prstGeom prst="rect">
            <a:avLst/>
          </a:prstGeom>
          <a:noFill/>
        </p:spPr>
        <p:txBody>
          <a:bodyPr wrap="square" rtlCol="0">
            <a:spAutoFit/>
          </a:bodyPr>
          <a:lstStyle/>
          <a:p>
            <a:r>
              <a:rPr lang="en-US" sz="1200" dirty="0"/>
              <a:t>Bricks 10x10x20 cm</a:t>
            </a:r>
            <a:endParaRPr lang="en-GB" sz="1200" dirty="0"/>
          </a:p>
        </p:txBody>
      </p:sp>
      <p:sp>
        <p:nvSpPr>
          <p:cNvPr id="59" name="TextBox 58">
            <a:extLst>
              <a:ext uri="{FF2B5EF4-FFF2-40B4-BE49-F238E27FC236}">
                <a16:creationId xmlns:a16="http://schemas.microsoft.com/office/drawing/2014/main" id="{2C84C384-8050-18B3-5E62-F8761DC8C922}"/>
              </a:ext>
            </a:extLst>
          </p:cNvPr>
          <p:cNvSpPr txBox="1"/>
          <p:nvPr/>
        </p:nvSpPr>
        <p:spPr>
          <a:xfrm>
            <a:off x="7124426" y="2958702"/>
            <a:ext cx="2037665" cy="276999"/>
          </a:xfrm>
          <a:prstGeom prst="rect">
            <a:avLst/>
          </a:prstGeom>
          <a:noFill/>
        </p:spPr>
        <p:txBody>
          <a:bodyPr wrap="square" rtlCol="0">
            <a:spAutoFit/>
          </a:bodyPr>
          <a:lstStyle/>
          <a:p>
            <a:r>
              <a:rPr lang="en-US" sz="1200" dirty="0"/>
              <a:t>Frame cover</a:t>
            </a:r>
            <a:endParaRPr lang="en-GB" sz="1200" dirty="0"/>
          </a:p>
        </p:txBody>
      </p:sp>
      <p:sp>
        <p:nvSpPr>
          <p:cNvPr id="3" name="Slide Number Placeholder 2">
            <a:extLst>
              <a:ext uri="{FF2B5EF4-FFF2-40B4-BE49-F238E27FC236}">
                <a16:creationId xmlns:a16="http://schemas.microsoft.com/office/drawing/2014/main" id="{063E9411-CDF6-69DA-F144-A016BD196D4C}"/>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a:p>
            <a:endParaRPr lang="en-GB" dirty="0"/>
          </a:p>
        </p:txBody>
      </p:sp>
    </p:spTree>
    <p:extLst>
      <p:ext uri="{BB962C8B-B14F-4D97-AF65-F5344CB8AC3E}">
        <p14:creationId xmlns:p14="http://schemas.microsoft.com/office/powerpoint/2010/main" val="1486001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12270-91B7-89B8-302A-EFD7324A8873}"/>
            </a:ext>
          </a:extLst>
        </p:cNvPr>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EA59C21-4303-1C94-13BD-5B1EFE915C4D}"/>
              </a:ext>
            </a:extLst>
          </p:cNvPr>
          <p:cNvPicPr>
            <a:picLocks noGrp="1" noRot="1" noChangeAspect="1" noMove="1" noResize="1" noEditPoints="1" noAdjustHandles="1" noChangeArrowheads="1" noChangeShapeType="1" noCrop="1"/>
          </p:cNvPicPr>
          <p:nvPr>
            <p:ph idx="1"/>
          </p:nvPr>
        </p:nvPicPr>
        <p:blipFill>
          <a:blip r:embed="rId2"/>
          <a:stretch>
            <a:fillRect/>
          </a:stretch>
        </p:blipFill>
        <p:spPr>
          <a:xfrm>
            <a:off x="2227939" y="1576296"/>
            <a:ext cx="4994669" cy="3859518"/>
          </a:xfrm>
        </p:spPr>
      </p:pic>
      <p:sp>
        <p:nvSpPr>
          <p:cNvPr id="5" name="Title 4">
            <a:extLst>
              <a:ext uri="{FF2B5EF4-FFF2-40B4-BE49-F238E27FC236}">
                <a16:creationId xmlns:a16="http://schemas.microsoft.com/office/drawing/2014/main" id="{D778F7A8-D873-7CD6-EB43-7138C3064ACB}"/>
              </a:ext>
            </a:extLst>
          </p:cNvPr>
          <p:cNvSpPr>
            <a:spLocks noGrp="1"/>
          </p:cNvSpPr>
          <p:nvPr>
            <p:ph type="title"/>
          </p:nvPr>
        </p:nvSpPr>
        <p:spPr/>
        <p:txBody>
          <a:bodyPr/>
          <a:lstStyle/>
          <a:p>
            <a:r>
              <a:rPr lang="en-US" dirty="0"/>
              <a:t>Shielding blocks</a:t>
            </a:r>
            <a:endParaRPr lang="en-GB" dirty="0"/>
          </a:p>
        </p:txBody>
      </p:sp>
      <p:sp>
        <p:nvSpPr>
          <p:cNvPr id="12" name="TextBox 11">
            <a:extLst>
              <a:ext uri="{FF2B5EF4-FFF2-40B4-BE49-F238E27FC236}">
                <a16:creationId xmlns:a16="http://schemas.microsoft.com/office/drawing/2014/main" id="{90659600-0DAD-A214-E041-0FAE55E4DD55}"/>
              </a:ext>
            </a:extLst>
          </p:cNvPr>
          <p:cNvSpPr txBox="1"/>
          <p:nvPr/>
        </p:nvSpPr>
        <p:spPr>
          <a:xfrm rot="19705748">
            <a:off x="3448581" y="2268840"/>
            <a:ext cx="922252" cy="253916"/>
          </a:xfrm>
          <a:prstGeom prst="rect">
            <a:avLst/>
          </a:prstGeom>
          <a:noFill/>
        </p:spPr>
        <p:txBody>
          <a:bodyPr wrap="square" rtlCol="0">
            <a:spAutoFit/>
          </a:bodyPr>
          <a:lstStyle/>
          <a:p>
            <a:r>
              <a:rPr lang="en-US" sz="1050" dirty="0"/>
              <a:t>13 blocks</a:t>
            </a:r>
            <a:endParaRPr lang="en-GB" sz="1050" dirty="0"/>
          </a:p>
        </p:txBody>
      </p:sp>
      <p:sp>
        <p:nvSpPr>
          <p:cNvPr id="13" name="Left Brace 12">
            <a:extLst>
              <a:ext uri="{FF2B5EF4-FFF2-40B4-BE49-F238E27FC236}">
                <a16:creationId xmlns:a16="http://schemas.microsoft.com/office/drawing/2014/main" id="{A20C6378-7AF9-7C7E-5692-E8348B47D332}"/>
              </a:ext>
            </a:extLst>
          </p:cNvPr>
          <p:cNvSpPr/>
          <p:nvPr/>
        </p:nvSpPr>
        <p:spPr>
          <a:xfrm rot="3409088">
            <a:off x="3800068" y="1398600"/>
            <a:ext cx="342518" cy="257711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200"/>
          </a:p>
        </p:txBody>
      </p:sp>
      <p:sp>
        <p:nvSpPr>
          <p:cNvPr id="14" name="Left Brace 13">
            <a:extLst>
              <a:ext uri="{FF2B5EF4-FFF2-40B4-BE49-F238E27FC236}">
                <a16:creationId xmlns:a16="http://schemas.microsoft.com/office/drawing/2014/main" id="{F40C8D8D-28A0-ED63-162F-664D364C0BB1}"/>
              </a:ext>
            </a:extLst>
          </p:cNvPr>
          <p:cNvSpPr/>
          <p:nvPr/>
        </p:nvSpPr>
        <p:spPr>
          <a:xfrm rot="6780985">
            <a:off x="5728421" y="1667616"/>
            <a:ext cx="215625" cy="88456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200"/>
          </a:p>
        </p:txBody>
      </p:sp>
      <p:sp>
        <p:nvSpPr>
          <p:cNvPr id="15" name="TextBox 14">
            <a:extLst>
              <a:ext uri="{FF2B5EF4-FFF2-40B4-BE49-F238E27FC236}">
                <a16:creationId xmlns:a16="http://schemas.microsoft.com/office/drawing/2014/main" id="{A9888448-CB7A-1339-320F-8F6D80A66EC9}"/>
              </a:ext>
            </a:extLst>
          </p:cNvPr>
          <p:cNvSpPr txBox="1"/>
          <p:nvPr/>
        </p:nvSpPr>
        <p:spPr>
          <a:xfrm>
            <a:off x="5721928" y="1723183"/>
            <a:ext cx="922252" cy="253916"/>
          </a:xfrm>
          <a:prstGeom prst="rect">
            <a:avLst/>
          </a:prstGeom>
          <a:noFill/>
        </p:spPr>
        <p:txBody>
          <a:bodyPr wrap="square" rtlCol="0">
            <a:spAutoFit/>
          </a:bodyPr>
          <a:lstStyle/>
          <a:p>
            <a:r>
              <a:rPr lang="en-US" sz="1050" dirty="0"/>
              <a:t>2 blocks</a:t>
            </a:r>
            <a:endParaRPr lang="en-GB" sz="1050" dirty="0"/>
          </a:p>
        </p:txBody>
      </p:sp>
      <p:sp>
        <p:nvSpPr>
          <p:cNvPr id="16" name="TextBox 15">
            <a:extLst>
              <a:ext uri="{FF2B5EF4-FFF2-40B4-BE49-F238E27FC236}">
                <a16:creationId xmlns:a16="http://schemas.microsoft.com/office/drawing/2014/main" id="{BD6D61A0-1011-95D0-1ACF-463390F9E421}"/>
              </a:ext>
            </a:extLst>
          </p:cNvPr>
          <p:cNvSpPr txBox="1"/>
          <p:nvPr/>
        </p:nvSpPr>
        <p:spPr>
          <a:xfrm>
            <a:off x="6946726" y="3198168"/>
            <a:ext cx="1625774" cy="1061829"/>
          </a:xfrm>
          <a:prstGeom prst="rect">
            <a:avLst/>
          </a:prstGeom>
          <a:noFill/>
        </p:spPr>
        <p:txBody>
          <a:bodyPr wrap="square" rtlCol="0">
            <a:spAutoFit/>
          </a:bodyPr>
          <a:lstStyle/>
          <a:p>
            <a:r>
              <a:rPr lang="en-US" sz="1050" dirty="0"/>
              <a:t>2 * 13 = 26  blocks</a:t>
            </a:r>
          </a:p>
          <a:p>
            <a:endParaRPr lang="en-US" sz="1050" dirty="0"/>
          </a:p>
          <a:p>
            <a:endParaRPr lang="en-US" sz="1050" dirty="0"/>
          </a:p>
          <a:p>
            <a:r>
              <a:rPr lang="en-US" sz="1050" dirty="0"/>
              <a:t>1 block = 16kg </a:t>
            </a:r>
          </a:p>
          <a:p>
            <a:endParaRPr lang="en-US" sz="1050" dirty="0"/>
          </a:p>
          <a:p>
            <a:endParaRPr lang="en-GB" sz="1050" dirty="0"/>
          </a:p>
        </p:txBody>
      </p:sp>
      <p:sp>
        <p:nvSpPr>
          <p:cNvPr id="2" name="Slide Number Placeholder 1">
            <a:extLst>
              <a:ext uri="{FF2B5EF4-FFF2-40B4-BE49-F238E27FC236}">
                <a16:creationId xmlns:a16="http://schemas.microsoft.com/office/drawing/2014/main" id="{9800AA7D-1A3C-FCB3-2D48-645891A0A521}"/>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Tree>
    <p:extLst>
      <p:ext uri="{BB962C8B-B14F-4D97-AF65-F5344CB8AC3E}">
        <p14:creationId xmlns:p14="http://schemas.microsoft.com/office/powerpoint/2010/main" val="3194955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AEC38-EE9A-2A6C-F791-25930722D0D5}"/>
            </a:ext>
          </a:extLst>
        </p:cNvPr>
        <p:cNvGrpSpPr/>
        <p:nvPr/>
      </p:nvGrpSpPr>
      <p:grpSpPr>
        <a:xfrm>
          <a:off x="0" y="0"/>
          <a:ext cx="0" cy="0"/>
          <a:chOff x="0" y="0"/>
          <a:chExt cx="0" cy="0"/>
        </a:xfrm>
      </p:grpSpPr>
      <p:pic>
        <p:nvPicPr>
          <p:cNvPr id="10" name="Picture 9" descr="Blue bench with a curved seat&#10;&#10;Description automatically generated">
            <a:extLst>
              <a:ext uri="{FF2B5EF4-FFF2-40B4-BE49-F238E27FC236}">
                <a16:creationId xmlns:a16="http://schemas.microsoft.com/office/drawing/2014/main" id="{75FE8858-8F1A-3729-EE82-DFEAF4D59299}"/>
              </a:ext>
            </a:extLst>
          </p:cNvPr>
          <p:cNvPicPr>
            <a:picLocks noChangeAspect="1"/>
          </p:cNvPicPr>
          <p:nvPr/>
        </p:nvPicPr>
        <p:blipFill>
          <a:blip r:embed="rId3">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pic>
        <p:nvPicPr>
          <p:cNvPr id="3" name="Picture 2" descr="A blue bench with rainbow colored sections&#10;&#10;Description automatically generated with medium confidence">
            <a:extLst>
              <a:ext uri="{FF2B5EF4-FFF2-40B4-BE49-F238E27FC236}">
                <a16:creationId xmlns:a16="http://schemas.microsoft.com/office/drawing/2014/main" id="{1C546207-6089-8AB2-3D6F-1288A25CE220}"/>
              </a:ext>
            </a:extLst>
          </p:cNvPr>
          <p:cNvPicPr>
            <a:picLocks noChangeAspect="1"/>
          </p:cNvPicPr>
          <p:nvPr/>
        </p:nvPicPr>
        <p:blipFill>
          <a:blip r:embed="rId4" cstate="print">
            <a:extLst>
              <a:ext uri="{28A0092B-C50C-407E-A947-70E740481C1C}">
                <a14:useLocalDpi xmlns:a14="http://schemas.microsoft.com/office/drawing/2010/main" val="0"/>
              </a:ext>
            </a:extLst>
          </a:blip>
          <a:srcRect r="25444"/>
          <a:stretch/>
        </p:blipFill>
        <p:spPr>
          <a:xfrm>
            <a:off x="4277615" y="2046313"/>
            <a:ext cx="4756511" cy="3070193"/>
          </a:xfrm>
          <a:prstGeom prst="rect">
            <a:avLst/>
          </a:prstGeom>
        </p:spPr>
      </p:pic>
      <p:sp>
        <p:nvSpPr>
          <p:cNvPr id="5" name="Title 4">
            <a:extLst>
              <a:ext uri="{FF2B5EF4-FFF2-40B4-BE49-F238E27FC236}">
                <a16:creationId xmlns:a16="http://schemas.microsoft.com/office/drawing/2014/main" id="{714A1E71-B294-BF95-1EAB-836575CB9C7A}"/>
              </a:ext>
            </a:extLst>
          </p:cNvPr>
          <p:cNvSpPr>
            <a:spLocks noGrp="1"/>
          </p:cNvSpPr>
          <p:nvPr>
            <p:ph type="title"/>
          </p:nvPr>
        </p:nvSpPr>
        <p:spPr/>
        <p:txBody>
          <a:bodyPr/>
          <a:lstStyle/>
          <a:p>
            <a:r>
              <a:rPr lang="en-US" dirty="0"/>
              <a:t>Total Deformation – </a:t>
            </a:r>
            <a:r>
              <a:rPr lang="en-US" sz="2100" dirty="0"/>
              <a:t>load : 26 blocks * 16kg = 416kg</a:t>
            </a:r>
            <a:endParaRPr lang="en-GB" dirty="0">
              <a:solidFill>
                <a:srgbClr val="FF0000"/>
              </a:solidFill>
            </a:endParaRPr>
          </a:p>
        </p:txBody>
      </p:sp>
      <p:pic>
        <p:nvPicPr>
          <p:cNvPr id="7" name="Picture 6" descr="A blue bench with rainbow colored lines&#10;&#10;Description automatically generated">
            <a:extLst>
              <a:ext uri="{FF2B5EF4-FFF2-40B4-BE49-F238E27FC236}">
                <a16:creationId xmlns:a16="http://schemas.microsoft.com/office/drawing/2014/main" id="{F39F6336-0EC9-FD9E-8AA6-B14924A94F31}"/>
              </a:ext>
            </a:extLst>
          </p:cNvPr>
          <p:cNvPicPr>
            <a:picLocks noChangeAspect="1"/>
          </p:cNvPicPr>
          <p:nvPr/>
        </p:nvPicPr>
        <p:blipFill>
          <a:blip r:embed="rId5" cstate="print">
            <a:extLst>
              <a:ext uri="{28A0092B-C50C-407E-A947-70E740481C1C}">
                <a14:useLocalDpi xmlns:a14="http://schemas.microsoft.com/office/drawing/2010/main" val="0"/>
              </a:ext>
            </a:extLst>
          </a:blip>
          <a:srcRect l="1165" r="21941"/>
          <a:stretch/>
        </p:blipFill>
        <p:spPr>
          <a:xfrm>
            <a:off x="59205" y="2187703"/>
            <a:ext cx="3912514" cy="2787413"/>
          </a:xfrm>
          <a:prstGeom prst="rect">
            <a:avLst/>
          </a:prstGeom>
        </p:spPr>
      </p:pic>
      <p:sp>
        <p:nvSpPr>
          <p:cNvPr id="8" name="TextBox 7">
            <a:extLst>
              <a:ext uri="{FF2B5EF4-FFF2-40B4-BE49-F238E27FC236}">
                <a16:creationId xmlns:a16="http://schemas.microsoft.com/office/drawing/2014/main" id="{549F4B7E-E045-B14B-9B82-31D0C9DA88A1}"/>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sp>
        <p:nvSpPr>
          <p:cNvPr id="9" name="TextBox 8">
            <a:extLst>
              <a:ext uri="{FF2B5EF4-FFF2-40B4-BE49-F238E27FC236}">
                <a16:creationId xmlns:a16="http://schemas.microsoft.com/office/drawing/2014/main" id="{FC611268-48D1-B196-DA29-7DAB28FD9493}"/>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11" name="Slide Number Placeholder 10">
            <a:extLst>
              <a:ext uri="{FF2B5EF4-FFF2-40B4-BE49-F238E27FC236}">
                <a16:creationId xmlns:a16="http://schemas.microsoft.com/office/drawing/2014/main" id="{EF059299-ECD1-CEE1-B4A6-5D0FBC425537}"/>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
        <p:nvSpPr>
          <p:cNvPr id="12" name="TextBox 11">
            <a:extLst>
              <a:ext uri="{FF2B5EF4-FFF2-40B4-BE49-F238E27FC236}">
                <a16:creationId xmlns:a16="http://schemas.microsoft.com/office/drawing/2014/main" id="{B5C67196-5290-179C-1A5E-F5C0EB10DAA9}"/>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1760034174"/>
      </p:ext>
    </p:extLst>
  </p:cSld>
  <p:clrMapOvr>
    <a:masterClrMapping/>
  </p:clrMapOvr>
</p:sld>
</file>

<file path=ppt/theme/theme1.xml><?xml version="1.0" encoding="utf-8"?>
<a:theme xmlns:a="http://schemas.openxmlformats.org/drawingml/2006/main" name="2_DESY_Vortrag_3-1">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PPT-Vorlage_en</Template>
  <TotalTime>20696</TotalTime>
  <Words>451</Words>
  <Application>Microsoft Office PowerPoint</Application>
  <PresentationFormat>On-screen Show (4:3)</PresentationFormat>
  <Paragraphs>88</Paragraphs>
  <Slides>13</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Arial Black</vt:lpstr>
      <vt:lpstr>Wingdings</vt:lpstr>
      <vt:lpstr>2_DESY_Vortrag_3-1</vt:lpstr>
      <vt:lpstr>Status of AFP shielding/installation, ECR</vt:lpstr>
      <vt:lpstr>New AFP PP shielding update</vt:lpstr>
      <vt:lpstr>New AFP PP shielding update</vt:lpstr>
      <vt:lpstr>New AFP PP shielding update</vt:lpstr>
      <vt:lpstr>Backup</vt:lpstr>
      <vt:lpstr>Modification of first 3D proposal</vt:lpstr>
      <vt:lpstr>Modified proposal</vt:lpstr>
      <vt:lpstr>Shielding blocks</vt:lpstr>
      <vt:lpstr>Total Deformation – load : 26 blocks * 16kg = 416kg</vt:lpstr>
      <vt:lpstr>Equivalent Stress – load : 26 blocks * 16kg = 416kg</vt:lpstr>
      <vt:lpstr>Total Deformation – load : 52 blocks * 16kg = 832kg</vt:lpstr>
      <vt:lpstr>Equivalent Stress – load : 52 blocks * 16kg = 832kg</vt:lpstr>
      <vt:lpstr>Results:</vt:lpstr>
    </vt:vector>
  </TitlesOfParts>
  <Company>DESY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&amp; plans for ALFA &amp; AFP</dc:title>
  <dc:creator>Marko Milovanovic</dc:creator>
  <cp:lastModifiedBy>Marko Milovanovic</cp:lastModifiedBy>
  <cp:revision>1423</cp:revision>
  <dcterms:created xsi:type="dcterms:W3CDTF">2018-09-24T08:24:35Z</dcterms:created>
  <dcterms:modified xsi:type="dcterms:W3CDTF">2025-02-21T13:57:49Z</dcterms:modified>
</cp:coreProperties>
</file>