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69" r:id="rId3"/>
    <p:sldId id="260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304" r:id="rId12"/>
    <p:sldId id="439" r:id="rId13"/>
    <p:sldId id="256" r:id="rId14"/>
    <p:sldId id="25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7378" autoAdjust="0"/>
  </p:normalViewPr>
  <p:slideViewPr>
    <p:cSldViewPr snapToGrid="0">
      <p:cViewPr>
        <p:scale>
          <a:sx n="80" d="100"/>
          <a:sy n="80" d="100"/>
        </p:scale>
        <p:origin x="1968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Fault gets recorded in AFT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400" dirty="0"/>
            <a:t>AFT system sends Email  notification to experts</a:t>
          </a:r>
          <a:endParaRPr lang="en-US" sz="1400" b="1" dirty="0"/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Equipment 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400" dirty="0"/>
            <a:t>Logging of fault in EAM logbook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400" b="0" u="none" dirty="0"/>
            <a:t>Fault confirmed by equipment expert </a:t>
          </a:r>
          <a:r>
            <a:rPr lang="en-US" sz="1400" dirty="0">
              <a:sym typeface="Wingdings" panose="05000000000000000000" pitchFamily="2" charset="2"/>
            </a:rPr>
            <a:t> </a:t>
          </a:r>
          <a:r>
            <a:rPr lang="en-US" sz="1400" dirty="0"/>
            <a:t>link to AFT &amp; mark linked AFT fault as reviewed 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i="1" dirty="0">
              <a:solidFill>
                <a:schemeClr val="bg2">
                  <a:lumMod val="90000"/>
                </a:schemeClr>
              </a:solidFill>
            </a:rPr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Reclassifications trigger new AFT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Existing EAM link gets deleted</a:t>
          </a:r>
          <a:endParaRPr lang="en-US" sz="1400" b="1" i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5A0A91AC-FBE1-4672-B108-1D302ADF5BEE}">
      <dgm:prSet phldrT="[Text]" custT="1"/>
      <dgm:spPr/>
      <dgm:t>
        <a:bodyPr/>
        <a:lstStyle/>
        <a:p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Fault not confirmed </a:t>
          </a:r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rPr>
            <a:t>  </a:t>
          </a:r>
          <a:r>
            <a:rPr lang="en-US" sz="1400" i="1" dirty="0">
              <a:solidFill>
                <a:schemeClr val="tx1">
                  <a:lumMod val="65000"/>
                  <a:lumOff val="35000"/>
                </a:schemeClr>
              </a:solidFill>
            </a:rPr>
            <a:t>request change</a:t>
          </a:r>
          <a:endParaRPr lang="en-US" sz="1400" dirty="0"/>
        </a:p>
      </dgm:t>
    </dgm:pt>
    <dgm:pt modelId="{659D49D4-0279-41A2-B756-E622E75BD7AF}" type="parTrans" cxnId="{D37AC49F-72FF-45BB-9C8F-5BCBC1A65402}">
      <dgm:prSet/>
      <dgm:spPr/>
      <dgm:t>
        <a:bodyPr/>
        <a:lstStyle/>
        <a:p>
          <a:endParaRPr lang="en-US"/>
        </a:p>
      </dgm:t>
    </dgm:pt>
    <dgm:pt modelId="{893A0A8B-37F0-46D3-8CF1-9560C04753EB}" type="sibTrans" cxnId="{D37AC49F-72FF-45BB-9C8F-5BCBC1A65402}">
      <dgm:prSet/>
      <dgm:spPr/>
      <dgm:t>
        <a:bodyPr/>
        <a:lstStyle/>
        <a:p>
          <a:endParaRPr lang="en-US"/>
        </a:p>
      </dgm:t>
    </dgm:pt>
    <dgm:pt modelId="{0CBF86A7-1201-44C3-BB99-A586C16E9B06}">
      <dgm:prSet phldrT="[Text]" custT="1"/>
      <dgm:spPr/>
      <dgm:t>
        <a:bodyPr/>
        <a:lstStyle/>
        <a:p>
          <a:r>
            <a:rPr lang="en-US" sz="1400" b="0" dirty="0"/>
            <a:t>Logged by BE-OP</a:t>
          </a:r>
        </a:p>
      </dgm:t>
    </dgm:pt>
    <dgm:pt modelId="{67BD121C-F23F-4227-B854-F4F510825E5D}" type="parTrans" cxnId="{27EB59E0-FF45-492A-843C-AA73281748A8}">
      <dgm:prSet/>
      <dgm:spPr/>
      <dgm:t>
        <a:bodyPr/>
        <a:lstStyle/>
        <a:p>
          <a:endParaRPr lang="en-US"/>
        </a:p>
      </dgm:t>
    </dgm:pt>
    <dgm:pt modelId="{EDFB4E0B-D2DA-42BA-B532-1230E3A2B9B6}" type="sibTrans" cxnId="{27EB59E0-FF45-492A-843C-AA73281748A8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56020" custLinFactNeighborX="42364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 custScaleX="176202" custLinFactNeighborX="46929" custLinFactNeighborY="-791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 custScaleX="160612" custLinFactNeighborX="31370" custLinFactNeighborY="2524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1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1" destOrd="0" parTransId="{7312BC3D-01A7-4B44-877F-A3B7B7656140}" sibTransId="{A6BF6448-2C6C-4D91-AED8-639D94BC6DD4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D37AC49F-72FF-45BB-9C8F-5BCBC1A65402}" srcId="{39A91071-1340-468A-9D24-55A7FFC155FA}" destId="{5A0A91AC-FBE1-4672-B108-1D302ADF5BEE}" srcOrd="2" destOrd="0" parTransId="{659D49D4-0279-41A2-B756-E622E75BD7AF}" sibTransId="{893A0A8B-37F0-46D3-8CF1-9560C04753EB}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6A3857B0-3B14-47B5-A41A-EBC80439C11E}" type="presOf" srcId="{5A0A91AC-FBE1-4672-B108-1D302ADF5BEE}" destId="{B4D42EC1-2A69-49F4-BB4E-4B8DE5D3FF5B}" srcOrd="0" destOrd="2" presId="urn:microsoft.com/office/officeart/2005/8/layout/StepDownProcess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D2A0EEDC-9C04-4464-A7EF-7FA41806E059}" type="presOf" srcId="{0CBF86A7-1201-44C3-BB99-A586C16E9B06}" destId="{C2D0D4A5-BCB0-4E05-817C-BE9695B4FDB7}" srcOrd="0" destOrd="0" presId="urn:microsoft.com/office/officeart/2005/8/layout/StepDownProcess"/>
    <dgm:cxn modelId="{27EB59E0-FF45-492A-843C-AA73281748A8}" srcId="{DC775BEC-89CF-4A7C-A547-655C70EA2E5B}" destId="{0CBF86A7-1201-44C3-BB99-A586C16E9B06}" srcOrd="0" destOrd="0" parTransId="{67BD121C-F23F-4227-B854-F4F510825E5D}" sibTransId="{EDFB4E0B-D2DA-42BA-B532-1230E3A2B9B6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Reviews &amp; Documents (/links EAM) in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- tbc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01348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D7E049-050B-4633-9CDE-1CB0A216CA2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75BEC-89CF-4A7C-A547-655C70EA2E5B}">
      <dgm:prSet phldrT="[Text]"/>
      <dgm:spPr/>
      <dgm:t>
        <a:bodyPr/>
        <a:lstStyle/>
        <a:p>
          <a:r>
            <a:rPr lang="en-US" dirty="0"/>
            <a:t>OP records fault</a:t>
          </a:r>
        </a:p>
      </dgm:t>
    </dgm:pt>
    <dgm:pt modelId="{9FEC71A0-AF3E-44E8-AC1D-57C1574CD20F}" type="parTrans" cxnId="{7C1C79CF-121E-472D-A7D9-98FAB1FC0FE7}">
      <dgm:prSet/>
      <dgm:spPr/>
      <dgm:t>
        <a:bodyPr/>
        <a:lstStyle/>
        <a:p>
          <a:endParaRPr lang="en-US"/>
        </a:p>
      </dgm:t>
    </dgm:pt>
    <dgm:pt modelId="{31A2099A-C545-4543-BAE3-832F9089A984}" type="sibTrans" cxnId="{7C1C79CF-121E-472D-A7D9-98FAB1FC0FE7}">
      <dgm:prSet/>
      <dgm:spPr/>
      <dgm:t>
        <a:bodyPr/>
        <a:lstStyle/>
        <a:p>
          <a:endParaRPr lang="en-US"/>
        </a:p>
      </dgm:t>
    </dgm:pt>
    <dgm:pt modelId="{64BF1A12-76FD-4236-B045-55A6390F63F0}">
      <dgm:prSet phldrT="[Text]" custT="1"/>
      <dgm:spPr/>
      <dgm:t>
        <a:bodyPr/>
        <a:lstStyle/>
        <a:p>
          <a:r>
            <a:rPr lang="en-US" sz="1200" dirty="0"/>
            <a:t>AFT system sends Email  notification to experts –</a:t>
          </a:r>
          <a:r>
            <a:rPr lang="en-US" sz="1200" b="1" dirty="0"/>
            <a:t> still relevant?</a:t>
          </a:r>
        </a:p>
      </dgm:t>
    </dgm:pt>
    <dgm:pt modelId="{7312BC3D-01A7-4B44-877F-A3B7B7656140}" type="parTrans" cxnId="{84F7E325-0383-4674-91E5-2F68E76B925F}">
      <dgm:prSet/>
      <dgm:spPr/>
      <dgm:t>
        <a:bodyPr/>
        <a:lstStyle/>
        <a:p>
          <a:endParaRPr lang="en-US"/>
        </a:p>
      </dgm:t>
    </dgm:pt>
    <dgm:pt modelId="{A6BF6448-2C6C-4D91-AED8-639D94BC6DD4}" type="sibTrans" cxnId="{84F7E325-0383-4674-91E5-2F68E76B925F}">
      <dgm:prSet/>
      <dgm:spPr/>
      <dgm:t>
        <a:bodyPr/>
        <a:lstStyle/>
        <a:p>
          <a:endParaRPr lang="en-US"/>
        </a:p>
      </dgm:t>
    </dgm:pt>
    <dgm:pt modelId="{39A91071-1340-468A-9D24-55A7FFC155FA}">
      <dgm:prSet phldrT="[Text]"/>
      <dgm:spPr/>
      <dgm:t>
        <a:bodyPr/>
        <a:lstStyle/>
        <a:p>
          <a:r>
            <a:rPr lang="en-US" dirty="0"/>
            <a:t>Experts follow up fault</a:t>
          </a:r>
        </a:p>
      </dgm:t>
    </dgm:pt>
    <dgm:pt modelId="{3C4EE7C9-A465-4683-9E91-35CEA1A7309D}" type="parTrans" cxnId="{705A11C6-4C9A-447F-8607-297B5161BD1B}">
      <dgm:prSet/>
      <dgm:spPr/>
      <dgm:t>
        <a:bodyPr/>
        <a:lstStyle/>
        <a:p>
          <a:endParaRPr lang="en-US"/>
        </a:p>
      </dgm:t>
    </dgm:pt>
    <dgm:pt modelId="{9356A908-2885-4F3C-A525-0819A5E121EB}" type="sibTrans" cxnId="{705A11C6-4C9A-447F-8607-297B5161BD1B}">
      <dgm:prSet/>
      <dgm:spPr/>
      <dgm:t>
        <a:bodyPr/>
        <a:lstStyle/>
        <a:p>
          <a:endParaRPr lang="en-US"/>
        </a:p>
      </dgm:t>
    </dgm:pt>
    <dgm:pt modelId="{C76D7E33-6955-4BEE-B44C-016D43C8BCF9}">
      <dgm:prSet phldrT="[Text]" custT="1"/>
      <dgm:spPr/>
      <dgm:t>
        <a:bodyPr/>
        <a:lstStyle/>
        <a:p>
          <a:r>
            <a:rPr lang="en-US" sz="1200" dirty="0"/>
            <a:t>Documents in EAM</a:t>
          </a:r>
        </a:p>
      </dgm:t>
    </dgm:pt>
    <dgm:pt modelId="{23897D09-3CE4-4B24-B7D1-70930D48AAE1}" type="parTrans" cxnId="{33710C4A-97DD-4570-ACAA-5BAEE6AA901E}">
      <dgm:prSet/>
      <dgm:spPr/>
      <dgm:t>
        <a:bodyPr/>
        <a:lstStyle/>
        <a:p>
          <a:endParaRPr lang="en-US"/>
        </a:p>
      </dgm:t>
    </dgm:pt>
    <dgm:pt modelId="{D16E9713-4F60-488E-8B56-E4BC0DF84BCB}" type="sibTrans" cxnId="{33710C4A-97DD-4570-ACAA-5BAEE6AA901E}">
      <dgm:prSet/>
      <dgm:spPr/>
      <dgm:t>
        <a:bodyPr/>
        <a:lstStyle/>
        <a:p>
          <a:endParaRPr lang="en-US"/>
        </a:p>
      </dgm:t>
    </dgm:pt>
    <dgm:pt modelId="{353A6ACD-3EDD-40EA-A529-3E3541F535A6}">
      <dgm:prSet phldrT="[Text]" custT="1"/>
      <dgm:spPr/>
      <dgm:t>
        <a:bodyPr/>
        <a:lstStyle/>
        <a:p>
          <a:r>
            <a:rPr lang="en-US" sz="1200" dirty="0"/>
            <a:t>Use plug-in to link to AFT</a:t>
          </a:r>
        </a:p>
      </dgm:t>
    </dgm:pt>
    <dgm:pt modelId="{DE45074C-0FD1-4419-89C8-10CDD7635C4A}" type="parTrans" cxnId="{E28D76ED-44B4-441A-BC95-4C87D812BE1C}">
      <dgm:prSet/>
      <dgm:spPr/>
      <dgm:t>
        <a:bodyPr/>
        <a:lstStyle/>
        <a:p>
          <a:endParaRPr lang="en-US"/>
        </a:p>
      </dgm:t>
    </dgm:pt>
    <dgm:pt modelId="{D60DEF56-538C-4A57-BA22-2FC2D631DB6F}" type="sibTrans" cxnId="{E28D76ED-44B4-441A-BC95-4C87D812BE1C}">
      <dgm:prSet/>
      <dgm:spPr/>
      <dgm:t>
        <a:bodyPr/>
        <a:lstStyle/>
        <a:p>
          <a:endParaRPr lang="en-US"/>
        </a:p>
      </dgm:t>
    </dgm:pt>
    <dgm:pt modelId="{F10791F8-AA47-4B57-8AF7-E30E40F6DC8A}">
      <dgm:prSet phldrT="[Text]"/>
      <dgm:spPr/>
      <dgm:t>
        <a:bodyPr/>
        <a:lstStyle/>
        <a:p>
          <a:r>
            <a:rPr lang="en-US" dirty="0"/>
            <a:t>RAWG review &amp; reassignment</a:t>
          </a:r>
        </a:p>
      </dgm:t>
    </dgm:pt>
    <dgm:pt modelId="{30622633-A372-4114-A8AB-7FBB91220831}" type="parTrans" cxnId="{11305CA3-4EA4-40E2-AB05-41E0525DE95B}">
      <dgm:prSet/>
      <dgm:spPr/>
      <dgm:t>
        <a:bodyPr/>
        <a:lstStyle/>
        <a:p>
          <a:endParaRPr lang="en-US"/>
        </a:p>
      </dgm:t>
    </dgm:pt>
    <dgm:pt modelId="{39043832-2924-45D3-9FD1-80BC3532DD4F}" type="sibTrans" cxnId="{11305CA3-4EA4-40E2-AB05-41E0525DE95B}">
      <dgm:prSet/>
      <dgm:spPr/>
      <dgm:t>
        <a:bodyPr/>
        <a:lstStyle/>
        <a:p>
          <a:endParaRPr lang="en-US"/>
        </a:p>
      </dgm:t>
    </dgm:pt>
    <dgm:pt modelId="{75D09732-E05A-472C-8479-726C497941D7}">
      <dgm:prSet phldrT="[Text]" custT="1"/>
      <dgm:spPr/>
      <dgm:t>
        <a:bodyPr/>
        <a:lstStyle/>
        <a:p>
          <a:r>
            <a:rPr lang="en-US" sz="1200" dirty="0"/>
            <a:t>Reclassifications trigger new notifications</a:t>
          </a:r>
        </a:p>
      </dgm:t>
    </dgm:pt>
    <dgm:pt modelId="{0E85DD65-34FE-4A20-8A61-D6864DE32ECE}" type="parTrans" cxnId="{591AAABA-2A8B-4CDA-BE42-5A725F3FD51D}">
      <dgm:prSet/>
      <dgm:spPr/>
      <dgm:t>
        <a:bodyPr/>
        <a:lstStyle/>
        <a:p>
          <a:endParaRPr lang="en-US"/>
        </a:p>
      </dgm:t>
    </dgm:pt>
    <dgm:pt modelId="{203D4CCC-FFB8-46F9-94DB-C72792828123}" type="sibTrans" cxnId="{591AAABA-2A8B-4CDA-BE42-5A725F3FD51D}">
      <dgm:prSet/>
      <dgm:spPr/>
      <dgm:t>
        <a:bodyPr/>
        <a:lstStyle/>
        <a:p>
          <a:endParaRPr lang="en-US"/>
        </a:p>
      </dgm:t>
    </dgm:pt>
    <dgm:pt modelId="{1C107FA8-7AEB-4BF6-A92E-1BCD6A45B9F1}">
      <dgm:prSet phldrT="[Text]" custT="1"/>
      <dgm:spPr/>
      <dgm:t>
        <a:bodyPr/>
        <a:lstStyle/>
        <a:p>
          <a:r>
            <a:rPr lang="en-US" sz="1200" dirty="0"/>
            <a:t>Existing EAM link gets deleted – </a:t>
          </a:r>
          <a:r>
            <a:rPr lang="en-US" sz="1200" b="1" dirty="0"/>
            <a:t>notification?</a:t>
          </a:r>
        </a:p>
      </dgm:t>
    </dgm:pt>
    <dgm:pt modelId="{2DAD2110-9DF4-4297-9DB9-B149636CF826}" type="parTrans" cxnId="{864B35BB-B051-409C-BB38-E247AB725934}">
      <dgm:prSet/>
      <dgm:spPr/>
      <dgm:t>
        <a:bodyPr/>
        <a:lstStyle/>
        <a:p>
          <a:endParaRPr lang="en-US"/>
        </a:p>
      </dgm:t>
    </dgm:pt>
    <dgm:pt modelId="{70EDF89B-0171-44C2-BAA1-9CA47BFD1D0C}" type="sibTrans" cxnId="{864B35BB-B051-409C-BB38-E247AB725934}">
      <dgm:prSet/>
      <dgm:spPr/>
      <dgm:t>
        <a:bodyPr/>
        <a:lstStyle/>
        <a:p>
          <a:endParaRPr lang="en-US"/>
        </a:p>
      </dgm:t>
    </dgm:pt>
    <dgm:pt modelId="{96CB808E-80E2-4260-A563-CD72BCCF8C3A}">
      <dgm:prSet phldrT="[Text]" custT="1"/>
      <dgm:spPr/>
      <dgm:t>
        <a:bodyPr/>
        <a:lstStyle/>
        <a:p>
          <a:r>
            <a:rPr lang="en-US" sz="1200" b="1" dirty="0"/>
            <a:t>Auto-document &amp; review?</a:t>
          </a:r>
        </a:p>
      </dgm:t>
    </dgm:pt>
    <dgm:pt modelId="{9E8B6F78-03CB-441B-B42F-588D3493A136}" type="parTrans" cxnId="{D48E0E37-2B2A-4B7F-825D-34F76026E227}">
      <dgm:prSet/>
      <dgm:spPr/>
      <dgm:t>
        <a:bodyPr/>
        <a:lstStyle/>
        <a:p>
          <a:endParaRPr lang="en-US"/>
        </a:p>
      </dgm:t>
    </dgm:pt>
    <dgm:pt modelId="{C2B4C64C-63AA-461F-B955-3414F2C83D91}" type="sibTrans" cxnId="{D48E0E37-2B2A-4B7F-825D-34F76026E227}">
      <dgm:prSet/>
      <dgm:spPr/>
      <dgm:t>
        <a:bodyPr/>
        <a:lstStyle/>
        <a:p>
          <a:endParaRPr lang="en-US"/>
        </a:p>
      </dgm:t>
    </dgm:pt>
    <dgm:pt modelId="{5B4ECEDA-875C-4287-80F2-365ED746705D}">
      <dgm:prSet phldrT="[Text]" custT="1"/>
      <dgm:spPr/>
      <dgm:t>
        <a:bodyPr/>
        <a:lstStyle/>
        <a:p>
          <a:r>
            <a:rPr lang="en-US" sz="1200" b="1" dirty="0"/>
            <a:t>AFT creating EAM log if desired (already linked)</a:t>
          </a:r>
        </a:p>
      </dgm:t>
    </dgm:pt>
    <dgm:pt modelId="{FB9B59B4-EC52-432D-8FA5-F4A4C430DA52}" type="parTrans" cxnId="{41358968-AE7E-4A06-B3FC-1D40FE8E9DA6}">
      <dgm:prSet/>
      <dgm:spPr/>
      <dgm:t>
        <a:bodyPr/>
        <a:lstStyle/>
        <a:p>
          <a:endParaRPr lang="en-US"/>
        </a:p>
      </dgm:t>
    </dgm:pt>
    <dgm:pt modelId="{7CFB97BB-0C65-4FEA-AAE3-E22F25339AA1}" type="sibTrans" cxnId="{41358968-AE7E-4A06-B3FC-1D40FE8E9DA6}">
      <dgm:prSet/>
      <dgm:spPr/>
      <dgm:t>
        <a:bodyPr/>
        <a:lstStyle/>
        <a:p>
          <a:endParaRPr lang="en-US"/>
        </a:p>
      </dgm:t>
    </dgm:pt>
    <dgm:pt modelId="{6A5E4659-9631-4923-9E01-0D2FB46601D5}" type="pres">
      <dgm:prSet presAssocID="{1BD7E049-050B-4633-9CDE-1CB0A216CA20}" presName="rootnode" presStyleCnt="0">
        <dgm:presLayoutVars>
          <dgm:chMax/>
          <dgm:chPref/>
          <dgm:dir/>
          <dgm:animLvl val="lvl"/>
        </dgm:presLayoutVars>
      </dgm:prSet>
      <dgm:spPr/>
    </dgm:pt>
    <dgm:pt modelId="{E4536A37-1EFF-403E-8053-BB904E71FD0F}" type="pres">
      <dgm:prSet presAssocID="{DC775BEC-89CF-4A7C-A547-655C70EA2E5B}" presName="composite" presStyleCnt="0"/>
      <dgm:spPr/>
    </dgm:pt>
    <dgm:pt modelId="{15926BC9-F40C-4AFC-9608-29D764AFC402}" type="pres">
      <dgm:prSet presAssocID="{DC775BEC-89CF-4A7C-A547-655C70EA2E5B}" presName="bentUpArrow1" presStyleLbl="alignImgPlace1" presStyleIdx="0" presStyleCnt="2"/>
      <dgm:spPr/>
    </dgm:pt>
    <dgm:pt modelId="{79B933A8-4BC7-4BD7-A45E-ABD559B0744E}" type="pres">
      <dgm:prSet presAssocID="{DC775BEC-89CF-4A7C-A547-655C70EA2E5B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C2D0D4A5-BCB0-4E05-817C-BE9695B4FDB7}" type="pres">
      <dgm:prSet presAssocID="{DC775BEC-89CF-4A7C-A547-655C70EA2E5B}" presName="ChildText" presStyleLbl="revTx" presStyleIdx="0" presStyleCnt="3" custScaleX="156020" custLinFactNeighborX="42364">
        <dgm:presLayoutVars>
          <dgm:chMax val="0"/>
          <dgm:chPref val="0"/>
          <dgm:bulletEnabled val="1"/>
        </dgm:presLayoutVars>
      </dgm:prSet>
      <dgm:spPr/>
    </dgm:pt>
    <dgm:pt modelId="{87246877-F88F-4441-8103-39C4BBFC6A5E}" type="pres">
      <dgm:prSet presAssocID="{31A2099A-C545-4543-BAE3-832F9089A984}" presName="sibTrans" presStyleCnt="0"/>
      <dgm:spPr/>
    </dgm:pt>
    <dgm:pt modelId="{7F0ECA48-4616-4F21-96C6-18AC0086E6F0}" type="pres">
      <dgm:prSet presAssocID="{39A91071-1340-468A-9D24-55A7FFC155FA}" presName="composite" presStyleCnt="0"/>
      <dgm:spPr/>
    </dgm:pt>
    <dgm:pt modelId="{6E68391E-7C15-48E7-84BC-0E9166CA2C40}" type="pres">
      <dgm:prSet presAssocID="{39A91071-1340-468A-9D24-55A7FFC155FA}" presName="bentUpArrow1" presStyleLbl="alignImgPlace1" presStyleIdx="1" presStyleCnt="2"/>
      <dgm:spPr/>
    </dgm:pt>
    <dgm:pt modelId="{7377EB66-92D0-40DD-8F0A-F60A111DFD48}" type="pres">
      <dgm:prSet presAssocID="{39A91071-1340-468A-9D24-55A7FFC155FA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B4D42EC1-2A69-49F4-BB4E-4B8DE5D3FF5B}" type="pres">
      <dgm:prSet presAssocID="{39A91071-1340-468A-9D24-55A7FFC155FA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84BCE99-4D34-4B88-8AAB-9F4A3365EB5A}" type="pres">
      <dgm:prSet presAssocID="{9356A908-2885-4F3C-A525-0819A5E121EB}" presName="sibTrans" presStyleCnt="0"/>
      <dgm:spPr/>
    </dgm:pt>
    <dgm:pt modelId="{F0AFBABB-01DB-4475-8DEB-B3540F323E98}" type="pres">
      <dgm:prSet presAssocID="{F10791F8-AA47-4B57-8AF7-E30E40F6DC8A}" presName="composite" presStyleCnt="0"/>
      <dgm:spPr/>
    </dgm:pt>
    <dgm:pt modelId="{B3FDBFEB-328B-493C-8DD4-CD59AEAB75A7}" type="pres">
      <dgm:prSet presAssocID="{F10791F8-AA47-4B57-8AF7-E30E40F6DC8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61B0085D-2E29-4D4F-9A90-7725B8993467}" type="pres">
      <dgm:prSet presAssocID="{F10791F8-AA47-4B57-8AF7-E30E40F6DC8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4D19890F-CCF7-42B2-A31C-28C6957C409B}" type="presOf" srcId="{64BF1A12-76FD-4236-B045-55A6390F63F0}" destId="{C2D0D4A5-BCB0-4E05-817C-BE9695B4FDB7}" srcOrd="0" destOrd="0" presId="urn:microsoft.com/office/officeart/2005/8/layout/StepDownProcess"/>
    <dgm:cxn modelId="{B4841F19-6B1B-4BE3-AD7F-6039D16CB1F0}" type="presOf" srcId="{1C107FA8-7AEB-4BF6-A92E-1BCD6A45B9F1}" destId="{61B0085D-2E29-4D4F-9A90-7725B8993467}" srcOrd="0" destOrd="1" presId="urn:microsoft.com/office/officeart/2005/8/layout/StepDownProcess"/>
    <dgm:cxn modelId="{84F7E325-0383-4674-91E5-2F68E76B925F}" srcId="{DC775BEC-89CF-4A7C-A547-655C70EA2E5B}" destId="{64BF1A12-76FD-4236-B045-55A6390F63F0}" srcOrd="0" destOrd="0" parTransId="{7312BC3D-01A7-4B44-877F-A3B7B7656140}" sibTransId="{A6BF6448-2C6C-4D91-AED8-639D94BC6DD4}"/>
    <dgm:cxn modelId="{D48E0E37-2B2A-4B7F-825D-34F76026E227}" srcId="{353A6ACD-3EDD-40EA-A529-3E3541F535A6}" destId="{96CB808E-80E2-4260-A563-CD72BCCF8C3A}" srcOrd="0" destOrd="0" parTransId="{9E8B6F78-03CB-441B-B42F-588D3493A136}" sibTransId="{C2B4C64C-63AA-461F-B955-3414F2C83D91}"/>
    <dgm:cxn modelId="{A4888C67-42A8-4DA0-9F37-31127695A8A2}" type="presOf" srcId="{1BD7E049-050B-4633-9CDE-1CB0A216CA20}" destId="{6A5E4659-9631-4923-9E01-0D2FB46601D5}" srcOrd="0" destOrd="0" presId="urn:microsoft.com/office/officeart/2005/8/layout/StepDownProcess"/>
    <dgm:cxn modelId="{41358968-AE7E-4A06-B3FC-1D40FE8E9DA6}" srcId="{DC775BEC-89CF-4A7C-A547-655C70EA2E5B}" destId="{5B4ECEDA-875C-4287-80F2-365ED746705D}" srcOrd="1" destOrd="0" parTransId="{FB9B59B4-EC52-432D-8FA5-F4A4C430DA52}" sibTransId="{7CFB97BB-0C65-4FEA-AAE3-E22F25339AA1}"/>
    <dgm:cxn modelId="{33710C4A-97DD-4570-ACAA-5BAEE6AA901E}" srcId="{39A91071-1340-468A-9D24-55A7FFC155FA}" destId="{C76D7E33-6955-4BEE-B44C-016D43C8BCF9}" srcOrd="0" destOrd="0" parTransId="{23897D09-3CE4-4B24-B7D1-70930D48AAE1}" sibTransId="{D16E9713-4F60-488E-8B56-E4BC0DF84BCB}"/>
    <dgm:cxn modelId="{549F674D-0D24-407F-A82F-173ED4E2C61A}" type="presOf" srcId="{C76D7E33-6955-4BEE-B44C-016D43C8BCF9}" destId="{B4D42EC1-2A69-49F4-BB4E-4B8DE5D3FF5B}" srcOrd="0" destOrd="0" presId="urn:microsoft.com/office/officeart/2005/8/layout/StepDownProcess"/>
    <dgm:cxn modelId="{42C17871-CBD4-4FA8-8E65-6A0DD219765F}" type="presOf" srcId="{F10791F8-AA47-4B57-8AF7-E30E40F6DC8A}" destId="{B3FDBFEB-328B-493C-8DD4-CD59AEAB75A7}" srcOrd="0" destOrd="0" presId="urn:microsoft.com/office/officeart/2005/8/layout/StepDownProcess"/>
    <dgm:cxn modelId="{2E4BCE53-FD3C-433D-8F1D-7EFAA295830A}" type="presOf" srcId="{39A91071-1340-468A-9D24-55A7FFC155FA}" destId="{7377EB66-92D0-40DD-8F0A-F60A111DFD48}" srcOrd="0" destOrd="0" presId="urn:microsoft.com/office/officeart/2005/8/layout/StepDownProcess"/>
    <dgm:cxn modelId="{11305CA3-4EA4-40E2-AB05-41E0525DE95B}" srcId="{1BD7E049-050B-4633-9CDE-1CB0A216CA20}" destId="{F10791F8-AA47-4B57-8AF7-E30E40F6DC8A}" srcOrd="2" destOrd="0" parTransId="{30622633-A372-4114-A8AB-7FBB91220831}" sibTransId="{39043832-2924-45D3-9FD1-80BC3532DD4F}"/>
    <dgm:cxn modelId="{591AAABA-2A8B-4CDA-BE42-5A725F3FD51D}" srcId="{F10791F8-AA47-4B57-8AF7-E30E40F6DC8A}" destId="{75D09732-E05A-472C-8479-726C497941D7}" srcOrd="0" destOrd="0" parTransId="{0E85DD65-34FE-4A20-8A61-D6864DE32ECE}" sibTransId="{203D4CCC-FFB8-46F9-94DB-C72792828123}"/>
    <dgm:cxn modelId="{864B35BB-B051-409C-BB38-E247AB725934}" srcId="{F10791F8-AA47-4B57-8AF7-E30E40F6DC8A}" destId="{1C107FA8-7AEB-4BF6-A92E-1BCD6A45B9F1}" srcOrd="1" destOrd="0" parTransId="{2DAD2110-9DF4-4297-9DB9-B149636CF826}" sibTransId="{70EDF89B-0171-44C2-BAA1-9CA47BFD1D0C}"/>
    <dgm:cxn modelId="{754A13BC-D9B8-4D9B-BCC0-162E4418FBB2}" type="presOf" srcId="{DC775BEC-89CF-4A7C-A547-655C70EA2E5B}" destId="{79B933A8-4BC7-4BD7-A45E-ABD559B0744E}" srcOrd="0" destOrd="0" presId="urn:microsoft.com/office/officeart/2005/8/layout/StepDownProcess"/>
    <dgm:cxn modelId="{705A11C6-4C9A-447F-8607-297B5161BD1B}" srcId="{1BD7E049-050B-4633-9CDE-1CB0A216CA20}" destId="{39A91071-1340-468A-9D24-55A7FFC155FA}" srcOrd="1" destOrd="0" parTransId="{3C4EE7C9-A465-4683-9E91-35CEA1A7309D}" sibTransId="{9356A908-2885-4F3C-A525-0819A5E121EB}"/>
    <dgm:cxn modelId="{7C1C79CF-121E-472D-A7D9-98FAB1FC0FE7}" srcId="{1BD7E049-050B-4633-9CDE-1CB0A216CA20}" destId="{DC775BEC-89CF-4A7C-A547-655C70EA2E5B}" srcOrd="0" destOrd="0" parTransId="{9FEC71A0-AF3E-44E8-AC1D-57C1574CD20F}" sibTransId="{31A2099A-C545-4543-BAE3-832F9089A984}"/>
    <dgm:cxn modelId="{91EB38EB-1885-4C7E-A27F-B2D4DC5E08AE}" type="presOf" srcId="{353A6ACD-3EDD-40EA-A529-3E3541F535A6}" destId="{B4D42EC1-2A69-49F4-BB4E-4B8DE5D3FF5B}" srcOrd="0" destOrd="1" presId="urn:microsoft.com/office/officeart/2005/8/layout/StepDownProcess"/>
    <dgm:cxn modelId="{E28D76ED-44B4-441A-BC95-4C87D812BE1C}" srcId="{39A91071-1340-468A-9D24-55A7FFC155FA}" destId="{353A6ACD-3EDD-40EA-A529-3E3541F535A6}" srcOrd="1" destOrd="0" parTransId="{DE45074C-0FD1-4419-89C8-10CDD7635C4A}" sibTransId="{D60DEF56-538C-4A57-BA22-2FC2D631DB6F}"/>
    <dgm:cxn modelId="{269A16F0-4C3A-4611-A30A-3E63A181B750}" type="presOf" srcId="{75D09732-E05A-472C-8479-726C497941D7}" destId="{61B0085D-2E29-4D4F-9A90-7725B8993467}" srcOrd="0" destOrd="0" presId="urn:microsoft.com/office/officeart/2005/8/layout/StepDownProcess"/>
    <dgm:cxn modelId="{6D9DC3F6-10A4-4350-B8A1-CD8FD72F877B}" type="presOf" srcId="{96CB808E-80E2-4260-A563-CD72BCCF8C3A}" destId="{B4D42EC1-2A69-49F4-BB4E-4B8DE5D3FF5B}" srcOrd="0" destOrd="2" presId="urn:microsoft.com/office/officeart/2005/8/layout/StepDownProcess"/>
    <dgm:cxn modelId="{4D73E1FA-A911-4A47-A176-6E965CBCD0EC}" type="presOf" srcId="{5B4ECEDA-875C-4287-80F2-365ED746705D}" destId="{C2D0D4A5-BCB0-4E05-817C-BE9695B4FDB7}" srcOrd="0" destOrd="1" presId="urn:microsoft.com/office/officeart/2005/8/layout/StepDownProcess"/>
    <dgm:cxn modelId="{8EA71FFF-415C-43F5-B199-C82E9578B6D0}" type="presParOf" srcId="{6A5E4659-9631-4923-9E01-0D2FB46601D5}" destId="{E4536A37-1EFF-403E-8053-BB904E71FD0F}" srcOrd="0" destOrd="0" presId="urn:microsoft.com/office/officeart/2005/8/layout/StepDownProcess"/>
    <dgm:cxn modelId="{9295091A-F7D9-427E-B783-33E892FA0598}" type="presParOf" srcId="{E4536A37-1EFF-403E-8053-BB904E71FD0F}" destId="{15926BC9-F40C-4AFC-9608-29D764AFC402}" srcOrd="0" destOrd="0" presId="urn:microsoft.com/office/officeart/2005/8/layout/StepDownProcess"/>
    <dgm:cxn modelId="{275FDB66-7F2D-4406-BF0C-7133EB3B565D}" type="presParOf" srcId="{E4536A37-1EFF-403E-8053-BB904E71FD0F}" destId="{79B933A8-4BC7-4BD7-A45E-ABD559B0744E}" srcOrd="1" destOrd="0" presId="urn:microsoft.com/office/officeart/2005/8/layout/StepDownProcess"/>
    <dgm:cxn modelId="{00C48B70-B9A8-404E-B432-12268D466D00}" type="presParOf" srcId="{E4536A37-1EFF-403E-8053-BB904E71FD0F}" destId="{C2D0D4A5-BCB0-4E05-817C-BE9695B4FDB7}" srcOrd="2" destOrd="0" presId="urn:microsoft.com/office/officeart/2005/8/layout/StepDownProcess"/>
    <dgm:cxn modelId="{8A957F8E-3434-48CD-BE6E-D9BCFC39496B}" type="presParOf" srcId="{6A5E4659-9631-4923-9E01-0D2FB46601D5}" destId="{87246877-F88F-4441-8103-39C4BBFC6A5E}" srcOrd="1" destOrd="0" presId="urn:microsoft.com/office/officeart/2005/8/layout/StepDownProcess"/>
    <dgm:cxn modelId="{22ED1BCD-9C88-4591-8B46-A2AE448C51F2}" type="presParOf" srcId="{6A5E4659-9631-4923-9E01-0D2FB46601D5}" destId="{7F0ECA48-4616-4F21-96C6-18AC0086E6F0}" srcOrd="2" destOrd="0" presId="urn:microsoft.com/office/officeart/2005/8/layout/StepDownProcess"/>
    <dgm:cxn modelId="{04FEDFC5-3662-4C77-8C56-75018809969A}" type="presParOf" srcId="{7F0ECA48-4616-4F21-96C6-18AC0086E6F0}" destId="{6E68391E-7C15-48E7-84BC-0E9166CA2C40}" srcOrd="0" destOrd="0" presId="urn:microsoft.com/office/officeart/2005/8/layout/StepDownProcess"/>
    <dgm:cxn modelId="{37E89D9A-4C8E-410A-9C3A-16DE9490A601}" type="presParOf" srcId="{7F0ECA48-4616-4F21-96C6-18AC0086E6F0}" destId="{7377EB66-92D0-40DD-8F0A-F60A111DFD48}" srcOrd="1" destOrd="0" presId="urn:microsoft.com/office/officeart/2005/8/layout/StepDownProcess"/>
    <dgm:cxn modelId="{E97F5D0D-0021-4E5D-9FBA-1FA6A36BF846}" type="presParOf" srcId="{7F0ECA48-4616-4F21-96C6-18AC0086E6F0}" destId="{B4D42EC1-2A69-49F4-BB4E-4B8DE5D3FF5B}" srcOrd="2" destOrd="0" presId="urn:microsoft.com/office/officeart/2005/8/layout/StepDownProcess"/>
    <dgm:cxn modelId="{F2C3BB5C-BC75-4F15-BBBA-035FEF2B9534}" type="presParOf" srcId="{6A5E4659-9631-4923-9E01-0D2FB46601D5}" destId="{884BCE99-4D34-4B88-8AAB-9F4A3365EB5A}" srcOrd="3" destOrd="0" presId="urn:microsoft.com/office/officeart/2005/8/layout/StepDownProcess"/>
    <dgm:cxn modelId="{8F082F5C-884A-4F15-A7BD-5BB035BB4B95}" type="presParOf" srcId="{6A5E4659-9631-4923-9E01-0D2FB46601D5}" destId="{F0AFBABB-01DB-4475-8DEB-B3540F323E98}" srcOrd="4" destOrd="0" presId="urn:microsoft.com/office/officeart/2005/8/layout/StepDownProcess"/>
    <dgm:cxn modelId="{04D4154F-3CD5-4444-AC40-864E38AAF456}" type="presParOf" srcId="{F0AFBABB-01DB-4475-8DEB-B3540F323E98}" destId="{B3FDBFEB-328B-493C-8DD4-CD59AEAB75A7}" srcOrd="0" destOrd="0" presId="urn:microsoft.com/office/officeart/2005/8/layout/StepDownProcess"/>
    <dgm:cxn modelId="{BB876DD5-C01E-40A8-95ED-34479E4DC650}" type="presParOf" srcId="{F0AFBABB-01DB-4475-8DEB-B3540F323E98}" destId="{61B0085D-2E29-4D4F-9A90-7725B899346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1744170" y="1339321"/>
          <a:ext cx="1184514" cy="13485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1430346" y="26263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Fault gets recorded in AFT</a:t>
          </a:r>
        </a:p>
      </dsp:txBody>
      <dsp:txXfrm>
        <a:off x="1498493" y="94410"/>
        <a:ext cx="1857731" cy="1259459"/>
      </dsp:txXfrm>
    </dsp:sp>
    <dsp:sp modelId="{C2D0D4A5-BCB0-4E05-817C-BE9695B4FDB7}">
      <dsp:nvSpPr>
        <dsp:cNvPr id="0" name=""/>
        <dsp:cNvSpPr/>
      </dsp:nvSpPr>
      <dsp:spPr>
        <a:xfrm>
          <a:off x="3632542" y="159380"/>
          <a:ext cx="2262702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Logged by BE-OP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AFT system sends Email  notification to experts</a:t>
          </a:r>
          <a:endParaRPr lang="en-US" sz="1400" b="1" kern="1200" dirty="0"/>
        </a:p>
      </dsp:txBody>
      <dsp:txXfrm>
        <a:off x="3632542" y="159380"/>
        <a:ext cx="2262702" cy="1128109"/>
      </dsp:txXfrm>
    </dsp:sp>
    <dsp:sp modelId="{6E68391E-7C15-48E7-84BC-0E9166CA2C40}">
      <dsp:nvSpPr>
        <dsp:cNvPr id="0" name=""/>
        <dsp:cNvSpPr/>
      </dsp:nvSpPr>
      <dsp:spPr>
        <a:xfrm rot="5400000">
          <a:off x="3592415" y="2907213"/>
          <a:ext cx="1184514" cy="13485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3278590" y="1594154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Equipment experts follow up fault</a:t>
          </a:r>
        </a:p>
      </dsp:txBody>
      <dsp:txXfrm>
        <a:off x="3346737" y="1662301"/>
        <a:ext cx="1857731" cy="1259459"/>
      </dsp:txXfrm>
    </dsp:sp>
    <dsp:sp modelId="{B4D42EC1-2A69-49F4-BB4E-4B8DE5D3FF5B}">
      <dsp:nvSpPr>
        <dsp:cNvPr id="0" name=""/>
        <dsp:cNvSpPr/>
      </dsp:nvSpPr>
      <dsp:spPr>
        <a:xfrm>
          <a:off x="5400645" y="1718348"/>
          <a:ext cx="2555394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Logging of fault in EAM logbook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u="none" kern="1200" dirty="0"/>
            <a:t>Fault confirmed by equipment expert </a:t>
          </a:r>
          <a:r>
            <a:rPr lang="en-US" sz="1400" kern="1200" dirty="0">
              <a:sym typeface="Wingdings" panose="05000000000000000000" pitchFamily="2" charset="2"/>
            </a:rPr>
            <a:t> </a:t>
          </a:r>
          <a:r>
            <a:rPr lang="en-US" sz="1400" kern="1200" dirty="0"/>
            <a:t>link to AFT &amp; mark linked AFT fault as reviewed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Fault not confirmed </a:t>
          </a: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rPr>
            <a:t>  </a:t>
          </a: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request change</a:t>
          </a:r>
          <a:endParaRPr lang="en-US" sz="1400" kern="1200" dirty="0"/>
        </a:p>
      </dsp:txBody>
      <dsp:txXfrm>
        <a:off x="5400645" y="1718348"/>
        <a:ext cx="2555394" cy="1128109"/>
      </dsp:txXfrm>
    </dsp:sp>
    <dsp:sp modelId="{B3FDBFEB-328B-493C-8DD4-CD59AEAB75A7}">
      <dsp:nvSpPr>
        <dsp:cNvPr id="0" name=""/>
        <dsp:cNvSpPr/>
      </dsp:nvSpPr>
      <dsp:spPr>
        <a:xfrm>
          <a:off x="5126834" y="3162046"/>
          <a:ext cx="1994025" cy="139575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1" kern="1200" dirty="0">
              <a:solidFill>
                <a:schemeClr val="bg2">
                  <a:lumMod val="90000"/>
                </a:schemeClr>
              </a:solidFill>
            </a:rPr>
            <a:t>RAWG review &amp; reassignment</a:t>
          </a:r>
        </a:p>
      </dsp:txBody>
      <dsp:txXfrm>
        <a:off x="5194981" y="3230193"/>
        <a:ext cx="1857731" cy="1259459"/>
      </dsp:txXfrm>
    </dsp:sp>
    <dsp:sp modelId="{61B0085D-2E29-4D4F-9A90-7725B8993467}">
      <dsp:nvSpPr>
        <dsp:cNvPr id="0" name=""/>
        <dsp:cNvSpPr/>
      </dsp:nvSpPr>
      <dsp:spPr>
        <a:xfrm>
          <a:off x="7136291" y="3323636"/>
          <a:ext cx="2329298" cy="1128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Reclassifications trigger new AFT notifications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i="1" kern="1200" dirty="0">
              <a:solidFill>
                <a:schemeClr val="tx1">
                  <a:lumMod val="65000"/>
                  <a:lumOff val="35000"/>
                </a:schemeClr>
              </a:solidFill>
            </a:rPr>
            <a:t>Existing EAM link gets deleted</a:t>
          </a:r>
          <a:endParaRPr lang="en-US" sz="1400" b="1" i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136291" y="3323636"/>
        <a:ext cx="2329298" cy="11281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9466" y="1115419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32" y="113614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OP records fault</a:t>
          </a:r>
        </a:p>
      </dsp:txBody>
      <dsp:txXfrm>
        <a:off x="52025" y="165607"/>
        <a:ext cx="1417365" cy="960911"/>
      </dsp:txXfrm>
    </dsp:sp>
    <dsp:sp modelId="{C2D0D4A5-BCB0-4E05-817C-BE9695B4FDB7}">
      <dsp:nvSpPr>
        <dsp:cNvPr id="0" name=""/>
        <dsp:cNvSpPr/>
      </dsp:nvSpPr>
      <dsp:spPr>
        <a:xfrm>
          <a:off x="1513926" y="215176"/>
          <a:ext cx="1121401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</a:t>
          </a:r>
        </a:p>
      </dsp:txBody>
      <dsp:txXfrm>
        <a:off x="1513926" y="215176"/>
        <a:ext cx="1121401" cy="860696"/>
      </dsp:txXfrm>
    </dsp:sp>
    <dsp:sp modelId="{6E68391E-7C15-48E7-84BC-0E9166CA2C40}">
      <dsp:nvSpPr>
        <dsp:cNvPr id="0" name=""/>
        <dsp:cNvSpPr/>
      </dsp:nvSpPr>
      <dsp:spPr>
        <a:xfrm rot="5400000">
          <a:off x="1504408" y="2311650"/>
          <a:ext cx="903731" cy="102886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264974" y="1309845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Experts follow up fault</a:t>
          </a:r>
        </a:p>
      </dsp:txBody>
      <dsp:txXfrm>
        <a:off x="1316967" y="1361838"/>
        <a:ext cx="1417365" cy="960911"/>
      </dsp:txXfrm>
    </dsp:sp>
    <dsp:sp modelId="{B4D42EC1-2A69-49F4-BB4E-4B8DE5D3FF5B}">
      <dsp:nvSpPr>
        <dsp:cNvPr id="0" name=""/>
        <dsp:cNvSpPr/>
      </dsp:nvSpPr>
      <dsp:spPr>
        <a:xfrm>
          <a:off x="2786326" y="1411407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Reviews &amp; Documents (/links EAM) in AFT</a:t>
          </a:r>
        </a:p>
      </dsp:txBody>
      <dsp:txXfrm>
        <a:off x="2786326" y="1411407"/>
        <a:ext cx="1106486" cy="860696"/>
      </dsp:txXfrm>
    </dsp:sp>
    <dsp:sp modelId="{B3FDBFEB-328B-493C-8DD4-CD59AEAB75A7}">
      <dsp:nvSpPr>
        <dsp:cNvPr id="0" name=""/>
        <dsp:cNvSpPr/>
      </dsp:nvSpPr>
      <dsp:spPr>
        <a:xfrm>
          <a:off x="2529916" y="2506076"/>
          <a:ext cx="1521351" cy="106489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RAWG review &amp; reassignment</a:t>
          </a:r>
        </a:p>
      </dsp:txBody>
      <dsp:txXfrm>
        <a:off x="2581909" y="2558069"/>
        <a:ext cx="1417365" cy="960911"/>
      </dsp:txXfrm>
    </dsp:sp>
    <dsp:sp modelId="{61B0085D-2E29-4D4F-9A90-7725B8993467}">
      <dsp:nvSpPr>
        <dsp:cNvPr id="0" name=""/>
        <dsp:cNvSpPr/>
      </dsp:nvSpPr>
      <dsp:spPr>
        <a:xfrm>
          <a:off x="4051268" y="2607638"/>
          <a:ext cx="1106486" cy="860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- tbc</a:t>
          </a:r>
        </a:p>
      </dsp:txBody>
      <dsp:txXfrm>
        <a:off x="4051268" y="2607638"/>
        <a:ext cx="1106486" cy="8606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26BC9-F40C-4AFC-9608-29D764AFC402}">
      <dsp:nvSpPr>
        <dsp:cNvPr id="0" name=""/>
        <dsp:cNvSpPr/>
      </dsp:nvSpPr>
      <dsp:spPr>
        <a:xfrm rot="5400000">
          <a:off x="231627" y="1151884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33A8-4BC7-4BD7-A45E-ABD559B0744E}">
      <dsp:nvSpPr>
        <dsp:cNvPr id="0" name=""/>
        <dsp:cNvSpPr/>
      </dsp:nvSpPr>
      <dsp:spPr>
        <a:xfrm>
          <a:off x="4205" y="200337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 records fault</a:t>
          </a:r>
        </a:p>
      </dsp:txBody>
      <dsp:txXfrm>
        <a:off x="53590" y="249722"/>
        <a:ext cx="1346259" cy="912704"/>
      </dsp:txXfrm>
    </dsp:sp>
    <dsp:sp modelId="{C2D0D4A5-BCB0-4E05-817C-BE9695B4FDB7}">
      <dsp:nvSpPr>
        <dsp:cNvPr id="0" name=""/>
        <dsp:cNvSpPr/>
      </dsp:nvSpPr>
      <dsp:spPr>
        <a:xfrm>
          <a:off x="1600092" y="296804"/>
          <a:ext cx="1639734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AFT system sends Email  notification to experts –</a:t>
          </a:r>
          <a:r>
            <a:rPr lang="en-US" sz="1200" b="1" kern="1200" dirty="0"/>
            <a:t> still relevant?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AFT creating EAM log if desired (already linked)</a:t>
          </a:r>
        </a:p>
      </dsp:txBody>
      <dsp:txXfrm>
        <a:off x="1600092" y="296804"/>
        <a:ext cx="1639734" cy="817517"/>
      </dsp:txXfrm>
    </dsp:sp>
    <dsp:sp modelId="{6E68391E-7C15-48E7-84BC-0E9166CA2C40}">
      <dsp:nvSpPr>
        <dsp:cNvPr id="0" name=""/>
        <dsp:cNvSpPr/>
      </dsp:nvSpPr>
      <dsp:spPr>
        <a:xfrm rot="5400000">
          <a:off x="1571012" y="2288103"/>
          <a:ext cx="858393" cy="97725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7EB66-92D0-40DD-8F0A-F60A111DFD48}">
      <dsp:nvSpPr>
        <dsp:cNvPr id="0" name=""/>
        <dsp:cNvSpPr/>
      </dsp:nvSpPr>
      <dsp:spPr>
        <a:xfrm>
          <a:off x="1343590" y="133655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Experts follow up fault</a:t>
          </a:r>
        </a:p>
      </dsp:txBody>
      <dsp:txXfrm>
        <a:off x="1392975" y="1385941"/>
        <a:ext cx="1346259" cy="912704"/>
      </dsp:txXfrm>
    </dsp:sp>
    <dsp:sp modelId="{B4D42EC1-2A69-49F4-BB4E-4B8DE5D3FF5B}">
      <dsp:nvSpPr>
        <dsp:cNvPr id="0" name=""/>
        <dsp:cNvSpPr/>
      </dsp:nvSpPr>
      <dsp:spPr>
        <a:xfrm>
          <a:off x="2788620" y="1433024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Documents in EAM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Use plug-in to link to AFT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/>
            <a:t>Auto-document &amp; review?</a:t>
          </a:r>
        </a:p>
      </dsp:txBody>
      <dsp:txXfrm>
        <a:off x="2788620" y="1433024"/>
        <a:ext cx="1050977" cy="817517"/>
      </dsp:txXfrm>
    </dsp:sp>
    <dsp:sp modelId="{B3FDBFEB-328B-493C-8DD4-CD59AEAB75A7}">
      <dsp:nvSpPr>
        <dsp:cNvPr id="0" name=""/>
        <dsp:cNvSpPr/>
      </dsp:nvSpPr>
      <dsp:spPr>
        <a:xfrm>
          <a:off x="2682975" y="2472776"/>
          <a:ext cx="1445029" cy="101147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RAWG review &amp; reassignment</a:t>
          </a:r>
        </a:p>
      </dsp:txBody>
      <dsp:txXfrm>
        <a:off x="2732360" y="2522161"/>
        <a:ext cx="1346259" cy="912704"/>
      </dsp:txXfrm>
    </dsp:sp>
    <dsp:sp modelId="{61B0085D-2E29-4D4F-9A90-7725B8993467}">
      <dsp:nvSpPr>
        <dsp:cNvPr id="0" name=""/>
        <dsp:cNvSpPr/>
      </dsp:nvSpPr>
      <dsp:spPr>
        <a:xfrm>
          <a:off x="4128005" y="2569243"/>
          <a:ext cx="1050977" cy="817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Reclassifications trigger new notifications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Existing EAM link gets deleted – </a:t>
          </a:r>
          <a:r>
            <a:rPr lang="en-US" sz="1200" b="1" kern="1200" dirty="0"/>
            <a:t>notification?</a:t>
          </a:r>
        </a:p>
      </dsp:txBody>
      <dsp:txXfrm>
        <a:off x="4128005" y="2569243"/>
        <a:ext cx="1050977" cy="817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81CE0-D80E-4F9F-A36D-F348D5A28F33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425C7-AC59-4254-B8F9-A0F273DD7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4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about CRG &amp; CV</a:t>
            </a:r>
          </a:p>
          <a:p>
            <a:r>
              <a:rPr lang="en-US" dirty="0"/>
              <a:t>If it is not your fault – don’t link to AFT but link to the EAM log that brought you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7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33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consistency, less redundant information,</a:t>
            </a:r>
          </a:p>
          <a:p>
            <a:r>
              <a:rPr lang="en-US" dirty="0"/>
              <a:t>How to update faults that are reassigned from one </a:t>
            </a:r>
            <a:r>
              <a:rPr lang="en-US" dirty="0" err="1"/>
              <a:t>eam</a:t>
            </a:r>
            <a:r>
              <a:rPr lang="en-US" dirty="0"/>
              <a:t> to another </a:t>
            </a:r>
            <a:r>
              <a:rPr lang="en-US" dirty="0" err="1"/>
              <a:t>eam</a:t>
            </a:r>
            <a:r>
              <a:rPr lang="en-US" dirty="0"/>
              <a:t> logbook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425C7-AC59-4254-B8F9-A0F273DD7B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8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0E0C5-D706-64E7-5590-7A2A39EBA7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3B5232-9E5C-1CFE-B57D-643158F936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92890-D700-7CA7-5857-F269275A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C44E-4555-4FB6-8A58-FE4D0B2BFC22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F7696-C0B1-CE51-F07A-CDC54745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5C6BB-5D61-8249-949F-E2688FD1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2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2E609-3AAC-1349-726D-F6E9F3B7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0A0BA-0B4A-E33F-81A8-AE8590A8F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4F2AA-9F4B-D39F-F643-26F15E84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A9837-23C6-4F47-89D7-D609831D3F54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E17912-42B0-4373-E7C1-9E3F0C76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268F3-AE16-8029-C709-363A2E996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1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0E7EAF-2F60-A2B3-FA01-EA517F3EF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EAF9C2-90D0-6974-9F9D-BE4151787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1A5CF-AB5A-0D71-0994-3FD415328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71037-3DDC-4B12-97A5-96345C695004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5F1400-47AC-29CD-83DA-6FAF0125B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66CA1-9818-79BD-BDCA-2D992B0C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01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67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46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888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1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444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54040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632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5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A839B-D1D1-510F-C0CF-45E564C4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A04F0-90DE-C7CD-7C3F-671CC35F1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F9F70-BB23-3D68-8768-07A88907C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E813-453D-4687-BAAA-E98C3186463E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B673D-9B2B-98F7-3235-152CD1CB7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3AC5E-69B3-FBC9-5FC4-327FABC06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755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460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377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294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290152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23873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85334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49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00458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4235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69920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6D3AF-5BBB-3755-0BBC-28AE1540D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C4926-222E-567E-55CF-002B3655B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B807C-4E97-6FF5-2FE7-2FA3AD3F7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F3D9-134B-47EB-8A4E-AB6641CCE50C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1A089-1A73-F724-7F98-8112D627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FA8D7-2B3A-68CA-1962-58631BB4F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869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985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2694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558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08094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Maintenance Contract - EAM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7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0B9DB-16BD-323B-00AE-C1B6C9E1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4ADC7-E0EA-DCDB-A9E4-A044DCBF3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4C8B0C-9A97-C32C-14A3-C90BB1D6B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36729-1A22-9BE7-2175-F17D3411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A48-448B-47EC-8576-F80AC82D2498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22AD2-A4EC-68B8-439E-0CDCA4C86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233C9-26DD-942B-3EB6-AE9B1686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9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9A2C-2F79-100B-3E91-CA6B76EC5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D0BE2B-82F9-F308-A59E-CF7FB83E1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DC5014-CCBD-D7A0-6C50-39480A8CB0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EFC73-93BD-9AC2-0308-C0D664D8D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92E776-D90B-7DD3-8662-799E3E380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991D53-7E01-2829-1EE8-F214CDB4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70B20-A0D0-4DE9-8F2C-596E17D86D04}" type="datetime1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89452-59AF-98B6-CD1B-06EA476E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2FBD0B-BD2B-3A9B-BB7D-BDDF7BA96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3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BC203-7AB3-FCD1-2DD8-A60288F72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F8A0B-42D2-38E8-8AFF-438F45F7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C0A24-41BF-4382-9759-96C416C03AFF}" type="datetime1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ADDF4-3092-83F0-ABB9-CE0D4ACD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4DD648-E170-4C9B-B498-39151311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3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4872DC-5079-C515-071C-B5E429520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6237F-70DD-438D-A8C8-50CF3DADC161}" type="datetime1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65B7A-5C98-DD1E-63F6-75CC280B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CC615E-DAEC-0967-CFF1-2568FD5C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8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7C11F-F3B3-30E9-14E8-15E0D851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46FA4-C122-46D2-EB67-3860A6C7F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6F8FD0-16D8-AAEB-C8F2-43D31D05A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A63FD-14FF-C844-6ADD-E4B85D75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76720-9927-4345-A37C-DD3D2C3B63D3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41C1B-2FCD-75F5-20CA-AE4E4E13C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AC6F2-7181-ADBC-819D-CC01DEF7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9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6A0DE-BBE0-7A7B-7C6B-8316547E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95B92-EEA6-A8BA-C1F3-64050AA439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7513C-EA88-6E59-EE41-6552274E7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3AF01-DECC-1D5A-B0A2-2A119A7BD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A9098-1351-40D8-BE9A-6215B889DFB3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861BB-B66E-DE93-884C-2D3741F9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2BBB3-80EE-5CDE-8CEB-E970E3A3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33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D2420E-1F93-1C77-4001-9D169C6A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6E72F-BBFE-3225-F5B4-1112D5635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D586D-8A68-0A4B-9E05-997A12244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A2CA7C-46CB-4059-9D9F-64C9F7407AB3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36EEF-67AA-00C4-4ED2-CEB91CD5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7F558-D449-6115-04F6-F1EA3B103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59C1D4-6EAF-4F00-B30B-D67F2FC3E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0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55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testeamlogbook.cern.ch/LBQLHC/log2/122051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s://aft-test.cern.ch/faults/1107322?timePeriod=%257B%2522timePeriodType%2522%253A%2522fixed%2522%252C%2522startTime%2522%253A%252201102024000000%2522%252C%2522endTime%2522%253A%252201112024000000%2522%257D&amp;accelerator=LH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eam.support@cern.c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AB14A4B-B50F-C69F-7ADC-EB424D2A92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EAM to AFT linking plug-in - Workflow for 2025 &amp; Demo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37B1ED5-3628-8664-6636-814FBE7847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EAM/AFT Integrations Meeting</a:t>
            </a:r>
          </a:p>
          <a:p>
            <a:r>
              <a:rPr lang="en-US" dirty="0"/>
              <a:t>R. Almeida, A. Asko, L. Felsberger, P. </a:t>
            </a:r>
            <a:r>
              <a:rPr lang="en-US" dirty="0" err="1"/>
              <a:t>Jursco</a:t>
            </a:r>
            <a:r>
              <a:rPr lang="en-US" dirty="0"/>
              <a:t>, G. Perinic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4E091-EBA6-7B32-40CA-021ECB982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E813-453D-4687-BAAA-E98C3186463E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2F887-2BE2-E1ED-74D7-D95CA049A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206AE-B3FC-BDDA-F368-63AE16DD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67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8699211" y="44625"/>
            <a:ext cx="2794350" cy="619268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 Working Group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192344" y="2119571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Assess equipment responsible in collaboration with groups concerned, and TIOC 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770600" y="44625"/>
            <a:ext cx="2845680" cy="619268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Equipment expert (AA, ACE, CV, EL, HE)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1290" y="44625"/>
            <a:ext cx="2794350" cy="619268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Machines control rooms or Experiment control rooms (CCC-PS, CCC-SPS, CCC-LHC, Isolde control room,..)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902587" y="44625"/>
            <a:ext cx="2794350" cy="619268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 control room (CCC-TI)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Lightning Bolt 1"/>
          <p:cNvSpPr/>
          <p:nvPr/>
        </p:nvSpPr>
        <p:spPr>
          <a:xfrm>
            <a:off x="263352" y="1624330"/>
            <a:ext cx="720080" cy="43204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63352" y="2132856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Fault potentially linked to infrastructure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99123" y="2453334"/>
            <a:ext cx="107658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02992" y="2241374"/>
            <a:ext cx="11155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TI</a:t>
            </a:r>
          </a:p>
        </p:txBody>
      </p:sp>
      <p:sp>
        <p:nvSpPr>
          <p:cNvPr id="13" name="Diamond 12"/>
          <p:cNvSpPr/>
          <p:nvPr/>
        </p:nvSpPr>
        <p:spPr>
          <a:xfrm>
            <a:off x="3378021" y="1848144"/>
            <a:ext cx="1548706" cy="12535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Check  problem  alarms </a:t>
            </a:r>
          </a:p>
        </p:txBody>
      </p:sp>
      <p:cxnSp>
        <p:nvCxnSpPr>
          <p:cNvPr id="22" name="Straight Connector 21"/>
          <p:cNvCxnSpPr>
            <a:stCxn id="13" idx="2"/>
          </p:cNvCxnSpPr>
          <p:nvPr/>
        </p:nvCxnSpPr>
        <p:spPr>
          <a:xfrm>
            <a:off x="4152374" y="3101644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26038" y="3095221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279576" y="3286310"/>
            <a:ext cx="1872798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63352" y="2969332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 AFT faults with the suspected equipment in agreement with TI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87223" y="3074349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Machines /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271464" y="3653408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271464" y="3838074"/>
            <a:ext cx="4824536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iamond 33"/>
          <p:cNvSpPr/>
          <p:nvPr/>
        </p:nvSpPr>
        <p:spPr>
          <a:xfrm>
            <a:off x="6148598" y="3151605"/>
            <a:ext cx="1800200" cy="13729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Fault confirmed for the equipment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01297" y="4517371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040586" y="4853405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Pass to status Fault reviewed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4560" y="2908354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0586" y="2119571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Request modification of attribute </a:t>
            </a:r>
          </a:p>
        </p:txBody>
      </p:sp>
      <p:cxnSp>
        <p:nvCxnSpPr>
          <p:cNvPr id="41" name="Straight Arrow Connector 40"/>
          <p:cNvCxnSpPr>
            <a:stCxn id="34" idx="2"/>
            <a:endCxn id="37" idx="0"/>
          </p:cNvCxnSpPr>
          <p:nvPr/>
        </p:nvCxnSpPr>
        <p:spPr>
          <a:xfrm>
            <a:off x="7048698" y="4524542"/>
            <a:ext cx="0" cy="328863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0" idx="2"/>
          </p:cNvCxnSpPr>
          <p:nvPr/>
        </p:nvCxnSpPr>
        <p:spPr>
          <a:xfrm flipV="1">
            <a:off x="7039976" y="2803647"/>
            <a:ext cx="8722" cy="35447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056810" y="2446492"/>
            <a:ext cx="113553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144262" y="4873788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 an Event for TIOC analysis linked to the AFT fault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152374" y="3933056"/>
            <a:ext cx="0" cy="933412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152374" y="3286310"/>
            <a:ext cx="0" cy="45943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362371" y="3626112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Automatic notification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1F32B63-8273-97B0-4A4A-3EAF1C16B7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2024-11-08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D974ACE-9D66-1B67-55FA-9C20AB72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 AFT – EAM CV proposal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8699211" y="44625"/>
            <a:ext cx="2794350" cy="619268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 Working Group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101144" y="1777533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Assess equipment responsible in collaboration with groups concerned, and TIOC 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770600" y="44625"/>
            <a:ext cx="2845680" cy="619268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Equipment expert (CV, EL, HE)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1290" y="44625"/>
            <a:ext cx="2794350" cy="619268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Machines control rooms or Experiment control rooms (CCC-PS, CCC-SPS, CCC-LHC, Isolde control room,..)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902587" y="44625"/>
            <a:ext cx="2794350" cy="619268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 control room (CCC-TI)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2152" y="1790818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Fault potentially linked to infrastructure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7923" y="2111296"/>
            <a:ext cx="107658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11792" y="1899336"/>
            <a:ext cx="11155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TI</a:t>
            </a:r>
          </a:p>
        </p:txBody>
      </p:sp>
      <p:sp>
        <p:nvSpPr>
          <p:cNvPr id="13" name="Diamond 12"/>
          <p:cNvSpPr/>
          <p:nvPr/>
        </p:nvSpPr>
        <p:spPr>
          <a:xfrm>
            <a:off x="3286821" y="1506106"/>
            <a:ext cx="1548706" cy="12535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Check  problem  alarms </a:t>
            </a:r>
          </a:p>
        </p:txBody>
      </p:sp>
      <p:cxnSp>
        <p:nvCxnSpPr>
          <p:cNvPr id="22" name="Straight Connector 21"/>
          <p:cNvCxnSpPr>
            <a:stCxn id="13" idx="2"/>
          </p:cNvCxnSpPr>
          <p:nvPr/>
        </p:nvCxnSpPr>
        <p:spPr>
          <a:xfrm>
            <a:off x="4061174" y="2759606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4838" y="2753183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188376" y="2944272"/>
            <a:ext cx="1872798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172152" y="2627294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 AFT faults with the suspected equipment in agreement with TI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96023" y="2732311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Machines /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180264" y="3311370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180264" y="3496036"/>
            <a:ext cx="4824536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iamond 33"/>
          <p:cNvSpPr/>
          <p:nvPr/>
        </p:nvSpPr>
        <p:spPr>
          <a:xfrm>
            <a:off x="6057398" y="2809567"/>
            <a:ext cx="1800200" cy="13729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Fault confirmed for the equipment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10097" y="4175333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004800" y="4310941"/>
            <a:ext cx="2016224" cy="18914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Change the status of AFT Fault (reviewed)</a:t>
            </a:r>
          </a:p>
          <a:p>
            <a:pPr marL="1714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Fill the logbook event (filling automatically the AFT)</a:t>
            </a:r>
          </a:p>
          <a:p>
            <a:pPr marL="1714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 additional work orders</a:t>
            </a:r>
          </a:p>
          <a:p>
            <a:pPr marL="1714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Define action plan (followed at the TIOC)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73360" y="2566316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5949386" y="1777533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Request modification of attribute </a:t>
            </a:r>
          </a:p>
        </p:txBody>
      </p:sp>
      <p:cxnSp>
        <p:nvCxnSpPr>
          <p:cNvPr id="41" name="Straight Arrow Connector 40"/>
          <p:cNvCxnSpPr>
            <a:cxnSpLocks/>
            <a:stCxn id="34" idx="2"/>
          </p:cNvCxnSpPr>
          <p:nvPr/>
        </p:nvCxnSpPr>
        <p:spPr>
          <a:xfrm>
            <a:off x="6957498" y="4182504"/>
            <a:ext cx="0" cy="92333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0" idx="2"/>
          </p:cNvCxnSpPr>
          <p:nvPr/>
        </p:nvCxnSpPr>
        <p:spPr>
          <a:xfrm flipV="1">
            <a:off x="6948776" y="2461609"/>
            <a:ext cx="8722" cy="35447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7965610" y="2104454"/>
            <a:ext cx="113553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053062" y="4531750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Create:  </a:t>
            </a:r>
          </a:p>
          <a:p>
            <a:pPr marL="1714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logbook event for CV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work order for the intervention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061174" y="3591018"/>
            <a:ext cx="0" cy="933412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061174" y="2944272"/>
            <a:ext cx="0" cy="45943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271171" y="3284074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Automatic notification</a:t>
            </a:r>
          </a:p>
        </p:txBody>
      </p:sp>
      <p:sp>
        <p:nvSpPr>
          <p:cNvPr id="2" name="Lightning Bolt 1"/>
          <p:cNvSpPr/>
          <p:nvPr/>
        </p:nvSpPr>
        <p:spPr>
          <a:xfrm>
            <a:off x="98489" y="1467288"/>
            <a:ext cx="720080" cy="43204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39BF63-D185-8DF4-979E-A1217559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2024-11-08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1930E2-7415-572D-4413-7147377D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 AFT – EAM CV proposal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682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43B2A3-4F65-208C-0681-DA06260C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Workflows with and without plug-in</a:t>
            </a:r>
            <a:br>
              <a:rPr lang="en-US" dirty="0"/>
            </a:br>
            <a:r>
              <a:rPr lang="en-US" sz="3200" dirty="0"/>
              <a:t>(experts’ point of view)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B6716-00CE-BAEE-F8C8-7DFC344DAB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Currently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A2B96E1-1546-03B6-EA28-75B6AC4BBE2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38987374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C6317A-82B8-3433-AF58-B3FA21E413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With EAM/AFT integration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3E3D410A-1EBD-2D48-9D90-3D3515C010E0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773281296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CB64D65A-76AA-99F1-234F-E86417AE32F1}"/>
              </a:ext>
            </a:extLst>
          </p:cNvPr>
          <p:cNvCxnSpPr>
            <a:cxnSpLocks/>
            <a:endCxn id="6" idx="1"/>
          </p:cNvCxnSpPr>
          <p:nvPr/>
        </p:nvCxnSpPr>
        <p:spPr>
          <a:xfrm rot="10800000">
            <a:off x="839788" y="4347369"/>
            <a:ext cx="3102734" cy="1516720"/>
          </a:xfrm>
          <a:prstGeom prst="bentConnector3">
            <a:avLst>
              <a:gd name="adj1" fmla="val 10736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25AE740-FD4E-E9CA-C160-A32A92BE47D5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>
            <a:off x="6172200" y="4347370"/>
            <a:ext cx="3102732" cy="1582983"/>
          </a:xfrm>
          <a:prstGeom prst="bentConnector3">
            <a:avLst>
              <a:gd name="adj1" fmla="val 1054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D8755-4C0F-7C22-F6B2-A1C03B549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F11FA-02EC-44F9-A958-DC0D2070B30A}" type="datetime1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2F9044-1A54-42E4-C667-3677A938D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9EBBC-3526-7F66-CFCC-278D47530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48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AD87B-78C4-DAF8-9999-2EB8539D8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Plug-in to link to AFT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AF0E4-D34B-F3DD-5624-CD62320D1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received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9636B-74E4-9768-080E-C3183DBF18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Lionel (CRG)</a:t>
            </a: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does not take into account the Site/Subsystem/equipment : for instance, in the LHC logbook, we may have the following Accelerators: LHC, ELENA, PS, AD, EA,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LHC Cryogenic logbook, we have all systems: Injector Complex, Radio Frequency, etc.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 looks like the margin of error takes into account the start date and the end date as well.</a:t>
            </a: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742950" marR="0" lvl="1" indent="-285750">
              <a:buFont typeface="Courier New" panose="02070309020205020404" pitchFamily="49" charset="0"/>
              <a:buChar char="o"/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same AFT id can be recorded multiple time whenever the logbook is saved.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500" dirty="0">
                <a:latin typeface="Calibri" panose="020F0502020204030204" pitchFamily="34" charset="0"/>
                <a:ea typeface="Aptos" panose="020B0004020202020204" pitchFamily="34" charset="0"/>
              </a:rPr>
              <a:t>Jesper (TIOC)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Limit the list of AFT events to those within the same time frame. Perhaps with the possibility to manually expand the list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done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Group the list by machine, then order by start time ?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Remove from the list the ones you have already attached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1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Perhaps add more description when the AFT is attached. You see only the ID now, perhaps it could be useful to see also the description from the AFT inside EAM?  - </a:t>
            </a:r>
            <a:r>
              <a:rPr lang="en-GB" sz="1100" b="1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next slide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1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9EA90-E84F-361E-73CC-D85227AC6E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What could we propose?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4A9DA5-51F2-45B7-3191-4615F84A7D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System filter for each logbook</a:t>
            </a:r>
          </a:p>
          <a:p>
            <a:pPr lvl="1"/>
            <a:r>
              <a:rPr lang="en-US" dirty="0" err="1"/>
              <a:t>Egroup</a:t>
            </a:r>
            <a:r>
              <a:rPr lang="en-US" dirty="0"/>
              <a:t> based</a:t>
            </a:r>
          </a:p>
          <a:p>
            <a:pPr lvl="2"/>
            <a:r>
              <a:rPr lang="en-US" dirty="0"/>
              <a:t>Long-term: integration with IT </a:t>
            </a:r>
            <a:r>
              <a:rPr lang="en-US" dirty="0" err="1"/>
              <a:t>egroups</a:t>
            </a:r>
            <a:r>
              <a:rPr lang="en-US" dirty="0"/>
              <a:t> - grabber</a:t>
            </a:r>
          </a:p>
          <a:p>
            <a:pPr lvl="1"/>
            <a:r>
              <a:rPr lang="en-US" dirty="0"/>
              <a:t>Mapping (how to maintain? Put reference on start page of </a:t>
            </a:r>
            <a:r>
              <a:rPr lang="en-US" dirty="0" err="1"/>
              <a:t>eam</a:t>
            </a:r>
            <a:r>
              <a:rPr lang="en-US" dirty="0"/>
              <a:t> logbook &amp; send yearly reminder)</a:t>
            </a:r>
          </a:p>
          <a:p>
            <a:r>
              <a:rPr lang="en-US" dirty="0"/>
              <a:t>Ordering search results - done</a:t>
            </a:r>
          </a:p>
          <a:p>
            <a:r>
              <a:rPr lang="en-US" dirty="0"/>
              <a:t>Avoid double linking - easy</a:t>
            </a:r>
          </a:p>
          <a:p>
            <a:r>
              <a:rPr lang="en-US" dirty="0"/>
              <a:t>Fine-tuning of duration - unclear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661E06-6554-D5A2-29F9-C42B81727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C576-B236-4D2F-8173-22542133088D}" type="datetime1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22F24B-FE07-E54E-9F1B-A5DD78AD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A9CA9-695B-D5C5-5ED7-8464E3386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8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AAF24-B44C-3918-1A6B-4E941C113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Re-cap on EAM &amp; AFT Integration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FF0FF9E-14DB-880B-22BA-C3B953DDF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959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Started out ~1 year ago</a:t>
            </a:r>
          </a:p>
          <a:p>
            <a:r>
              <a:rPr lang="en-US" dirty="0"/>
              <a:t>Discussed integration requirements with CRG, CV, EL, TIOC, AFT, EAM &amp; RAWG</a:t>
            </a:r>
          </a:p>
          <a:p>
            <a:r>
              <a:rPr lang="en-US" dirty="0"/>
              <a:t>Motivations:</a:t>
            </a:r>
          </a:p>
          <a:p>
            <a:pPr lvl="1"/>
            <a:r>
              <a:rPr lang="en-US" dirty="0"/>
              <a:t>Less workload – avoiding double bookkeeping &amp; reviewing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Added value from combining information of both databases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Beam impact in AFT, equipment code from EAM,…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Opportunity to homogenize data recording and build common tools for data analysis/KPI definition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FA664F-6BAB-D9C5-2485-FC1C7F869EE9}"/>
              </a:ext>
            </a:extLst>
          </p:cNvPr>
          <p:cNvSpPr txBox="1"/>
          <p:nvPr/>
        </p:nvSpPr>
        <p:spPr>
          <a:xfrm>
            <a:off x="1785600" y="5455635"/>
            <a:ext cx="28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proposal from CRG: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EF77025-FDBE-7CD4-58A0-3C4A24A30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54D1-EF45-4AA9-B18F-6B7197FB3AD2}" type="datetime1">
              <a:rPr lang="en-US" smtClean="0"/>
              <a:t>2/18/2025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6E54A9A-BDB3-A4DC-8DC3-E432C418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F6BCB86-4633-0A0E-693B-98F6162C8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E3D28C-F419-9AFC-3F58-5AC8D5D2F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989" y="4378226"/>
            <a:ext cx="6448425" cy="191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54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8496A-0C2C-00D4-4880-A08F4621A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4C770-2C2C-A042-9D18-171C0EE6F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2C31643-74CE-571E-6BEC-7FBDB6E6F1C2}"/>
              </a:ext>
            </a:extLst>
          </p:cNvPr>
          <p:cNvSpPr/>
          <p:nvPr/>
        </p:nvSpPr>
        <p:spPr>
          <a:xfrm>
            <a:off x="7640211" y="1261701"/>
            <a:ext cx="4393122" cy="1611099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r>
              <a:rPr lang="en-US" dirty="0"/>
              <a:t>AFT tool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798BF20-025D-BAD8-7341-FC8CACD8058D}"/>
              </a:ext>
            </a:extLst>
          </p:cNvPr>
          <p:cNvSpPr/>
          <p:nvPr/>
        </p:nvSpPr>
        <p:spPr>
          <a:xfrm>
            <a:off x="4383388" y="1261701"/>
            <a:ext cx="2595773" cy="4548470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Accelerators &amp;</a:t>
            </a:r>
          </a:p>
          <a:p>
            <a:r>
              <a:rPr lang="en-US" dirty="0"/>
              <a:t>Equipment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860093-4587-9509-1C3E-FA1800A060E6}"/>
              </a:ext>
            </a:extLst>
          </p:cNvPr>
          <p:cNvSpPr/>
          <p:nvPr/>
        </p:nvSpPr>
        <p:spPr>
          <a:xfrm>
            <a:off x="7747200" y="3758399"/>
            <a:ext cx="4241365" cy="2051771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t"/>
          <a:lstStyle/>
          <a:p>
            <a:pPr algn="r"/>
            <a:r>
              <a:rPr lang="en-US" dirty="0"/>
              <a:t>EAM tool</a:t>
            </a:r>
          </a:p>
          <a:p>
            <a:pPr algn="r"/>
            <a:endParaRPr lang="en-US" sz="1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A785732-4D00-D428-70F3-21A5503E437A}"/>
              </a:ext>
            </a:extLst>
          </p:cNvPr>
          <p:cNvSpPr/>
          <p:nvPr/>
        </p:nvSpPr>
        <p:spPr>
          <a:xfrm>
            <a:off x="4838940" y="4632726"/>
            <a:ext cx="1679164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trike="sngStrike" dirty="0"/>
              <a:t>Equipment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71C366F-E6B5-039B-0C24-63F8E64157DB}"/>
              </a:ext>
            </a:extLst>
          </p:cNvPr>
          <p:cNvSpPr/>
          <p:nvPr/>
        </p:nvSpPr>
        <p:spPr>
          <a:xfrm>
            <a:off x="7963200" y="2130186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sp>
        <p:nvSpPr>
          <p:cNvPr id="28" name="Arrow: Left-Right 27">
            <a:extLst>
              <a:ext uri="{FF2B5EF4-FFF2-40B4-BE49-F238E27FC236}">
                <a16:creationId xmlns:a16="http://schemas.microsoft.com/office/drawing/2014/main" id="{B4124564-0BD3-2B87-6F6F-F212AED9C04F}"/>
              </a:ext>
            </a:extLst>
          </p:cNvPr>
          <p:cNvSpPr/>
          <p:nvPr/>
        </p:nvSpPr>
        <p:spPr>
          <a:xfrm>
            <a:off x="4383387" y="5890144"/>
            <a:ext cx="7649945" cy="326488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Physical/Operations				Database</a:t>
            </a:r>
          </a:p>
        </p:txBody>
      </p:sp>
      <p:sp>
        <p:nvSpPr>
          <p:cNvPr id="29" name="Arrow: Left-Right 28">
            <a:extLst>
              <a:ext uri="{FF2B5EF4-FFF2-40B4-BE49-F238E27FC236}">
                <a16:creationId xmlns:a16="http://schemas.microsoft.com/office/drawing/2014/main" id="{8B4FBF73-20D8-120B-182A-351A5633C773}"/>
              </a:ext>
            </a:extLst>
          </p:cNvPr>
          <p:cNvSpPr/>
          <p:nvPr/>
        </p:nvSpPr>
        <p:spPr>
          <a:xfrm rot="16200000">
            <a:off x="1913037" y="3386510"/>
            <a:ext cx="4548470" cy="298851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Equipment/TIOC	Accelerator Operations</a:t>
            </a:r>
          </a:p>
        </p:txBody>
      </p:sp>
      <p:sp>
        <p:nvSpPr>
          <p:cNvPr id="34" name="Star: 6 Points 33">
            <a:extLst>
              <a:ext uri="{FF2B5EF4-FFF2-40B4-BE49-F238E27FC236}">
                <a16:creationId xmlns:a16="http://schemas.microsoft.com/office/drawing/2014/main" id="{75CADB8B-6DED-BC9B-5487-C48089555B3A}"/>
              </a:ext>
            </a:extLst>
          </p:cNvPr>
          <p:cNvSpPr/>
          <p:nvPr/>
        </p:nvSpPr>
        <p:spPr>
          <a:xfrm>
            <a:off x="4997748" y="1824837"/>
            <a:ext cx="1254733" cy="990183"/>
          </a:xfrm>
          <a:prstGeom prst="star6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US" sz="2000" strike="sngStrike" dirty="0"/>
              <a:t>Beam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96F1FB0-2B03-550E-9333-9EDE5C4D969F}"/>
              </a:ext>
            </a:extLst>
          </p:cNvPr>
          <p:cNvSpPr/>
          <p:nvPr/>
        </p:nvSpPr>
        <p:spPr>
          <a:xfrm>
            <a:off x="7963200" y="4632726"/>
            <a:ext cx="1993446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Logbook event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D029D5-D617-15A8-E77F-DE2CBE18CFAA}"/>
              </a:ext>
            </a:extLst>
          </p:cNvPr>
          <p:cNvCxnSpPr/>
          <p:nvPr/>
        </p:nvCxnSpPr>
        <p:spPr>
          <a:xfrm>
            <a:off x="6096000" y="2325600"/>
            <a:ext cx="1867200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29A582-67C5-CB93-6784-3E37568A94AF}"/>
              </a:ext>
            </a:extLst>
          </p:cNvPr>
          <p:cNvSpPr txBox="1"/>
          <p:nvPr/>
        </p:nvSpPr>
        <p:spPr>
          <a:xfrm>
            <a:off x="7025851" y="1927133"/>
            <a:ext cx="107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FCB592B-F79F-67D0-7DCF-55C1D56841A5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6523812" y="4777442"/>
            <a:ext cx="1439388" cy="684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2F278F3-4719-7064-314A-8B94ECE14F07}"/>
              </a:ext>
            </a:extLst>
          </p:cNvPr>
          <p:cNvSpPr txBox="1"/>
          <p:nvPr/>
        </p:nvSpPr>
        <p:spPr>
          <a:xfrm>
            <a:off x="7041472" y="4378974"/>
            <a:ext cx="1075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D83EBBB-024A-07D7-8C72-C5E7F395CF39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8959923" y="2433302"/>
            <a:ext cx="0" cy="219942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E27D6887-4784-B46D-F2FA-EBD2A5C1BF45}"/>
              </a:ext>
            </a:extLst>
          </p:cNvPr>
          <p:cNvSpPr/>
          <p:nvPr/>
        </p:nvSpPr>
        <p:spPr>
          <a:xfrm>
            <a:off x="9963966" y="1845749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873CC94-0514-1EA4-7D6B-BDB8926356AF}"/>
              </a:ext>
            </a:extLst>
          </p:cNvPr>
          <p:cNvSpPr/>
          <p:nvPr/>
        </p:nvSpPr>
        <p:spPr>
          <a:xfrm>
            <a:off x="10530058" y="1679684"/>
            <a:ext cx="1362655" cy="30311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 event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60FDC82-4CE2-BFAD-25C0-59577A1687A6}"/>
              </a:ext>
            </a:extLst>
          </p:cNvPr>
          <p:cNvCxnSpPr>
            <a:cxnSpLocks/>
            <a:endCxn id="46" idx="2"/>
          </p:cNvCxnSpPr>
          <p:nvPr/>
        </p:nvCxnSpPr>
        <p:spPr>
          <a:xfrm flipV="1">
            <a:off x="9867882" y="2148865"/>
            <a:ext cx="777412" cy="2483861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4BAB319-C31C-A13C-8713-DB8B55ADA351}"/>
              </a:ext>
            </a:extLst>
          </p:cNvPr>
          <p:cNvCxnSpPr>
            <a:cxnSpLocks/>
          </p:cNvCxnSpPr>
          <p:nvPr/>
        </p:nvCxnSpPr>
        <p:spPr>
          <a:xfrm flipV="1">
            <a:off x="9940215" y="1976294"/>
            <a:ext cx="1628141" cy="265643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2EFDA3B-79E5-3757-AE7E-85147B21ED69}"/>
              </a:ext>
            </a:extLst>
          </p:cNvPr>
          <p:cNvSpPr txBox="1"/>
          <p:nvPr/>
        </p:nvSpPr>
        <p:spPr>
          <a:xfrm>
            <a:off x="9036575" y="2872800"/>
            <a:ext cx="1075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Link, populate &amp; review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E98F9CF-70C9-BC8C-346C-784821AC6237}"/>
              </a:ext>
            </a:extLst>
          </p:cNvPr>
          <p:cNvSpPr/>
          <p:nvPr/>
        </p:nvSpPr>
        <p:spPr>
          <a:xfrm>
            <a:off x="9944268" y="5166206"/>
            <a:ext cx="1993446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Work order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BE364D6-A924-A406-413D-1A8E347C2687}"/>
              </a:ext>
            </a:extLst>
          </p:cNvPr>
          <p:cNvCxnSpPr>
            <a:cxnSpLocks/>
          </p:cNvCxnSpPr>
          <p:nvPr/>
        </p:nvCxnSpPr>
        <p:spPr>
          <a:xfrm>
            <a:off x="9813980" y="4947116"/>
            <a:ext cx="550104" cy="207816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237D530-E0FE-7FDD-0CB3-DF4C1959335F}"/>
              </a:ext>
            </a:extLst>
          </p:cNvPr>
          <p:cNvCxnSpPr>
            <a:cxnSpLocks/>
          </p:cNvCxnSpPr>
          <p:nvPr/>
        </p:nvCxnSpPr>
        <p:spPr>
          <a:xfrm>
            <a:off x="8546400" y="2433302"/>
            <a:ext cx="0" cy="2199424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A4F46D8-BD2B-A886-6E72-42242B6B4F90}"/>
              </a:ext>
            </a:extLst>
          </p:cNvPr>
          <p:cNvSpPr txBox="1"/>
          <p:nvPr/>
        </p:nvSpPr>
        <p:spPr>
          <a:xfrm>
            <a:off x="7392683" y="3047537"/>
            <a:ext cx="1138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Optional: log &amp; link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4B0543E-340A-4205-EC4C-0FB5F97EF0F5}"/>
              </a:ext>
            </a:extLst>
          </p:cNvPr>
          <p:cNvSpPr txBox="1"/>
          <p:nvPr/>
        </p:nvSpPr>
        <p:spPr>
          <a:xfrm>
            <a:off x="10943299" y="2827099"/>
            <a:ext cx="1248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1:N </a:t>
            </a:r>
            <a:br>
              <a:rPr lang="en-US" dirty="0"/>
            </a:br>
            <a:r>
              <a:rPr lang="en-US" dirty="0"/>
              <a:t>EAM</a:t>
            </a:r>
            <a:r>
              <a:rPr lang="en-US" dirty="0">
                <a:sym typeface="Wingdings" panose="05000000000000000000" pitchFamily="2" charset="2"/>
              </a:rPr>
              <a:t>:AFT</a:t>
            </a:r>
            <a:endParaRPr lang="en-US" dirty="0"/>
          </a:p>
        </p:txBody>
      </p:sp>
      <p:sp>
        <p:nvSpPr>
          <p:cNvPr id="63" name="Content Placeholder 6">
            <a:extLst>
              <a:ext uri="{FF2B5EF4-FFF2-40B4-BE49-F238E27FC236}">
                <a16:creationId xmlns:a16="http://schemas.microsoft.com/office/drawing/2014/main" id="{E8257A06-8C26-C49E-4ABB-109FD1E4AFE9}"/>
              </a:ext>
            </a:extLst>
          </p:cNvPr>
          <p:cNvSpPr txBox="1">
            <a:spLocks/>
          </p:cNvSpPr>
          <p:nvPr/>
        </p:nvSpPr>
        <p:spPr>
          <a:xfrm>
            <a:off x="203436" y="1825625"/>
            <a:ext cx="3675744" cy="435133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AFT owns operations impact data</a:t>
            </a:r>
          </a:p>
          <a:p>
            <a:pPr>
              <a:lnSpc>
                <a:spcPct val="120000"/>
              </a:lnSpc>
            </a:pPr>
            <a:r>
              <a:rPr lang="en-US" dirty="0"/>
              <a:t>EAM owns equipment fault data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1:N link - 1 EAM log links N AFT events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useful for infrastructures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Linking primarily from EAM logbook to AFT events. </a:t>
            </a:r>
            <a:br>
              <a:rPr lang="en-US" dirty="0"/>
            </a:br>
            <a:r>
              <a:rPr lang="en-US" u="sng" dirty="0">
                <a:sym typeface="Wingdings" panose="05000000000000000000" pitchFamily="2" charset="2"/>
              </a:rPr>
              <a:t>Link is key - basis for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Combining data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Populating AFT/EAM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Auto-review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anose="05000000000000000000" pitchFamily="2" charset="2"/>
              </a:rPr>
              <a:t>High degree of automation</a:t>
            </a:r>
          </a:p>
          <a:p>
            <a:pPr lvl="1">
              <a:lnSpc>
                <a:spcPct val="120000"/>
              </a:lnSpc>
            </a:pPr>
            <a:endParaRPr lang="en-US" dirty="0">
              <a:sym typeface="Wingdings" panose="05000000000000000000" pitchFamily="2" charset="2"/>
            </a:endParaRP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A361B-066A-0AEB-0124-FA2637C2A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EAB88-FBAE-4823-9DE8-F6ACA4F55A05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D7AD4-DBA2-3F1F-6B85-000CFF1F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69BDD8-8958-9780-0422-6C2671403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7C50715-1236-B2BE-560B-D7DDF55DABBA}"/>
              </a:ext>
            </a:extLst>
          </p:cNvPr>
          <p:cNvSpPr/>
          <p:nvPr/>
        </p:nvSpPr>
        <p:spPr>
          <a:xfrm>
            <a:off x="7843326" y="5289514"/>
            <a:ext cx="1993446" cy="303116"/>
          </a:xfrm>
          <a:prstGeom prst="round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Logbook event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A50893-5352-0006-4F00-C171D51F1FA4}"/>
              </a:ext>
            </a:extLst>
          </p:cNvPr>
          <p:cNvCxnSpPr>
            <a:cxnSpLocks/>
            <a:stCxn id="35" idx="2"/>
            <a:endCxn id="10" idx="0"/>
          </p:cNvCxnSpPr>
          <p:nvPr/>
        </p:nvCxnSpPr>
        <p:spPr>
          <a:xfrm flipH="1">
            <a:off x="8840049" y="4935842"/>
            <a:ext cx="119874" cy="353672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30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BE3E-CA2C-AD7E-E322-2D7D7183B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06125" cy="1325563"/>
          </a:xfrm>
        </p:spPr>
        <p:txBody>
          <a:bodyPr/>
          <a:lstStyle/>
          <a:p>
            <a:r>
              <a:rPr lang="en-US" dirty="0"/>
              <a:t>Available for 2025: EAM </a:t>
            </a:r>
            <a:r>
              <a:rPr lang="en-US" u="sng" dirty="0"/>
              <a:t>Linking</a:t>
            </a:r>
            <a:r>
              <a:rPr lang="en-US" dirty="0"/>
              <a:t> Plug-In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434F1-4CED-FF96-7709-23A03A3139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63232"/>
            <a:ext cx="6267450" cy="287196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b="1" dirty="0"/>
              <a:t>Allows efficient linking from EAM to AFT:</a:t>
            </a:r>
          </a:p>
          <a:p>
            <a:r>
              <a:rPr lang="en-US" sz="2400" dirty="0"/>
              <a:t>Systems pre-filtered for each logbook &amp; by time</a:t>
            </a:r>
          </a:p>
          <a:p>
            <a:r>
              <a:rPr lang="en-US" sz="2400" dirty="0"/>
              <a:t>Time filter can be fine-tuned</a:t>
            </a:r>
          </a:p>
          <a:p>
            <a:r>
              <a:rPr lang="en-US" sz="2400" dirty="0"/>
              <a:t>Search results ordered by start time</a:t>
            </a:r>
          </a:p>
          <a:p>
            <a:r>
              <a:rPr lang="en-US" sz="2400" dirty="0"/>
              <a:t>Generates link on both EAM &amp; AFT &amp; prevents double linking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Can be deployed to production version of logbooks!</a:t>
            </a:r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CE58FF-61D9-3F25-86AA-6602CEFDFF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3304"/>
          <a:stretch/>
        </p:blipFill>
        <p:spPr>
          <a:xfrm>
            <a:off x="738000" y="4435199"/>
            <a:ext cx="10716000" cy="16929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486453-A79F-6FB3-1FDD-8B85DB2A9E7C}"/>
              </a:ext>
            </a:extLst>
          </p:cNvPr>
          <p:cNvSpPr/>
          <p:nvPr/>
        </p:nvSpPr>
        <p:spPr>
          <a:xfrm>
            <a:off x="6156000" y="5025749"/>
            <a:ext cx="5298000" cy="1102431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977BCD1-9E61-811C-F433-F6332D051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2DBB-3F63-4524-96A8-EFB564C0E79A}" type="datetime1">
              <a:rPr lang="en-US" smtClean="0"/>
              <a:t>2/18/2025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D7BAD99-3072-E3CD-5726-DAAAFC483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CD81517-2C10-CBD1-0731-5C7E54938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A80B11-D8C8-C76D-7434-244DDBBC8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925" y="1690688"/>
            <a:ext cx="4438649" cy="2243037"/>
          </a:xfrm>
          <a:prstGeom prst="rect">
            <a:avLst/>
          </a:prstGeom>
        </p:spPr>
      </p:pic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75D42768-6C5D-1C5C-1558-E5027CC06C0D}"/>
              </a:ext>
            </a:extLst>
          </p:cNvPr>
          <p:cNvSpPr/>
          <p:nvPr/>
        </p:nvSpPr>
        <p:spPr>
          <a:xfrm>
            <a:off x="9429751" y="4017774"/>
            <a:ext cx="438150" cy="923925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6F2626-79A1-FF6B-9C44-9D46225FE172}"/>
              </a:ext>
            </a:extLst>
          </p:cNvPr>
          <p:cNvSpPr/>
          <p:nvPr/>
        </p:nvSpPr>
        <p:spPr>
          <a:xfrm>
            <a:off x="8963024" y="2777711"/>
            <a:ext cx="2876549" cy="1156013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4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91CC8C5F-54B5-EDB0-41AB-9AD5D541FD53}"/>
              </a:ext>
            </a:extLst>
          </p:cNvPr>
          <p:cNvCxnSpPr>
            <a:cxnSpLocks/>
          </p:cNvCxnSpPr>
          <p:nvPr/>
        </p:nvCxnSpPr>
        <p:spPr>
          <a:xfrm rot="5400000" flipH="1">
            <a:off x="4056231" y="1172971"/>
            <a:ext cx="2292032" cy="5220494"/>
          </a:xfrm>
          <a:prstGeom prst="bentConnector4">
            <a:avLst>
              <a:gd name="adj1" fmla="val -51125"/>
              <a:gd name="adj2" fmla="val 11417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251204-355F-B787-F053-669D31173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Workflow, Demo &amp; Discussion</a:t>
            </a:r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ADA5B92E-2490-0847-4A08-0D1383643D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218436"/>
              </p:ext>
            </p:extLst>
          </p:nvPr>
        </p:nvGraphicFramePr>
        <p:xfrm>
          <a:off x="914400" y="1605600"/>
          <a:ext cx="10440988" cy="4584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6207B1A-E65B-B666-2EA4-2364AB4FF7C9}"/>
              </a:ext>
            </a:extLst>
          </p:cNvPr>
          <p:cNvCxnSpPr/>
          <p:nvPr/>
        </p:nvCxnSpPr>
        <p:spPr>
          <a:xfrm>
            <a:off x="2353800" y="4593600"/>
            <a:ext cx="90000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6184F47-3F57-EFC9-3581-1F20B146EEDB}"/>
              </a:ext>
            </a:extLst>
          </p:cNvPr>
          <p:cNvSpPr txBox="1"/>
          <p:nvPr/>
        </p:nvSpPr>
        <p:spPr>
          <a:xfrm>
            <a:off x="10044000" y="3887999"/>
            <a:ext cx="18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99% of cases are done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648355-C760-57B7-668E-2A6897E3996B}"/>
              </a:ext>
            </a:extLst>
          </p:cNvPr>
          <p:cNvSpPr txBox="1"/>
          <p:nvPr/>
        </p:nvSpPr>
        <p:spPr>
          <a:xfrm>
            <a:off x="10044000" y="4606069"/>
            <a:ext cx="180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1% of cases are reclassified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FE1797-04F5-4B78-82D7-156E1D5F359A}"/>
              </a:ext>
            </a:extLst>
          </p:cNvPr>
          <p:cNvSpPr txBox="1"/>
          <p:nvPr/>
        </p:nvSpPr>
        <p:spPr>
          <a:xfrm>
            <a:off x="8306400" y="71986"/>
            <a:ext cx="60948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hlinkClick r:id="rId8"/>
              </a:rPr>
              <a:t>https://testeamlogbook.cern.ch/LBQLHC/log2/122051</a:t>
            </a:r>
            <a:r>
              <a:rPr lang="en-US" sz="105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A47AD7-3623-40B9-5F07-88958469E906}"/>
              </a:ext>
            </a:extLst>
          </p:cNvPr>
          <p:cNvSpPr txBox="1"/>
          <p:nvPr/>
        </p:nvSpPr>
        <p:spPr>
          <a:xfrm>
            <a:off x="8306400" y="305855"/>
            <a:ext cx="6115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hlinkClick r:id="rId9"/>
              </a:rPr>
              <a:t>AFT – Fault details (1107322)</a:t>
            </a:r>
            <a:endParaRPr lang="en-US" sz="1050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AA8A5802-C8A7-333F-CE39-4CCF384E2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FDB5-4AA9-4513-B417-4547723F21E7}" type="datetime1">
              <a:rPr lang="en-US" smtClean="0"/>
              <a:t>2/18/2025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C5D36F71-D5E8-5D3C-0B21-82482D16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2BA6CA61-6589-8B93-3C0D-502BB50F4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5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1B497E-6BAF-E114-F9A3-D00BEDAE4875}"/>
              </a:ext>
            </a:extLst>
          </p:cNvPr>
          <p:cNvSpPr txBox="1"/>
          <p:nvPr/>
        </p:nvSpPr>
        <p:spPr>
          <a:xfrm>
            <a:off x="8735025" y="2304053"/>
            <a:ext cx="345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Discussion point: role of TIOC</a:t>
            </a:r>
          </a:p>
        </p:txBody>
      </p:sp>
    </p:spTree>
    <p:extLst>
      <p:ext uri="{BB962C8B-B14F-4D97-AF65-F5344CB8AC3E}">
        <p14:creationId xmlns:p14="http://schemas.microsoft.com/office/powerpoint/2010/main" val="231074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1E942-1559-B231-A88E-9B7907760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could be the next steps?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CB59696-F5D2-29D8-89BA-37058FB005A8}"/>
              </a:ext>
            </a:extLst>
          </p:cNvPr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Auto-Review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D3721F4-A715-BD3B-2947-543E144374CD}"/>
              </a:ext>
            </a:extLst>
          </p:cNvPr>
          <p:cNvSpPr txBox="1">
            <a:spLocks/>
          </p:cNvSpPr>
          <p:nvPr/>
        </p:nvSpPr>
        <p:spPr>
          <a:xfrm>
            <a:off x="839788" y="2505075"/>
            <a:ext cx="5157787" cy="1316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Consider an EAM ‘claimed’ AFT fault to toggle automatically reviewed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Would save manual step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ABB198F-E249-DA39-ABB2-D6DF20E1BD3B}"/>
              </a:ext>
            </a:extLst>
          </p:cNvPr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Auto-Populate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3DD40265-A77B-5DDF-9960-3804C4A20951}"/>
              </a:ext>
            </a:extLst>
          </p:cNvPr>
          <p:cNvSpPr txBox="1">
            <a:spLocks/>
          </p:cNvSpPr>
          <p:nvPr/>
        </p:nvSpPr>
        <p:spPr>
          <a:xfrm>
            <a:off x="6172200" y="2505074"/>
            <a:ext cx="5183188" cy="376612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/>
              <a:t>Idea remains to separate information between EAM (equipment) &amp; AFT (beam) instead of duplicating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Nevertheless, certain fields useful in both EAM &amp; AFT. E.g.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EAM description as comment into AFT, Functional position/equipment code, Sub-systems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System specific properties (</a:t>
            </a:r>
            <a:r>
              <a:rPr lang="en-US" sz="1600" i="1" dirty="0"/>
              <a:t>implemented by group</a:t>
            </a:r>
            <a:r>
              <a:rPr lang="en-US" sz="1600" dirty="0"/>
              <a:t>) – e.g. CRG timestamps, EN-EL glitch dip/swell &amp; duration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380EC71-C5CA-F2AF-AF17-1A89D285D755}"/>
              </a:ext>
            </a:extLst>
          </p:cNvPr>
          <p:cNvSpPr txBox="1">
            <a:spLocks/>
          </p:cNvSpPr>
          <p:nvPr/>
        </p:nvSpPr>
        <p:spPr>
          <a:xfrm>
            <a:off x="839788" y="39647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Auto-Log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1F1DEA6-3036-DCEE-344D-7A7C62707D44}"/>
              </a:ext>
            </a:extLst>
          </p:cNvPr>
          <p:cNvSpPr txBox="1">
            <a:spLocks/>
          </p:cNvSpPr>
          <p:nvPr/>
        </p:nvSpPr>
        <p:spPr>
          <a:xfrm>
            <a:off x="839788" y="4788675"/>
            <a:ext cx="5157787" cy="13160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AFT to publish pre-filled logbook events to EAM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1:N relationship problematic for infrastructures across machines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Would save manual step</a:t>
            </a:r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6076DF7-649A-48A0-8D77-0108B163C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2176-9B47-4FDE-8DAA-F66A6050D470}" type="datetime1">
              <a:rPr lang="en-US" smtClean="0"/>
              <a:t>2/18/2025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B22A89C-F0FD-F427-49A3-D6E4817EC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D94EE50-DFDE-D1EF-3A42-3F8641ADF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6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D426D-F0E8-B130-9CAB-B28F7D17C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implemented yet?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F3356-2440-4256-B1B4-89DB07FEE8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71460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Clarification of data modification rights and rules</a:t>
            </a:r>
          </a:p>
          <a:p>
            <a:pPr marL="0" indent="0">
              <a:buNone/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AFT APIs need to grant different rights to different EAM logbooks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Avoids EAM integration of system X modifying AFT log of system Y</a:t>
            </a:r>
          </a:p>
          <a:p>
            <a:pPr>
              <a:lnSpc>
                <a:spcPct val="120000"/>
              </a:lnSpc>
            </a:pPr>
            <a:r>
              <a:rPr lang="en-US" dirty="0"/>
              <a:t>AFT API extensions to access review state and change requests</a:t>
            </a:r>
          </a:p>
          <a:p>
            <a:pPr>
              <a:lnSpc>
                <a:spcPct val="120000"/>
              </a:lnSpc>
            </a:pPr>
            <a:r>
              <a:rPr lang="en-US" dirty="0"/>
              <a:t>How to handle links under reassignment of fault from system X to system Y?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 considering all edge cases can have big impact when tool is operational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Resource allocation</a:t>
            </a:r>
          </a:p>
          <a:p>
            <a:pPr marL="0" indent="0">
              <a:buNone/>
            </a:pPr>
            <a:endParaRPr lang="en-US" b="1" dirty="0"/>
          </a:p>
          <a:p>
            <a:pPr>
              <a:lnSpc>
                <a:spcPct val="120000"/>
              </a:lnSpc>
            </a:pPr>
            <a:r>
              <a:rPr lang="en-US" dirty="0"/>
              <a:t>AFT tool essentially feature frozen</a:t>
            </a:r>
          </a:p>
          <a:p>
            <a:pPr>
              <a:lnSpc>
                <a:spcPct val="120000"/>
              </a:lnSpc>
            </a:pPr>
            <a:r>
              <a:rPr lang="en-US" dirty="0"/>
              <a:t>Currently, no development resources allocated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4F2C05E-37BA-7EC7-3A2E-6F3903F48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429" y="936000"/>
            <a:ext cx="4480771" cy="54504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A621B0-0A9D-4DE6-D76E-A5ABC5B0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90597-7E02-456B-9036-A6554CFBB4E3}" type="datetime1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0F0FBF-486B-7AE6-8554-9BDBDE25D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917C98-333F-52FA-6172-040B7B8D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31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350D6-F153-4C46-4CB6-1870E66D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5D05C14-561F-EF7F-3FD4-8A3763D33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RAWG, EAM &amp; AFT team to</a:t>
            </a:r>
          </a:p>
          <a:p>
            <a:pPr lvl="1"/>
            <a:r>
              <a:rPr lang="en-US" dirty="0"/>
              <a:t>Narrow down next integration steps (roles &amp; rules)</a:t>
            </a:r>
          </a:p>
          <a:p>
            <a:pPr lvl="1"/>
            <a:r>
              <a:rPr lang="en-US" dirty="0"/>
              <a:t>Look for resources</a:t>
            </a:r>
          </a:p>
          <a:p>
            <a:r>
              <a:rPr lang="en-US" dirty="0"/>
              <a:t>EAM logbook users have linking plug-in available for 2025 operation</a:t>
            </a:r>
          </a:p>
          <a:p>
            <a:pPr lvl="1"/>
            <a:r>
              <a:rPr lang="en-US" dirty="0"/>
              <a:t>Please share your experience and feedback – </a:t>
            </a:r>
            <a:r>
              <a:rPr lang="en-US" dirty="0">
                <a:hlinkClick r:id="rId2"/>
              </a:rPr>
              <a:t>eam.support@cern.ch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Review of added value mid-2025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Many thanks for the inputs provided and efforts put into development by all involved teams!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816F332-E580-D55C-0BB1-904E7272F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A516-7796-4C3E-A85A-23B23A5B8F54}" type="datetime1">
              <a:rPr lang="en-US" smtClean="0"/>
              <a:t>2/18/2025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911A47D-1C24-A503-048E-5FF608AAE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8A7E449-92EA-0BB3-1D50-5D5F5E23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29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0F9C5-81AE-9231-BD66-A190BA341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D469A-FF7A-39C0-1686-A25D9F896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D31C4-D307-7EE6-A373-3960AFDCC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4D997-4920-49F0-B1E1-7C240B6A014F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0ABB97-054F-D89E-F4CF-BCE563F69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EAM/AFT integration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BF787-3A9E-3835-47C0-11B2E011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C1D4-6EAF-4F00-B30B-D67F2FC3E3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8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9260</TotalTime>
  <Words>1391</Words>
  <Application>Microsoft Office PowerPoint</Application>
  <PresentationFormat>Widescreen</PresentationFormat>
  <Paragraphs>373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Courier New</vt:lpstr>
      <vt:lpstr>Wingdings</vt:lpstr>
      <vt:lpstr>Office Theme</vt:lpstr>
      <vt:lpstr>1_Office Theme</vt:lpstr>
      <vt:lpstr>EAM to AFT linking plug-in - Workflow for 2025 &amp; Demo</vt:lpstr>
      <vt:lpstr>Re-cap on EAM &amp; AFT Integration</vt:lpstr>
      <vt:lpstr>Vision</vt:lpstr>
      <vt:lpstr>Available for 2025: EAM Linking Plug-In</vt:lpstr>
      <vt:lpstr>Workflow, Demo &amp; Discussion</vt:lpstr>
      <vt:lpstr>What could be the next steps?</vt:lpstr>
      <vt:lpstr>Why not implemented yet?</vt:lpstr>
      <vt:lpstr>Next steps</vt:lpstr>
      <vt:lpstr>PowerPoint Presentation</vt:lpstr>
      <vt:lpstr>PowerPoint Presentation</vt:lpstr>
      <vt:lpstr>PowerPoint Presentation</vt:lpstr>
      <vt:lpstr>Workflows with and without plug-in (experts’ point of view)</vt:lpstr>
      <vt:lpstr>Plug-in to link to AFT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Lukas Felsberger</dc:creator>
  <cp:lastModifiedBy>Lukas Felsberger</cp:lastModifiedBy>
  <cp:revision>81</cp:revision>
  <dcterms:created xsi:type="dcterms:W3CDTF">2025-01-24T12:33:22Z</dcterms:created>
  <dcterms:modified xsi:type="dcterms:W3CDTF">2025-02-18T15:20:24Z</dcterms:modified>
</cp:coreProperties>
</file>