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56" r:id="rId2"/>
    <p:sldId id="279" r:id="rId3"/>
    <p:sldId id="280" r:id="rId4"/>
    <p:sldId id="278" r:id="rId5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7505"/>
  </p:normalViewPr>
  <p:slideViewPr>
    <p:cSldViewPr>
      <p:cViewPr varScale="1">
        <p:scale>
          <a:sx n="80" d="100"/>
          <a:sy n="80" d="100"/>
        </p:scale>
        <p:origin x="662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3AC6-E0BD-BE48-A614-F0E7C08BAB76}" type="datetimeFigureOut">
              <a:rPr lang="en-US" smtClean="0"/>
              <a:t>2/17/2025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091E57-63A1-3442-B86A-6695F2409FE9}" type="datetime1">
              <a:rPr lang="en-US" smtClean="0"/>
              <a:t>2/17/2025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6068B66-AC6D-6940-9367-EDC4B154B8F9}" type="datetime1">
              <a:rPr lang="en-US" smtClean="0"/>
              <a:t>2/17/2025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B05A767D-07B9-9144-8C31-3A39702D4D06}" type="datetime1">
              <a:rPr lang="en-US" smtClean="0"/>
              <a:t>2/17/2025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2F9913ED-B1D4-5A4C-8CD8-2E74EB25BED8}" type="datetime1">
              <a:rPr lang="en-US" smtClean="0"/>
              <a:t>2/17/2025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CD972BCD-5811-B64E-BDB0-AE8779383E83}" type="datetime1">
              <a:rPr lang="en-US" smtClean="0"/>
              <a:t>2/17/2025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C50A8CA0-D217-2348-BC43-8F09744CBBC2}" type="datetime1">
              <a:rPr lang="en-US" smtClean="0"/>
              <a:t>2/17/2025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4998574-4EFE-F64F-9FFB-8AA532A9073D}" type="datetime1">
              <a:rPr lang="en-US" smtClean="0"/>
              <a:t>2/17/2025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53E94D-4168-8048-A22B-A04504165998}" type="datetime1">
              <a:rPr lang="en-US" smtClean="0"/>
              <a:t>2/17/2025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5A2D8E4C-A0BF-5444-9C74-A3C2242D2F23}" type="datetime1">
              <a:rPr lang="en-US" smtClean="0"/>
              <a:t>2/17/2025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A06EBC2-F68D-D648-AF1D-B832BA185A4D}" type="datetime1">
              <a:rPr lang="en-US" smtClean="0"/>
              <a:t>2/17/2025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7505A68-9FCB-BC42-AC2B-E47DE4FC1101}" type="datetime1">
              <a:rPr lang="en-US" smtClean="0"/>
              <a:t>2/17/2025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F8663E3-BB79-624E-926B-8F195825897F}" type="datetime1">
              <a:rPr lang="en-US" smtClean="0"/>
              <a:t>2/17/2025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1EA7BFB-1EE4-5945-B805-E0B5FC822139}" type="datetime1">
              <a:rPr lang="en-US" smtClean="0"/>
              <a:t>2/17/2025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591609-E732-F641-A3F1-7047CC4ED180}" type="datetime1">
              <a:rPr lang="en-US" smtClean="0"/>
              <a:t>2/17/2025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DFCAA7F-8EAD-4141-9B8C-828B1EDAAAE8}" type="datetime1">
              <a:rPr lang="en-US" smtClean="0"/>
              <a:t>2/17/2025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83AEFFD-199A-E44B-B48E-3B77BC7EFFB5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0" y="6323862"/>
            <a:ext cx="12192000" cy="533400"/>
          </a:xfrm>
          <a:prstGeom prst="rect">
            <a:avLst/>
          </a:prstGeom>
        </p:spPr>
      </p:pic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DDD1933-E90B-7840-9B80-3952FF1C8C56}" type="datetime1">
              <a:rPr lang="en-US" smtClean="0"/>
              <a:t>2/17/2025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4" r:id="rId14"/>
    <p:sldLayoutId id="2147483666" r:id="rId15"/>
    <p:sldLayoutId id="2147483668" r:id="rId16"/>
    <p:sldLayoutId id="2147483669" r:id="rId17"/>
  </p:sldLayoutIdLst>
  <p:hf hdr="0" ft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5.jpg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CERN Civil Engineering – Future Studies </a:t>
            </a:r>
            <a:endParaRPr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/>
        <p:txBody>
          <a:bodyPr/>
          <a:lstStyle/>
          <a:p>
            <a:pPr algn="l">
              <a:defRPr/>
            </a:pPr>
            <a:r>
              <a:rPr lang="en-GB" sz="1800" dirty="0"/>
              <a:t>Tamara Bud</a:t>
            </a:r>
            <a:endParaRPr dirty="0"/>
          </a:p>
          <a:p>
            <a:pPr algn="l">
              <a:defRPr/>
            </a:pPr>
            <a:r>
              <a:rPr lang="en-US" sz="1800" dirty="0"/>
              <a:t>28/01/2025</a:t>
            </a:r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EE1930F7-0DBC-E47E-F305-C00E25EE3D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61928" y="4380635"/>
            <a:ext cx="4149896" cy="181375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3360A31-696A-06EF-B44D-99873A3245A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1080" t="9907" b="8234"/>
          <a:stretch/>
        </p:blipFill>
        <p:spPr bwMode="auto">
          <a:xfrm>
            <a:off x="165077" y="1772816"/>
            <a:ext cx="3899727" cy="2889399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BE7CCF5-E5C8-2748-8E26-16A25AC1A9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6061" y="1359412"/>
            <a:ext cx="3167731" cy="252561"/>
          </a:xfrm>
        </p:spPr>
        <p:txBody>
          <a:bodyPr/>
          <a:lstStyle/>
          <a:p>
            <a:r>
              <a:rPr lang="en-US" dirty="0"/>
              <a:t>Forward Physics Facility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5247" y="158150"/>
            <a:ext cx="3649558" cy="1065742"/>
          </a:xfrm>
        </p:spPr>
        <p:txBody>
          <a:bodyPr/>
          <a:lstStyle/>
          <a:p>
            <a:r>
              <a:rPr lang="en-US" dirty="0"/>
              <a:t>Physics Beyond Colliders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/>
          </a:p>
        </p:txBody>
      </p:sp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FAB15872-8629-18C0-946E-FD002F751B9C}"/>
              </a:ext>
            </a:extLst>
          </p:cNvPr>
          <p:cNvSpPr txBox="1">
            <a:spLocks/>
          </p:cNvSpPr>
          <p:nvPr/>
        </p:nvSpPr>
        <p:spPr bwMode="auto">
          <a:xfrm>
            <a:off x="7032104" y="1359413"/>
            <a:ext cx="3960440" cy="25256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Muon Cooling Demonstrator</a:t>
            </a:r>
          </a:p>
        </p:txBody>
      </p:sp>
      <p:pic>
        <p:nvPicPr>
          <p:cNvPr id="5" name="Picture 4" descr="A picture containing text, device, dark, meter&#10;&#10;Description automatically generated">
            <a:extLst>
              <a:ext uri="{FF2B5EF4-FFF2-40B4-BE49-F238E27FC236}">
                <a16:creationId xmlns:a16="http://schemas.microsoft.com/office/drawing/2014/main" id="{BA371CE2-5EC4-ECE1-7002-2F279425E7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65912" y="84875"/>
            <a:ext cx="2506752" cy="96308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B8AA219-A22B-B8BE-3BA9-210C36DD2B7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12224" y="0"/>
            <a:ext cx="1224136" cy="1165377"/>
          </a:xfrm>
          <a:prstGeom prst="rect">
            <a:avLst/>
          </a:prstGeom>
        </p:spPr>
      </p:pic>
      <p:pic>
        <p:nvPicPr>
          <p:cNvPr id="1026" name="Picture 2" descr="home">
            <a:extLst>
              <a:ext uri="{FF2B5EF4-FFF2-40B4-BE49-F238E27FC236}">
                <a16:creationId xmlns:a16="http://schemas.microsoft.com/office/drawing/2014/main" id="{ABBF7132-B82C-7CCB-26B5-CCAAEC4E565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40"/>
          <a:stretch/>
        </p:blipFill>
        <p:spPr bwMode="auto">
          <a:xfrm>
            <a:off x="4199297" y="17439"/>
            <a:ext cx="3793405" cy="1185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Content Placeholder 6">
            <a:extLst>
              <a:ext uri="{FF2B5EF4-FFF2-40B4-BE49-F238E27FC236}">
                <a16:creationId xmlns:a16="http://schemas.microsoft.com/office/drawing/2014/main" id="{E9291FD7-FD24-F3D9-B865-BD5FFF7361C2}"/>
              </a:ext>
            </a:extLst>
          </p:cNvPr>
          <p:cNvSpPr txBox="1">
            <a:spLocks/>
          </p:cNvSpPr>
          <p:nvPr/>
        </p:nvSpPr>
        <p:spPr bwMode="auto">
          <a:xfrm>
            <a:off x="1610060" y="1708660"/>
            <a:ext cx="5803528" cy="167227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7000"/>
              </a:lnSpc>
              <a:spcBef>
                <a:spcPts val="600"/>
              </a:spcBef>
              <a:spcAft>
                <a:spcPts val="0"/>
              </a:spcAft>
            </a:pPr>
            <a:r>
              <a:rPr lang="hu-HU" sz="1400" dirty="0">
                <a:latin typeface="Arial" panose="020B0604020202020204" pitchFamily="34" charset="0"/>
                <a:ea typeface="Calibri" panose="020F0502020204030204" pitchFamily="34" charset="0"/>
              </a:rPr>
              <a:t>Undergound</a:t>
            </a:r>
            <a:r>
              <a:rPr lang="hu-HU" sz="1400" b="0" dirty="0">
                <a:latin typeface="Arial" panose="020B0604020202020204" pitchFamily="34" charset="0"/>
                <a:ea typeface="Calibri" panose="020F0502020204030204" pitchFamily="34" charset="0"/>
              </a:rPr>
              <a:t>:</a:t>
            </a:r>
          </a:p>
          <a:p>
            <a:pPr marL="342900" indent="-342900">
              <a:lnSpc>
                <a:spcPct val="107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400" b="0" dirty="0">
                <a:latin typeface="Arial" panose="020B0604020202020204" pitchFamily="34" charset="0"/>
                <a:ea typeface="Calibri" panose="020F0502020204030204" pitchFamily="34" charset="0"/>
              </a:rPr>
              <a:t>A 75m x 11.8m  experimental cavern</a:t>
            </a:r>
            <a:endParaRPr lang="en-GB" sz="1400" b="0" dirty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342900" indent="-342900">
              <a:lnSpc>
                <a:spcPct val="107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400" b="0" dirty="0">
                <a:latin typeface="Arial" panose="020B0604020202020204" pitchFamily="34" charset="0"/>
                <a:ea typeface="Calibri" panose="020F0502020204030204" pitchFamily="34" charset="0"/>
              </a:rPr>
              <a:t>A</a:t>
            </a:r>
            <a:r>
              <a:rPr lang="hu-HU" sz="1400" b="0" dirty="0">
                <a:latin typeface="Arial" panose="020B0604020202020204" pitchFamily="34" charset="0"/>
                <a:ea typeface="Calibri" panose="020F0502020204030204" pitchFamily="34" charset="0"/>
              </a:rPr>
              <a:t>n</a:t>
            </a:r>
            <a:r>
              <a:rPr lang="en-US" sz="1400" b="0" dirty="0">
                <a:latin typeface="Arial" panose="020B0604020202020204" pitchFamily="34" charset="0"/>
                <a:ea typeface="Calibri" panose="020F0502020204030204" pitchFamily="34" charset="0"/>
              </a:rPr>
              <a:t> 84m deep access shaft</a:t>
            </a:r>
            <a:endParaRPr lang="en-GB" sz="1400" b="0" dirty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342900" indent="-342900">
              <a:lnSpc>
                <a:spcPct val="107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hu-HU" sz="1400" b="0" dirty="0">
                <a:latin typeface="Arial" panose="020B0604020202020204" pitchFamily="34" charset="0"/>
                <a:ea typeface="Calibri" panose="020F0502020204030204" pitchFamily="34" charset="0"/>
              </a:rPr>
              <a:t>Safety corridor inside the cavern </a:t>
            </a:r>
            <a:endParaRPr lang="hu-HU" sz="1400" dirty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>
              <a:spcBef>
                <a:spcPts val="600"/>
              </a:spcBef>
            </a:pPr>
            <a:endParaRPr lang="en-US" sz="1800" b="0" dirty="0"/>
          </a:p>
        </p:txBody>
      </p:sp>
      <p:sp>
        <p:nvSpPr>
          <p:cNvPr id="12" name="Content Placeholder 6">
            <a:extLst>
              <a:ext uri="{FF2B5EF4-FFF2-40B4-BE49-F238E27FC236}">
                <a16:creationId xmlns:a16="http://schemas.microsoft.com/office/drawing/2014/main" id="{B3F9063E-476B-97B2-E292-E89DBE22554F}"/>
              </a:ext>
            </a:extLst>
          </p:cNvPr>
          <p:cNvSpPr txBox="1">
            <a:spLocks/>
          </p:cNvSpPr>
          <p:nvPr/>
        </p:nvSpPr>
        <p:spPr bwMode="auto">
          <a:xfrm>
            <a:off x="3953364" y="3017183"/>
            <a:ext cx="1896703" cy="158633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eaLnBrk="1" hangingPunct="1">
              <a:lnSpc>
                <a:spcPct val="12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7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</a:pPr>
            <a:r>
              <a:rPr lang="en-GB" sz="1400" dirty="0"/>
              <a:t>Above ground:</a:t>
            </a:r>
          </a:p>
          <a:p>
            <a:pPr marL="342900" lvl="1" indent="-342900">
              <a:lnSpc>
                <a:spcPct val="107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latin typeface="Arial" panose="020B0604020202020204" pitchFamily="34" charset="0"/>
              </a:rPr>
              <a:t>Access building</a:t>
            </a:r>
          </a:p>
          <a:p>
            <a:pPr marL="342900" lvl="1" indent="-342900">
              <a:lnSpc>
                <a:spcPct val="107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latin typeface="Arial" panose="020B0604020202020204" pitchFamily="34" charset="0"/>
              </a:rPr>
              <a:t>Electrical building</a:t>
            </a:r>
          </a:p>
          <a:p>
            <a:pPr marL="342900" lvl="1" indent="-342900">
              <a:lnSpc>
                <a:spcPct val="107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latin typeface="Arial" panose="020B0604020202020204" pitchFamily="34" charset="0"/>
              </a:rPr>
              <a:t>Cooling &amp; Ventilation building</a:t>
            </a:r>
          </a:p>
        </p:txBody>
      </p:sp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5DBE307C-558F-BCDB-D55D-CAF065D6A2CA}"/>
              </a:ext>
            </a:extLst>
          </p:cNvPr>
          <p:cNvSpPr txBox="1">
            <a:spLocks/>
          </p:cNvSpPr>
          <p:nvPr/>
        </p:nvSpPr>
        <p:spPr bwMode="auto">
          <a:xfrm>
            <a:off x="4376040" y="4766816"/>
            <a:ext cx="1896703" cy="158633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eaLnBrk="1" hangingPunct="1">
              <a:lnSpc>
                <a:spcPct val="12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7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</a:pPr>
            <a:r>
              <a:rPr lang="en-GB" sz="1400" dirty="0"/>
              <a:t>Project Stage</a:t>
            </a:r>
          </a:p>
          <a:p>
            <a:pPr marL="342900" lvl="1" indent="-342900">
              <a:lnSpc>
                <a:spcPct val="107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latin typeface="Arial" panose="020B0604020202020204" pitchFamily="34" charset="0"/>
              </a:rPr>
              <a:t>Awaiting budget approval before detailed design stage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B879D5F8-1DB2-DC9D-805F-8C6560A1A9E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004106" y="3421104"/>
            <a:ext cx="4068558" cy="2852936"/>
          </a:xfrm>
          <a:prstGeom prst="rect">
            <a:avLst/>
          </a:prstGeom>
        </p:spPr>
      </p:pic>
      <p:sp>
        <p:nvSpPr>
          <p:cNvPr id="18" name="Content Placeholder 6">
            <a:extLst>
              <a:ext uri="{FF2B5EF4-FFF2-40B4-BE49-F238E27FC236}">
                <a16:creationId xmlns:a16="http://schemas.microsoft.com/office/drawing/2014/main" id="{E01C2FA4-7D4E-A066-FF39-73EAA919A1C0}"/>
              </a:ext>
            </a:extLst>
          </p:cNvPr>
          <p:cNvSpPr txBox="1">
            <a:spLocks/>
          </p:cNvSpPr>
          <p:nvPr/>
        </p:nvSpPr>
        <p:spPr bwMode="auto">
          <a:xfrm>
            <a:off x="7017107" y="1706999"/>
            <a:ext cx="3021278" cy="158633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eaLnBrk="1" hangingPunct="1">
              <a:lnSpc>
                <a:spcPct val="12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7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</a:pPr>
            <a:r>
              <a:rPr lang="en-GB" sz="1400" dirty="0">
                <a:latin typeface="Arial" panose="020B0604020202020204" pitchFamily="34" charset="0"/>
              </a:rPr>
              <a:t>Overview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400" b="0" dirty="0">
                <a:latin typeface="Arial" panose="020B0604020202020204" pitchFamily="34" charset="0"/>
              </a:rPr>
              <a:t>Proposed enlargement of existing tunnel by 3m widening over 50m length.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400" b="0" dirty="0">
                <a:latin typeface="Arial" panose="020B0604020202020204" pitchFamily="34" charset="0"/>
              </a:rPr>
              <a:t>Surface building over tunnel, 20m wide x 50m length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400" b="0" dirty="0">
                <a:latin typeface="Arial" panose="020B0604020202020204" pitchFamily="34" charset="0"/>
              </a:rPr>
              <a:t>Diversion of local road and networks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400" b="0" dirty="0">
              <a:latin typeface="Arial" panose="020B0604020202020204" pitchFamily="34" charset="0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F6D9D167-5376-3700-321E-B791E58A19D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60505" y="1644682"/>
            <a:ext cx="1778867" cy="998406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E68E5802-481F-DBC1-07F7-7AEF00D7157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56440" y="2846853"/>
            <a:ext cx="2016224" cy="380215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A3CFB339-0174-BFD1-2568-F4EB5F62226E}"/>
              </a:ext>
            </a:extLst>
          </p:cNvPr>
          <p:cNvSpPr/>
          <p:nvPr/>
        </p:nvSpPr>
        <p:spPr>
          <a:xfrm>
            <a:off x="6840760" y="1303873"/>
            <a:ext cx="5303912" cy="4976025"/>
          </a:xfrm>
          <a:prstGeom prst="rect">
            <a:avLst/>
          </a:prstGeom>
          <a:noFill/>
          <a:ln w="38100">
            <a:solidFill>
              <a:srgbClr val="0033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9466E0D-F77A-F94B-A91E-5305076CEAFF}"/>
              </a:ext>
            </a:extLst>
          </p:cNvPr>
          <p:cNvSpPr/>
          <p:nvPr/>
        </p:nvSpPr>
        <p:spPr>
          <a:xfrm>
            <a:off x="224026" y="1298015"/>
            <a:ext cx="5871974" cy="4976025"/>
          </a:xfrm>
          <a:prstGeom prst="rect">
            <a:avLst/>
          </a:prstGeom>
          <a:noFill/>
          <a:ln w="38100">
            <a:solidFill>
              <a:srgbClr val="0033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D592C59-8265-C447-E272-B8B79A94083B}"/>
              </a:ext>
            </a:extLst>
          </p:cNvPr>
          <p:cNvSpPr txBox="1"/>
          <p:nvPr/>
        </p:nvSpPr>
        <p:spPr bwMode="auto">
          <a:xfrm>
            <a:off x="3215680" y="6408000"/>
            <a:ext cx="5688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These projects are yet to be decided on at the ESPP</a:t>
            </a:r>
          </a:p>
        </p:txBody>
      </p:sp>
    </p:spTree>
    <p:extLst>
      <p:ext uri="{BB962C8B-B14F-4D97-AF65-F5344CB8AC3E}">
        <p14:creationId xmlns:p14="http://schemas.microsoft.com/office/powerpoint/2010/main" val="34643010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6614FA-9179-981A-4DEA-7F3065677E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group of people wearing safety vests and helmets&#10;&#10;Description automatically generated">
            <a:extLst>
              <a:ext uri="{FF2B5EF4-FFF2-40B4-BE49-F238E27FC236}">
                <a16:creationId xmlns:a16="http://schemas.microsoft.com/office/drawing/2014/main" id="{39597E01-3A81-C0F4-D26C-801D72531DD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327851" y="2634504"/>
            <a:ext cx="4800533" cy="3600400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205493F8-7B8A-1261-5354-6CFE39ED92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Einstein Telescope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AD223E-769A-FCCB-81F2-5FF30383D1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</a:t>
            </a:fld>
            <a:endParaRPr lang="en-US"/>
          </a:p>
        </p:txBody>
      </p:sp>
      <p:pic>
        <p:nvPicPr>
          <p:cNvPr id="2050" name="Picture 2" descr="Einstein Telescope">
            <a:extLst>
              <a:ext uri="{FF2B5EF4-FFF2-40B4-BE49-F238E27FC236}">
                <a16:creationId xmlns:a16="http://schemas.microsoft.com/office/drawing/2014/main" id="{44CE7FC6-C99B-A7BD-110B-F47BA83AF0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5880" y="24036"/>
            <a:ext cx="3096344" cy="1000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02A5187-1AF2-F864-1036-697E77CED6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24446" y="71884"/>
            <a:ext cx="3603938" cy="2013115"/>
          </a:xfrm>
          <a:prstGeom prst="rect">
            <a:avLst/>
          </a:prstGeom>
        </p:spPr>
      </p:pic>
      <p:pic>
        <p:nvPicPr>
          <p:cNvPr id="8" name="Content Placeholder 6" descr="A group of people in a room&#10;&#10;Description automatically generated">
            <a:extLst>
              <a:ext uri="{FF2B5EF4-FFF2-40B4-BE49-F238E27FC236}">
                <a16:creationId xmlns:a16="http://schemas.microsoft.com/office/drawing/2014/main" id="{754B9235-488F-5BAC-3983-551A6848991E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18454" b="13756"/>
          <a:stretch/>
        </p:blipFill>
        <p:spPr bwMode="auto">
          <a:xfrm>
            <a:off x="103234" y="4290688"/>
            <a:ext cx="3824051" cy="194421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3967909-CC7C-F485-2469-2E0AE39A2340}"/>
              </a:ext>
            </a:extLst>
          </p:cNvPr>
          <p:cNvSpPr txBox="1"/>
          <p:nvPr/>
        </p:nvSpPr>
        <p:spPr bwMode="auto">
          <a:xfrm>
            <a:off x="0" y="1196752"/>
            <a:ext cx="4232549" cy="34743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Bef>
                <a:spcPts val="600"/>
              </a:spcBef>
            </a:pPr>
            <a:r>
              <a:rPr lang="en-GB" sz="1400" b="1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Collaboration between CERN and ETO involves:</a:t>
            </a:r>
          </a:p>
          <a:p>
            <a:pPr marL="342900" lvl="1" indent="-342900">
              <a:lnSpc>
                <a:spcPct val="107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</a:rPr>
              <a:t>Ongoing collaboration agreement ongoing until 31st December 2026</a:t>
            </a:r>
          </a:p>
          <a:p>
            <a:pPr marL="342900" lvl="1" indent="-342900">
              <a:lnSpc>
                <a:spcPct val="107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</a:rPr>
              <a:t>Future Studies Section will provide support in the civil engineering activities required for the delivery of a TDR</a:t>
            </a:r>
          </a:p>
          <a:p>
            <a:pPr marL="342900" lvl="1" indent="-342900">
              <a:lnSpc>
                <a:spcPct val="107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</a:rPr>
              <a:t>Site independent</a:t>
            </a:r>
          </a:p>
          <a:p>
            <a:pPr marL="342900" lvl="1" indent="-342900">
              <a:lnSpc>
                <a:spcPct val="107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</a:rPr>
              <a:t>Support for the ET Engineering Department </a:t>
            </a:r>
          </a:p>
          <a:p>
            <a:pPr marL="342900" lvl="1" indent="-342900">
              <a:lnSpc>
                <a:spcPct val="107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</a:rPr>
              <a:t>Advice on shared design platforms</a:t>
            </a:r>
          </a:p>
          <a:p>
            <a:pPr marL="342900" lvl="1" indent="-342900">
              <a:lnSpc>
                <a:spcPct val="107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</a:rPr>
              <a:t>Technical reviews of civil engineering reports</a:t>
            </a:r>
          </a:p>
          <a:p>
            <a:pPr marL="342900" lvl="1" indent="-342900">
              <a:lnSpc>
                <a:spcPct val="107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</a:rPr>
              <a:t>Technical input where appropriate</a:t>
            </a:r>
          </a:p>
          <a:p>
            <a:endParaRPr lang="en-GB" sz="2000" dirty="0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E0E628D9-E03F-BC94-1B25-D8C0B7D4E21E}"/>
              </a:ext>
            </a:extLst>
          </p:cNvPr>
          <p:cNvSpPr txBox="1">
            <a:spLocks/>
          </p:cNvSpPr>
          <p:nvPr/>
        </p:nvSpPr>
        <p:spPr>
          <a:xfrm>
            <a:off x="4209312" y="2492896"/>
            <a:ext cx="3236759" cy="4608511"/>
          </a:xfrm>
          <a:prstGeom prst="rect">
            <a:avLst/>
          </a:prstGeom>
        </p:spPr>
        <p:txBody>
          <a:bodyPr/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7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>
                <a:latin typeface="Arial" panose="020B0604020202020204" pitchFamily="34" charset="0"/>
              </a:rPr>
              <a:t>Collaboration Achievements…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400" b="0" dirty="0">
                <a:latin typeface="Arial" panose="020B0604020202020204" pitchFamily="34" charset="0"/>
              </a:rPr>
              <a:t>Successful workshops at CERN, hosting colleagues from ETO,  INFN, </a:t>
            </a:r>
            <a:r>
              <a:rPr lang="en-GB" sz="1400" b="0" dirty="0" err="1">
                <a:latin typeface="Arial" panose="020B0604020202020204" pitchFamily="34" charset="0"/>
              </a:rPr>
              <a:t>Nikhef</a:t>
            </a:r>
            <a:r>
              <a:rPr lang="en-GB" sz="1400" b="0" dirty="0">
                <a:latin typeface="Arial" panose="020B0604020202020204" pitchFamily="34" charset="0"/>
              </a:rPr>
              <a:t>, IFAE, Local Teams,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400" b="0" dirty="0">
                <a:latin typeface="Arial" panose="020B0604020202020204" pitchFamily="34" charset="0"/>
              </a:rPr>
              <a:t>Comments from local teams’ on roadmap document addressed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400" b="0" dirty="0">
                <a:latin typeface="Arial" panose="020B0604020202020204" pitchFamily="34" charset="0"/>
              </a:rPr>
              <a:t>Identified challenges and considered next steps together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400" b="0" dirty="0">
                <a:latin typeface="Arial" panose="020B0604020202020204" pitchFamily="34" charset="0"/>
              </a:rPr>
              <a:t>Decision to start a taskforce involving local teams and ETO and CERN together</a:t>
            </a:r>
          </a:p>
        </p:txBody>
      </p:sp>
    </p:spTree>
    <p:extLst>
      <p:ext uri="{BB962C8B-B14F-4D97-AF65-F5344CB8AC3E}">
        <p14:creationId xmlns:p14="http://schemas.microsoft.com/office/powerpoint/2010/main" val="9594016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5" id="{89A0F839-4CEA-9849-9520-54DF1AE8A422}" vid="{89DD7773-1F13-3B40-9461-8FDA22A5E9D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SCE_template PPT</Template>
  <TotalTime>36</TotalTime>
  <Words>208</Words>
  <Application>Microsoft Office PowerPoint</Application>
  <DocSecurity>0</DocSecurity>
  <PresentationFormat>Widescreen</PresentationFormat>
  <Paragraphs>37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CERN Civil Engineering – Future Studies </vt:lpstr>
      <vt:lpstr>Physics Beyond Colliders</vt:lpstr>
      <vt:lpstr>Einstein Telescope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subject/>
  <dc:creator>Isabel Bejar Alonso</dc:creator>
  <cp:keywords/>
  <dc:description/>
  <cp:lastModifiedBy>Roddy Cunningham</cp:lastModifiedBy>
  <cp:revision>3</cp:revision>
  <dcterms:created xsi:type="dcterms:W3CDTF">2020-12-02T13:10:03Z</dcterms:created>
  <dcterms:modified xsi:type="dcterms:W3CDTF">2025-02-17T11:07:46Z</dcterms:modified>
  <cp:category/>
  <dc:identifier/>
  <cp:contentStatus/>
  <dc:language/>
  <cp:version/>
</cp:coreProperties>
</file>