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0" r:id="rId2"/>
  </p:sldMasterIdLst>
  <p:notesMasterIdLst>
    <p:notesMasterId r:id="rId26"/>
  </p:notesMasterIdLst>
  <p:sldIdLst>
    <p:sldId id="258" r:id="rId3"/>
    <p:sldId id="557" r:id="rId4"/>
    <p:sldId id="559" r:id="rId5"/>
    <p:sldId id="565" r:id="rId6"/>
    <p:sldId id="556" r:id="rId7"/>
    <p:sldId id="551" r:id="rId8"/>
    <p:sldId id="552" r:id="rId9"/>
    <p:sldId id="554" r:id="rId10"/>
    <p:sldId id="558" r:id="rId11"/>
    <p:sldId id="286" r:id="rId12"/>
    <p:sldId id="283" r:id="rId13"/>
    <p:sldId id="564" r:id="rId14"/>
    <p:sldId id="560" r:id="rId15"/>
    <p:sldId id="561" r:id="rId16"/>
    <p:sldId id="562" r:id="rId17"/>
    <p:sldId id="563" r:id="rId18"/>
    <p:sldId id="566" r:id="rId19"/>
    <p:sldId id="567" r:id="rId20"/>
    <p:sldId id="570" r:id="rId21"/>
    <p:sldId id="573" r:id="rId22"/>
    <p:sldId id="574" r:id="rId23"/>
    <p:sldId id="572" r:id="rId24"/>
    <p:sldId id="571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864B9D-0983-7C0D-0BF1-B0332D4D285A}" name="John Andrew Osborne" initials="JO" userId="S::john.andrew.osborne@cern.ch::afb575a1-3adf-403c-930a-53aa7e75a4d4" providerId="AD"/>
  <p188:author id="{1BEFE6F3-9CA2-4A8D-2A79-17494FC102ED}" name="Edward Fraser Mactavish" initials="EM" userId="S::edward.fraser.mactavish@cern.ch::c167dea1-2467-4e81-90b1-837d8bc4d9e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86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8/10/relationships/authors" Target="author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DE15D0-B2B8-4506-88BB-BE159B77E1FD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902220-720A-4D43-893C-8B39EF9BC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001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528301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99009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5985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73734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41909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201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6313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E533CCE-BFAF-4E8B-9EE8-F29EA116B244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0690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58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613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43420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2/17/2025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63469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2/17/2025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396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2/17/2025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408979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55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2/17/2025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6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194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18288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4056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EB5A9-76FE-C759-745F-13BF5379E2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9F1ECA7-C357-FC0E-9C3F-1C793E2E0B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86457D-E76A-2ED1-AE74-8A6352775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E3993-C142-E759-3BA4-F33A0CD8B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CD1B0B-275A-6020-A297-BEA1721B5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873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0044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2FCB7-042E-00BF-CB56-685F8D4C5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96F892-D6C3-1C77-25FF-F9D5524C1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8637AC-749A-7253-FB0B-CD6B1FA77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D73B7-5DCF-E4CC-88A5-A4BE7A5F4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6FE3F-08A6-66FE-AB43-DD694E5C7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161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C9B93-F0EE-FEBE-CA20-5874223B2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23C0A0-C4AB-E316-D6A2-7E061739AC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C4F85-4307-F1BE-42F4-5B22ED9C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C716CE-1375-68AF-A494-F3DA4E933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B530C-6D6C-5D20-32B1-BAB8AE9D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115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7CA02-7AB8-3C3F-BD20-6559F9F58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462A8-E08F-EFB4-9180-4E8533B49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0D866A-B89B-B47D-4A56-1EED6A6869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99F385-508D-255E-E017-DF5881208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30A84-142B-3DA0-0573-ECC18D85A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13C443-251D-B89A-3446-7BAFE1F7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20265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A3C98-4B32-1F4A-932B-070781E04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963AC7-D5ED-4128-2167-C6BB7C9103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945E02-1A72-1F3F-26A9-E9D3C1452B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CEDEE8-8C42-24E7-CA21-7685958A36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7533E3-9470-1629-098E-0A076D3176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14CAE49-8E63-DFBC-B3E6-AA25377CD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FD36D2-14C2-8B0F-3271-01FE116FA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4542C2-83DD-E4B0-056A-F8F7AD6E2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8071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F33B-9F05-3AF3-BF2F-40CC325B4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7D093C-0355-0004-096E-08AB1792A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F054A-C814-F81F-E871-274BEFA18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8DBD14-5A66-E24B-D506-3D5B06BC1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0239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368D29-4A10-F9F7-E3B6-4B082862C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2C9112-5C49-5EB2-28F7-14F0E715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D19E49-4F02-52FA-D705-D4984E563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8188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2647F-A325-8710-4BA9-760DA41B0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24FC9-3222-27C8-AFAE-63694C8C30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88235-267E-9DE4-8233-7E16793C00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8A9AC2-B59A-9848-C311-6DE78045E2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FA5754-CDE8-F3E1-4071-C20424FE2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F9F594-724B-FB9F-D65A-A8D67E0FD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718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67FEE-71C2-D53B-9038-2AC1AFF98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5B7AA7-7DAF-0241-5437-755D575D61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24C0E-D84C-7120-D571-27D3B74D7B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B21E30-24F1-47FB-3F8E-27C10EA9D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C98C32-C8DE-011E-34BA-DB6280C973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35603-A7D3-A423-E7E9-CEBC1864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01950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7BE7E-8EDF-6ED7-CD6D-ABA9B393F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26C677-5F8E-4467-F3E3-036DCD0703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C2C9AD-52DC-426B-AEA0-BDA88611E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EEC6A-44B5-89C4-E05C-82B8FE52D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C97847-3DDD-1CA0-94B3-E87614D57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3568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E1F8B0-AB04-8D10-CCCA-C8696888A0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4B471B-DB22-DDA3-74C0-AE36BD635A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62EBC-C60C-EDD9-88D5-7A54C2077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C4AA6-6E86-4FDB-DB93-6DC7585386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844DE-8E8B-E574-D875-1A030E7B7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90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5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817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2/17/2025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0835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2/17/2025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528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235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2/17/2025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426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089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2/17/2025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2579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9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C98E9A-160D-1082-7F46-7D4659B0C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01B03-0923-16E5-1338-D52938D808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76C7A9-0B84-A668-C834-F78B0739D5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BBC2386-80C6-4B51-AAD4-06CFA888AE49}" type="datetimeFigureOut">
              <a:rPr lang="en-GB" smtClean="0"/>
              <a:t>17/02/2025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15730-7B5C-78B3-C803-E09827CC8D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DA3AAB-40A1-82BA-21C8-05273AE982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445D23-4C83-4F39-B24C-9FA8578200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472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8" y="2966647"/>
            <a:ext cx="11376025" cy="2153265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Linear and Muon Colliders at CERN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17th Feb 2025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7" y="5119912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hu-HU" sz="1800" u="sng" dirty="0"/>
              <a:t>John Osborne</a:t>
            </a:r>
            <a:r>
              <a:rPr lang="en-US" sz="1800" dirty="0"/>
              <a:t>, Edward MacTavish</a:t>
            </a:r>
          </a:p>
          <a:p>
            <a:pPr algn="l">
              <a:defRPr/>
            </a:pPr>
            <a:r>
              <a:rPr lang="en-US" sz="1800" dirty="0"/>
              <a:t>With thanks to Angel </a:t>
            </a:r>
            <a:r>
              <a:rPr lang="en-US" sz="1800" dirty="0" err="1"/>
              <a:t>Navascues</a:t>
            </a:r>
            <a:r>
              <a:rPr lang="en-US" sz="1800" dirty="0"/>
              <a:t> </a:t>
            </a:r>
            <a:r>
              <a:rPr lang="en-US" sz="1800" dirty="0" err="1"/>
              <a:t>Cornago</a:t>
            </a:r>
            <a:r>
              <a:rPr lang="en-US" sz="1800" dirty="0"/>
              <a:t>, Amine Mejri and Charlotte Desponds for the drawings and </a:t>
            </a:r>
            <a:r>
              <a:rPr lang="en-US" sz="1800" dirty="0" err="1"/>
              <a:t>Geoprofiler</a:t>
            </a:r>
            <a:r>
              <a:rPr lang="en-US" sz="1800" dirty="0"/>
              <a:t>.</a:t>
            </a:r>
          </a:p>
          <a:p>
            <a:pPr algn="l">
              <a:defRPr/>
            </a:pPr>
            <a:r>
              <a:rPr lang="hu-HU" sz="1800" dirty="0"/>
              <a:t>SCE-SAM-F</a:t>
            </a:r>
            <a:r>
              <a:rPr lang="en-US" sz="1800" dirty="0"/>
              <a:t>S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D7A36E3-ACE8-6DB0-C3BE-073C64780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ILC Japan 250 GeV Schematic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4A05F-9F24-3E44-F2F1-0EC4BB3F3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5C004B6-E2B7-237A-BFCE-8F7A9E28B4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05" y="906464"/>
            <a:ext cx="10806590" cy="5295228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74134D-179F-B068-7B5C-497B8B3A95A6}"/>
              </a:ext>
            </a:extLst>
          </p:cNvPr>
          <p:cNvSpPr/>
          <p:nvPr/>
        </p:nvSpPr>
        <p:spPr>
          <a:xfrm>
            <a:off x="9714271" y="5830529"/>
            <a:ext cx="1504335" cy="365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2525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89DB24-1D39-9828-B4A1-D0D8BD836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52" y="109123"/>
            <a:ext cx="5527752" cy="1065742"/>
          </a:xfrm>
        </p:spPr>
        <p:txBody>
          <a:bodyPr/>
          <a:lstStyle/>
          <a:p>
            <a:r>
              <a:rPr lang="en-US" dirty="0"/>
              <a:t>ILC Japan Typical Tunnel Cross Section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648DCE-13F8-4C48-08BE-4B0F98D2C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FFA3626-3699-CA4E-99E4-6C4BE493AD4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154"/>
          <a:stretch/>
        </p:blipFill>
        <p:spPr>
          <a:xfrm>
            <a:off x="219152" y="1174865"/>
            <a:ext cx="5336962" cy="5121160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919D6160-29B1-819C-505E-BC60D130FF1B}"/>
              </a:ext>
            </a:extLst>
          </p:cNvPr>
          <p:cNvSpPr txBox="1">
            <a:spLocks/>
          </p:cNvSpPr>
          <p:nvPr/>
        </p:nvSpPr>
        <p:spPr bwMode="auto">
          <a:xfrm>
            <a:off x="6096000" y="84875"/>
            <a:ext cx="7011988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kern="0" dirty="0"/>
              <a:t>ILC Japan Cross section Implemented at CERN</a:t>
            </a:r>
          </a:p>
          <a:p>
            <a:r>
              <a:rPr lang="en-US" sz="1800" dirty="0"/>
              <a:t>5.6m Internal</a:t>
            </a:r>
            <a:br>
              <a:rPr lang="en-US" sz="1800" dirty="0"/>
            </a:br>
            <a:r>
              <a:rPr lang="en-US" sz="1800" dirty="0"/>
              <a:t>Diameter</a:t>
            </a:r>
            <a:endParaRPr lang="en-GB" sz="1800" kern="0" dirty="0"/>
          </a:p>
          <a:p>
            <a:endParaRPr lang="en-GB" kern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194647-FEFA-7907-1F4F-8B298B4EA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6904" y="1692830"/>
            <a:ext cx="6386459" cy="4521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3658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CD67BB-5DE0-B28B-97CF-24F8C554CF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E6EBD29-3602-5964-6366-A201B39284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041" y="1345160"/>
            <a:ext cx="5777974" cy="408168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87B10-7C56-6666-D4C1-F056008A2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0A8D76-2157-4FF2-498A-87E99D86CA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45160"/>
            <a:ext cx="5765676" cy="408168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B40DC95-A80F-DA39-BF4D-3D0DB4702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152" y="109123"/>
            <a:ext cx="5527752" cy="1065742"/>
          </a:xfrm>
        </p:spPr>
        <p:txBody>
          <a:bodyPr/>
          <a:lstStyle/>
          <a:p>
            <a:r>
              <a:rPr lang="en-US" dirty="0"/>
              <a:t>CLIC Typical Tunnel Cross Section</a:t>
            </a:r>
            <a:br>
              <a:rPr lang="en-US" dirty="0"/>
            </a:br>
            <a:r>
              <a:rPr lang="en-US" sz="1800" dirty="0"/>
              <a:t>5.6m Internal</a:t>
            </a:r>
            <a:br>
              <a:rPr lang="en-US" sz="1800" dirty="0"/>
            </a:br>
            <a:r>
              <a:rPr lang="en-US" sz="1800" dirty="0"/>
              <a:t>Diameter</a:t>
            </a:r>
            <a:endParaRPr lang="en-GB" dirty="0"/>
          </a:p>
        </p:txBody>
      </p:sp>
      <p:sp>
        <p:nvSpPr>
          <p:cNvPr id="2" name="Title 2">
            <a:extLst>
              <a:ext uri="{FF2B5EF4-FFF2-40B4-BE49-F238E27FC236}">
                <a16:creationId xmlns:a16="http://schemas.microsoft.com/office/drawing/2014/main" id="{4153F50E-E6C5-CA72-2806-A783261BD2F0}"/>
              </a:ext>
            </a:extLst>
          </p:cNvPr>
          <p:cNvSpPr txBox="1">
            <a:spLocks/>
          </p:cNvSpPr>
          <p:nvPr/>
        </p:nvSpPr>
        <p:spPr bwMode="auto">
          <a:xfrm>
            <a:off x="6096000" y="84875"/>
            <a:ext cx="7011988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kern="0" dirty="0"/>
              <a:t>ILC Japan Cross section Implemented at CERN</a:t>
            </a:r>
          </a:p>
          <a:p>
            <a:r>
              <a:rPr lang="en-US" sz="1800" dirty="0"/>
              <a:t>5.6m Internal</a:t>
            </a:r>
            <a:br>
              <a:rPr lang="en-US" sz="1800" dirty="0"/>
            </a:br>
            <a:r>
              <a:rPr lang="en-US" sz="1800" dirty="0"/>
              <a:t>Diameter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28855552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06C760-9FF5-8EB9-3FF2-079A23136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1" y="739239"/>
            <a:ext cx="8439149" cy="244448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92224BF-F7AC-C69E-17E9-D1C30769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Geological Profile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CF0BB-F1FB-F0CB-5678-76B49381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F5C1F-8FB1-309F-C8BB-E1FC713D1228}"/>
              </a:ext>
            </a:extLst>
          </p:cNvPr>
          <p:cNvSpPr txBox="1"/>
          <p:nvPr/>
        </p:nvSpPr>
        <p:spPr bwMode="auto">
          <a:xfrm>
            <a:off x="407987" y="3064820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ILC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D1B3FB-4347-8743-757D-C953B97419BD}"/>
              </a:ext>
            </a:extLst>
          </p:cNvPr>
          <p:cNvSpPr txBox="1"/>
          <p:nvPr/>
        </p:nvSpPr>
        <p:spPr bwMode="auto">
          <a:xfrm>
            <a:off x="407987" y="487948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533F03C-3F73-6940-EC56-35DA9DF13380}"/>
              </a:ext>
            </a:extLst>
          </p:cNvPr>
          <p:cNvSpPr txBox="1"/>
          <p:nvPr/>
        </p:nvSpPr>
        <p:spPr bwMode="auto">
          <a:xfrm>
            <a:off x="9182100" y="797510"/>
            <a:ext cx="30099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Ongoing Geographical study to optimise and share common shaft locations between CLIC and ILC.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CLIC is symmetrical either side of the interaction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ILC is not symmetrical either side of the interaction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Shafts at 4&amp;5 for both studies will be unified.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It is easier to adapt the CLIC shafts to the ILC design due to the </a:t>
            </a:r>
            <a:r>
              <a:rPr lang="en-GB" sz="1600" dirty="0" err="1"/>
              <a:t>Cryo</a:t>
            </a:r>
            <a:r>
              <a:rPr lang="en-GB" sz="1600" dirty="0"/>
              <a:t> design constraints of the ILC.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BCBE8E8-490D-C280-ADC6-BF0F33E216E4}"/>
              </a:ext>
            </a:extLst>
          </p:cNvPr>
          <p:cNvSpPr txBox="1"/>
          <p:nvPr/>
        </p:nvSpPr>
        <p:spPr bwMode="auto">
          <a:xfrm>
            <a:off x="5056186" y="3731142"/>
            <a:ext cx="644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(33.5km)</a:t>
            </a:r>
            <a:endParaRPr lang="en-GB" sz="9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8B9633-E49B-DF11-AB2E-A76C3BCD61FD}"/>
              </a:ext>
            </a:extLst>
          </p:cNvPr>
          <p:cNvSpPr txBox="1"/>
          <p:nvPr/>
        </p:nvSpPr>
        <p:spPr bwMode="auto">
          <a:xfrm>
            <a:off x="5056185" y="4109484"/>
            <a:ext cx="6445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(20.5km)</a:t>
            </a:r>
            <a:endParaRPr lang="en-GB" sz="900" dirty="0">
              <a:solidFill>
                <a:schemeClr val="tx2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0C713C4-3FBD-40AA-7BBB-0F138EA651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" y="3403374"/>
            <a:ext cx="8675369" cy="287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128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B7BBA-209D-2F82-6848-A6CF3A55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056" y="113243"/>
            <a:ext cx="8005762" cy="528107"/>
          </a:xfrm>
        </p:spPr>
        <p:txBody>
          <a:bodyPr/>
          <a:lstStyle/>
          <a:p>
            <a:r>
              <a:rPr lang="en-US" dirty="0"/>
              <a:t>Underground Structures Schematic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A6D99-730C-1769-F827-840C87DC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E8EF99-C4B3-39DE-B482-4BE97D76D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83" b="3155"/>
          <a:stretch/>
        </p:blipFill>
        <p:spPr>
          <a:xfrm>
            <a:off x="25400" y="1075318"/>
            <a:ext cx="12192000" cy="23307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64319D-53F9-7A1C-3E0E-D4E09A0C3EE0}"/>
              </a:ext>
            </a:extLst>
          </p:cNvPr>
          <p:cNvSpPr txBox="1"/>
          <p:nvPr/>
        </p:nvSpPr>
        <p:spPr bwMode="auto">
          <a:xfrm>
            <a:off x="407987" y="657225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CLIC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B17B3D-E26A-3520-BD7A-53E791629341}"/>
              </a:ext>
            </a:extLst>
          </p:cNvPr>
          <p:cNvSpPr txBox="1"/>
          <p:nvPr/>
        </p:nvSpPr>
        <p:spPr bwMode="auto">
          <a:xfrm>
            <a:off x="407987" y="3362662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ILC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E16D938-CCC6-14F5-CBA1-154B6902D1DC}"/>
              </a:ext>
            </a:extLst>
          </p:cNvPr>
          <p:cNvCxnSpPr>
            <a:cxnSpLocks/>
          </p:cNvCxnSpPr>
          <p:nvPr/>
        </p:nvCxnSpPr>
        <p:spPr>
          <a:xfrm flipV="1">
            <a:off x="336550" y="952213"/>
            <a:ext cx="11569700" cy="43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9DEA005-97DA-B29D-AE08-8ABB049BA6DC}"/>
              </a:ext>
            </a:extLst>
          </p:cNvPr>
          <p:cNvCxnSpPr>
            <a:cxnSpLocks/>
          </p:cNvCxnSpPr>
          <p:nvPr/>
        </p:nvCxnSpPr>
        <p:spPr>
          <a:xfrm>
            <a:off x="3924300" y="1267535"/>
            <a:ext cx="44259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F9D05D8-AE47-7D86-F703-2B8CBA733DDD}"/>
              </a:ext>
            </a:extLst>
          </p:cNvPr>
          <p:cNvSpPr txBox="1"/>
          <p:nvPr/>
        </p:nvSpPr>
        <p:spPr bwMode="auto">
          <a:xfrm>
            <a:off x="5749925" y="666219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29.6km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6F5433-5B29-F00D-6848-2C32196C4E1C}"/>
              </a:ext>
            </a:extLst>
          </p:cNvPr>
          <p:cNvSpPr txBox="1"/>
          <p:nvPr/>
        </p:nvSpPr>
        <p:spPr bwMode="auto">
          <a:xfrm>
            <a:off x="5749925" y="998865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12.1km</a:t>
            </a:r>
            <a:endParaRPr lang="en-GB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D83A56-3E94-F4DD-0585-A10935D40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153" y="4080274"/>
            <a:ext cx="11961694" cy="2000636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F158F5F-2A24-C86A-8C45-FD6FCA651F80}"/>
              </a:ext>
            </a:extLst>
          </p:cNvPr>
          <p:cNvCxnSpPr>
            <a:cxnSpLocks/>
          </p:cNvCxnSpPr>
          <p:nvPr/>
        </p:nvCxnSpPr>
        <p:spPr>
          <a:xfrm flipV="1">
            <a:off x="336550" y="3984740"/>
            <a:ext cx="11569700" cy="43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CEE923D-463A-6601-4A44-5BF9A46D4477}"/>
              </a:ext>
            </a:extLst>
          </p:cNvPr>
          <p:cNvCxnSpPr>
            <a:cxnSpLocks/>
          </p:cNvCxnSpPr>
          <p:nvPr/>
        </p:nvCxnSpPr>
        <p:spPr>
          <a:xfrm>
            <a:off x="2527300" y="4241800"/>
            <a:ext cx="70993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E32BED1-7BBD-3CDF-FC36-5D1917DE810B}"/>
              </a:ext>
            </a:extLst>
          </p:cNvPr>
          <p:cNvSpPr txBox="1"/>
          <p:nvPr/>
        </p:nvSpPr>
        <p:spPr bwMode="auto">
          <a:xfrm>
            <a:off x="5972175" y="3746513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33.5km</a:t>
            </a:r>
            <a:endParaRPr lang="en-GB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C2B6A2-516B-4933-9F52-48F0C6AEA9C2}"/>
              </a:ext>
            </a:extLst>
          </p:cNvPr>
          <p:cNvSpPr txBox="1"/>
          <p:nvPr/>
        </p:nvSpPr>
        <p:spPr bwMode="auto">
          <a:xfrm>
            <a:off x="5972175" y="4004053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20.5km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076754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8E6EF1-DE9A-DAD7-048F-256762EBB4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13" t="265" r="217" b="182"/>
          <a:stretch/>
        </p:blipFill>
        <p:spPr>
          <a:xfrm>
            <a:off x="3409950" y="226142"/>
            <a:ext cx="8689181" cy="6094245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392CCA-9A83-77BF-AC66-7D3D0E641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039D55B-5192-676F-5EBA-9DE9DA43D6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12" y="994335"/>
            <a:ext cx="3102998" cy="19862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For ILC, alike CLIC the 2 detectors will be offset.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Main LINAC crossing angle for both studies of 20mrad.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IR region crossing angles :	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300" b="0" dirty="0">
                <a:solidFill>
                  <a:schemeClr val="tx1"/>
                </a:solidFill>
              </a:rPr>
              <a:t>16.5mrad and 26mrad beam angles for CLIC</a:t>
            </a:r>
            <a:endParaRPr lang="en-GB" sz="1300" b="0" dirty="0">
              <a:solidFill>
                <a:schemeClr val="tx1"/>
              </a:solidFill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300" b="0" dirty="0">
                <a:solidFill>
                  <a:schemeClr val="tx1"/>
                </a:solidFill>
              </a:rPr>
              <a:t>14mrad and 26mrad beam angles for </a:t>
            </a:r>
            <a:r>
              <a:rPr lang="en-US" sz="1300" dirty="0">
                <a:solidFill>
                  <a:schemeClr val="tx1"/>
                </a:solidFill>
              </a:rPr>
              <a:t>ILC</a:t>
            </a:r>
            <a:endParaRPr lang="en-GB" sz="1300" b="0" dirty="0">
              <a:solidFill>
                <a:schemeClr val="tx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BE8DFF-793D-8497-BA2C-533919EBC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52" y="129325"/>
            <a:ext cx="4628868" cy="524725"/>
          </a:xfrm>
        </p:spPr>
        <p:txBody>
          <a:bodyPr/>
          <a:lstStyle/>
          <a:p>
            <a:r>
              <a:rPr lang="en-US" dirty="0"/>
              <a:t>2-IP Design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36949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DE618A-187E-E8CB-D787-6B8C6E27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373592"/>
            <a:ext cx="11376024" cy="59192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CLIC surface injection complex has been optimized in 2024 and avoids clashes with existing infrastructure.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Design modifications are on-going to share alignments and shaft location for CLIC and ILC housed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Further studies required to ensure shafts are located in environmentally suitable locations.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Conduct further work into the interaction region, finding a solution for the stabilisation of the final focus element QD0, and finding a solution for maintenance work (whilst the other detector is operational).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Now we are getting close to a baseline design, a Cost &amp; Schedule exercise can be completed for both studies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ILC and CLIC designs at CERN are being optimised to have as much synergy as possible ready for an LCF decision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53FCBC-0B0A-6A72-2C48-27FE2F59A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248787-0454-DF4C-8056-4C7467504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173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A412C2-FBFE-3CB2-C49A-0CEB71F6C9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EC432-2FA3-B5C4-A6A9-049387D5B3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3903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Muon Collider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5057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A756E36-0C56-7B55-4940-A0FFA351F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6934" y="0"/>
            <a:ext cx="8925066" cy="631371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3A33AE9-6520-1DAD-2313-FB43765F9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008787"/>
            <a:ext cx="2858947" cy="501754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Initiating at LINAC 4, ultimately, injecting into the Collider ring from the LHC.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Focus around reusing existing CERN infrastructure.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Entirety of the surface works are located on CERN owned land.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7236EA5-9FCB-94A4-F376-7F1BFCDB8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8799"/>
            <a:ext cx="11376025" cy="1065742"/>
          </a:xfrm>
        </p:spPr>
        <p:txBody>
          <a:bodyPr/>
          <a:lstStyle/>
          <a:p>
            <a:r>
              <a:rPr lang="en-US" dirty="0"/>
              <a:t>Muon Collider Complex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42F4A4-DF47-95A5-3944-221464E64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6745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476DBC-EEC3-1F3A-E57C-3B61AD822A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65766F-528E-549C-5BEE-CDD1BD3E75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488743"/>
            <a:ext cx="11376024" cy="591925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Muon Collider complex will undergo further iterations on each component based on design changes and requirements.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Additional surface works such as service buildings will be designed and integrated into the complex.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Now we are getting close to a baseline design, a Cost &amp; Schedule exercise can be completed for the study at CERN.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279959-6918-D43B-B86C-30C0A9C58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and Next Steps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561A6E-25EC-1F62-AA67-4FF7219D8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950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B98C-BD53-B9B2-A7AA-0E23352465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729207"/>
            <a:ext cx="11376025" cy="2165009"/>
          </a:xfrm>
        </p:spPr>
        <p:txBody>
          <a:bodyPr/>
          <a:lstStyle/>
          <a:p>
            <a:pPr algn="ctr"/>
            <a:r>
              <a:rPr lang="en-US" dirty="0"/>
              <a:t>Linear Colliders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CLIC &amp; ILC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43942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E79D78-347D-AE0B-BC5A-853E39D56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365690-474F-A5B7-42B7-B5C3309BFC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3903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LEP3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98482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ircular object with text and numbers&#10;&#10;Description automatically generated with medium confidence">
            <a:extLst>
              <a:ext uri="{FF2B5EF4-FFF2-40B4-BE49-F238E27FC236}">
                <a16:creationId xmlns:a16="http://schemas.microsoft.com/office/drawing/2014/main" id="{76598827-327A-1EC5-2FC7-6BDCFF6A0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A195F5-03D8-FB38-369A-113194A9751A}"/>
              </a:ext>
            </a:extLst>
          </p:cNvPr>
          <p:cNvSpPr txBox="1"/>
          <p:nvPr/>
        </p:nvSpPr>
        <p:spPr>
          <a:xfrm>
            <a:off x="7160929" y="1924470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Tunnel widening 270m either side of CMS (increased from existing 3.76m to 7m diameter)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B66EA80-A0FC-D306-6338-F7743869C6FB}"/>
              </a:ext>
            </a:extLst>
          </p:cNvPr>
          <p:cNvCxnSpPr>
            <a:cxnSpLocks/>
          </p:cNvCxnSpPr>
          <p:nvPr/>
        </p:nvCxnSpPr>
        <p:spPr>
          <a:xfrm flipH="1" flipV="1">
            <a:off x="8715983" y="681037"/>
            <a:ext cx="583660" cy="1243433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DE350F8-8D79-E8D4-39A9-46EF1291B5E2}"/>
              </a:ext>
            </a:extLst>
          </p:cNvPr>
          <p:cNvCxnSpPr>
            <a:cxnSpLocks/>
          </p:cNvCxnSpPr>
          <p:nvPr/>
        </p:nvCxnSpPr>
        <p:spPr>
          <a:xfrm flipH="1" flipV="1">
            <a:off x="3028561" y="945030"/>
            <a:ext cx="667733" cy="1231633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8B917BD-8E9D-FD17-8F97-FCC3092462B3}"/>
              </a:ext>
            </a:extLst>
          </p:cNvPr>
          <p:cNvSpPr txBox="1"/>
          <p:nvPr/>
        </p:nvSpPr>
        <p:spPr>
          <a:xfrm>
            <a:off x="3028561" y="2176663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Tunnel strengthening over 600m in Jura section (inner steel ‘submarine’ solution).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F5B3DD-1ECA-64A4-732B-9649B0AA4AD6}"/>
              </a:ext>
            </a:extLst>
          </p:cNvPr>
          <p:cNvSpPr txBox="1"/>
          <p:nvPr/>
        </p:nvSpPr>
        <p:spPr>
          <a:xfrm>
            <a:off x="5492016" y="4682633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Tunnel widening 270m either side of ATLAS (increased from existing 4.40m to 7m diameter)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96C9F6-7462-6986-3F7A-2658C4549FDA}"/>
              </a:ext>
            </a:extLst>
          </p:cNvPr>
          <p:cNvCxnSpPr>
            <a:cxnSpLocks/>
          </p:cNvCxnSpPr>
          <p:nvPr/>
        </p:nvCxnSpPr>
        <p:spPr>
          <a:xfrm flipH="1">
            <a:off x="5291847" y="5605963"/>
            <a:ext cx="943316" cy="922038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2810562-EC3E-3443-6818-621D5D2574F8}"/>
              </a:ext>
            </a:extLst>
          </p:cNvPr>
          <p:cNvSpPr txBox="1"/>
          <p:nvPr/>
        </p:nvSpPr>
        <p:spPr>
          <a:xfrm>
            <a:off x="9365530" y="5042118"/>
            <a:ext cx="2826470" cy="181588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Proposed Civil Works for LEP3 in existing LHC Tunnel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86565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0C76A9-80C2-8C74-624E-49D60723D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88DF52-7A33-38C2-FFFC-6A065F405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203" y="149832"/>
            <a:ext cx="8648058" cy="605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997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81A3EF-4AC3-8738-FE23-690204D3E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2FD2F47-5CAA-F999-B461-46CAD6C81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655" y="394976"/>
            <a:ext cx="10259857" cy="590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052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2224BF-F7AC-C69E-17E9-D1C30769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Geographical Layout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CF0BB-F1FB-F0CB-5678-76B49381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F5C1F-8FB1-309F-C8BB-E1FC713D1228}"/>
              </a:ext>
            </a:extLst>
          </p:cNvPr>
          <p:cNvSpPr txBox="1"/>
          <p:nvPr/>
        </p:nvSpPr>
        <p:spPr bwMode="auto">
          <a:xfrm>
            <a:off x="6095999" y="657224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srgbClr val="0033A0"/>
                </a:solidFill>
                <a:latin typeface="Arial"/>
                <a:cs typeface="Arial"/>
              </a:rPr>
              <a:t>Starting with ILC SRF Technology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ED1B3FB-4347-8743-757D-C953B97419BD}"/>
              </a:ext>
            </a:extLst>
          </p:cNvPr>
          <p:cNvSpPr txBox="1"/>
          <p:nvPr/>
        </p:nvSpPr>
        <p:spPr bwMode="auto">
          <a:xfrm>
            <a:off x="407987" y="657225"/>
            <a:ext cx="40767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CLIC at CERN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28C6E6-BA30-6AF7-AB38-5739758E4CD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1207"/>
          <a:stretch/>
        </p:blipFill>
        <p:spPr>
          <a:xfrm>
            <a:off x="152641" y="1190096"/>
            <a:ext cx="5871642" cy="44547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471F14-873A-0D84-C8AE-CF17B48C4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7719" y="1190095"/>
            <a:ext cx="5934451" cy="4454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00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F93CE-5E3E-FA88-D9B7-FE2E678B4B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3903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CLIC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5999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F1B7BBA-209D-2F82-6848-A6CF3A55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056" y="113243"/>
            <a:ext cx="8005762" cy="528107"/>
          </a:xfrm>
        </p:spPr>
        <p:txBody>
          <a:bodyPr/>
          <a:lstStyle/>
          <a:p>
            <a:r>
              <a:rPr lang="en-US" dirty="0"/>
              <a:t>Underground Structures Schematic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A6D99-730C-1769-F827-840C87DC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E8EF99-C4B3-39DE-B482-4BE97D76DA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583"/>
          <a:stretch/>
        </p:blipFill>
        <p:spPr>
          <a:xfrm>
            <a:off x="15875" y="787681"/>
            <a:ext cx="12192000" cy="24104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7FC9023-ACF8-EDDE-76ED-43BE054DB3CC}"/>
              </a:ext>
            </a:extLst>
          </p:cNvPr>
          <p:cNvSpPr txBox="1"/>
          <p:nvPr/>
        </p:nvSpPr>
        <p:spPr bwMode="auto">
          <a:xfrm>
            <a:off x="8140818" y="3344461"/>
            <a:ext cx="40767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Now only considering the Drive Beam option and not the Klystron option.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The 3TeV stage is no longer being considered.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Laser Straight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380GeV Main Tunnel length of 12.1Km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      (Displayed in Red).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1.5TeV Main Tunnel length of 29.6Km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       (Displayed in Pink).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097C664-AD0D-BB49-AF88-D8271A10E8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056" y="3206603"/>
            <a:ext cx="8087286" cy="3102834"/>
          </a:xfrm>
          <a:prstGeom prst="rect">
            <a:avLst/>
          </a:prstGeom>
        </p:spPr>
      </p:pic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E792D07B-B17B-0F75-4E9E-E3823F438BD8}"/>
              </a:ext>
            </a:extLst>
          </p:cNvPr>
          <p:cNvCxnSpPr>
            <a:cxnSpLocks/>
          </p:cNvCxnSpPr>
          <p:nvPr/>
        </p:nvCxnSpPr>
        <p:spPr>
          <a:xfrm flipV="1">
            <a:off x="327025" y="778473"/>
            <a:ext cx="11569700" cy="43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E18881C-D74B-0FC3-63BF-EFDC4A031885}"/>
              </a:ext>
            </a:extLst>
          </p:cNvPr>
          <p:cNvCxnSpPr>
            <a:cxnSpLocks/>
          </p:cNvCxnSpPr>
          <p:nvPr/>
        </p:nvCxnSpPr>
        <p:spPr>
          <a:xfrm>
            <a:off x="3924300" y="1025284"/>
            <a:ext cx="44259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588CA87D-9E46-123C-0772-B0A8E4DCA6BF}"/>
              </a:ext>
            </a:extLst>
          </p:cNvPr>
          <p:cNvSpPr txBox="1"/>
          <p:nvPr/>
        </p:nvSpPr>
        <p:spPr bwMode="auto">
          <a:xfrm>
            <a:off x="5724525" y="545094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29.6km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A488BC-1E3D-2FCA-BB24-218ADEADE2E3}"/>
              </a:ext>
            </a:extLst>
          </p:cNvPr>
          <p:cNvSpPr txBox="1"/>
          <p:nvPr/>
        </p:nvSpPr>
        <p:spPr bwMode="auto">
          <a:xfrm>
            <a:off x="5724525" y="784525"/>
            <a:ext cx="774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12.1km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86794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1C96B37-D347-82F5-C508-A1FF0B3AF4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61802"/>
            <a:ext cx="12192000" cy="48868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C703131-6E37-C8AE-1126-643E97271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00" y="187637"/>
            <a:ext cx="7705072" cy="524725"/>
          </a:xfrm>
        </p:spPr>
        <p:txBody>
          <a:bodyPr/>
          <a:lstStyle/>
          <a:p>
            <a:r>
              <a:rPr lang="en-US" dirty="0"/>
              <a:t>Injector Complex Layout on Prévessin Site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E4F636-B83F-482E-89CC-9A17A56DC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C8394F-400D-EA45-8A4B-177F0D8E8706}"/>
              </a:ext>
            </a:extLst>
          </p:cNvPr>
          <p:cNvSpPr txBox="1"/>
          <p:nvPr/>
        </p:nvSpPr>
        <p:spPr bwMode="auto">
          <a:xfrm>
            <a:off x="7988300" y="0"/>
            <a:ext cx="436245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Whole Injector Complex is located on CERN land.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The complex now avoids all existing CERN infrastructure.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Drive Beam Injectors location has been adjusted to avoid the river ‘Le Lion’.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Booster has been integrated into the Main Beam Injector, alongside the stacking of the damping rings.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4450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2224BF-F7AC-C69E-17E9-D1C307690B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24354"/>
            <a:ext cx="11376025" cy="1065742"/>
          </a:xfrm>
        </p:spPr>
        <p:txBody>
          <a:bodyPr/>
          <a:lstStyle/>
          <a:p>
            <a:r>
              <a:rPr lang="en-US" dirty="0"/>
              <a:t>Interaction Region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FCF0BB-F1FB-F0CB-5678-76B49381E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F5C1F-8FB1-309F-C8BB-E1FC713D1228}"/>
              </a:ext>
            </a:extLst>
          </p:cNvPr>
          <p:cNvSpPr txBox="1"/>
          <p:nvPr/>
        </p:nvSpPr>
        <p:spPr bwMode="auto">
          <a:xfrm>
            <a:off x="8223250" y="502548"/>
            <a:ext cx="4076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Updated to facilitate 2 Detectors.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A 30m x 60m Detector Hall facilitates both detectors with their centers separated by 38.5m.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Main LINAC’s have a 20mrad crossing angle and the Beams have crossing angles of 16.5mrad and 26mrad.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BDS Tunnel has been widened to 16m to account for both beam lines and the 9.3m separation between them.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Tunnel Widening occurs over 2km either side of the Detector hall.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6FDA8F-488F-C19B-14E1-14E950B1B1B7}"/>
              </a:ext>
            </a:extLst>
          </p:cNvPr>
          <p:cNvSpPr/>
          <p:nvPr/>
        </p:nvSpPr>
        <p:spPr>
          <a:xfrm>
            <a:off x="5547359" y="5806440"/>
            <a:ext cx="2537097" cy="24638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E959A46-5CA0-032E-3F85-31459687AA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8151" y="5806440"/>
            <a:ext cx="1295512" cy="24386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BDB0CE-23D1-FAE6-1275-BFC4287547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23" y="657226"/>
            <a:ext cx="8051634" cy="56536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EAAA9A6-7835-E86E-FB91-766DA65EC2F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3250" y="3382075"/>
            <a:ext cx="3945277" cy="266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9B6A723-587E-9087-9523-2A2AA8A3D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89" y="87843"/>
            <a:ext cx="3973512" cy="572557"/>
          </a:xfrm>
        </p:spPr>
        <p:txBody>
          <a:bodyPr/>
          <a:lstStyle/>
          <a:p>
            <a:r>
              <a:rPr lang="en-US" dirty="0"/>
              <a:t>Geological Profile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0EA272-29A3-DB34-A9C1-530432C85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50A473-4FE7-161B-6D95-1F89E58DCE3B}"/>
              </a:ext>
            </a:extLst>
          </p:cNvPr>
          <p:cNvSpPr txBox="1"/>
          <p:nvPr/>
        </p:nvSpPr>
        <p:spPr bwMode="auto">
          <a:xfrm>
            <a:off x="446194" y="4200651"/>
            <a:ext cx="877646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Geological Profile for 380GeV and 1.5TeV stages with 3TeV removed.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Comfortably housed within good Molasse rock. (no need for site investigation to confirm this)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cs typeface="Arial"/>
              </a:rPr>
              <a:t>Gland Depression is no longer an issue, thus there is scope to reduce the shaft depths.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9424553-EDFC-99A9-7BBC-D50462F40B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1" y="739239"/>
            <a:ext cx="11929109" cy="345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29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9B98C-BD53-B9B2-A7AA-0E23352465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26977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ILC Type Design at CERN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9C30CE-2E5C-1E83-5E2B-B17E6D271FC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407987" y="4003609"/>
            <a:ext cx="11376026" cy="2314641"/>
          </a:xfrm>
        </p:spPr>
        <p:txBody>
          <a:bodyPr/>
          <a:lstStyle/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dirty="0"/>
              <a:t>The ILC type design at CERN is based on the ILC 250 GeV and 550 GeV designs from Japan.</a:t>
            </a:r>
          </a:p>
          <a:p>
            <a:pPr marL="342900" indent="-342900" algn="l">
              <a:buFont typeface="Arial" panose="020B0604020202020204" pitchFamily="34" charset="0"/>
              <a:buChar char="•"/>
              <a:defRPr/>
            </a:pPr>
            <a:r>
              <a:rPr lang="en-US" dirty="0"/>
              <a:t>These designs are being adapted for the CERN region, notably,</a:t>
            </a:r>
          </a:p>
          <a:p>
            <a:pPr marL="1257300" lvl="2" indent="-342900" algn="l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bg1"/>
                </a:solidFill>
              </a:rPr>
              <a:t>The use of a circular main tunnel cross section.</a:t>
            </a:r>
          </a:p>
          <a:p>
            <a:pPr marL="1257300" lvl="2" indent="-342900" algn="l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bg1"/>
                </a:solidFill>
              </a:rPr>
              <a:t>A 2-IP option with offset detectors as used in CLIC.</a:t>
            </a:r>
          </a:p>
          <a:p>
            <a:pPr marL="1257300" lvl="2" indent="-342900" algn="l"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bg1"/>
                </a:solidFill>
              </a:rPr>
              <a:t>Vertical shafts replacing the inclined access tunnels.</a:t>
            </a:r>
          </a:p>
        </p:txBody>
      </p:sp>
    </p:spTree>
    <p:extLst>
      <p:ext uri="{BB962C8B-B14F-4D97-AF65-F5344CB8AC3E}">
        <p14:creationId xmlns:p14="http://schemas.microsoft.com/office/powerpoint/2010/main" val="396303598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3335</TotalTime>
  <Words>845</Words>
  <Application>Microsoft Office PowerPoint</Application>
  <PresentationFormat>Widescreen</PresentationFormat>
  <Paragraphs>142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Aptos</vt:lpstr>
      <vt:lpstr>Aptos Display</vt:lpstr>
      <vt:lpstr>Arial</vt:lpstr>
      <vt:lpstr>Wingdings</vt:lpstr>
      <vt:lpstr>1_Office Theme</vt:lpstr>
      <vt:lpstr>Office Theme</vt:lpstr>
      <vt:lpstr>Linear and Muon Colliders at CERN  17th Feb 2025</vt:lpstr>
      <vt:lpstr>Linear Colliders  CLIC &amp; ILC </vt:lpstr>
      <vt:lpstr>Geographical Layout</vt:lpstr>
      <vt:lpstr>CLIC</vt:lpstr>
      <vt:lpstr>Underground Structures Schematic</vt:lpstr>
      <vt:lpstr>Injector Complex Layout on Prévessin Site</vt:lpstr>
      <vt:lpstr>Interaction Region</vt:lpstr>
      <vt:lpstr>Geological Profile</vt:lpstr>
      <vt:lpstr>ILC Type Design at CERN </vt:lpstr>
      <vt:lpstr>ILC Japan 250 GeV Schematic</vt:lpstr>
      <vt:lpstr>ILC Japan Typical Tunnel Cross Section</vt:lpstr>
      <vt:lpstr>CLIC Typical Tunnel Cross Section 5.6m Internal Diameter</vt:lpstr>
      <vt:lpstr>Geological Profile</vt:lpstr>
      <vt:lpstr>Underground Structures Schematic</vt:lpstr>
      <vt:lpstr>2-IP Design</vt:lpstr>
      <vt:lpstr>Conclusions and Next Steps</vt:lpstr>
      <vt:lpstr>Muon Collider</vt:lpstr>
      <vt:lpstr>Muon Collider Complex</vt:lpstr>
      <vt:lpstr>Conclusions and Next Steps</vt:lpstr>
      <vt:lpstr>LEP3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Edward Fraser Mactavish</dc:creator>
  <cp:lastModifiedBy>Roddy Cunningham</cp:lastModifiedBy>
  <cp:revision>70</cp:revision>
  <dcterms:created xsi:type="dcterms:W3CDTF">2024-12-16T15:28:43Z</dcterms:created>
  <dcterms:modified xsi:type="dcterms:W3CDTF">2025-02-17T11:06:40Z</dcterms:modified>
</cp:coreProperties>
</file>