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17"/>
  </p:notesMasterIdLst>
  <p:handoutMasterIdLst>
    <p:handoutMasterId r:id="rId18"/>
  </p:handoutMasterIdLst>
  <p:sldIdLst>
    <p:sldId id="256" r:id="rId4"/>
    <p:sldId id="1254" r:id="rId5"/>
    <p:sldId id="1255" r:id="rId6"/>
    <p:sldId id="328" r:id="rId7"/>
    <p:sldId id="329" r:id="rId8"/>
    <p:sldId id="1269" r:id="rId9"/>
    <p:sldId id="1272" r:id="rId10"/>
    <p:sldId id="322" r:id="rId11"/>
    <p:sldId id="323" r:id="rId12"/>
    <p:sldId id="1243" r:id="rId13"/>
    <p:sldId id="1244" r:id="rId14"/>
    <p:sldId id="1252" r:id="rId15"/>
    <p:sldId id="1280" r:id="rId16"/>
  </p:sldIdLst>
  <p:sldSz cx="24384000" cy="13716000"/>
  <p:notesSz cx="6858000" cy="9144000"/>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1254"/>
            <p14:sldId id="1255"/>
            <p14:sldId id="328"/>
            <p14:sldId id="329"/>
            <p14:sldId id="1269"/>
            <p14:sldId id="1272"/>
            <p14:sldId id="322"/>
            <p14:sldId id="323"/>
            <p14:sldId id="1243"/>
            <p14:sldId id="1244"/>
            <p14:sldId id="1252"/>
            <p14:sldId id="1280"/>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24A"/>
    <a:srgbClr val="F6FDA3"/>
    <a:srgbClr val="40C245"/>
    <a:srgbClr val="FFCCFF"/>
    <a:srgbClr val="DBDBE4"/>
    <a:srgbClr val="DFDFDF"/>
    <a:srgbClr val="5B9BD5"/>
    <a:srgbClr val="0000FF"/>
    <a:srgbClr val="E8FF2E"/>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195" autoAdjust="0"/>
  </p:normalViewPr>
  <p:slideViewPr>
    <p:cSldViewPr>
      <p:cViewPr varScale="1">
        <p:scale>
          <a:sx n="38" d="100"/>
          <a:sy n="38" d="100"/>
        </p:scale>
        <p:origin x="902" y="77"/>
      </p:cViewPr>
      <p:guideLst/>
    </p:cSldViewPr>
  </p:slideViewPr>
  <p:outlineViewPr>
    <p:cViewPr>
      <p:scale>
        <a:sx n="33" d="100"/>
        <a:sy n="33" d="100"/>
      </p:scale>
      <p:origin x="0" y="-671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B04CF8-15A1-4728-9240-389A47AFFCEA}" type="datetimeFigureOut">
              <a:rPr lang="en-GB" smtClean="0"/>
              <a:t>17/02/2025</a:t>
            </a:fld>
            <a:endParaRPr lang="en-GB" dirty="0"/>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dirty="0"/>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17.02.2025</a:t>
            </a:fld>
            <a:endParaRPr lang="de-AT"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dirty="0"/>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251055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spcAft>
                <a:spcPts val="600"/>
              </a:spcAft>
              <a:buFont typeface="Arial" panose="020B0604020202020204" pitchFamily="34" charset="0"/>
              <a:buNone/>
            </a:pPr>
            <a:r>
              <a:rPr lang="en-GB" dirty="0"/>
              <a:t>Here we see the rough outline of the sequence I’m going to give an overview on (later, I will further elaborate on the terms in bold)</a:t>
            </a:r>
          </a:p>
          <a:p>
            <a:pPr marL="457200" indent="-457200">
              <a:spcAft>
                <a:spcPts val="600"/>
              </a:spcAft>
              <a:buFont typeface="Arial" panose="020B0604020202020204" pitchFamily="34" charset="0"/>
              <a:buChar char="•"/>
            </a:pPr>
            <a:r>
              <a:rPr lang="en-GB" dirty="0"/>
              <a:t>Site installation</a:t>
            </a:r>
          </a:p>
          <a:p>
            <a:pPr marL="457200" indent="-457200">
              <a:spcAft>
                <a:spcPts val="600"/>
              </a:spcAft>
              <a:buFont typeface="Arial" panose="020B0604020202020204" pitchFamily="34" charset="0"/>
              <a:buChar char="•"/>
            </a:pPr>
            <a:r>
              <a:rPr lang="en-GB" b="1" dirty="0">
                <a:highlight>
                  <a:srgbClr val="FFFF00"/>
                </a:highlight>
              </a:rPr>
              <a:t>Shaft </a:t>
            </a:r>
            <a:r>
              <a:rPr lang="en-GB" b="0" dirty="0">
                <a:highlight>
                  <a:srgbClr val="FFFF00"/>
                </a:highlight>
              </a:rPr>
              <a:t>→ the experiment shaft with larger diameter → the excavation takes longer</a:t>
            </a:r>
            <a:endParaRPr lang="en-GB" b="1" dirty="0">
              <a:highlight>
                <a:srgbClr val="FFFF00"/>
              </a:highlight>
            </a:endParaRPr>
          </a:p>
          <a:p>
            <a:pPr marL="457200" indent="-457200">
              <a:spcAft>
                <a:spcPts val="600"/>
              </a:spcAft>
              <a:buFont typeface="Arial" panose="020B0604020202020204" pitchFamily="34" charset="0"/>
              <a:buChar char="•"/>
            </a:pPr>
            <a:r>
              <a:rPr lang="en-GB" b="1" dirty="0">
                <a:highlight>
                  <a:srgbClr val="FFFF00"/>
                </a:highlight>
              </a:rPr>
              <a:t>Conventional</a:t>
            </a:r>
            <a:r>
              <a:rPr lang="en-GB" dirty="0"/>
              <a:t> excavations → connection tunnels, klystron galleries, tunnel widening</a:t>
            </a:r>
          </a:p>
          <a:p>
            <a:pPr marL="457200" indent="-457200">
              <a:spcAft>
                <a:spcPts val="600"/>
              </a:spcAft>
              <a:buFont typeface="Arial" panose="020B0604020202020204" pitchFamily="34" charset="0"/>
              <a:buChar char="•"/>
            </a:pPr>
            <a:r>
              <a:rPr lang="en-GB" dirty="0"/>
              <a:t>caverns</a:t>
            </a:r>
          </a:p>
          <a:p>
            <a:pPr marL="457200" indent="-457200">
              <a:spcAft>
                <a:spcPts val="600"/>
              </a:spcAft>
              <a:buFont typeface="Arial" panose="020B0604020202020204" pitchFamily="34" charset="0"/>
              <a:buChar char="•"/>
            </a:pPr>
            <a:r>
              <a:rPr lang="en-US" dirty="0">
                <a:highlight>
                  <a:srgbClr val="FFFF00"/>
                </a:highlight>
              </a:rPr>
              <a:t>Main Beam tunnel excavation with </a:t>
            </a:r>
            <a:r>
              <a:rPr lang="en-US" b="1" dirty="0">
                <a:highlight>
                  <a:srgbClr val="FFFF00"/>
                </a:highlight>
              </a:rPr>
              <a:t>TBM</a:t>
            </a:r>
          </a:p>
          <a:p>
            <a:pPr marL="457200" indent="-457200">
              <a:spcAft>
                <a:spcPts val="600"/>
              </a:spcAft>
              <a:buFont typeface="Arial" panose="020B0604020202020204" pitchFamily="34" charset="0"/>
              <a:buChar char="•"/>
            </a:pPr>
            <a:r>
              <a:rPr lang="en-US" b="0" dirty="0">
                <a:highlight>
                  <a:srgbClr val="FFFF00"/>
                </a:highlight>
              </a:rPr>
              <a:t>Inner lining</a:t>
            </a:r>
          </a:p>
          <a:p>
            <a:pPr marL="457200" indent="-457200">
              <a:spcAft>
                <a:spcPts val="600"/>
              </a:spcAft>
              <a:buFont typeface="Arial" panose="020B0604020202020204" pitchFamily="34" charset="0"/>
              <a:buChar char="•"/>
            </a:pPr>
            <a:r>
              <a:rPr lang="en-GB" b="1" dirty="0">
                <a:highlight>
                  <a:srgbClr val="FFFF00"/>
                </a:highlight>
              </a:rPr>
              <a:t>Cavern</a:t>
            </a:r>
            <a:r>
              <a:rPr lang="en-GB" dirty="0">
                <a:highlight>
                  <a:srgbClr val="FFFF00"/>
                </a:highlight>
              </a:rPr>
              <a:t> steel and concrete construction</a:t>
            </a:r>
          </a:p>
          <a:p>
            <a:endParaRPr lang="de-CH" dirty="0"/>
          </a:p>
        </p:txBody>
      </p:sp>
      <p:sp>
        <p:nvSpPr>
          <p:cNvPr id="4" name="Fußzeilenplatzhalt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2300563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3745595"/>
            <a:ext cx="10728000" cy="566821"/>
          </a:xfrm>
        </p:spPr>
        <p:txBody>
          <a:bodyPr>
            <a:noAutofit/>
          </a:bodyPr>
          <a:lstStyle>
            <a:lvl1pPr>
              <a:defRPr sz="3733"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4654800"/>
            <a:ext cx="22035600" cy="7326000"/>
          </a:xfrm>
        </p:spPr>
        <p:txBody>
          <a:bodyPr/>
          <a:lstStyle>
            <a:lvl1pPr>
              <a:lnSpc>
                <a:spcPts val="5200"/>
              </a:lnSpc>
              <a:defRPr sz="4267"/>
            </a:lvl1pPr>
            <a:lvl2pPr marL="907211" indent="-907211">
              <a:lnSpc>
                <a:spcPts val="5200"/>
              </a:lnSpc>
              <a:defRPr sz="4267"/>
            </a:lvl2pPr>
            <a:lvl3pPr marL="1814423" indent="-907211">
              <a:lnSpc>
                <a:spcPts val="5200"/>
              </a:lnSpc>
              <a:defRPr sz="4267"/>
            </a:lvl3pPr>
            <a:lvl4pPr marL="2721634" indent="-907211">
              <a:lnSpc>
                <a:spcPts val="5200"/>
              </a:lnSpc>
              <a:defRPr sz="4267"/>
            </a:lvl4pPr>
            <a:lvl5pPr marL="3628845" indent="-907211">
              <a:lnSpc>
                <a:spcPts val="5200"/>
              </a:lnSpc>
              <a:defRPr sz="4267"/>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2" y="12330000"/>
            <a:ext cx="10728325" cy="910800"/>
          </a:xfrm>
        </p:spPr>
        <p:txBody>
          <a:bodyPr>
            <a:noAutofit/>
          </a:bodyPr>
          <a:lstStyle>
            <a:lvl1pPr>
              <a:lnSpc>
                <a:spcPts val="2701"/>
              </a:lnSpc>
              <a:defRPr sz="2000"/>
            </a:lvl1pPr>
            <a:lvl2pPr marL="0" indent="0">
              <a:lnSpc>
                <a:spcPts val="2701"/>
              </a:lnSpc>
              <a:buNone/>
              <a:defRPr sz="2000"/>
            </a:lvl2pPr>
            <a:lvl3pPr marL="0" indent="0">
              <a:lnSpc>
                <a:spcPts val="2701"/>
              </a:lnSpc>
              <a:buFont typeface="Arial" panose="020B0604020202020204" pitchFamily="34" charset="0"/>
              <a:buNone/>
              <a:defRPr sz="2000"/>
            </a:lvl3pPr>
            <a:lvl4pPr marL="0" indent="0">
              <a:lnSpc>
                <a:spcPts val="2701"/>
              </a:lnSpc>
              <a:buFont typeface="Arial" panose="020B0604020202020204" pitchFamily="34" charset="0"/>
              <a:buNone/>
              <a:defRPr sz="2000"/>
            </a:lvl4pPr>
            <a:lvl5pPr marL="0" indent="0">
              <a:lnSpc>
                <a:spcPts val="2701"/>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111021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1"/>
              </a:lnSpc>
              <a:defRPr sz="9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5"/>
          </a:xfrm>
        </p:spPr>
        <p:txBody>
          <a:bodyPr>
            <a:noAutofit/>
          </a:bodyPr>
          <a:lstStyle>
            <a:lvl1pPr marL="0" indent="0" algn="ctr">
              <a:buNone/>
              <a:defRPr sz="3200">
                <a:solidFill>
                  <a:schemeClr val="bg1"/>
                </a:solidFill>
              </a:defRPr>
            </a:lvl1pPr>
            <a:lvl2pPr marL="914411" indent="0" algn="ctr">
              <a:buNone/>
              <a:defRPr sz="4000"/>
            </a:lvl2pPr>
            <a:lvl3pPr marL="1828823" indent="0" algn="ctr">
              <a:buNone/>
              <a:defRPr sz="3600"/>
            </a:lvl3pPr>
            <a:lvl4pPr marL="2743234" indent="0" algn="ctr">
              <a:buNone/>
              <a:defRPr sz="3200"/>
            </a:lvl4pPr>
            <a:lvl5pPr marL="3657646" indent="0" algn="ctr">
              <a:buNone/>
              <a:defRPr sz="3200"/>
            </a:lvl5pPr>
            <a:lvl6pPr marL="4572057" indent="0" algn="ctr">
              <a:buNone/>
              <a:defRPr sz="3200"/>
            </a:lvl6pPr>
            <a:lvl7pPr marL="5486469" indent="0" algn="ctr">
              <a:buNone/>
              <a:defRPr sz="3200"/>
            </a:lvl7pPr>
            <a:lvl8pPr marL="6400880" indent="0" algn="ctr">
              <a:buNone/>
              <a:defRPr sz="3200"/>
            </a:lvl8pPr>
            <a:lvl9pPr marL="7315291"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1" y="139783"/>
            <a:ext cx="771944" cy="453523"/>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4" name="Picture 3" descr="A picture containing icon&#10;&#10;Description automatically generated">
            <a:extLst>
              <a:ext uri="{FF2B5EF4-FFF2-40B4-BE49-F238E27FC236}">
                <a16:creationId xmlns:a16="http://schemas.microsoft.com/office/drawing/2014/main" id="{B512F16A-BC93-930B-645A-A8FB8EE41AE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60065070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3.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8" r:id="rId4"/>
    <p:sldLayoutId id="2147483663" r:id="rId5"/>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7"/>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7"/>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7"/>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 id="2147483669" r:id="rId1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1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7.xml"/><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17.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7.xml"/><Relationship Id="rId5" Type="http://schemas.openxmlformats.org/officeDocument/2006/relationships/image" Target="../media/image28.png"/><Relationship Id="rId4" Type="http://schemas.openxmlformats.org/officeDocument/2006/relationships/image" Target="../media/image2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8">
            <a:extLst>
              <a:ext uri="{FF2B5EF4-FFF2-40B4-BE49-F238E27FC236}">
                <a16:creationId xmlns:a16="http://schemas.microsoft.com/office/drawing/2014/main" id="{A172D94E-FC97-4177-BA66-1607464EF755}"/>
              </a:ext>
            </a:extLst>
          </p:cNvPr>
          <p:cNvSpPr txBox="1">
            <a:spLocks/>
          </p:cNvSpPr>
          <p:nvPr/>
        </p:nvSpPr>
        <p:spPr>
          <a:xfrm>
            <a:off x="1180800" y="2789548"/>
            <a:ext cx="22035600" cy="4775200"/>
          </a:xfrm>
          <a:prstGeom prst="rect">
            <a:avLst/>
          </a:prstGeom>
        </p:spPr>
        <p:txBody>
          <a:bodyPr vert="horz" lIns="91440" tIns="45720" rIns="91440" bIns="45720" rtlCol="0" anchor="b" anchorCtr="0">
            <a:normAutofit/>
          </a:bodyPr>
          <a:lstStyle>
            <a:lvl1pPr marL="0" indent="0" algn="ctr" defTabSz="685800" rtl="0" eaLnBrk="1" latinLnBrk="0" hangingPunct="1">
              <a:lnSpc>
                <a:spcPts val="1388"/>
              </a:lnSpc>
              <a:spcBef>
                <a:spcPts val="0"/>
              </a:spcBef>
              <a:buFont typeface="Arial" panose="020B0604020202020204" pitchFamily="34" charset="0"/>
              <a:buNone/>
              <a:defRPr sz="1200" kern="1200">
                <a:solidFill>
                  <a:schemeClr val="bg1"/>
                </a:solidFill>
                <a:latin typeface="+mn-lt"/>
                <a:ea typeface="+mn-ea"/>
                <a:cs typeface="+mn-cs"/>
              </a:defRPr>
            </a:lvl1pPr>
            <a:lvl2pPr marL="342900" indent="0" algn="ctr" defTabSz="685800" rtl="0" eaLnBrk="1" latinLnBrk="0" hangingPunct="1">
              <a:lnSpc>
                <a:spcPts val="1388"/>
              </a:lnSpc>
              <a:spcBef>
                <a:spcPts val="0"/>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ts val="1388"/>
              </a:lnSpc>
              <a:spcBef>
                <a:spcPts val="0"/>
              </a:spcBef>
              <a:buSzPct val="100000"/>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defTabSz="1828800">
              <a:lnSpc>
                <a:spcPts val="9500"/>
              </a:lnSpc>
              <a:spcBef>
                <a:spcPct val="0"/>
              </a:spcBef>
              <a:spcAft>
                <a:spcPts val="600"/>
              </a:spcAft>
            </a:pPr>
            <a:r>
              <a:rPr lang="en-US" sz="9000" kern="1200" cap="all" baseline="0" dirty="0">
                <a:latin typeface="+mj-lt"/>
                <a:ea typeface="+mj-ea"/>
                <a:cs typeface="+mj-cs"/>
              </a:rPr>
              <a:t>CERN-</a:t>
            </a:r>
            <a:r>
              <a:rPr lang="en-US" sz="9000" kern="1200" cap="all" baseline="0" dirty="0" err="1">
                <a:latin typeface="+mj-lt"/>
                <a:ea typeface="+mj-ea"/>
                <a:cs typeface="+mj-cs"/>
              </a:rPr>
              <a:t>Intera</a:t>
            </a:r>
            <a:endParaRPr lang="en-US" sz="9000" kern="1200" cap="all" baseline="0" dirty="0">
              <a:latin typeface="+mj-lt"/>
              <a:ea typeface="+mj-ea"/>
              <a:cs typeface="+mj-cs"/>
            </a:endParaRPr>
          </a:p>
          <a:p>
            <a:pPr defTabSz="1828800">
              <a:lnSpc>
                <a:spcPts val="9500"/>
              </a:lnSpc>
              <a:spcBef>
                <a:spcPct val="0"/>
              </a:spcBef>
              <a:spcAft>
                <a:spcPts val="600"/>
              </a:spcAft>
            </a:pPr>
            <a:r>
              <a:rPr lang="en-US" sz="9000" kern="1200" cap="all" baseline="0" dirty="0">
                <a:latin typeface="+mj-lt"/>
                <a:ea typeface="+mj-ea"/>
                <a:cs typeface="+mj-cs"/>
              </a:rPr>
              <a:t>Future Circular Collider </a:t>
            </a:r>
          </a:p>
        </p:txBody>
      </p:sp>
      <p:sp>
        <p:nvSpPr>
          <p:cNvPr id="3" name="Textfeld 2">
            <a:extLst>
              <a:ext uri="{FF2B5EF4-FFF2-40B4-BE49-F238E27FC236}">
                <a16:creationId xmlns:a16="http://schemas.microsoft.com/office/drawing/2014/main" id="{0C80D029-2104-4318-B440-2F5B3EC0DEE2}"/>
              </a:ext>
            </a:extLst>
          </p:cNvPr>
          <p:cNvSpPr txBox="1"/>
          <p:nvPr/>
        </p:nvSpPr>
        <p:spPr>
          <a:xfrm>
            <a:off x="1180800" y="7722096"/>
            <a:ext cx="22035600" cy="3311524"/>
          </a:xfrm>
          <a:prstGeom prst="rect">
            <a:avLst/>
          </a:prstGeom>
        </p:spPr>
        <p:txBody>
          <a:bodyPr vert="horz" lIns="91440" tIns="45720" rIns="91440" bIns="45720" rtlCol="0">
            <a:normAutofit/>
          </a:bodyPr>
          <a:lstStyle/>
          <a:p>
            <a:pPr algn="ctr" defTabSz="1828800">
              <a:lnSpc>
                <a:spcPts val="3700"/>
              </a:lnSpc>
              <a:spcAft>
                <a:spcPts val="600"/>
              </a:spcAft>
            </a:pPr>
            <a:r>
              <a:rPr lang="en-US" sz="3000" kern="1200" dirty="0">
                <a:solidFill>
                  <a:schemeClr val="bg1"/>
                </a:solidFill>
                <a:latin typeface="+mn-lt"/>
                <a:ea typeface="+mn-ea"/>
                <a:cs typeface="+mn-cs"/>
              </a:rPr>
              <a:t> </a:t>
            </a:r>
          </a:p>
          <a:p>
            <a:pPr algn="ctr" defTabSz="1828800">
              <a:lnSpc>
                <a:spcPts val="3700"/>
              </a:lnSpc>
              <a:spcAft>
                <a:spcPts val="600"/>
              </a:spcAft>
            </a:pPr>
            <a:r>
              <a:rPr lang="en-US" sz="3000" kern="1200" dirty="0">
                <a:solidFill>
                  <a:schemeClr val="bg1"/>
                </a:solidFill>
                <a:latin typeface="+mn-lt"/>
                <a:ea typeface="+mn-ea"/>
                <a:cs typeface="+mn-cs"/>
              </a:rPr>
              <a:t>Roddy Cunningham</a:t>
            </a:r>
          </a:p>
          <a:p>
            <a:pPr algn="ctr" defTabSz="1828800">
              <a:lnSpc>
                <a:spcPts val="3700"/>
              </a:lnSpc>
              <a:spcAft>
                <a:spcPts val="600"/>
              </a:spcAft>
            </a:pPr>
            <a:r>
              <a:rPr lang="en-US" sz="3000">
                <a:solidFill>
                  <a:schemeClr val="bg1"/>
                </a:solidFill>
              </a:rPr>
              <a:t>17.02.2025</a:t>
            </a:r>
            <a:endParaRPr lang="en-US" sz="3000" kern="1200" dirty="0">
              <a:solidFill>
                <a:schemeClr val="bg1"/>
              </a:solidFill>
              <a:latin typeface="+mn-lt"/>
              <a:ea typeface="+mn-ea"/>
              <a:cs typeface="+mn-cs"/>
            </a:endParaRPr>
          </a:p>
          <a:p>
            <a:pPr algn="ctr" defTabSz="1828800">
              <a:lnSpc>
                <a:spcPts val="3700"/>
              </a:lnSpc>
              <a:spcAft>
                <a:spcPts val="600"/>
              </a:spcAft>
            </a:pPr>
            <a:endParaRPr lang="en-US" sz="3000" kern="1200" dirty="0">
              <a:solidFill>
                <a:schemeClr val="bg1"/>
              </a:solidFill>
              <a:latin typeface="+mn-lt"/>
              <a:ea typeface="+mn-ea"/>
              <a:cs typeface="+mn-cs"/>
            </a:endParaRPr>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23320800" y="139782"/>
            <a:ext cx="771943" cy="453522"/>
          </a:xfrm>
        </p:spPr>
        <p:txBody>
          <a:bodyPr vert="horz" wrap="none" lIns="91440" tIns="45720" rIns="91440" bIns="45720" rtlCol="0" anchor="ctr">
            <a:normAutofit/>
          </a:bodyPr>
          <a:lstStyle/>
          <a:p>
            <a:pPr>
              <a:spcAft>
                <a:spcPts val="600"/>
              </a:spcAft>
            </a:pPr>
            <a:fld id="{88A1DFE4-5FC5-43BD-BB7E-75EAD82B965F}" type="slidenum">
              <a:rPr lang="en-US" smtClean="0"/>
              <a:pPr>
                <a:spcAft>
                  <a:spcPts val="600"/>
                </a:spcAft>
              </a:pPr>
              <a:t>1</a:t>
            </a:fld>
            <a:endParaRPr lang="en-US" dirty="0"/>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157AE1F-D040-822D-C221-0B7260D5C97F}"/>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5" name="Title 4">
            <a:extLst>
              <a:ext uri="{FF2B5EF4-FFF2-40B4-BE49-F238E27FC236}">
                <a16:creationId xmlns:a16="http://schemas.microsoft.com/office/drawing/2014/main" id="{6E810439-13AC-CF52-8963-A8C8D92DAFE8}"/>
              </a:ext>
            </a:extLst>
          </p:cNvPr>
          <p:cNvSpPr>
            <a:spLocks noGrp="1"/>
          </p:cNvSpPr>
          <p:nvPr>
            <p:ph type="title"/>
          </p:nvPr>
        </p:nvSpPr>
        <p:spPr>
          <a:xfrm>
            <a:off x="457200" y="1236133"/>
            <a:ext cx="19888200" cy="3564600"/>
          </a:xfrm>
        </p:spPr>
        <p:txBody>
          <a:bodyPr/>
          <a:lstStyle/>
          <a:p>
            <a:r>
              <a:rPr kumimoji="0" lang="en-US" sz="8000" b="0" i="0" u="none" strike="noStrike" kern="1200" cap="none" spc="0" normalizeH="0" baseline="0" noProof="0" dirty="0">
                <a:ln>
                  <a:noFill/>
                </a:ln>
                <a:solidFill>
                  <a:srgbClr val="0F124A"/>
                </a:solidFill>
                <a:effectLst/>
                <a:uLnTx/>
                <a:uFillTx/>
                <a:latin typeface="Arial"/>
                <a:ea typeface="+mj-ea"/>
                <a:cs typeface="+mj-cs"/>
              </a:rPr>
              <a:t>Subsurface Site </a:t>
            </a:r>
            <a:r>
              <a:rPr lang="en-US" dirty="0">
                <a:solidFill>
                  <a:srgbClr val="0F124A"/>
                </a:solidFill>
                <a:latin typeface="Arial"/>
              </a:rPr>
              <a:t>I</a:t>
            </a:r>
            <a:r>
              <a:rPr kumimoji="0" lang="en-US" sz="8000" b="0" i="0" u="none" strike="noStrike" kern="1200" cap="none" spc="0" normalizeH="0" baseline="0" noProof="0" dirty="0" err="1">
                <a:ln>
                  <a:noFill/>
                </a:ln>
                <a:solidFill>
                  <a:srgbClr val="0F124A"/>
                </a:solidFill>
                <a:effectLst/>
                <a:uLnTx/>
                <a:uFillTx/>
                <a:latin typeface="Arial"/>
                <a:ea typeface="+mj-ea"/>
                <a:cs typeface="+mj-cs"/>
              </a:rPr>
              <a:t>nvestigation</a:t>
            </a:r>
            <a:r>
              <a:rPr kumimoji="0" lang="en-US" sz="8000" b="0" i="0" u="none" strike="noStrike" kern="1200" cap="none" spc="0" normalizeH="0" baseline="0" noProof="0" dirty="0">
                <a:ln>
                  <a:noFill/>
                </a:ln>
                <a:solidFill>
                  <a:srgbClr val="0F124A"/>
                </a:solidFill>
                <a:effectLst/>
                <a:uLnTx/>
                <a:uFillTx/>
                <a:latin typeface="Arial"/>
                <a:ea typeface="+mj-ea"/>
                <a:cs typeface="+mj-cs"/>
              </a:rPr>
              <a:t> Campaign 1</a:t>
            </a:r>
            <a:endParaRPr lang="en-GB" dirty="0"/>
          </a:p>
        </p:txBody>
      </p:sp>
      <p:sp>
        <p:nvSpPr>
          <p:cNvPr id="8" name="Text Placeholder 3">
            <a:extLst>
              <a:ext uri="{FF2B5EF4-FFF2-40B4-BE49-F238E27FC236}">
                <a16:creationId xmlns:a16="http://schemas.microsoft.com/office/drawing/2014/main" id="{1D6D7639-7952-4ADC-D893-0F6359D622CA}"/>
              </a:ext>
            </a:extLst>
          </p:cNvPr>
          <p:cNvSpPr txBox="1">
            <a:spLocks/>
          </p:cNvSpPr>
          <p:nvPr/>
        </p:nvSpPr>
        <p:spPr>
          <a:xfrm>
            <a:off x="609600" y="2514600"/>
            <a:ext cx="11430000" cy="4114800"/>
          </a:xfrm>
          <a:prstGeom prst="rect">
            <a:avLst/>
          </a:prstGeom>
        </p:spPr>
        <p:txBody>
          <a:bodyPr vert="horz" lIns="91440" tIns="45720" rIns="91440" bIns="45720" rtlCol="0">
            <a:noAutofit/>
          </a:bodyPr>
          <a:lstStyle>
            <a:lvl1pPr marL="0" indent="0" algn="l" defTabSz="1828800" rtl="0" eaLnBrk="1" latinLnBrk="0" hangingPunct="1">
              <a:lnSpc>
                <a:spcPts val="5200"/>
              </a:lnSpc>
              <a:spcBef>
                <a:spcPts val="0"/>
              </a:spcBef>
              <a:buFont typeface="Arial" panose="020B0604020202020204" pitchFamily="34" charset="0"/>
              <a:buNone/>
              <a:defRPr sz="4267" kern="1200">
                <a:solidFill>
                  <a:schemeClr val="tx1"/>
                </a:solidFill>
                <a:latin typeface="+mn-lt"/>
                <a:ea typeface="+mn-ea"/>
                <a:cs typeface="+mn-cs"/>
              </a:defRPr>
            </a:lvl1pPr>
            <a:lvl2pPr marL="907211" indent="-907211" algn="l" defTabSz="1828800" rtl="0" eaLnBrk="1" latinLnBrk="0" hangingPunct="1">
              <a:lnSpc>
                <a:spcPts val="5200"/>
              </a:lnSpc>
              <a:spcBef>
                <a:spcPts val="0"/>
              </a:spcBef>
              <a:buFont typeface="Arial" panose="020B0604020202020204" pitchFamily="34" charset="0"/>
              <a:buChar char="•"/>
              <a:defRPr sz="4267" kern="1200">
                <a:solidFill>
                  <a:schemeClr val="tx1"/>
                </a:solidFill>
                <a:latin typeface="+mn-lt"/>
                <a:ea typeface="+mn-ea"/>
                <a:cs typeface="+mn-cs"/>
              </a:defRPr>
            </a:lvl2pPr>
            <a:lvl3pPr marL="1814423" indent="-907211" algn="l" defTabSz="1828800" rtl="0" eaLnBrk="1" latinLnBrk="0" hangingPunct="1">
              <a:lnSpc>
                <a:spcPts val="5200"/>
              </a:lnSpc>
              <a:spcBef>
                <a:spcPts val="0"/>
              </a:spcBef>
              <a:buSzPct val="120000"/>
              <a:buFontTx/>
              <a:buBlip>
                <a:blip r:embed="rId3"/>
              </a:buBlip>
              <a:defRPr sz="4267" kern="1200">
                <a:solidFill>
                  <a:schemeClr val="tx1"/>
                </a:solidFill>
                <a:latin typeface="+mn-lt"/>
                <a:ea typeface="+mn-ea"/>
                <a:cs typeface="+mn-cs"/>
              </a:defRPr>
            </a:lvl3pPr>
            <a:lvl4pPr marL="2721634" indent="-907211" algn="l" defTabSz="1828800" rtl="0" eaLnBrk="1" latinLnBrk="0" hangingPunct="1">
              <a:lnSpc>
                <a:spcPts val="5200"/>
              </a:lnSpc>
              <a:spcBef>
                <a:spcPts val="0"/>
              </a:spcBef>
              <a:buSzPct val="120000"/>
              <a:buFontTx/>
              <a:buBlip>
                <a:blip r:embed="rId3"/>
              </a:buBlip>
              <a:defRPr sz="4267" kern="1200">
                <a:solidFill>
                  <a:schemeClr val="tx1"/>
                </a:solidFill>
                <a:latin typeface="+mn-lt"/>
                <a:ea typeface="+mn-ea"/>
                <a:cs typeface="+mn-cs"/>
              </a:defRPr>
            </a:lvl4pPr>
            <a:lvl5pPr marL="3628845" indent="-907211" algn="l" defTabSz="1828800" rtl="0" eaLnBrk="1" latinLnBrk="0" hangingPunct="1">
              <a:lnSpc>
                <a:spcPts val="5200"/>
              </a:lnSpc>
              <a:spcBef>
                <a:spcPts val="0"/>
              </a:spcBef>
              <a:buSzPct val="120000"/>
              <a:buFontTx/>
              <a:buBlip>
                <a:blip r:embed="rId3"/>
              </a:buBlip>
              <a:defRPr sz="4267"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3000" dirty="0"/>
              <a:t>The site investigation campaign will remove some level of uncertainty in current 3D geological model and provide a better understanding of:</a:t>
            </a:r>
          </a:p>
          <a:p>
            <a:pPr marL="571500" indent="-571500">
              <a:buFont typeface="Arial" panose="020B0604020202020204" pitchFamily="34" charset="0"/>
              <a:buChar char="•"/>
            </a:pPr>
            <a:r>
              <a:rPr lang="en-US" sz="3000" dirty="0"/>
              <a:t>The molasse-moraine and molasse-limestone interfaces along the proposed alignment</a:t>
            </a:r>
          </a:p>
          <a:p>
            <a:pPr marL="571500" indent="-571500">
              <a:buFont typeface="Arial" panose="020B0604020202020204" pitchFamily="34" charset="0"/>
              <a:buChar char="•"/>
            </a:pPr>
            <a:r>
              <a:rPr lang="en-US" sz="3000" dirty="0"/>
              <a:t>Vertical profiling of shafts for PA, PD, PF and PL</a:t>
            </a:r>
          </a:p>
          <a:p>
            <a:endParaRPr lang="en-US" sz="3000" dirty="0"/>
          </a:p>
          <a:p>
            <a:r>
              <a:rPr lang="en-US" sz="3000" dirty="0"/>
              <a:t>The investigations are split into 2 work packages consist of:</a:t>
            </a:r>
          </a:p>
          <a:p>
            <a:pPr marL="457200" indent="-457200">
              <a:buFont typeface="Arial" panose="020B0604020202020204" pitchFamily="34" charset="0"/>
              <a:buChar char="•"/>
            </a:pPr>
            <a:r>
              <a:rPr lang="en-US" sz="3000" dirty="0"/>
              <a:t>2D seismic geophysics </a:t>
            </a:r>
          </a:p>
          <a:p>
            <a:pPr marL="457200" indent="-457200">
              <a:buFont typeface="Arial" panose="020B0604020202020204" pitchFamily="34" charset="0"/>
              <a:buChar char="•"/>
            </a:pPr>
            <a:r>
              <a:rPr lang="en-US" sz="3000" dirty="0"/>
              <a:t>Fully and partially cored boreholes</a:t>
            </a:r>
          </a:p>
          <a:p>
            <a:pPr marL="457200" indent="-457200">
              <a:buFont typeface="Arial" panose="020B0604020202020204" pitchFamily="34" charset="0"/>
              <a:buChar char="•"/>
            </a:pPr>
            <a:endParaRPr lang="en-US" sz="3000" dirty="0"/>
          </a:p>
          <a:p>
            <a:r>
              <a:rPr lang="en-US" sz="3000" dirty="0"/>
              <a:t>The campaign started in October 2024 and will last until December 2025</a:t>
            </a:r>
          </a:p>
          <a:p>
            <a:pPr marL="571500" indent="-571500">
              <a:buFont typeface="Arial" panose="020B0604020202020204" pitchFamily="34" charset="0"/>
              <a:buChar char="•"/>
            </a:pPr>
            <a:endParaRPr lang="en-US" dirty="0"/>
          </a:p>
          <a:p>
            <a:pPr marL="571500" indent="-571500">
              <a:buFont typeface="Arial" panose="020B0604020202020204" pitchFamily="34" charset="0"/>
              <a:buChar char="•"/>
            </a:pPr>
            <a:endParaRPr lang="en-US" dirty="0"/>
          </a:p>
          <a:p>
            <a:pPr marL="571500" indent="-571500">
              <a:buFont typeface="Arial" panose="020B0604020202020204" pitchFamily="34" charset="0"/>
              <a:buChar char="•"/>
            </a:pPr>
            <a:endParaRPr lang="en-US" dirty="0"/>
          </a:p>
        </p:txBody>
      </p:sp>
      <p:pic>
        <p:nvPicPr>
          <p:cNvPr id="4" name="Picture 3">
            <a:extLst>
              <a:ext uri="{FF2B5EF4-FFF2-40B4-BE49-F238E27FC236}">
                <a16:creationId xmlns:a16="http://schemas.microsoft.com/office/drawing/2014/main" id="{EABC55AA-1939-3A6D-EE8E-B1812473CDBA}"/>
              </a:ext>
            </a:extLst>
          </p:cNvPr>
          <p:cNvPicPr>
            <a:picLocks noChangeAspect="1"/>
          </p:cNvPicPr>
          <p:nvPr/>
        </p:nvPicPr>
        <p:blipFill>
          <a:blip r:embed="rId4"/>
          <a:stretch>
            <a:fillRect/>
          </a:stretch>
        </p:blipFill>
        <p:spPr>
          <a:xfrm>
            <a:off x="12496802" y="2514600"/>
            <a:ext cx="10914181" cy="10473204"/>
          </a:xfrm>
          <a:prstGeom prst="rect">
            <a:avLst/>
          </a:prstGeom>
        </p:spPr>
      </p:pic>
      <p:cxnSp>
        <p:nvCxnSpPr>
          <p:cNvPr id="6" name="Straight Connector 5">
            <a:extLst>
              <a:ext uri="{FF2B5EF4-FFF2-40B4-BE49-F238E27FC236}">
                <a16:creationId xmlns:a16="http://schemas.microsoft.com/office/drawing/2014/main" id="{CC8364A3-33BB-162C-8CDF-EDDFDF82B17E}"/>
              </a:ext>
            </a:extLst>
          </p:cNvPr>
          <p:cNvCxnSpPr>
            <a:cxnSpLocks/>
          </p:cNvCxnSpPr>
          <p:nvPr/>
        </p:nvCxnSpPr>
        <p:spPr>
          <a:xfrm flipV="1">
            <a:off x="12801600" y="6629400"/>
            <a:ext cx="10363200" cy="1676400"/>
          </a:xfrm>
          <a:prstGeom prst="line">
            <a:avLst/>
          </a:prstGeom>
          <a:ln w="57150"/>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924995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587C00-C6DE-8927-EF5B-9C5D97723C6D}"/>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4" name="Text Placeholder 3">
            <a:extLst>
              <a:ext uri="{FF2B5EF4-FFF2-40B4-BE49-F238E27FC236}">
                <a16:creationId xmlns:a16="http://schemas.microsoft.com/office/drawing/2014/main" id="{A2D4F24D-646E-896C-75D1-8B6CC3DE2DA5}"/>
              </a:ext>
            </a:extLst>
          </p:cNvPr>
          <p:cNvSpPr>
            <a:spLocks noGrp="1"/>
          </p:cNvSpPr>
          <p:nvPr>
            <p:ph type="body" sz="quarter" idx="12"/>
          </p:nvPr>
        </p:nvSpPr>
        <p:spPr>
          <a:xfrm>
            <a:off x="914400" y="3886200"/>
            <a:ext cx="9372600" cy="2743200"/>
          </a:xfrm>
        </p:spPr>
        <p:txBody>
          <a:bodyPr/>
          <a:lstStyle/>
          <a:p>
            <a:r>
              <a:rPr lang="en-GB" sz="3000" dirty="0"/>
              <a:t>Geophysics:</a:t>
            </a:r>
          </a:p>
          <a:p>
            <a:pPr marL="571500" indent="-571500">
              <a:buFont typeface="Arial" panose="020B0604020202020204" pitchFamily="34" charset="0"/>
              <a:buChar char="•"/>
            </a:pPr>
            <a:r>
              <a:rPr lang="en-GB" sz="3000" dirty="0"/>
              <a:t>Total of over 80km of seismic investigation, both seismic reflection and refraction</a:t>
            </a:r>
          </a:p>
          <a:p>
            <a:pPr marL="571500" indent="-571500">
              <a:buFont typeface="Arial" panose="020B0604020202020204" pitchFamily="34" charset="0"/>
              <a:buChar char="•"/>
            </a:pPr>
            <a:r>
              <a:rPr lang="en-GB" sz="3000" dirty="0"/>
              <a:t>Both on land and on the lake</a:t>
            </a:r>
          </a:p>
          <a:p>
            <a:pPr marL="571500" indent="-571500">
              <a:buFont typeface="Arial" panose="020B0604020202020204" pitchFamily="34" charset="0"/>
              <a:buChar char="•"/>
            </a:pPr>
            <a:endParaRPr lang="en-GB" sz="3000" dirty="0"/>
          </a:p>
          <a:p>
            <a:endParaRPr lang="en-GB" sz="3000" dirty="0"/>
          </a:p>
        </p:txBody>
      </p:sp>
      <p:sp>
        <p:nvSpPr>
          <p:cNvPr id="5" name="Title 4">
            <a:extLst>
              <a:ext uri="{FF2B5EF4-FFF2-40B4-BE49-F238E27FC236}">
                <a16:creationId xmlns:a16="http://schemas.microsoft.com/office/drawing/2014/main" id="{C4F3B16B-EF56-3850-8F0C-46F3A8D419B9}"/>
              </a:ext>
            </a:extLst>
          </p:cNvPr>
          <p:cNvSpPr>
            <a:spLocks noGrp="1"/>
          </p:cNvSpPr>
          <p:nvPr>
            <p:ph type="title"/>
          </p:nvPr>
        </p:nvSpPr>
        <p:spPr/>
        <p:txBody>
          <a:bodyPr/>
          <a:lstStyle/>
          <a:p>
            <a:r>
              <a:rPr lang="en-US" dirty="0"/>
              <a:t>Site Investigations</a:t>
            </a:r>
            <a:endParaRPr lang="en-GB" dirty="0"/>
          </a:p>
        </p:txBody>
      </p:sp>
      <p:sp>
        <p:nvSpPr>
          <p:cNvPr id="3" name="Text Placeholder 3">
            <a:extLst>
              <a:ext uri="{FF2B5EF4-FFF2-40B4-BE49-F238E27FC236}">
                <a16:creationId xmlns:a16="http://schemas.microsoft.com/office/drawing/2014/main" id="{521827B7-29E9-CB2F-710F-34F1D5EFDC9E}"/>
              </a:ext>
            </a:extLst>
          </p:cNvPr>
          <p:cNvSpPr txBox="1">
            <a:spLocks/>
          </p:cNvSpPr>
          <p:nvPr/>
        </p:nvSpPr>
        <p:spPr>
          <a:xfrm>
            <a:off x="914400" y="8458200"/>
            <a:ext cx="9372600" cy="2743200"/>
          </a:xfrm>
          <a:prstGeom prst="rect">
            <a:avLst/>
          </a:prstGeom>
        </p:spPr>
        <p:txBody>
          <a:bodyPr vert="horz" lIns="91440" tIns="45720" rIns="91440" bIns="45720" rtlCol="0">
            <a:noAutofit/>
          </a:bodyPr>
          <a:lstStyle>
            <a:lvl1pPr marL="0" indent="0" algn="l" defTabSz="1828800" rtl="0" eaLnBrk="1" latinLnBrk="0" hangingPunct="1">
              <a:lnSpc>
                <a:spcPts val="5200"/>
              </a:lnSpc>
              <a:spcBef>
                <a:spcPts val="0"/>
              </a:spcBef>
              <a:buFont typeface="Arial" panose="020B0604020202020204" pitchFamily="34" charset="0"/>
              <a:buNone/>
              <a:defRPr sz="4267" kern="1200">
                <a:solidFill>
                  <a:schemeClr val="tx1"/>
                </a:solidFill>
                <a:latin typeface="+mn-lt"/>
                <a:ea typeface="+mn-ea"/>
                <a:cs typeface="+mn-cs"/>
              </a:defRPr>
            </a:lvl1pPr>
            <a:lvl2pPr marL="907211" indent="-907211" algn="l" defTabSz="1828800" rtl="0" eaLnBrk="1" latinLnBrk="0" hangingPunct="1">
              <a:lnSpc>
                <a:spcPts val="5200"/>
              </a:lnSpc>
              <a:spcBef>
                <a:spcPts val="0"/>
              </a:spcBef>
              <a:buFont typeface="Arial" panose="020B0604020202020204" pitchFamily="34" charset="0"/>
              <a:buChar char="•"/>
              <a:defRPr sz="4267" kern="1200">
                <a:solidFill>
                  <a:schemeClr val="tx1"/>
                </a:solidFill>
                <a:latin typeface="+mn-lt"/>
                <a:ea typeface="+mn-ea"/>
                <a:cs typeface="+mn-cs"/>
              </a:defRPr>
            </a:lvl2pPr>
            <a:lvl3pPr marL="1814423" indent="-907211" algn="l" defTabSz="1828800" rtl="0" eaLnBrk="1" latinLnBrk="0" hangingPunct="1">
              <a:lnSpc>
                <a:spcPts val="5200"/>
              </a:lnSpc>
              <a:spcBef>
                <a:spcPts val="0"/>
              </a:spcBef>
              <a:buSzPct val="120000"/>
              <a:buFontTx/>
              <a:buBlip>
                <a:blip r:embed="rId2"/>
              </a:buBlip>
              <a:defRPr sz="4267" kern="1200">
                <a:solidFill>
                  <a:schemeClr val="tx1"/>
                </a:solidFill>
                <a:latin typeface="+mn-lt"/>
                <a:ea typeface="+mn-ea"/>
                <a:cs typeface="+mn-cs"/>
              </a:defRPr>
            </a:lvl3pPr>
            <a:lvl4pPr marL="2721634" indent="-907211" algn="l" defTabSz="1828800" rtl="0" eaLnBrk="1" latinLnBrk="0" hangingPunct="1">
              <a:lnSpc>
                <a:spcPts val="5200"/>
              </a:lnSpc>
              <a:spcBef>
                <a:spcPts val="0"/>
              </a:spcBef>
              <a:buSzPct val="120000"/>
              <a:buFontTx/>
              <a:buBlip>
                <a:blip r:embed="rId2"/>
              </a:buBlip>
              <a:defRPr sz="4267" kern="1200">
                <a:solidFill>
                  <a:schemeClr val="tx1"/>
                </a:solidFill>
                <a:latin typeface="+mn-lt"/>
                <a:ea typeface="+mn-ea"/>
                <a:cs typeface="+mn-cs"/>
              </a:defRPr>
            </a:lvl4pPr>
            <a:lvl5pPr marL="3628845" indent="-907211" algn="l" defTabSz="1828800" rtl="0" eaLnBrk="1" latinLnBrk="0" hangingPunct="1">
              <a:lnSpc>
                <a:spcPts val="5200"/>
              </a:lnSpc>
              <a:spcBef>
                <a:spcPts val="0"/>
              </a:spcBef>
              <a:buSzPct val="120000"/>
              <a:buFontTx/>
              <a:buBlip>
                <a:blip r:embed="rId2"/>
              </a:buBlip>
              <a:defRPr sz="4267"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GB" sz="3000" dirty="0"/>
              <a:t>Boreholes:</a:t>
            </a:r>
          </a:p>
          <a:p>
            <a:pPr marL="571500" indent="-571500">
              <a:buFont typeface="Arial" panose="020B0604020202020204" pitchFamily="34" charset="0"/>
              <a:buChar char="•"/>
            </a:pPr>
            <a:r>
              <a:rPr lang="en-GB" sz="3000" dirty="0"/>
              <a:t>29 boreholes in total</a:t>
            </a:r>
          </a:p>
          <a:p>
            <a:pPr marL="571500" indent="-571500">
              <a:buFont typeface="Arial" panose="020B0604020202020204" pitchFamily="34" charset="0"/>
              <a:buChar char="•"/>
            </a:pPr>
            <a:r>
              <a:rPr lang="en-GB" sz="3000" dirty="0"/>
              <a:t>4 boreholes on the lake</a:t>
            </a:r>
          </a:p>
          <a:p>
            <a:pPr marL="457200" indent="-457200">
              <a:buFont typeface="Arial" panose="020B0604020202020204" pitchFamily="34" charset="0"/>
              <a:buChar char="•"/>
            </a:pPr>
            <a:r>
              <a:rPr lang="en-US" sz="3000" dirty="0"/>
              <a:t>Fully and partially cored boreholes</a:t>
            </a:r>
          </a:p>
          <a:p>
            <a:pPr marL="457200" indent="-457200">
              <a:buFont typeface="Arial" panose="020B0604020202020204" pitchFamily="34" charset="0"/>
              <a:buChar char="•"/>
            </a:pPr>
            <a:r>
              <a:rPr lang="en-US" sz="3000" dirty="0"/>
              <a:t>Some equipped with </a:t>
            </a:r>
            <a:r>
              <a:rPr lang="en-US" sz="3000" dirty="0" err="1"/>
              <a:t>piezometres</a:t>
            </a:r>
            <a:endParaRPr lang="en-US" sz="3000" dirty="0"/>
          </a:p>
          <a:p>
            <a:pPr marL="571500" indent="-571500">
              <a:buFont typeface="Arial" panose="020B0604020202020204" pitchFamily="34" charset="0"/>
              <a:buChar char="•"/>
            </a:pPr>
            <a:endParaRPr lang="en-GB" sz="3000" dirty="0"/>
          </a:p>
          <a:p>
            <a:endParaRPr lang="en-GB" sz="3000" dirty="0"/>
          </a:p>
        </p:txBody>
      </p:sp>
      <p:pic>
        <p:nvPicPr>
          <p:cNvPr id="7" name="Picture 6">
            <a:extLst>
              <a:ext uri="{FF2B5EF4-FFF2-40B4-BE49-F238E27FC236}">
                <a16:creationId xmlns:a16="http://schemas.microsoft.com/office/drawing/2014/main" id="{BDAD170F-A80F-1812-9322-80043DA4D25F}"/>
              </a:ext>
            </a:extLst>
          </p:cNvPr>
          <p:cNvPicPr>
            <a:picLocks noChangeAspect="1"/>
          </p:cNvPicPr>
          <p:nvPr/>
        </p:nvPicPr>
        <p:blipFill>
          <a:blip r:embed="rId3"/>
          <a:stretch>
            <a:fillRect/>
          </a:stretch>
        </p:blipFill>
        <p:spPr>
          <a:xfrm>
            <a:off x="14829965" y="8305800"/>
            <a:ext cx="8677735" cy="4891087"/>
          </a:xfrm>
          <a:prstGeom prst="rect">
            <a:avLst/>
          </a:prstGeom>
        </p:spPr>
      </p:pic>
      <p:pic>
        <p:nvPicPr>
          <p:cNvPr id="12" name="Picture 11">
            <a:extLst>
              <a:ext uri="{FF2B5EF4-FFF2-40B4-BE49-F238E27FC236}">
                <a16:creationId xmlns:a16="http://schemas.microsoft.com/office/drawing/2014/main" id="{B5D41C09-B664-2CD6-DAFE-C1C5CD140BB6}"/>
              </a:ext>
            </a:extLst>
          </p:cNvPr>
          <p:cNvPicPr>
            <a:picLocks noChangeAspect="1"/>
          </p:cNvPicPr>
          <p:nvPr/>
        </p:nvPicPr>
        <p:blipFill>
          <a:blip r:embed="rId4"/>
          <a:stretch>
            <a:fillRect/>
          </a:stretch>
        </p:blipFill>
        <p:spPr>
          <a:xfrm>
            <a:off x="9554036" y="6738937"/>
            <a:ext cx="4873837" cy="6181725"/>
          </a:xfrm>
          <a:prstGeom prst="rect">
            <a:avLst/>
          </a:prstGeom>
        </p:spPr>
      </p:pic>
      <p:pic>
        <p:nvPicPr>
          <p:cNvPr id="2050" name="Picture 2">
            <a:extLst>
              <a:ext uri="{FF2B5EF4-FFF2-40B4-BE49-F238E27FC236}">
                <a16:creationId xmlns:a16="http://schemas.microsoft.com/office/drawing/2014/main" id="{474B2E3B-D680-AAF0-9961-23193CA5E0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878300" y="3505200"/>
            <a:ext cx="6629400" cy="44196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3499B632-1130-79E7-F587-F4656B6C48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92201" y="2971800"/>
            <a:ext cx="24384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4407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8F2608-85FB-9695-E7F1-719C33F80E60}"/>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7" name="Title 6">
            <a:extLst>
              <a:ext uri="{FF2B5EF4-FFF2-40B4-BE49-F238E27FC236}">
                <a16:creationId xmlns:a16="http://schemas.microsoft.com/office/drawing/2014/main" id="{33FCF2AB-0F33-CD8E-CD86-6340D9E2F01D}"/>
              </a:ext>
            </a:extLst>
          </p:cNvPr>
          <p:cNvSpPr>
            <a:spLocks noGrp="1"/>
          </p:cNvSpPr>
          <p:nvPr>
            <p:ph type="title"/>
          </p:nvPr>
        </p:nvSpPr>
        <p:spPr>
          <a:xfrm>
            <a:off x="1180800" y="1540801"/>
            <a:ext cx="22035600" cy="1036820"/>
          </a:xfrm>
        </p:spPr>
        <p:txBody>
          <a:bodyPr/>
          <a:lstStyle/>
          <a:p>
            <a:r>
              <a:rPr kumimoji="0" lang="en-US" sz="8000" b="0" i="0" u="none" strike="noStrike" kern="1200" cap="none" spc="0" normalizeH="0" baseline="0" noProof="0" dirty="0">
                <a:ln>
                  <a:noFill/>
                </a:ln>
                <a:solidFill>
                  <a:srgbClr val="0F124A"/>
                </a:solidFill>
                <a:effectLst/>
                <a:uLnTx/>
                <a:uFillTx/>
                <a:latin typeface="Arial"/>
                <a:ea typeface="+mj-ea"/>
                <a:cs typeface="+mj-cs"/>
              </a:rPr>
              <a:t>Subsurface Site </a:t>
            </a:r>
            <a:r>
              <a:rPr lang="en-US" dirty="0">
                <a:solidFill>
                  <a:srgbClr val="0F124A"/>
                </a:solidFill>
                <a:latin typeface="Arial"/>
              </a:rPr>
              <a:t>I</a:t>
            </a:r>
            <a:r>
              <a:rPr kumimoji="0" lang="en-US" sz="8000" b="0" i="0" u="none" strike="noStrike" kern="1200" cap="none" spc="0" normalizeH="0" baseline="0" noProof="0" dirty="0" err="1">
                <a:ln>
                  <a:noFill/>
                </a:ln>
                <a:solidFill>
                  <a:srgbClr val="0F124A"/>
                </a:solidFill>
                <a:effectLst/>
                <a:uLnTx/>
                <a:uFillTx/>
                <a:latin typeface="Arial"/>
                <a:ea typeface="+mj-ea"/>
                <a:cs typeface="+mj-cs"/>
              </a:rPr>
              <a:t>nvestigation</a:t>
            </a:r>
            <a:r>
              <a:rPr kumimoji="0" lang="en-US" sz="8000" b="0" i="0" u="none" strike="noStrike" kern="1200" cap="none" spc="0" normalizeH="0" baseline="0" noProof="0" dirty="0">
                <a:ln>
                  <a:noFill/>
                </a:ln>
                <a:solidFill>
                  <a:srgbClr val="0F124A"/>
                </a:solidFill>
                <a:effectLst/>
                <a:uLnTx/>
                <a:uFillTx/>
                <a:latin typeface="Arial"/>
                <a:ea typeface="+mj-ea"/>
                <a:cs typeface="+mj-cs"/>
              </a:rPr>
              <a:t> Campaign 2</a:t>
            </a:r>
            <a:endParaRPr lang="en-GB" dirty="0"/>
          </a:p>
        </p:txBody>
      </p:sp>
      <p:sp>
        <p:nvSpPr>
          <p:cNvPr id="8" name="Text Placeholder 3">
            <a:extLst>
              <a:ext uri="{FF2B5EF4-FFF2-40B4-BE49-F238E27FC236}">
                <a16:creationId xmlns:a16="http://schemas.microsoft.com/office/drawing/2014/main" id="{61DBA314-98A8-5E6D-CB45-ECDBA3206046}"/>
              </a:ext>
            </a:extLst>
          </p:cNvPr>
          <p:cNvSpPr txBox="1">
            <a:spLocks/>
          </p:cNvSpPr>
          <p:nvPr/>
        </p:nvSpPr>
        <p:spPr>
          <a:xfrm>
            <a:off x="1139891" y="3429000"/>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t>Post-feasibility Investigation Works (i)</a:t>
            </a:r>
            <a:endParaRPr lang="en-GB" dirty="0"/>
          </a:p>
        </p:txBody>
      </p:sp>
      <p:sp>
        <p:nvSpPr>
          <p:cNvPr id="9" name="Text Placeholder 3">
            <a:extLst>
              <a:ext uri="{FF2B5EF4-FFF2-40B4-BE49-F238E27FC236}">
                <a16:creationId xmlns:a16="http://schemas.microsoft.com/office/drawing/2014/main" id="{CC58E3C7-6E89-E322-6E8A-0B1CFEF68F15}"/>
              </a:ext>
            </a:extLst>
          </p:cNvPr>
          <p:cNvSpPr txBox="1">
            <a:spLocks/>
          </p:cNvSpPr>
          <p:nvPr/>
        </p:nvSpPr>
        <p:spPr>
          <a:xfrm>
            <a:off x="1139890" y="3995822"/>
            <a:ext cx="20043710" cy="3471778"/>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457200" indent="-457200">
              <a:buFont typeface="Arial" panose="020B0604020202020204" pitchFamily="34" charset="0"/>
              <a:buChar char="•"/>
            </a:pPr>
            <a:r>
              <a:rPr lang="en-US" dirty="0"/>
              <a:t>A larger campaign of ground investigations</a:t>
            </a:r>
          </a:p>
          <a:p>
            <a:pPr marL="457200" indent="-457200">
              <a:buFont typeface="Arial" panose="020B0604020202020204" pitchFamily="34" charset="0"/>
              <a:buChar char="•"/>
            </a:pPr>
            <a:r>
              <a:rPr lang="en-US" dirty="0"/>
              <a:t>Targeted boreholes around the experimental and technical caverns and their access shafts</a:t>
            </a:r>
          </a:p>
          <a:p>
            <a:pPr marL="457200" indent="-457200">
              <a:buFont typeface="Arial" panose="020B0604020202020204" pitchFamily="34" charset="0"/>
              <a:buChar char="•"/>
            </a:pPr>
            <a:r>
              <a:rPr lang="en-US" dirty="0"/>
              <a:t>Geophysics and boreholes at regular intervals along the entire alignment</a:t>
            </a:r>
          </a:p>
          <a:p>
            <a:pPr marL="457200" indent="-457200">
              <a:buFont typeface="Arial" panose="020B0604020202020204" pitchFamily="34" charset="0"/>
              <a:buChar char="•"/>
            </a:pPr>
            <a:r>
              <a:rPr lang="en-GB" dirty="0"/>
              <a:t>Sufficient in detail to allow for the tender of construction works packages</a:t>
            </a:r>
          </a:p>
          <a:p>
            <a:pPr marL="457200" indent="-457200">
              <a:buFont typeface="Arial" panose="020B0604020202020204" pitchFamily="34" charset="0"/>
              <a:buChar char="•"/>
            </a:pPr>
            <a:r>
              <a:rPr lang="en-GB" dirty="0"/>
              <a:t>Market Survey for Consultant to be launched early Q2 2025 with qualified bidders being invited to tender in Q3 2025</a:t>
            </a:r>
          </a:p>
          <a:p>
            <a:pPr marL="457200" indent="-457200">
              <a:buFont typeface="Arial" panose="020B0604020202020204" pitchFamily="34" charset="0"/>
              <a:buChar char="•"/>
            </a:pPr>
            <a:r>
              <a:rPr lang="en-GB" dirty="0"/>
              <a:t>Consultants to define investigations campaign, produce technical specifications for Invitation to Tender, manage permitting/environmental issues and act as Engineer during works</a:t>
            </a:r>
          </a:p>
          <a:p>
            <a:pPr marL="457200" indent="-457200">
              <a:buFont typeface="Arial" panose="020B0604020202020204" pitchFamily="34" charset="0"/>
              <a:buChar char="•"/>
            </a:pPr>
            <a:r>
              <a:rPr lang="en-GB" dirty="0"/>
              <a:t>Consultant should have expertise in underground design (similar the infrastructure for the FCC), knowledge of the local geology and experience in permitting and environmental studies</a:t>
            </a:r>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US" dirty="0"/>
          </a:p>
        </p:txBody>
      </p:sp>
      <p:sp>
        <p:nvSpPr>
          <p:cNvPr id="11" name="Text Placeholder 3">
            <a:extLst>
              <a:ext uri="{FF2B5EF4-FFF2-40B4-BE49-F238E27FC236}">
                <a16:creationId xmlns:a16="http://schemas.microsoft.com/office/drawing/2014/main" id="{C6A09937-6BC2-768C-A739-1EE8B19CA01A}"/>
              </a:ext>
            </a:extLst>
          </p:cNvPr>
          <p:cNvSpPr txBox="1">
            <a:spLocks/>
          </p:cNvSpPr>
          <p:nvPr/>
        </p:nvSpPr>
        <p:spPr>
          <a:xfrm>
            <a:off x="1114490" y="9982200"/>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t>Post-feasibility Investigation Works (ii)</a:t>
            </a:r>
            <a:endParaRPr lang="en-GB" dirty="0"/>
          </a:p>
        </p:txBody>
      </p:sp>
      <p:sp>
        <p:nvSpPr>
          <p:cNvPr id="12" name="Text Placeholder 3">
            <a:extLst>
              <a:ext uri="{FF2B5EF4-FFF2-40B4-BE49-F238E27FC236}">
                <a16:creationId xmlns:a16="http://schemas.microsoft.com/office/drawing/2014/main" id="{1FA823E8-6FA0-3E9F-07B4-9F5C7A8236A4}"/>
              </a:ext>
            </a:extLst>
          </p:cNvPr>
          <p:cNvSpPr txBox="1">
            <a:spLocks/>
          </p:cNvSpPr>
          <p:nvPr/>
        </p:nvSpPr>
        <p:spPr>
          <a:xfrm>
            <a:off x="1114490" y="10549022"/>
            <a:ext cx="13234200" cy="1994167"/>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457200" indent="-457200">
              <a:buFont typeface="Arial" panose="020B0604020202020204" pitchFamily="34" charset="0"/>
              <a:buChar char="•"/>
            </a:pPr>
            <a:r>
              <a:rPr lang="en-US" dirty="0"/>
              <a:t>Additional supplementary investigations in areas where gaps still exist to be identified by design consultant</a:t>
            </a:r>
          </a:p>
          <a:p>
            <a:pPr marL="457200" indent="-457200">
              <a:buFont typeface="Arial" panose="020B0604020202020204" pitchFamily="34" charset="0"/>
              <a:buChar char="•"/>
            </a:pPr>
            <a:r>
              <a:rPr lang="en-US" dirty="0"/>
              <a:t>These will allow the engineer to fully design the full scope of works </a:t>
            </a:r>
          </a:p>
        </p:txBody>
      </p:sp>
    </p:spTree>
    <p:extLst>
      <p:ext uri="{BB962C8B-B14F-4D97-AF65-F5344CB8AC3E}">
        <p14:creationId xmlns:p14="http://schemas.microsoft.com/office/powerpoint/2010/main" val="1069334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6">
            <a:extLst>
              <a:ext uri="{FF2B5EF4-FFF2-40B4-BE49-F238E27FC236}">
                <a16:creationId xmlns:a16="http://schemas.microsoft.com/office/drawing/2014/main" id="{95FA63D3-DD96-922D-66F8-D40F4756CBDA}"/>
              </a:ext>
            </a:extLst>
          </p:cNvPr>
          <p:cNvSpPr>
            <a:spLocks noGrp="1"/>
          </p:cNvSpPr>
          <p:nvPr>
            <p:ph type="title"/>
          </p:nvPr>
        </p:nvSpPr>
        <p:spPr>
          <a:xfrm>
            <a:off x="1180800" y="1540800"/>
            <a:ext cx="22035600" cy="2144177"/>
          </a:xfrm>
        </p:spPr>
        <p:txBody>
          <a:bodyPr/>
          <a:lstStyle/>
          <a:p>
            <a:r>
              <a:rPr lang="en-US" dirty="0"/>
              <a:t>Project schedule</a:t>
            </a:r>
          </a:p>
        </p:txBody>
      </p:sp>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13</a:t>
            </a:fld>
            <a:endParaRPr lang="en-US" noProof="0"/>
          </a:p>
        </p:txBody>
      </p:sp>
      <p:pic>
        <p:nvPicPr>
          <p:cNvPr id="6" name="Picture 5">
            <a:extLst>
              <a:ext uri="{FF2B5EF4-FFF2-40B4-BE49-F238E27FC236}">
                <a16:creationId xmlns:a16="http://schemas.microsoft.com/office/drawing/2014/main" id="{1140FBED-E3C8-0568-C967-78D1412B6E97}"/>
              </a:ext>
            </a:extLst>
          </p:cNvPr>
          <p:cNvPicPr>
            <a:picLocks noChangeAspect="1"/>
          </p:cNvPicPr>
          <p:nvPr/>
        </p:nvPicPr>
        <p:blipFill>
          <a:blip r:embed="rId3"/>
          <a:stretch>
            <a:fillRect/>
          </a:stretch>
        </p:blipFill>
        <p:spPr>
          <a:xfrm>
            <a:off x="816262" y="4114800"/>
            <a:ext cx="22827980" cy="8839200"/>
          </a:xfrm>
          <a:prstGeom prst="rect">
            <a:avLst/>
          </a:prstGeom>
        </p:spPr>
      </p:pic>
    </p:spTree>
    <p:extLst>
      <p:ext uri="{BB962C8B-B14F-4D97-AF65-F5344CB8AC3E}">
        <p14:creationId xmlns:p14="http://schemas.microsoft.com/office/powerpoint/2010/main" val="1290886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8E2FFD-8760-2FCE-2E16-641DC9CBF984}"/>
              </a:ext>
            </a:extLst>
          </p:cNvPr>
          <p:cNvSpPr>
            <a:spLocks noGrp="1"/>
          </p:cNvSpPr>
          <p:nvPr>
            <p:ph type="sldNum" sz="quarter" idx="10"/>
          </p:nvPr>
        </p:nvSpPr>
        <p:spPr>
          <a:xfrm>
            <a:off x="23320800" y="139782"/>
            <a:ext cx="771943" cy="453522"/>
          </a:xfrm>
        </p:spPr>
        <p:txBody>
          <a:bodyPr wrap="none" anchor="ctr">
            <a:normAutofit/>
          </a:bodyPr>
          <a:lstStyle/>
          <a:p>
            <a:pPr>
              <a:spcAft>
                <a:spcPts val="600"/>
              </a:spcAft>
            </a:pPr>
            <a:fld id="{88A1DFE4-5FC5-43BD-BB7E-75EAD82B965F}" type="slidenum">
              <a:rPr lang="en-US" noProof="0" smtClean="0"/>
              <a:pPr>
                <a:spcAft>
                  <a:spcPts val="600"/>
                </a:spcAft>
              </a:pPr>
              <a:t>2</a:t>
            </a:fld>
            <a:endParaRPr lang="en-US" noProof="0" dirty="0"/>
          </a:p>
        </p:txBody>
      </p:sp>
      <p:sp>
        <p:nvSpPr>
          <p:cNvPr id="24" name="Text Placeholder 3">
            <a:extLst>
              <a:ext uri="{FF2B5EF4-FFF2-40B4-BE49-F238E27FC236}">
                <a16:creationId xmlns:a16="http://schemas.microsoft.com/office/drawing/2014/main" id="{5477AD3F-041C-A249-36FD-AA6F4F682377}"/>
              </a:ext>
            </a:extLst>
          </p:cNvPr>
          <p:cNvSpPr>
            <a:spLocks noGrp="1"/>
          </p:cNvSpPr>
          <p:nvPr>
            <p:ph type="body" sz="quarter" idx="11"/>
          </p:nvPr>
        </p:nvSpPr>
        <p:spPr>
          <a:xfrm>
            <a:off x="908538" y="3136557"/>
            <a:ext cx="7758600" cy="969821"/>
          </a:xfrm>
        </p:spPr>
        <p:txBody>
          <a:bodyPr>
            <a:noAutofit/>
          </a:bodyPr>
          <a:lstStyle/>
          <a:p>
            <a:pPr>
              <a:spcAft>
                <a:spcPts val="600"/>
              </a:spcAft>
            </a:pPr>
            <a:r>
              <a:rPr lang="en-US" sz="3400" dirty="0"/>
              <a:t>The FCC is being studied as the successor to the LHC</a:t>
            </a:r>
          </a:p>
        </p:txBody>
      </p:sp>
      <p:sp>
        <p:nvSpPr>
          <p:cNvPr id="4" name="Text Placeholder 3">
            <a:extLst>
              <a:ext uri="{FF2B5EF4-FFF2-40B4-BE49-F238E27FC236}">
                <a16:creationId xmlns:a16="http://schemas.microsoft.com/office/drawing/2014/main" id="{D5BC7083-175C-546F-4264-363196DD5AA5}"/>
              </a:ext>
            </a:extLst>
          </p:cNvPr>
          <p:cNvSpPr>
            <a:spLocks noGrp="1"/>
          </p:cNvSpPr>
          <p:nvPr>
            <p:ph type="body" sz="quarter" idx="12"/>
          </p:nvPr>
        </p:nvSpPr>
        <p:spPr>
          <a:xfrm>
            <a:off x="908538" y="4501723"/>
            <a:ext cx="8768862" cy="4714182"/>
          </a:xfrm>
        </p:spPr>
        <p:txBody>
          <a:bodyPr>
            <a:normAutofit/>
          </a:bodyPr>
          <a:lstStyle/>
          <a:p>
            <a:pPr marL="457200" indent="-457200">
              <a:spcAft>
                <a:spcPts val="600"/>
              </a:spcAft>
              <a:buFont typeface="Arial" panose="020B0604020202020204" pitchFamily="34" charset="0"/>
              <a:buChar char="•"/>
            </a:pPr>
            <a:r>
              <a:rPr lang="en-US" dirty="0"/>
              <a:t>91km circumference tunnel located in Geneva at the foothills of the Alps</a:t>
            </a:r>
          </a:p>
          <a:p>
            <a:pPr marL="457200" indent="-457200">
              <a:spcAft>
                <a:spcPts val="600"/>
              </a:spcAft>
              <a:buFont typeface="Arial" panose="020B0604020202020204" pitchFamily="34" charset="0"/>
              <a:buChar char="•"/>
            </a:pPr>
            <a:r>
              <a:rPr lang="en-US" dirty="0"/>
              <a:t>Feasibility study to be presented at next European Strategy for Particle Physics Update (ESPP)</a:t>
            </a:r>
          </a:p>
          <a:p>
            <a:pPr marL="457200" indent="-457200">
              <a:spcAft>
                <a:spcPts val="600"/>
              </a:spcAft>
              <a:buFont typeface="Arial" panose="020B0604020202020204" pitchFamily="34" charset="0"/>
              <a:buChar char="•"/>
            </a:pPr>
            <a:r>
              <a:rPr lang="en-US" dirty="0"/>
              <a:t>Planned construction is foreseen to begin in the early 2030s</a:t>
            </a:r>
          </a:p>
          <a:p>
            <a:pPr marL="457200" indent="-457200">
              <a:spcAft>
                <a:spcPts val="600"/>
              </a:spcAft>
              <a:buFont typeface="Arial" panose="020B0604020202020204" pitchFamily="34" charset="0"/>
              <a:buChar char="•"/>
            </a:pPr>
            <a:r>
              <a:rPr lang="en-US" dirty="0"/>
              <a:t>A two-stage operation is planned, first FCC-</a:t>
            </a:r>
            <a:r>
              <a:rPr lang="en-US" dirty="0" err="1"/>
              <a:t>ee</a:t>
            </a:r>
            <a:r>
              <a:rPr lang="en-US" dirty="0"/>
              <a:t> then FCC-</a:t>
            </a:r>
            <a:r>
              <a:rPr lang="en-US" dirty="0" err="1"/>
              <a:t>hh</a:t>
            </a:r>
            <a:r>
              <a:rPr lang="en-US" dirty="0"/>
              <a:t> </a:t>
            </a:r>
          </a:p>
          <a:p>
            <a:pPr marL="571500" indent="-571500">
              <a:spcAft>
                <a:spcPts val="600"/>
              </a:spcAft>
              <a:buFont typeface="Arial" panose="020B0604020202020204" pitchFamily="34" charset="0"/>
              <a:buChar char="•"/>
            </a:pPr>
            <a:endParaRPr lang="en-US" dirty="0"/>
          </a:p>
          <a:p>
            <a:pPr marL="571500" indent="-571500">
              <a:spcAft>
                <a:spcPts val="600"/>
              </a:spcAft>
              <a:buFont typeface="Arial" panose="020B0604020202020204" pitchFamily="34" charset="0"/>
              <a:buChar char="•"/>
            </a:pPr>
            <a:endParaRPr lang="en-US" dirty="0"/>
          </a:p>
          <a:p>
            <a:pPr marL="571500" indent="-571500">
              <a:spcAft>
                <a:spcPts val="600"/>
              </a:spcAft>
              <a:buFont typeface="Arial" panose="020B0604020202020204" pitchFamily="34" charset="0"/>
              <a:buChar char="•"/>
            </a:pPr>
            <a:endParaRPr lang="en-US" dirty="0"/>
          </a:p>
          <a:p>
            <a:pPr marL="571500" indent="-571500">
              <a:spcAft>
                <a:spcPts val="600"/>
              </a:spcAft>
              <a:buFont typeface="Arial" panose="020B0604020202020204" pitchFamily="34" charset="0"/>
              <a:buChar char="•"/>
            </a:pPr>
            <a:endParaRPr lang="en-US" dirty="0"/>
          </a:p>
        </p:txBody>
      </p:sp>
      <p:sp>
        <p:nvSpPr>
          <p:cNvPr id="8" name="Title 7">
            <a:extLst>
              <a:ext uri="{FF2B5EF4-FFF2-40B4-BE49-F238E27FC236}">
                <a16:creationId xmlns:a16="http://schemas.microsoft.com/office/drawing/2014/main" id="{8789E0AF-CEF3-E1A8-1E02-5D6BEF9BBFF3}"/>
              </a:ext>
            </a:extLst>
          </p:cNvPr>
          <p:cNvSpPr>
            <a:spLocks noGrp="1"/>
          </p:cNvSpPr>
          <p:nvPr>
            <p:ph type="title"/>
          </p:nvPr>
        </p:nvSpPr>
        <p:spPr>
          <a:xfrm>
            <a:off x="906892" y="1515591"/>
            <a:ext cx="22035600" cy="2144177"/>
          </a:xfrm>
        </p:spPr>
        <p:txBody>
          <a:bodyPr anchor="t">
            <a:normAutofit/>
          </a:bodyPr>
          <a:lstStyle/>
          <a:p>
            <a:r>
              <a:rPr lang="en-US" dirty="0"/>
              <a:t>The Future Circular Collider</a:t>
            </a:r>
            <a:endParaRPr lang="en-GB" dirty="0"/>
          </a:p>
        </p:txBody>
      </p:sp>
      <p:pic>
        <p:nvPicPr>
          <p:cNvPr id="2050" name="Picture 2" descr="Aerial View - 4">
            <a:extLst>
              <a:ext uri="{FF2B5EF4-FFF2-40B4-BE49-F238E27FC236}">
                <a16:creationId xmlns:a16="http://schemas.microsoft.com/office/drawing/2014/main" id="{B56571F6-19AA-1DEB-E8EF-66A4DA42E1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3215" y="3120828"/>
            <a:ext cx="11811000" cy="7086600"/>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5934CB63-E8ED-593E-AE93-BE162746A608}"/>
              </a:ext>
            </a:extLst>
          </p:cNvPr>
          <p:cNvCxnSpPr>
            <a:cxnSpLocks/>
            <a:endCxn id="31" idx="2"/>
          </p:cNvCxnSpPr>
          <p:nvPr/>
        </p:nvCxnSpPr>
        <p:spPr>
          <a:xfrm>
            <a:off x="531754" y="12701654"/>
            <a:ext cx="18746638"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9DAB5137-6D00-99D4-472A-670205D3449D}"/>
              </a:ext>
            </a:extLst>
          </p:cNvPr>
          <p:cNvSpPr/>
          <p:nvPr/>
        </p:nvSpPr>
        <p:spPr>
          <a:xfrm>
            <a:off x="377708" y="12528557"/>
            <a:ext cx="308092" cy="308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4157BE8B-E4E8-F6F0-D707-7B82AA08EBBB}"/>
              </a:ext>
            </a:extLst>
          </p:cNvPr>
          <p:cNvSpPr/>
          <p:nvPr/>
        </p:nvSpPr>
        <p:spPr>
          <a:xfrm>
            <a:off x="2512954" y="12528557"/>
            <a:ext cx="308092" cy="308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4FEAF5C2-9CAA-99AE-DCE0-ED12C8D34C5A}"/>
              </a:ext>
            </a:extLst>
          </p:cNvPr>
          <p:cNvSpPr/>
          <p:nvPr/>
        </p:nvSpPr>
        <p:spPr>
          <a:xfrm>
            <a:off x="4648200" y="12528557"/>
            <a:ext cx="308092" cy="308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8AB1F402-8EB3-0467-3B54-B9A8909FB543}"/>
              </a:ext>
            </a:extLst>
          </p:cNvPr>
          <p:cNvSpPr/>
          <p:nvPr/>
        </p:nvSpPr>
        <p:spPr>
          <a:xfrm>
            <a:off x="6783446" y="12528557"/>
            <a:ext cx="308092" cy="308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CDA994F-3834-1CEA-3A94-ECDF911360D4}"/>
              </a:ext>
            </a:extLst>
          </p:cNvPr>
          <p:cNvSpPr/>
          <p:nvPr/>
        </p:nvSpPr>
        <p:spPr>
          <a:xfrm>
            <a:off x="8918692" y="12528557"/>
            <a:ext cx="308092" cy="308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0F78292-E6BE-8C12-A18A-044DEB1798B5}"/>
              </a:ext>
            </a:extLst>
          </p:cNvPr>
          <p:cNvSpPr/>
          <p:nvPr/>
        </p:nvSpPr>
        <p:spPr>
          <a:xfrm>
            <a:off x="11053938" y="12528557"/>
            <a:ext cx="308092" cy="308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B7CF0D34-227B-572B-AEE4-68A4F218828F}"/>
              </a:ext>
            </a:extLst>
          </p:cNvPr>
          <p:cNvSpPr/>
          <p:nvPr/>
        </p:nvSpPr>
        <p:spPr>
          <a:xfrm>
            <a:off x="13189184" y="12528557"/>
            <a:ext cx="308092" cy="308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8E142C1-40D0-5F12-A288-C9718F93FA7A}"/>
              </a:ext>
            </a:extLst>
          </p:cNvPr>
          <p:cNvSpPr/>
          <p:nvPr/>
        </p:nvSpPr>
        <p:spPr>
          <a:xfrm>
            <a:off x="15218920" y="12528557"/>
            <a:ext cx="308092" cy="308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F1CEDC4F-6574-EC4D-CE89-79BE3811959A}"/>
              </a:ext>
            </a:extLst>
          </p:cNvPr>
          <p:cNvSpPr txBox="1"/>
          <p:nvPr/>
        </p:nvSpPr>
        <p:spPr>
          <a:xfrm>
            <a:off x="538464" y="11351692"/>
            <a:ext cx="2130308" cy="992708"/>
          </a:xfrm>
          <a:prstGeom prst="rect">
            <a:avLst/>
          </a:prstGeom>
          <a:solidFill>
            <a:srgbClr val="FFC000"/>
          </a:solidFill>
        </p:spPr>
        <p:txBody>
          <a:bodyPr wrap="square" rtlCol="0">
            <a:spAutoFit/>
          </a:bodyPr>
          <a:lstStyle/>
          <a:p>
            <a:pPr algn="ctr">
              <a:lnSpc>
                <a:spcPts val="3700"/>
              </a:lnSpc>
            </a:pPr>
            <a:r>
              <a:rPr lang="en-GB" sz="2400" dirty="0"/>
              <a:t>Feasibility Study</a:t>
            </a:r>
          </a:p>
        </p:txBody>
      </p:sp>
      <p:sp>
        <p:nvSpPr>
          <p:cNvPr id="15" name="TextBox 14">
            <a:extLst>
              <a:ext uri="{FF2B5EF4-FFF2-40B4-BE49-F238E27FC236}">
                <a16:creationId xmlns:a16="http://schemas.microsoft.com/office/drawing/2014/main" id="{166A1BD0-0F53-7BD6-42A6-FC8CEBB16D66}"/>
              </a:ext>
            </a:extLst>
          </p:cNvPr>
          <p:cNvSpPr txBox="1"/>
          <p:nvPr/>
        </p:nvSpPr>
        <p:spPr>
          <a:xfrm>
            <a:off x="2685602" y="11588937"/>
            <a:ext cx="2130308" cy="518219"/>
          </a:xfrm>
          <a:prstGeom prst="rect">
            <a:avLst/>
          </a:prstGeom>
          <a:solidFill>
            <a:srgbClr val="FFC000"/>
          </a:solidFill>
        </p:spPr>
        <p:txBody>
          <a:bodyPr wrap="square" rtlCol="0">
            <a:spAutoFit/>
          </a:bodyPr>
          <a:lstStyle/>
          <a:p>
            <a:pPr algn="ctr">
              <a:lnSpc>
                <a:spcPts val="3700"/>
              </a:lnSpc>
            </a:pPr>
            <a:r>
              <a:rPr lang="en-GB" sz="2400" dirty="0"/>
              <a:t>ESPP</a:t>
            </a:r>
          </a:p>
        </p:txBody>
      </p:sp>
      <p:sp>
        <p:nvSpPr>
          <p:cNvPr id="16" name="TextBox 15">
            <a:extLst>
              <a:ext uri="{FF2B5EF4-FFF2-40B4-BE49-F238E27FC236}">
                <a16:creationId xmlns:a16="http://schemas.microsoft.com/office/drawing/2014/main" id="{8F5999A7-E9F2-BF8D-5AD0-F9130B40890B}"/>
              </a:ext>
            </a:extLst>
          </p:cNvPr>
          <p:cNvSpPr txBox="1"/>
          <p:nvPr/>
        </p:nvSpPr>
        <p:spPr>
          <a:xfrm>
            <a:off x="1824881" y="9810403"/>
            <a:ext cx="2991029" cy="1467197"/>
          </a:xfrm>
          <a:prstGeom prst="rect">
            <a:avLst/>
          </a:prstGeom>
          <a:solidFill>
            <a:schemeClr val="accent5">
              <a:lumMod val="60000"/>
              <a:lumOff val="40000"/>
            </a:schemeClr>
          </a:solidFill>
        </p:spPr>
        <p:txBody>
          <a:bodyPr wrap="square" rtlCol="0">
            <a:spAutoFit/>
          </a:bodyPr>
          <a:lstStyle/>
          <a:p>
            <a:pPr algn="ctr">
              <a:lnSpc>
                <a:spcPts val="3700"/>
              </a:lnSpc>
            </a:pPr>
            <a:r>
              <a:rPr lang="en-GB" sz="2400" dirty="0"/>
              <a:t>Geotechnical investigation &amp; detailed design</a:t>
            </a:r>
          </a:p>
        </p:txBody>
      </p:sp>
      <p:sp>
        <p:nvSpPr>
          <p:cNvPr id="17" name="TextBox 16">
            <a:extLst>
              <a:ext uri="{FF2B5EF4-FFF2-40B4-BE49-F238E27FC236}">
                <a16:creationId xmlns:a16="http://schemas.microsoft.com/office/drawing/2014/main" id="{4377B38D-B016-ACBE-AA35-D694168D8A1F}"/>
              </a:ext>
            </a:extLst>
          </p:cNvPr>
          <p:cNvSpPr txBox="1"/>
          <p:nvPr/>
        </p:nvSpPr>
        <p:spPr>
          <a:xfrm>
            <a:off x="1596908" y="12947039"/>
            <a:ext cx="2130308" cy="518219"/>
          </a:xfrm>
          <a:prstGeom prst="rect">
            <a:avLst/>
          </a:prstGeom>
          <a:noFill/>
        </p:spPr>
        <p:txBody>
          <a:bodyPr wrap="square" rtlCol="0">
            <a:spAutoFit/>
          </a:bodyPr>
          <a:lstStyle/>
          <a:p>
            <a:pPr algn="ctr">
              <a:lnSpc>
                <a:spcPts val="3700"/>
              </a:lnSpc>
            </a:pPr>
            <a:r>
              <a:rPr lang="en-GB" sz="2400" dirty="0"/>
              <a:t>5</a:t>
            </a:r>
          </a:p>
        </p:txBody>
      </p:sp>
      <p:sp>
        <p:nvSpPr>
          <p:cNvPr id="18" name="TextBox 17">
            <a:extLst>
              <a:ext uri="{FF2B5EF4-FFF2-40B4-BE49-F238E27FC236}">
                <a16:creationId xmlns:a16="http://schemas.microsoft.com/office/drawing/2014/main" id="{9B604A29-BB53-337C-3A1B-4B0FAB9AAC02}"/>
              </a:ext>
            </a:extLst>
          </p:cNvPr>
          <p:cNvSpPr txBox="1"/>
          <p:nvPr/>
        </p:nvSpPr>
        <p:spPr>
          <a:xfrm>
            <a:off x="3737093" y="12947039"/>
            <a:ext cx="2130308" cy="518219"/>
          </a:xfrm>
          <a:prstGeom prst="rect">
            <a:avLst/>
          </a:prstGeom>
          <a:noFill/>
        </p:spPr>
        <p:txBody>
          <a:bodyPr wrap="square" rtlCol="0">
            <a:spAutoFit/>
          </a:bodyPr>
          <a:lstStyle/>
          <a:p>
            <a:pPr algn="ctr">
              <a:lnSpc>
                <a:spcPts val="3700"/>
              </a:lnSpc>
            </a:pPr>
            <a:r>
              <a:rPr lang="en-GB" sz="2400" dirty="0"/>
              <a:t>10</a:t>
            </a:r>
          </a:p>
        </p:txBody>
      </p:sp>
      <p:sp>
        <p:nvSpPr>
          <p:cNvPr id="19" name="TextBox 18">
            <a:extLst>
              <a:ext uri="{FF2B5EF4-FFF2-40B4-BE49-F238E27FC236}">
                <a16:creationId xmlns:a16="http://schemas.microsoft.com/office/drawing/2014/main" id="{F96AB01C-4E82-C6FF-0F0B-3E93C3AC6B8E}"/>
              </a:ext>
            </a:extLst>
          </p:cNvPr>
          <p:cNvSpPr txBox="1"/>
          <p:nvPr/>
        </p:nvSpPr>
        <p:spPr>
          <a:xfrm>
            <a:off x="8004292" y="12947039"/>
            <a:ext cx="2130308" cy="518219"/>
          </a:xfrm>
          <a:prstGeom prst="rect">
            <a:avLst/>
          </a:prstGeom>
          <a:noFill/>
        </p:spPr>
        <p:txBody>
          <a:bodyPr wrap="square" rtlCol="0">
            <a:spAutoFit/>
          </a:bodyPr>
          <a:lstStyle/>
          <a:p>
            <a:pPr algn="ctr">
              <a:lnSpc>
                <a:spcPts val="3700"/>
              </a:lnSpc>
            </a:pPr>
            <a:r>
              <a:rPr lang="en-GB" sz="2400" dirty="0"/>
              <a:t>20</a:t>
            </a:r>
          </a:p>
        </p:txBody>
      </p:sp>
      <p:sp>
        <p:nvSpPr>
          <p:cNvPr id="20" name="TextBox 19">
            <a:extLst>
              <a:ext uri="{FF2B5EF4-FFF2-40B4-BE49-F238E27FC236}">
                <a16:creationId xmlns:a16="http://schemas.microsoft.com/office/drawing/2014/main" id="{29D93CC8-1114-A6BD-E638-C53F64CF6265}"/>
              </a:ext>
            </a:extLst>
          </p:cNvPr>
          <p:cNvSpPr txBox="1"/>
          <p:nvPr/>
        </p:nvSpPr>
        <p:spPr>
          <a:xfrm>
            <a:off x="5867400" y="12947039"/>
            <a:ext cx="2130308" cy="518219"/>
          </a:xfrm>
          <a:prstGeom prst="rect">
            <a:avLst/>
          </a:prstGeom>
          <a:noFill/>
        </p:spPr>
        <p:txBody>
          <a:bodyPr wrap="square" rtlCol="0">
            <a:spAutoFit/>
          </a:bodyPr>
          <a:lstStyle/>
          <a:p>
            <a:pPr algn="ctr">
              <a:lnSpc>
                <a:spcPts val="3700"/>
              </a:lnSpc>
            </a:pPr>
            <a:r>
              <a:rPr lang="en-GB" sz="2400" dirty="0"/>
              <a:t>15</a:t>
            </a:r>
          </a:p>
        </p:txBody>
      </p:sp>
      <p:sp>
        <p:nvSpPr>
          <p:cNvPr id="21" name="TextBox 20">
            <a:extLst>
              <a:ext uri="{FF2B5EF4-FFF2-40B4-BE49-F238E27FC236}">
                <a16:creationId xmlns:a16="http://schemas.microsoft.com/office/drawing/2014/main" id="{4476F36C-0D72-499A-051A-D59A88C231C8}"/>
              </a:ext>
            </a:extLst>
          </p:cNvPr>
          <p:cNvSpPr txBox="1"/>
          <p:nvPr/>
        </p:nvSpPr>
        <p:spPr>
          <a:xfrm>
            <a:off x="10099710" y="12947039"/>
            <a:ext cx="2130308" cy="518219"/>
          </a:xfrm>
          <a:prstGeom prst="rect">
            <a:avLst/>
          </a:prstGeom>
          <a:noFill/>
        </p:spPr>
        <p:txBody>
          <a:bodyPr wrap="square" rtlCol="0">
            <a:spAutoFit/>
          </a:bodyPr>
          <a:lstStyle/>
          <a:p>
            <a:pPr algn="ctr">
              <a:lnSpc>
                <a:spcPts val="3700"/>
              </a:lnSpc>
            </a:pPr>
            <a:r>
              <a:rPr lang="en-GB" sz="2400" dirty="0"/>
              <a:t>25</a:t>
            </a:r>
          </a:p>
        </p:txBody>
      </p:sp>
      <p:sp>
        <p:nvSpPr>
          <p:cNvPr id="22" name="TextBox 21">
            <a:extLst>
              <a:ext uri="{FF2B5EF4-FFF2-40B4-BE49-F238E27FC236}">
                <a16:creationId xmlns:a16="http://schemas.microsoft.com/office/drawing/2014/main" id="{5BF01679-AB04-1437-B519-9E0DF1C0B8E5}"/>
              </a:ext>
            </a:extLst>
          </p:cNvPr>
          <p:cNvSpPr txBox="1"/>
          <p:nvPr/>
        </p:nvSpPr>
        <p:spPr>
          <a:xfrm>
            <a:off x="12253704" y="12947039"/>
            <a:ext cx="2130308" cy="518219"/>
          </a:xfrm>
          <a:prstGeom prst="rect">
            <a:avLst/>
          </a:prstGeom>
          <a:noFill/>
        </p:spPr>
        <p:txBody>
          <a:bodyPr wrap="square" rtlCol="0">
            <a:spAutoFit/>
          </a:bodyPr>
          <a:lstStyle/>
          <a:p>
            <a:pPr algn="ctr">
              <a:lnSpc>
                <a:spcPts val="3700"/>
              </a:lnSpc>
            </a:pPr>
            <a:r>
              <a:rPr lang="en-GB" sz="2400" dirty="0"/>
              <a:t>30</a:t>
            </a:r>
          </a:p>
        </p:txBody>
      </p:sp>
      <p:sp>
        <p:nvSpPr>
          <p:cNvPr id="23" name="TextBox 22">
            <a:extLst>
              <a:ext uri="{FF2B5EF4-FFF2-40B4-BE49-F238E27FC236}">
                <a16:creationId xmlns:a16="http://schemas.microsoft.com/office/drawing/2014/main" id="{FB4C6E6C-51AC-C927-5B40-A615D8F228D9}"/>
              </a:ext>
            </a:extLst>
          </p:cNvPr>
          <p:cNvSpPr txBox="1"/>
          <p:nvPr/>
        </p:nvSpPr>
        <p:spPr>
          <a:xfrm>
            <a:off x="22693818" y="12947039"/>
            <a:ext cx="1541788" cy="518219"/>
          </a:xfrm>
          <a:prstGeom prst="rect">
            <a:avLst/>
          </a:prstGeom>
          <a:noFill/>
        </p:spPr>
        <p:txBody>
          <a:bodyPr wrap="square" rtlCol="0">
            <a:spAutoFit/>
          </a:bodyPr>
          <a:lstStyle/>
          <a:p>
            <a:pPr algn="ctr">
              <a:lnSpc>
                <a:spcPts val="3700"/>
              </a:lnSpc>
            </a:pPr>
            <a:r>
              <a:rPr lang="en-GB" sz="2400" dirty="0"/>
              <a:t>70 years</a:t>
            </a:r>
          </a:p>
        </p:txBody>
      </p:sp>
      <p:sp>
        <p:nvSpPr>
          <p:cNvPr id="25" name="TextBox 24">
            <a:extLst>
              <a:ext uri="{FF2B5EF4-FFF2-40B4-BE49-F238E27FC236}">
                <a16:creationId xmlns:a16="http://schemas.microsoft.com/office/drawing/2014/main" id="{36CDAF24-1F3E-1876-2AC1-F9F252AAFF30}"/>
              </a:ext>
            </a:extLst>
          </p:cNvPr>
          <p:cNvSpPr txBox="1"/>
          <p:nvPr/>
        </p:nvSpPr>
        <p:spPr>
          <a:xfrm>
            <a:off x="4832739" y="11588937"/>
            <a:ext cx="4214953" cy="518219"/>
          </a:xfrm>
          <a:prstGeom prst="rect">
            <a:avLst/>
          </a:prstGeom>
          <a:solidFill>
            <a:schemeClr val="accent5">
              <a:lumMod val="60000"/>
              <a:lumOff val="40000"/>
            </a:schemeClr>
          </a:solidFill>
        </p:spPr>
        <p:txBody>
          <a:bodyPr wrap="square" rtlCol="0">
            <a:spAutoFit/>
          </a:bodyPr>
          <a:lstStyle/>
          <a:p>
            <a:pPr algn="ctr">
              <a:lnSpc>
                <a:spcPts val="3700"/>
              </a:lnSpc>
            </a:pPr>
            <a:r>
              <a:rPr lang="en-GB" sz="2400" dirty="0"/>
              <a:t>Construction</a:t>
            </a:r>
          </a:p>
        </p:txBody>
      </p:sp>
      <p:sp>
        <p:nvSpPr>
          <p:cNvPr id="27" name="TextBox 26">
            <a:extLst>
              <a:ext uri="{FF2B5EF4-FFF2-40B4-BE49-F238E27FC236}">
                <a16:creationId xmlns:a16="http://schemas.microsoft.com/office/drawing/2014/main" id="{3CF6FD60-8F6D-3EFD-ECC7-4FBEC3B1B489}"/>
              </a:ext>
            </a:extLst>
          </p:cNvPr>
          <p:cNvSpPr txBox="1"/>
          <p:nvPr/>
        </p:nvSpPr>
        <p:spPr>
          <a:xfrm>
            <a:off x="9062507" y="11588937"/>
            <a:ext cx="6379936" cy="518219"/>
          </a:xfrm>
          <a:prstGeom prst="rect">
            <a:avLst/>
          </a:prstGeom>
          <a:solidFill>
            <a:schemeClr val="accent4">
              <a:lumMod val="60000"/>
              <a:lumOff val="40000"/>
            </a:schemeClr>
          </a:solidFill>
        </p:spPr>
        <p:txBody>
          <a:bodyPr wrap="square" rtlCol="0">
            <a:spAutoFit/>
          </a:bodyPr>
          <a:lstStyle/>
          <a:p>
            <a:pPr algn="ctr">
              <a:lnSpc>
                <a:spcPts val="3700"/>
              </a:lnSpc>
            </a:pPr>
            <a:r>
              <a:rPr lang="en-GB" sz="2400" dirty="0"/>
              <a:t>FCC-</a:t>
            </a:r>
            <a:r>
              <a:rPr lang="en-GB" sz="2400" dirty="0" err="1"/>
              <a:t>ee</a:t>
            </a:r>
            <a:r>
              <a:rPr lang="en-GB" sz="2400" dirty="0"/>
              <a:t> Operation</a:t>
            </a:r>
          </a:p>
        </p:txBody>
      </p:sp>
      <p:sp>
        <p:nvSpPr>
          <p:cNvPr id="28" name="TextBox 27">
            <a:extLst>
              <a:ext uri="{FF2B5EF4-FFF2-40B4-BE49-F238E27FC236}">
                <a16:creationId xmlns:a16="http://schemas.microsoft.com/office/drawing/2014/main" id="{6C967E7E-DCFF-5045-23D2-54D4027E1158}"/>
              </a:ext>
            </a:extLst>
          </p:cNvPr>
          <p:cNvSpPr txBox="1"/>
          <p:nvPr/>
        </p:nvSpPr>
        <p:spPr>
          <a:xfrm>
            <a:off x="15468600" y="11588937"/>
            <a:ext cx="3965667" cy="518219"/>
          </a:xfrm>
          <a:prstGeom prst="rect">
            <a:avLst/>
          </a:prstGeom>
          <a:solidFill>
            <a:schemeClr val="accent5">
              <a:lumMod val="60000"/>
              <a:lumOff val="40000"/>
            </a:schemeClr>
          </a:solidFill>
        </p:spPr>
        <p:txBody>
          <a:bodyPr wrap="square" rtlCol="0">
            <a:spAutoFit/>
          </a:bodyPr>
          <a:lstStyle/>
          <a:p>
            <a:pPr algn="ctr">
              <a:lnSpc>
                <a:spcPts val="3700"/>
              </a:lnSpc>
            </a:pPr>
            <a:r>
              <a:rPr lang="en-GB" sz="2400" dirty="0"/>
              <a:t>FCC-</a:t>
            </a:r>
            <a:r>
              <a:rPr lang="en-GB" sz="2400" dirty="0" err="1"/>
              <a:t>hh</a:t>
            </a:r>
            <a:r>
              <a:rPr lang="en-GB" sz="2400" dirty="0"/>
              <a:t> Adaptation</a:t>
            </a:r>
          </a:p>
        </p:txBody>
      </p:sp>
      <p:sp>
        <p:nvSpPr>
          <p:cNvPr id="29" name="TextBox 28">
            <a:extLst>
              <a:ext uri="{FF2B5EF4-FFF2-40B4-BE49-F238E27FC236}">
                <a16:creationId xmlns:a16="http://schemas.microsoft.com/office/drawing/2014/main" id="{A38544A2-EA45-CC7F-F48A-00741B0D6771}"/>
              </a:ext>
            </a:extLst>
          </p:cNvPr>
          <p:cNvSpPr txBox="1"/>
          <p:nvPr/>
        </p:nvSpPr>
        <p:spPr>
          <a:xfrm>
            <a:off x="19460424" y="11588937"/>
            <a:ext cx="4085376" cy="518219"/>
          </a:xfrm>
          <a:prstGeom prst="rect">
            <a:avLst/>
          </a:prstGeom>
          <a:solidFill>
            <a:schemeClr val="accent4">
              <a:lumMod val="60000"/>
              <a:lumOff val="40000"/>
            </a:schemeClr>
          </a:solidFill>
        </p:spPr>
        <p:txBody>
          <a:bodyPr wrap="square" rtlCol="0">
            <a:spAutoFit/>
          </a:bodyPr>
          <a:lstStyle/>
          <a:p>
            <a:pPr algn="ctr">
              <a:lnSpc>
                <a:spcPts val="3700"/>
              </a:lnSpc>
            </a:pPr>
            <a:r>
              <a:rPr lang="en-GB" sz="2400" dirty="0"/>
              <a:t>FCC-</a:t>
            </a:r>
            <a:r>
              <a:rPr lang="en-GB" sz="2400" dirty="0" err="1"/>
              <a:t>hh</a:t>
            </a:r>
            <a:r>
              <a:rPr lang="en-GB" sz="2400" dirty="0"/>
              <a:t> Operation</a:t>
            </a:r>
          </a:p>
        </p:txBody>
      </p:sp>
      <p:sp>
        <p:nvSpPr>
          <p:cNvPr id="30" name="Oval 29">
            <a:extLst>
              <a:ext uri="{FF2B5EF4-FFF2-40B4-BE49-F238E27FC236}">
                <a16:creationId xmlns:a16="http://schemas.microsoft.com/office/drawing/2014/main" id="{C922696A-E3C9-2A6D-C87E-DAB449DE694F}"/>
              </a:ext>
            </a:extLst>
          </p:cNvPr>
          <p:cNvSpPr/>
          <p:nvPr/>
        </p:nvSpPr>
        <p:spPr>
          <a:xfrm>
            <a:off x="17248656" y="12536558"/>
            <a:ext cx="308092" cy="308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A68E68A6-B4E3-4E78-0FD3-66C8CCE4F06E}"/>
              </a:ext>
            </a:extLst>
          </p:cNvPr>
          <p:cNvSpPr/>
          <p:nvPr/>
        </p:nvSpPr>
        <p:spPr>
          <a:xfrm>
            <a:off x="19278392" y="12547608"/>
            <a:ext cx="308092" cy="308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Straight Connector 31">
            <a:extLst>
              <a:ext uri="{FF2B5EF4-FFF2-40B4-BE49-F238E27FC236}">
                <a16:creationId xmlns:a16="http://schemas.microsoft.com/office/drawing/2014/main" id="{AD34C837-811E-0075-B7E3-F1D89D7C7BA9}"/>
              </a:ext>
            </a:extLst>
          </p:cNvPr>
          <p:cNvCxnSpPr>
            <a:cxnSpLocks/>
            <a:endCxn id="33" idx="2"/>
          </p:cNvCxnSpPr>
          <p:nvPr/>
        </p:nvCxnSpPr>
        <p:spPr>
          <a:xfrm>
            <a:off x="19586484" y="12712704"/>
            <a:ext cx="3751380" cy="1105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ABDBA772-E427-77AB-974A-AE8580D82315}"/>
              </a:ext>
            </a:extLst>
          </p:cNvPr>
          <p:cNvSpPr/>
          <p:nvPr/>
        </p:nvSpPr>
        <p:spPr>
          <a:xfrm>
            <a:off x="23337864" y="12569708"/>
            <a:ext cx="308092" cy="308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830B86B6-3278-8194-DF39-07A187901B8B}"/>
              </a:ext>
            </a:extLst>
          </p:cNvPr>
          <p:cNvSpPr txBox="1"/>
          <p:nvPr/>
        </p:nvSpPr>
        <p:spPr>
          <a:xfrm>
            <a:off x="14328892" y="12947039"/>
            <a:ext cx="2130308" cy="518219"/>
          </a:xfrm>
          <a:prstGeom prst="rect">
            <a:avLst/>
          </a:prstGeom>
          <a:noFill/>
        </p:spPr>
        <p:txBody>
          <a:bodyPr wrap="square" rtlCol="0">
            <a:spAutoFit/>
          </a:bodyPr>
          <a:lstStyle/>
          <a:p>
            <a:pPr algn="ctr">
              <a:lnSpc>
                <a:spcPts val="3700"/>
              </a:lnSpc>
            </a:pPr>
            <a:r>
              <a:rPr lang="en-GB" sz="2400" dirty="0"/>
              <a:t>35</a:t>
            </a:r>
          </a:p>
        </p:txBody>
      </p:sp>
      <p:sp>
        <p:nvSpPr>
          <p:cNvPr id="35" name="TextBox 34">
            <a:extLst>
              <a:ext uri="{FF2B5EF4-FFF2-40B4-BE49-F238E27FC236}">
                <a16:creationId xmlns:a16="http://schemas.microsoft.com/office/drawing/2014/main" id="{182F77E4-B81D-129F-672F-80A13EF992CE}"/>
              </a:ext>
            </a:extLst>
          </p:cNvPr>
          <p:cNvSpPr txBox="1"/>
          <p:nvPr/>
        </p:nvSpPr>
        <p:spPr>
          <a:xfrm>
            <a:off x="16307514" y="12947039"/>
            <a:ext cx="2130308" cy="518219"/>
          </a:xfrm>
          <a:prstGeom prst="rect">
            <a:avLst/>
          </a:prstGeom>
          <a:noFill/>
        </p:spPr>
        <p:txBody>
          <a:bodyPr wrap="square" rtlCol="0">
            <a:spAutoFit/>
          </a:bodyPr>
          <a:lstStyle/>
          <a:p>
            <a:pPr algn="ctr">
              <a:lnSpc>
                <a:spcPts val="3700"/>
              </a:lnSpc>
            </a:pPr>
            <a:r>
              <a:rPr lang="en-GB" sz="2400" dirty="0"/>
              <a:t>40</a:t>
            </a:r>
          </a:p>
        </p:txBody>
      </p:sp>
      <p:sp>
        <p:nvSpPr>
          <p:cNvPr id="36" name="TextBox 35">
            <a:extLst>
              <a:ext uri="{FF2B5EF4-FFF2-40B4-BE49-F238E27FC236}">
                <a16:creationId xmlns:a16="http://schemas.microsoft.com/office/drawing/2014/main" id="{9F589D39-E340-C97B-AB0F-325A4216C61B}"/>
              </a:ext>
            </a:extLst>
          </p:cNvPr>
          <p:cNvSpPr txBox="1"/>
          <p:nvPr/>
        </p:nvSpPr>
        <p:spPr>
          <a:xfrm>
            <a:off x="18315981" y="12947039"/>
            <a:ext cx="2130308" cy="518219"/>
          </a:xfrm>
          <a:prstGeom prst="rect">
            <a:avLst/>
          </a:prstGeom>
          <a:noFill/>
        </p:spPr>
        <p:txBody>
          <a:bodyPr wrap="square" rtlCol="0">
            <a:spAutoFit/>
          </a:bodyPr>
          <a:lstStyle/>
          <a:p>
            <a:pPr algn="ctr">
              <a:lnSpc>
                <a:spcPts val="3700"/>
              </a:lnSpc>
            </a:pPr>
            <a:r>
              <a:rPr lang="en-GB" sz="2400" dirty="0"/>
              <a:t>45</a:t>
            </a:r>
          </a:p>
        </p:txBody>
      </p:sp>
    </p:spTree>
    <p:extLst>
      <p:ext uri="{BB962C8B-B14F-4D97-AF65-F5344CB8AC3E}">
        <p14:creationId xmlns:p14="http://schemas.microsoft.com/office/powerpoint/2010/main" val="2179554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1A8E662-8AB5-8F09-3BC2-D0D7A13438C8}"/>
              </a:ext>
            </a:extLst>
          </p:cNvPr>
          <p:cNvSpPr>
            <a:spLocks noGrp="1"/>
          </p:cNvSpPr>
          <p:nvPr>
            <p:ph type="body" sz="quarter" idx="12"/>
          </p:nvPr>
        </p:nvSpPr>
        <p:spPr>
          <a:xfrm>
            <a:off x="1180799" y="4038600"/>
            <a:ext cx="8572801" cy="7326000"/>
          </a:xfrm>
        </p:spPr>
        <p:txBody>
          <a:bodyPr/>
          <a:lstStyle/>
          <a:p>
            <a:r>
              <a:rPr lang="en-GB" dirty="0"/>
              <a:t>8 surface sites</a:t>
            </a:r>
          </a:p>
          <a:p>
            <a:endParaRPr lang="en-GB" dirty="0"/>
          </a:p>
          <a:p>
            <a:r>
              <a:rPr lang="en-GB" dirty="0"/>
              <a:t>13 shafts</a:t>
            </a:r>
          </a:p>
          <a:p>
            <a:endParaRPr lang="en-GB" dirty="0"/>
          </a:p>
          <a:p>
            <a:r>
              <a:rPr lang="en-GB" dirty="0"/>
              <a:t>4 experiment caverns</a:t>
            </a:r>
          </a:p>
          <a:p>
            <a:endParaRPr lang="en-GB" dirty="0"/>
          </a:p>
          <a:p>
            <a:r>
              <a:rPr lang="en-GB" dirty="0"/>
              <a:t>8 service caverns</a:t>
            </a:r>
          </a:p>
          <a:p>
            <a:endParaRPr lang="en-GB" dirty="0"/>
          </a:p>
          <a:p>
            <a:r>
              <a:rPr lang="en-GB" dirty="0"/>
              <a:t>Beam Absorber</a:t>
            </a:r>
          </a:p>
          <a:p>
            <a:endParaRPr lang="en-GB" dirty="0"/>
          </a:p>
          <a:p>
            <a:r>
              <a:rPr lang="en-GB" dirty="0"/>
              <a:t>A new LINAC</a:t>
            </a:r>
          </a:p>
          <a:p>
            <a:endParaRPr lang="en-GB" dirty="0"/>
          </a:p>
          <a:p>
            <a:endParaRPr lang="en-GB" dirty="0"/>
          </a:p>
        </p:txBody>
      </p:sp>
      <p:sp>
        <p:nvSpPr>
          <p:cNvPr id="6" name="Title 5">
            <a:extLst>
              <a:ext uri="{FF2B5EF4-FFF2-40B4-BE49-F238E27FC236}">
                <a16:creationId xmlns:a16="http://schemas.microsoft.com/office/drawing/2014/main" id="{4B6D02A4-CFDF-7AC3-9A0B-03FF9BB1507A}"/>
              </a:ext>
            </a:extLst>
          </p:cNvPr>
          <p:cNvSpPr>
            <a:spLocks noGrp="1"/>
          </p:cNvSpPr>
          <p:nvPr>
            <p:ph type="title"/>
          </p:nvPr>
        </p:nvSpPr>
        <p:spPr/>
        <p:txBody>
          <a:bodyPr/>
          <a:lstStyle/>
          <a:p>
            <a:r>
              <a:rPr lang="en-GB" dirty="0"/>
              <a:t>FCC Underground Infrastructure</a:t>
            </a:r>
          </a:p>
        </p:txBody>
      </p:sp>
      <p:sp>
        <p:nvSpPr>
          <p:cNvPr id="8" name="TextBox 7">
            <a:extLst>
              <a:ext uri="{FF2B5EF4-FFF2-40B4-BE49-F238E27FC236}">
                <a16:creationId xmlns:a16="http://schemas.microsoft.com/office/drawing/2014/main" id="{45574DB5-FCC5-09F8-4A47-C9363D852B24}"/>
              </a:ext>
            </a:extLst>
          </p:cNvPr>
          <p:cNvSpPr txBox="1"/>
          <p:nvPr/>
        </p:nvSpPr>
        <p:spPr>
          <a:xfrm>
            <a:off x="20574000" y="12579321"/>
            <a:ext cx="3429000" cy="738664"/>
          </a:xfrm>
          <a:prstGeom prst="rect">
            <a:avLst/>
          </a:prstGeom>
          <a:noFill/>
        </p:spPr>
        <p:txBody>
          <a:bodyPr wrap="square" rtlCol="0">
            <a:noAutofit/>
          </a:bodyPr>
          <a:lstStyle/>
          <a:p>
            <a:pPr>
              <a:lnSpc>
                <a:spcPts val="3301"/>
              </a:lnSpc>
            </a:pPr>
            <a:r>
              <a:rPr lang="en-GB" sz="1600" dirty="0">
                <a:solidFill>
                  <a:srgbClr val="260507"/>
                </a:solidFill>
              </a:rPr>
              <a:t>Credit: </a:t>
            </a:r>
            <a:r>
              <a:rPr lang="es-ES" sz="1600" dirty="0">
                <a:solidFill>
                  <a:srgbClr val="260507"/>
                </a:solidFill>
              </a:rPr>
              <a:t>Angel Navascues Cornago </a:t>
            </a:r>
            <a:endParaRPr lang="en-GB" sz="1600" dirty="0">
              <a:solidFill>
                <a:srgbClr val="260507"/>
              </a:solidFill>
            </a:endParaRPr>
          </a:p>
        </p:txBody>
      </p:sp>
      <p:pic>
        <p:nvPicPr>
          <p:cNvPr id="3" name="Picture 2">
            <a:extLst>
              <a:ext uri="{FF2B5EF4-FFF2-40B4-BE49-F238E27FC236}">
                <a16:creationId xmlns:a16="http://schemas.microsoft.com/office/drawing/2014/main" id="{0177CA0B-AD19-5580-3CBF-8B74CBB401ED}"/>
              </a:ext>
            </a:extLst>
          </p:cNvPr>
          <p:cNvPicPr>
            <a:picLocks noChangeAspect="1"/>
          </p:cNvPicPr>
          <p:nvPr/>
        </p:nvPicPr>
        <p:blipFill>
          <a:blip r:embed="rId2"/>
          <a:stretch>
            <a:fillRect/>
          </a:stretch>
        </p:blipFill>
        <p:spPr>
          <a:xfrm>
            <a:off x="9865608" y="3021845"/>
            <a:ext cx="12861220" cy="9359510"/>
          </a:xfrm>
          <a:prstGeom prst="rect">
            <a:avLst/>
          </a:prstGeom>
        </p:spPr>
      </p:pic>
    </p:spTree>
    <p:extLst>
      <p:ext uri="{BB962C8B-B14F-4D97-AF65-F5344CB8AC3E}">
        <p14:creationId xmlns:p14="http://schemas.microsoft.com/office/powerpoint/2010/main" val="4068677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2103C36-D463-9A45-C579-D4EB2FA6D414}"/>
              </a:ext>
            </a:extLst>
          </p:cNvPr>
          <p:cNvSpPr>
            <a:spLocks noGrp="1"/>
          </p:cNvSpPr>
          <p:nvPr>
            <p:ph type="title"/>
          </p:nvPr>
        </p:nvSpPr>
        <p:spPr/>
        <p:txBody>
          <a:bodyPr/>
          <a:lstStyle/>
          <a:p>
            <a:r>
              <a:rPr lang="en-GB" dirty="0"/>
              <a:t>Main Beam Tunnel</a:t>
            </a:r>
          </a:p>
        </p:txBody>
      </p:sp>
      <p:pic>
        <p:nvPicPr>
          <p:cNvPr id="24" name="Picture 23" descr="Diagram&#10;&#10;Description automatically generated with medium confidence">
            <a:extLst>
              <a:ext uri="{FF2B5EF4-FFF2-40B4-BE49-F238E27FC236}">
                <a16:creationId xmlns:a16="http://schemas.microsoft.com/office/drawing/2014/main" id="{2D44DF9F-CBC3-5CC3-8F10-2255E2158A6B}"/>
              </a:ext>
            </a:extLst>
          </p:cNvPr>
          <p:cNvPicPr>
            <a:picLocks noChangeAspect="1"/>
          </p:cNvPicPr>
          <p:nvPr/>
        </p:nvPicPr>
        <p:blipFill rotWithShape="1">
          <a:blip r:embed="rId2">
            <a:extLst>
              <a:ext uri="{28A0092B-C50C-407E-A947-70E740481C1C}">
                <a14:useLocalDpi xmlns:a14="http://schemas.microsoft.com/office/drawing/2010/main" val="0"/>
              </a:ext>
            </a:extLst>
          </a:blip>
          <a:srcRect l="27950" t="11373" r="31100" b="7753"/>
          <a:stretch/>
        </p:blipFill>
        <p:spPr>
          <a:xfrm>
            <a:off x="7284801" y="2515800"/>
            <a:ext cx="9471763" cy="10296683"/>
          </a:xfrm>
          <a:prstGeom prst="rect">
            <a:avLst/>
          </a:prstGeom>
        </p:spPr>
      </p:pic>
      <p:sp>
        <p:nvSpPr>
          <p:cNvPr id="25" name="TextBox 24">
            <a:extLst>
              <a:ext uri="{FF2B5EF4-FFF2-40B4-BE49-F238E27FC236}">
                <a16:creationId xmlns:a16="http://schemas.microsoft.com/office/drawing/2014/main" id="{9542CAC5-941F-D9BF-110C-D8E5F5F49DD4}"/>
              </a:ext>
            </a:extLst>
          </p:cNvPr>
          <p:cNvSpPr txBox="1"/>
          <p:nvPr/>
        </p:nvSpPr>
        <p:spPr>
          <a:xfrm>
            <a:off x="16023036" y="11118056"/>
            <a:ext cx="3502024" cy="584775"/>
          </a:xfrm>
          <a:prstGeom prst="rect">
            <a:avLst/>
          </a:prstGeom>
          <a:noFill/>
          <a:ln>
            <a:noFill/>
          </a:ln>
        </p:spPr>
        <p:txBody>
          <a:bodyPr wrap="square" rtlCol="0">
            <a:spAutoFit/>
          </a:bodyPr>
          <a:lstStyle/>
          <a:p>
            <a:pPr defTabSz="1828823">
              <a:defRPr/>
            </a:pPr>
            <a:r>
              <a:rPr lang="en-GB" sz="3200" dirty="0">
                <a:solidFill>
                  <a:prstClr val="black"/>
                </a:solidFill>
                <a:latin typeface="+mj-lt"/>
              </a:rPr>
              <a:t>Ventilation duct </a:t>
            </a:r>
          </a:p>
        </p:txBody>
      </p:sp>
      <p:sp>
        <p:nvSpPr>
          <p:cNvPr id="26" name="TextBox 25">
            <a:extLst>
              <a:ext uri="{FF2B5EF4-FFF2-40B4-BE49-F238E27FC236}">
                <a16:creationId xmlns:a16="http://schemas.microsoft.com/office/drawing/2014/main" id="{C28593C3-EB02-E34C-FCC3-458D7F1BD4F0}"/>
              </a:ext>
            </a:extLst>
          </p:cNvPr>
          <p:cNvSpPr txBox="1"/>
          <p:nvPr/>
        </p:nvSpPr>
        <p:spPr>
          <a:xfrm>
            <a:off x="2969028" y="3863125"/>
            <a:ext cx="4557352" cy="584775"/>
          </a:xfrm>
          <a:prstGeom prst="rect">
            <a:avLst/>
          </a:prstGeom>
          <a:noFill/>
          <a:ln>
            <a:noFill/>
          </a:ln>
        </p:spPr>
        <p:txBody>
          <a:bodyPr wrap="square" rtlCol="0">
            <a:spAutoFit/>
          </a:bodyPr>
          <a:lstStyle/>
          <a:p>
            <a:pPr algn="r" defTabSz="1828823">
              <a:defRPr/>
            </a:pPr>
            <a:r>
              <a:rPr lang="en-GB" sz="3200" dirty="0">
                <a:solidFill>
                  <a:prstClr val="black"/>
                </a:solidFill>
                <a:latin typeface="+mj-lt"/>
              </a:rPr>
              <a:t>Smoke extraction duct</a:t>
            </a:r>
          </a:p>
        </p:txBody>
      </p:sp>
      <p:cxnSp>
        <p:nvCxnSpPr>
          <p:cNvPr id="27" name="Straight Arrow Connector 26">
            <a:extLst>
              <a:ext uri="{FF2B5EF4-FFF2-40B4-BE49-F238E27FC236}">
                <a16:creationId xmlns:a16="http://schemas.microsoft.com/office/drawing/2014/main" id="{83C7D148-AE60-DAE6-490D-64A7DF0D43F5}"/>
              </a:ext>
            </a:extLst>
          </p:cNvPr>
          <p:cNvCxnSpPr>
            <a:cxnSpLocks/>
            <a:stCxn id="26" idx="3"/>
          </p:cNvCxnSpPr>
          <p:nvPr/>
        </p:nvCxnSpPr>
        <p:spPr>
          <a:xfrm>
            <a:off x="7526380" y="4155513"/>
            <a:ext cx="2931476" cy="593148"/>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691FF6F-4FAF-FBE4-1FB8-B4002CCB0238}"/>
              </a:ext>
            </a:extLst>
          </p:cNvPr>
          <p:cNvCxnSpPr>
            <a:cxnSpLocks/>
            <a:stCxn id="25" idx="1"/>
          </p:cNvCxnSpPr>
          <p:nvPr/>
        </p:nvCxnSpPr>
        <p:spPr>
          <a:xfrm flipH="1" flipV="1">
            <a:off x="13146154" y="10031027"/>
            <a:ext cx="2876882" cy="1379417"/>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A5287764-4C94-F134-F482-367D6B2BC8C3}"/>
              </a:ext>
            </a:extLst>
          </p:cNvPr>
          <p:cNvSpPr txBox="1"/>
          <p:nvPr/>
        </p:nvSpPr>
        <p:spPr>
          <a:xfrm>
            <a:off x="2200938" y="8423592"/>
            <a:ext cx="4054336" cy="584775"/>
          </a:xfrm>
          <a:prstGeom prst="rect">
            <a:avLst/>
          </a:prstGeom>
          <a:noFill/>
          <a:ln>
            <a:noFill/>
          </a:ln>
        </p:spPr>
        <p:txBody>
          <a:bodyPr wrap="square" rtlCol="0">
            <a:spAutoFit/>
          </a:bodyPr>
          <a:lstStyle/>
          <a:p>
            <a:pPr algn="r" defTabSz="1828823">
              <a:defRPr/>
            </a:pPr>
            <a:r>
              <a:rPr lang="en-GB" sz="3200" dirty="0">
                <a:solidFill>
                  <a:prstClr val="black"/>
                </a:solidFill>
                <a:latin typeface="+mj-lt"/>
              </a:rPr>
              <a:t>In-situ concrete floor</a:t>
            </a:r>
          </a:p>
        </p:txBody>
      </p:sp>
      <p:cxnSp>
        <p:nvCxnSpPr>
          <p:cNvPr id="30" name="Straight Arrow Connector 29">
            <a:extLst>
              <a:ext uri="{FF2B5EF4-FFF2-40B4-BE49-F238E27FC236}">
                <a16:creationId xmlns:a16="http://schemas.microsoft.com/office/drawing/2014/main" id="{CF8E4E10-B8BB-D411-C843-C05FEF503EC1}"/>
              </a:ext>
            </a:extLst>
          </p:cNvPr>
          <p:cNvCxnSpPr>
            <a:cxnSpLocks/>
            <a:stCxn id="29" idx="3"/>
          </p:cNvCxnSpPr>
          <p:nvPr/>
        </p:nvCxnSpPr>
        <p:spPr>
          <a:xfrm>
            <a:off x="6255274" y="8715980"/>
            <a:ext cx="4202582" cy="83032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3BB1B278-4455-D31E-3118-E8DF6FFEB522}"/>
              </a:ext>
            </a:extLst>
          </p:cNvPr>
          <p:cNvSpPr txBox="1"/>
          <p:nvPr/>
        </p:nvSpPr>
        <p:spPr>
          <a:xfrm>
            <a:off x="2969027" y="11231794"/>
            <a:ext cx="4273365" cy="584775"/>
          </a:xfrm>
          <a:prstGeom prst="rect">
            <a:avLst/>
          </a:prstGeom>
          <a:noFill/>
          <a:ln>
            <a:noFill/>
          </a:ln>
        </p:spPr>
        <p:txBody>
          <a:bodyPr wrap="square" rtlCol="0">
            <a:spAutoFit/>
          </a:bodyPr>
          <a:lstStyle/>
          <a:p>
            <a:pPr algn="r" defTabSz="1828823">
              <a:defRPr/>
            </a:pPr>
            <a:r>
              <a:rPr lang="en-GB" sz="3200" dirty="0">
                <a:solidFill>
                  <a:prstClr val="black"/>
                </a:solidFill>
                <a:latin typeface="+mj-lt"/>
              </a:rPr>
              <a:t>Tunnel invert drainage</a:t>
            </a:r>
          </a:p>
        </p:txBody>
      </p:sp>
      <p:cxnSp>
        <p:nvCxnSpPr>
          <p:cNvPr id="32" name="Straight Arrow Connector 31">
            <a:extLst>
              <a:ext uri="{FF2B5EF4-FFF2-40B4-BE49-F238E27FC236}">
                <a16:creationId xmlns:a16="http://schemas.microsoft.com/office/drawing/2014/main" id="{E0879308-7D8D-6E69-5915-67C15BEB9307}"/>
              </a:ext>
            </a:extLst>
          </p:cNvPr>
          <p:cNvCxnSpPr>
            <a:cxnSpLocks/>
            <a:stCxn id="31" idx="3"/>
          </p:cNvCxnSpPr>
          <p:nvPr/>
        </p:nvCxnSpPr>
        <p:spPr>
          <a:xfrm flipV="1">
            <a:off x="7242392" y="10698427"/>
            <a:ext cx="4175572" cy="825755"/>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0FBD2EED-4DFB-FA0E-336D-6970570609A3}"/>
              </a:ext>
            </a:extLst>
          </p:cNvPr>
          <p:cNvCxnSpPr>
            <a:cxnSpLocks/>
          </p:cNvCxnSpPr>
          <p:nvPr/>
        </p:nvCxnSpPr>
        <p:spPr>
          <a:xfrm flipH="1" flipV="1">
            <a:off x="14874347" y="8423592"/>
            <a:ext cx="2357013" cy="102655"/>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69396A75-DF42-807E-12A8-8D23DFF7F1BD}"/>
              </a:ext>
            </a:extLst>
          </p:cNvPr>
          <p:cNvSpPr txBox="1"/>
          <p:nvPr/>
        </p:nvSpPr>
        <p:spPr>
          <a:xfrm>
            <a:off x="15834453" y="3863127"/>
            <a:ext cx="6720747" cy="584775"/>
          </a:xfrm>
          <a:prstGeom prst="rect">
            <a:avLst/>
          </a:prstGeom>
          <a:noFill/>
          <a:ln>
            <a:noFill/>
          </a:ln>
        </p:spPr>
        <p:txBody>
          <a:bodyPr wrap="square" rtlCol="0">
            <a:spAutoFit/>
          </a:bodyPr>
          <a:lstStyle/>
          <a:p>
            <a:pPr defTabSz="1828823">
              <a:defRPr/>
            </a:pPr>
            <a:r>
              <a:rPr lang="en-GB" sz="3200" dirty="0">
                <a:solidFill>
                  <a:prstClr val="black"/>
                </a:solidFill>
                <a:latin typeface="+mj-lt"/>
              </a:rPr>
              <a:t>Precast concrete tunnel segments</a:t>
            </a:r>
          </a:p>
        </p:txBody>
      </p:sp>
      <p:cxnSp>
        <p:nvCxnSpPr>
          <p:cNvPr id="35" name="Straight Arrow Connector 34">
            <a:extLst>
              <a:ext uri="{FF2B5EF4-FFF2-40B4-BE49-F238E27FC236}">
                <a16:creationId xmlns:a16="http://schemas.microsoft.com/office/drawing/2014/main" id="{6A90B25B-99AD-65DC-7CA0-40A71B152B45}"/>
              </a:ext>
            </a:extLst>
          </p:cNvPr>
          <p:cNvCxnSpPr>
            <a:cxnSpLocks/>
            <a:stCxn id="34" idx="1"/>
          </p:cNvCxnSpPr>
          <p:nvPr/>
        </p:nvCxnSpPr>
        <p:spPr>
          <a:xfrm flipH="1">
            <a:off x="14773630" y="4155515"/>
            <a:ext cx="1060823" cy="905321"/>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52DA981A-C703-D3A8-9334-335DB95FD973}"/>
              </a:ext>
            </a:extLst>
          </p:cNvPr>
          <p:cNvSpPr txBox="1"/>
          <p:nvPr/>
        </p:nvSpPr>
        <p:spPr>
          <a:xfrm>
            <a:off x="2798889" y="6161854"/>
            <a:ext cx="3818541" cy="1077218"/>
          </a:xfrm>
          <a:prstGeom prst="rect">
            <a:avLst/>
          </a:prstGeom>
          <a:noFill/>
          <a:ln>
            <a:noFill/>
          </a:ln>
        </p:spPr>
        <p:txBody>
          <a:bodyPr wrap="square" rtlCol="0">
            <a:spAutoFit/>
          </a:bodyPr>
          <a:lstStyle/>
          <a:p>
            <a:pPr algn="r" defTabSz="1828823">
              <a:defRPr/>
            </a:pPr>
            <a:r>
              <a:rPr lang="en-GB" sz="3200" dirty="0">
                <a:solidFill>
                  <a:prstClr val="black"/>
                </a:solidFill>
                <a:latin typeface="+mj-lt"/>
              </a:rPr>
              <a:t>Tunnel monitoring / maintenance robot</a:t>
            </a:r>
          </a:p>
        </p:txBody>
      </p:sp>
      <p:cxnSp>
        <p:nvCxnSpPr>
          <p:cNvPr id="37" name="Straight Arrow Connector 36">
            <a:extLst>
              <a:ext uri="{FF2B5EF4-FFF2-40B4-BE49-F238E27FC236}">
                <a16:creationId xmlns:a16="http://schemas.microsoft.com/office/drawing/2014/main" id="{E06DF980-C47F-7D14-1DBD-D0CE7063FC8E}"/>
              </a:ext>
            </a:extLst>
          </p:cNvPr>
          <p:cNvCxnSpPr>
            <a:cxnSpLocks/>
            <a:stCxn id="36" idx="3"/>
          </p:cNvCxnSpPr>
          <p:nvPr/>
        </p:nvCxnSpPr>
        <p:spPr>
          <a:xfrm flipV="1">
            <a:off x="6617430" y="5513852"/>
            <a:ext cx="4608511" cy="1186611"/>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14521E1-95EF-745F-AEEC-FD3A3CE5C250}"/>
              </a:ext>
            </a:extLst>
          </p:cNvPr>
          <p:cNvSpPr txBox="1"/>
          <p:nvPr/>
        </p:nvSpPr>
        <p:spPr>
          <a:xfrm>
            <a:off x="12373363" y="12749618"/>
            <a:ext cx="4800533" cy="738664"/>
          </a:xfrm>
          <a:prstGeom prst="rect">
            <a:avLst/>
          </a:prstGeom>
          <a:noFill/>
        </p:spPr>
        <p:txBody>
          <a:bodyPr wrap="square" rtlCol="0">
            <a:noAutofit/>
          </a:bodyPr>
          <a:lstStyle/>
          <a:p>
            <a:pPr>
              <a:lnSpc>
                <a:spcPts val="3301"/>
              </a:lnSpc>
            </a:pPr>
            <a:r>
              <a:rPr lang="en-GB" sz="1600" dirty="0">
                <a:solidFill>
                  <a:srgbClr val="260507"/>
                </a:solidFill>
              </a:rPr>
              <a:t>Credit: Fani </a:t>
            </a:r>
            <a:r>
              <a:rPr lang="it-IT" sz="1600" dirty="0">
                <a:solidFill>
                  <a:srgbClr val="260507"/>
                </a:solidFill>
              </a:rPr>
              <a:t>Valchkova-Georgieva</a:t>
            </a:r>
            <a:endParaRPr lang="en-GB" sz="1600" dirty="0">
              <a:solidFill>
                <a:srgbClr val="260507"/>
              </a:solidFill>
            </a:endParaRPr>
          </a:p>
        </p:txBody>
      </p:sp>
    </p:spTree>
    <p:extLst>
      <p:ext uri="{BB962C8B-B14F-4D97-AF65-F5344CB8AC3E}">
        <p14:creationId xmlns:p14="http://schemas.microsoft.com/office/powerpoint/2010/main" val="1014457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3ADC64BC-EA5D-E0FB-4A91-CA3E182DD380}"/>
              </a:ext>
            </a:extLst>
          </p:cNvPr>
          <p:cNvPicPr>
            <a:picLocks noChangeAspect="1"/>
          </p:cNvPicPr>
          <p:nvPr/>
        </p:nvPicPr>
        <p:blipFill rotWithShape="1">
          <a:blip r:embed="rId2"/>
          <a:srcRect t="4966"/>
          <a:stretch/>
        </p:blipFill>
        <p:spPr>
          <a:xfrm>
            <a:off x="18329750" y="914400"/>
            <a:ext cx="5978050" cy="5929442"/>
          </a:xfrm>
          <a:prstGeom prst="rect">
            <a:avLst/>
          </a:prstGeom>
        </p:spPr>
      </p:pic>
      <p:sp>
        <p:nvSpPr>
          <p:cNvPr id="4" name="Text Placeholder 3">
            <a:extLst>
              <a:ext uri="{FF2B5EF4-FFF2-40B4-BE49-F238E27FC236}">
                <a16:creationId xmlns:a16="http://schemas.microsoft.com/office/drawing/2014/main" id="{EF501A4D-4E78-9FB1-D135-C582CE6AC92F}"/>
              </a:ext>
            </a:extLst>
          </p:cNvPr>
          <p:cNvSpPr>
            <a:spLocks noGrp="1"/>
          </p:cNvSpPr>
          <p:nvPr>
            <p:ph type="body" sz="quarter" idx="12"/>
          </p:nvPr>
        </p:nvSpPr>
        <p:spPr>
          <a:xfrm>
            <a:off x="1180799" y="4038600"/>
            <a:ext cx="5220001" cy="7326000"/>
          </a:xfrm>
        </p:spPr>
        <p:txBody>
          <a:bodyPr/>
          <a:lstStyle/>
          <a:p>
            <a:r>
              <a:rPr lang="en-GB" dirty="0"/>
              <a:t>13 Shafts</a:t>
            </a:r>
          </a:p>
          <a:p>
            <a:endParaRPr lang="en-GB" dirty="0"/>
          </a:p>
          <a:p>
            <a:r>
              <a:rPr lang="en-GB" dirty="0"/>
              <a:t>Depths range from 180m to 400m</a:t>
            </a:r>
          </a:p>
          <a:p>
            <a:endParaRPr lang="en-GB" dirty="0"/>
          </a:p>
          <a:p>
            <a:r>
              <a:rPr lang="en-GB" dirty="0"/>
              <a:t>2 x 18.4m elliptical</a:t>
            </a:r>
          </a:p>
          <a:p>
            <a:endParaRPr lang="en-GB" dirty="0"/>
          </a:p>
          <a:p>
            <a:r>
              <a:rPr lang="en-GB" dirty="0"/>
              <a:t>4 x 18m circular</a:t>
            </a:r>
          </a:p>
          <a:p>
            <a:endParaRPr lang="en-GB" dirty="0"/>
          </a:p>
          <a:p>
            <a:r>
              <a:rPr lang="en-GB" dirty="0"/>
              <a:t>7 x 12m circular</a:t>
            </a:r>
          </a:p>
          <a:p>
            <a:endParaRPr lang="en-GB" dirty="0"/>
          </a:p>
        </p:txBody>
      </p:sp>
      <p:sp>
        <p:nvSpPr>
          <p:cNvPr id="6" name="Title 5">
            <a:extLst>
              <a:ext uri="{FF2B5EF4-FFF2-40B4-BE49-F238E27FC236}">
                <a16:creationId xmlns:a16="http://schemas.microsoft.com/office/drawing/2014/main" id="{1EF2B3BD-709A-8DCF-D44B-1F14DB704516}"/>
              </a:ext>
            </a:extLst>
          </p:cNvPr>
          <p:cNvSpPr>
            <a:spLocks noGrp="1"/>
          </p:cNvSpPr>
          <p:nvPr>
            <p:ph type="title"/>
          </p:nvPr>
        </p:nvSpPr>
        <p:spPr>
          <a:xfrm>
            <a:off x="1180800" y="1540801"/>
            <a:ext cx="22035600" cy="1202400"/>
          </a:xfrm>
        </p:spPr>
        <p:txBody>
          <a:bodyPr/>
          <a:lstStyle/>
          <a:p>
            <a:r>
              <a:rPr lang="en-GB" dirty="0"/>
              <a:t>Shafts</a:t>
            </a:r>
          </a:p>
        </p:txBody>
      </p:sp>
      <p:pic>
        <p:nvPicPr>
          <p:cNvPr id="9" name="Picture 8" descr="A close-up of a sword&#10;&#10;Description automatically generated with medium confidence">
            <a:extLst>
              <a:ext uri="{FF2B5EF4-FFF2-40B4-BE49-F238E27FC236}">
                <a16:creationId xmlns:a16="http://schemas.microsoft.com/office/drawing/2014/main" id="{B3DBEAC3-A3C1-7188-BDA4-EEA6D9AFEFC2}"/>
              </a:ext>
            </a:extLst>
          </p:cNvPr>
          <p:cNvPicPr>
            <a:picLocks noChangeAspect="1"/>
          </p:cNvPicPr>
          <p:nvPr/>
        </p:nvPicPr>
        <p:blipFill rotWithShape="1">
          <a:blip r:embed="rId3">
            <a:extLst>
              <a:ext uri="{28A0092B-C50C-407E-A947-70E740481C1C}">
                <a14:useLocalDpi xmlns:a14="http://schemas.microsoft.com/office/drawing/2010/main" val="0"/>
              </a:ext>
            </a:extLst>
          </a:blip>
          <a:srcRect r="2663"/>
          <a:stretch/>
        </p:blipFill>
        <p:spPr>
          <a:xfrm>
            <a:off x="14097123" y="6858000"/>
            <a:ext cx="10286877" cy="6553033"/>
          </a:xfrm>
          <a:prstGeom prst="rect">
            <a:avLst/>
          </a:prstGeom>
        </p:spPr>
      </p:pic>
      <p:pic>
        <p:nvPicPr>
          <p:cNvPr id="8" name="Picture 7">
            <a:extLst>
              <a:ext uri="{FF2B5EF4-FFF2-40B4-BE49-F238E27FC236}">
                <a16:creationId xmlns:a16="http://schemas.microsoft.com/office/drawing/2014/main" id="{BC47EE69-003F-572B-EC99-F28D6662425D}"/>
              </a:ext>
            </a:extLst>
          </p:cNvPr>
          <p:cNvPicPr>
            <a:picLocks noChangeAspect="1"/>
          </p:cNvPicPr>
          <p:nvPr/>
        </p:nvPicPr>
        <p:blipFill>
          <a:blip r:embed="rId4"/>
          <a:stretch>
            <a:fillRect/>
          </a:stretch>
        </p:blipFill>
        <p:spPr>
          <a:xfrm>
            <a:off x="6607534" y="990600"/>
            <a:ext cx="5584466" cy="4047456"/>
          </a:xfrm>
          <a:prstGeom prst="rect">
            <a:avLst/>
          </a:prstGeom>
        </p:spPr>
      </p:pic>
      <p:pic>
        <p:nvPicPr>
          <p:cNvPr id="10" name="Picture 9">
            <a:extLst>
              <a:ext uri="{FF2B5EF4-FFF2-40B4-BE49-F238E27FC236}">
                <a16:creationId xmlns:a16="http://schemas.microsoft.com/office/drawing/2014/main" id="{DC648418-4ECD-D91E-4757-6B03E08C687D}"/>
              </a:ext>
            </a:extLst>
          </p:cNvPr>
          <p:cNvPicPr>
            <a:picLocks noChangeAspect="1"/>
          </p:cNvPicPr>
          <p:nvPr/>
        </p:nvPicPr>
        <p:blipFill>
          <a:blip r:embed="rId5"/>
          <a:stretch>
            <a:fillRect/>
          </a:stretch>
        </p:blipFill>
        <p:spPr>
          <a:xfrm>
            <a:off x="6123362" y="5463958"/>
            <a:ext cx="5732502" cy="4823042"/>
          </a:xfrm>
          <a:prstGeom prst="rect">
            <a:avLst/>
          </a:prstGeom>
        </p:spPr>
      </p:pic>
      <p:sp>
        <p:nvSpPr>
          <p:cNvPr id="11" name="TextBox 10">
            <a:extLst>
              <a:ext uri="{FF2B5EF4-FFF2-40B4-BE49-F238E27FC236}">
                <a16:creationId xmlns:a16="http://schemas.microsoft.com/office/drawing/2014/main" id="{1275DDEC-761D-3645-B182-90C06A69B0B8}"/>
              </a:ext>
            </a:extLst>
          </p:cNvPr>
          <p:cNvSpPr txBox="1"/>
          <p:nvPr/>
        </p:nvSpPr>
        <p:spPr>
          <a:xfrm>
            <a:off x="17526000" y="12664050"/>
            <a:ext cx="3429000" cy="738664"/>
          </a:xfrm>
          <a:prstGeom prst="rect">
            <a:avLst/>
          </a:prstGeom>
          <a:noFill/>
        </p:spPr>
        <p:txBody>
          <a:bodyPr wrap="square" rtlCol="0">
            <a:noAutofit/>
          </a:bodyPr>
          <a:lstStyle/>
          <a:p>
            <a:pPr>
              <a:lnSpc>
                <a:spcPts val="3301"/>
              </a:lnSpc>
            </a:pPr>
            <a:r>
              <a:rPr lang="en-GB" sz="1600" dirty="0">
                <a:solidFill>
                  <a:srgbClr val="260507"/>
                </a:solidFill>
              </a:rPr>
              <a:t>Credit: </a:t>
            </a:r>
            <a:r>
              <a:rPr lang="es-ES" sz="1600" dirty="0">
                <a:solidFill>
                  <a:srgbClr val="260507"/>
                </a:solidFill>
              </a:rPr>
              <a:t>Angel Navascues Cornago </a:t>
            </a:r>
            <a:endParaRPr lang="en-GB" sz="1600" dirty="0">
              <a:solidFill>
                <a:srgbClr val="260507"/>
              </a:solidFill>
            </a:endParaRPr>
          </a:p>
        </p:txBody>
      </p:sp>
      <p:sp>
        <p:nvSpPr>
          <p:cNvPr id="2" name="TextBox 1">
            <a:extLst>
              <a:ext uri="{FF2B5EF4-FFF2-40B4-BE49-F238E27FC236}">
                <a16:creationId xmlns:a16="http://schemas.microsoft.com/office/drawing/2014/main" id="{5C924704-D9B8-2F72-5041-A3FEE18F05E2}"/>
              </a:ext>
            </a:extLst>
          </p:cNvPr>
          <p:cNvSpPr txBox="1"/>
          <p:nvPr/>
        </p:nvSpPr>
        <p:spPr>
          <a:xfrm>
            <a:off x="9982200" y="4316968"/>
            <a:ext cx="894849" cy="738664"/>
          </a:xfrm>
          <a:prstGeom prst="rect">
            <a:avLst/>
          </a:prstGeom>
          <a:noFill/>
        </p:spPr>
        <p:txBody>
          <a:bodyPr wrap="square" rtlCol="0">
            <a:noAutofit/>
          </a:bodyPr>
          <a:lstStyle/>
          <a:p>
            <a:pPr>
              <a:lnSpc>
                <a:spcPts val="3301"/>
              </a:lnSpc>
            </a:pPr>
            <a:r>
              <a:rPr lang="en-GB" sz="1600" dirty="0">
                <a:solidFill>
                  <a:srgbClr val="260507"/>
                </a:solidFill>
              </a:rPr>
              <a:t>12m</a:t>
            </a:r>
          </a:p>
        </p:txBody>
      </p:sp>
      <p:sp>
        <p:nvSpPr>
          <p:cNvPr id="3" name="TextBox 2">
            <a:extLst>
              <a:ext uri="{FF2B5EF4-FFF2-40B4-BE49-F238E27FC236}">
                <a16:creationId xmlns:a16="http://schemas.microsoft.com/office/drawing/2014/main" id="{1009447E-1B31-E706-8FEC-8A336040008A}"/>
              </a:ext>
            </a:extLst>
          </p:cNvPr>
          <p:cNvSpPr txBox="1"/>
          <p:nvPr/>
        </p:nvSpPr>
        <p:spPr>
          <a:xfrm>
            <a:off x="10077951" y="9692863"/>
            <a:ext cx="971049" cy="738664"/>
          </a:xfrm>
          <a:prstGeom prst="rect">
            <a:avLst/>
          </a:prstGeom>
          <a:noFill/>
        </p:spPr>
        <p:txBody>
          <a:bodyPr wrap="square" rtlCol="0">
            <a:noAutofit/>
          </a:bodyPr>
          <a:lstStyle/>
          <a:p>
            <a:pPr>
              <a:lnSpc>
                <a:spcPts val="3301"/>
              </a:lnSpc>
            </a:pPr>
            <a:r>
              <a:rPr lang="en-GB" sz="1600" dirty="0">
                <a:solidFill>
                  <a:srgbClr val="260507"/>
                </a:solidFill>
              </a:rPr>
              <a:t>18.4m</a:t>
            </a:r>
          </a:p>
        </p:txBody>
      </p:sp>
    </p:spTree>
    <p:extLst>
      <p:ext uri="{BB962C8B-B14F-4D97-AF65-F5344CB8AC3E}">
        <p14:creationId xmlns:p14="http://schemas.microsoft.com/office/powerpoint/2010/main" val="3596407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180800" y="1540800"/>
            <a:ext cx="5677199" cy="1202400"/>
          </a:xfrm>
        </p:spPr>
        <p:txBody>
          <a:bodyPr/>
          <a:lstStyle/>
          <a:p>
            <a:r>
              <a:rPr lang="en-US" dirty="0"/>
              <a:t>Caverns</a:t>
            </a:r>
          </a:p>
        </p:txBody>
      </p:sp>
      <p:pic>
        <p:nvPicPr>
          <p:cNvPr id="2050" name="Picture 2">
            <a:extLst>
              <a:ext uri="{FF2B5EF4-FFF2-40B4-BE49-F238E27FC236}">
                <a16:creationId xmlns:a16="http://schemas.microsoft.com/office/drawing/2014/main" id="{7C70A8E6-6941-2F95-B7DD-963FE4BC1E5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02"/>
          <a:stretch/>
        </p:blipFill>
        <p:spPr bwMode="auto">
          <a:xfrm>
            <a:off x="1387377" y="3962400"/>
            <a:ext cx="13379648" cy="787904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532EAB03-6A27-AF4F-E8DA-3461F77D85C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093"/>
          <a:stretch/>
        </p:blipFill>
        <p:spPr bwMode="auto">
          <a:xfrm>
            <a:off x="16170004" y="1409406"/>
            <a:ext cx="6253565" cy="4551141"/>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a:extLst>
              <a:ext uri="{FF2B5EF4-FFF2-40B4-BE49-F238E27FC236}">
                <a16:creationId xmlns:a16="http://schemas.microsoft.com/office/drawing/2014/main" id="{5B993F27-45F7-BBF2-68CB-5620EDF119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92533" y="7225413"/>
            <a:ext cx="5912235" cy="5184576"/>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DB5EC058-F076-F1BE-FA93-A11E2765123D}"/>
              </a:ext>
            </a:extLst>
          </p:cNvPr>
          <p:cNvCxnSpPr>
            <a:cxnSpLocks/>
          </p:cNvCxnSpPr>
          <p:nvPr/>
        </p:nvCxnSpPr>
        <p:spPr>
          <a:xfrm>
            <a:off x="16306800" y="905339"/>
            <a:ext cx="0" cy="12810661"/>
          </a:xfrm>
          <a:prstGeom prst="line">
            <a:avLst/>
          </a:prstGeom>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6A2B00B4-2B5C-B5A4-B20D-D1D7CEE22433}"/>
              </a:ext>
            </a:extLst>
          </p:cNvPr>
          <p:cNvSpPr txBox="1"/>
          <p:nvPr/>
        </p:nvSpPr>
        <p:spPr>
          <a:xfrm>
            <a:off x="18188740" y="5922251"/>
            <a:ext cx="4366460" cy="830997"/>
          </a:xfrm>
          <a:prstGeom prst="rect">
            <a:avLst/>
          </a:prstGeom>
          <a:noFill/>
        </p:spPr>
        <p:txBody>
          <a:bodyPr wrap="square" rtlCol="0">
            <a:spAutoFit/>
          </a:bodyPr>
          <a:lstStyle/>
          <a:p>
            <a:pPr defTabSz="1828628">
              <a:defRPr/>
            </a:pPr>
            <a:r>
              <a:rPr lang="en-US" sz="4800" b="1" dirty="0">
                <a:solidFill>
                  <a:srgbClr val="0F124A"/>
                </a:solidFill>
                <a:latin typeface="Arial"/>
              </a:rPr>
              <a:t>ATLAS (LHC)</a:t>
            </a:r>
          </a:p>
        </p:txBody>
      </p:sp>
      <p:sp>
        <p:nvSpPr>
          <p:cNvPr id="9" name="TextBox 8">
            <a:extLst>
              <a:ext uri="{FF2B5EF4-FFF2-40B4-BE49-F238E27FC236}">
                <a16:creationId xmlns:a16="http://schemas.microsoft.com/office/drawing/2014/main" id="{D88921C1-226A-E5B1-76D2-5B93E5C1AB77}"/>
              </a:ext>
            </a:extLst>
          </p:cNvPr>
          <p:cNvSpPr txBox="1"/>
          <p:nvPr/>
        </p:nvSpPr>
        <p:spPr>
          <a:xfrm>
            <a:off x="18516600" y="12513947"/>
            <a:ext cx="3607980" cy="830997"/>
          </a:xfrm>
          <a:prstGeom prst="rect">
            <a:avLst/>
          </a:prstGeom>
          <a:noFill/>
        </p:spPr>
        <p:txBody>
          <a:bodyPr wrap="square" rtlCol="0">
            <a:spAutoFit/>
          </a:bodyPr>
          <a:lstStyle/>
          <a:p>
            <a:pPr defTabSz="1828628">
              <a:defRPr/>
            </a:pPr>
            <a:r>
              <a:rPr lang="en-US" sz="4800" b="1" dirty="0">
                <a:solidFill>
                  <a:srgbClr val="0F124A"/>
                </a:solidFill>
                <a:latin typeface="Arial"/>
              </a:rPr>
              <a:t>CMS (LHC)</a:t>
            </a:r>
          </a:p>
        </p:txBody>
      </p:sp>
      <p:sp>
        <p:nvSpPr>
          <p:cNvPr id="10" name="TextBox 9">
            <a:extLst>
              <a:ext uri="{FF2B5EF4-FFF2-40B4-BE49-F238E27FC236}">
                <a16:creationId xmlns:a16="http://schemas.microsoft.com/office/drawing/2014/main" id="{7D7EE82C-32DA-0DEC-9066-6C8CFFE972F3}"/>
              </a:ext>
            </a:extLst>
          </p:cNvPr>
          <p:cNvSpPr txBox="1"/>
          <p:nvPr/>
        </p:nvSpPr>
        <p:spPr>
          <a:xfrm>
            <a:off x="7467600" y="11578992"/>
            <a:ext cx="2112235" cy="830997"/>
          </a:xfrm>
          <a:prstGeom prst="rect">
            <a:avLst/>
          </a:prstGeom>
          <a:noFill/>
        </p:spPr>
        <p:txBody>
          <a:bodyPr wrap="square" rtlCol="0">
            <a:spAutoFit/>
          </a:bodyPr>
          <a:lstStyle/>
          <a:p>
            <a:pPr defTabSz="1828628">
              <a:defRPr/>
            </a:pPr>
            <a:r>
              <a:rPr lang="en-US" sz="4800" b="1" dirty="0">
                <a:solidFill>
                  <a:srgbClr val="0F124A"/>
                </a:solidFill>
                <a:latin typeface="Arial"/>
              </a:rPr>
              <a:t>FCC</a:t>
            </a:r>
          </a:p>
        </p:txBody>
      </p:sp>
      <p:sp>
        <p:nvSpPr>
          <p:cNvPr id="2" name="TextBox 1">
            <a:extLst>
              <a:ext uri="{FF2B5EF4-FFF2-40B4-BE49-F238E27FC236}">
                <a16:creationId xmlns:a16="http://schemas.microsoft.com/office/drawing/2014/main" id="{894F52B3-1100-FE8A-15D9-6674D3EFA5ED}"/>
              </a:ext>
            </a:extLst>
          </p:cNvPr>
          <p:cNvSpPr txBox="1"/>
          <p:nvPr/>
        </p:nvSpPr>
        <p:spPr>
          <a:xfrm>
            <a:off x="12370554" y="11756384"/>
            <a:ext cx="3643827" cy="738664"/>
          </a:xfrm>
          <a:prstGeom prst="rect">
            <a:avLst/>
          </a:prstGeom>
          <a:noFill/>
        </p:spPr>
        <p:txBody>
          <a:bodyPr wrap="square" rtlCol="0">
            <a:noAutofit/>
          </a:bodyPr>
          <a:lstStyle/>
          <a:p>
            <a:pPr>
              <a:lnSpc>
                <a:spcPts val="3301"/>
              </a:lnSpc>
            </a:pPr>
            <a:r>
              <a:rPr lang="en-GB" sz="1600" dirty="0">
                <a:solidFill>
                  <a:srgbClr val="260507"/>
                </a:solidFill>
              </a:rPr>
              <a:t>Credit: </a:t>
            </a:r>
            <a:r>
              <a:rPr lang="es-ES" sz="1600" dirty="0">
                <a:solidFill>
                  <a:srgbClr val="260507"/>
                </a:solidFill>
              </a:rPr>
              <a:t>Angel Navascues Cornago </a:t>
            </a:r>
            <a:endParaRPr lang="en-GB" sz="1600" dirty="0">
              <a:solidFill>
                <a:srgbClr val="260507"/>
              </a:solidFill>
            </a:endParaRPr>
          </a:p>
        </p:txBody>
      </p:sp>
    </p:spTree>
    <p:extLst>
      <p:ext uri="{BB962C8B-B14F-4D97-AF65-F5344CB8AC3E}">
        <p14:creationId xmlns:p14="http://schemas.microsoft.com/office/powerpoint/2010/main" val="2191048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180800" y="1540800"/>
            <a:ext cx="8649000" cy="1202400"/>
          </a:xfrm>
        </p:spPr>
        <p:txBody>
          <a:bodyPr/>
          <a:lstStyle/>
          <a:p>
            <a:r>
              <a:rPr lang="en-US" dirty="0"/>
              <a:t>Experimental Area</a:t>
            </a:r>
          </a:p>
        </p:txBody>
      </p:sp>
      <p:pic>
        <p:nvPicPr>
          <p:cNvPr id="7" name="Picture 6" descr="A picture containing text, diagram, plan, parallel&#10;&#10;Description automatically generated">
            <a:extLst>
              <a:ext uri="{FF2B5EF4-FFF2-40B4-BE49-F238E27FC236}">
                <a16:creationId xmlns:a16="http://schemas.microsoft.com/office/drawing/2014/main" id="{C38E6C07-CFA1-1285-3B9F-D655EFABA8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1200" y="3429000"/>
            <a:ext cx="14274276" cy="8782986"/>
          </a:xfrm>
          <a:prstGeom prst="rect">
            <a:avLst/>
          </a:prstGeom>
        </p:spPr>
      </p:pic>
      <p:pic>
        <p:nvPicPr>
          <p:cNvPr id="11" name="Picture 10" descr="A picture containing mirror, black and white, design&#10;&#10;Description automatically generated">
            <a:extLst>
              <a:ext uri="{FF2B5EF4-FFF2-40B4-BE49-F238E27FC236}">
                <a16:creationId xmlns:a16="http://schemas.microsoft.com/office/drawing/2014/main" id="{44673814-5648-3944-944C-0704530513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5715000"/>
            <a:ext cx="9067798" cy="5100637"/>
          </a:xfrm>
          <a:prstGeom prst="rect">
            <a:avLst/>
          </a:prstGeom>
        </p:spPr>
      </p:pic>
      <p:sp>
        <p:nvSpPr>
          <p:cNvPr id="12" name="TextBox 11">
            <a:extLst>
              <a:ext uri="{FF2B5EF4-FFF2-40B4-BE49-F238E27FC236}">
                <a16:creationId xmlns:a16="http://schemas.microsoft.com/office/drawing/2014/main" id="{1A23201C-CE32-810B-94C8-6F1D18017B1A}"/>
              </a:ext>
            </a:extLst>
          </p:cNvPr>
          <p:cNvSpPr txBox="1"/>
          <p:nvPr/>
        </p:nvSpPr>
        <p:spPr>
          <a:xfrm>
            <a:off x="20740173" y="11658600"/>
            <a:ext cx="3643827" cy="738664"/>
          </a:xfrm>
          <a:prstGeom prst="rect">
            <a:avLst/>
          </a:prstGeom>
          <a:noFill/>
        </p:spPr>
        <p:txBody>
          <a:bodyPr wrap="square" rtlCol="0">
            <a:noAutofit/>
          </a:bodyPr>
          <a:lstStyle/>
          <a:p>
            <a:pPr>
              <a:lnSpc>
                <a:spcPts val="3301"/>
              </a:lnSpc>
            </a:pPr>
            <a:r>
              <a:rPr lang="en-GB" sz="1600" dirty="0">
                <a:solidFill>
                  <a:srgbClr val="260507"/>
                </a:solidFill>
              </a:rPr>
              <a:t>Credit: </a:t>
            </a:r>
            <a:r>
              <a:rPr lang="es-ES" sz="1600" dirty="0">
                <a:solidFill>
                  <a:srgbClr val="260507"/>
                </a:solidFill>
              </a:rPr>
              <a:t>Angel Navascues Cornago </a:t>
            </a:r>
            <a:endParaRPr lang="en-GB" sz="1600" dirty="0">
              <a:solidFill>
                <a:srgbClr val="260507"/>
              </a:solidFill>
            </a:endParaRPr>
          </a:p>
        </p:txBody>
      </p:sp>
    </p:spTree>
    <p:extLst>
      <p:ext uri="{BB962C8B-B14F-4D97-AF65-F5344CB8AC3E}">
        <p14:creationId xmlns:p14="http://schemas.microsoft.com/office/powerpoint/2010/main" val="20004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6B3628-24F4-7F17-B82F-E5FE6155BDD6}"/>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3" name="Text Placeholder 2">
            <a:extLst>
              <a:ext uri="{FF2B5EF4-FFF2-40B4-BE49-F238E27FC236}">
                <a16:creationId xmlns:a16="http://schemas.microsoft.com/office/drawing/2014/main" id="{5794BBBA-D92A-256F-FC9A-039BD6873CEC}"/>
              </a:ext>
            </a:extLst>
          </p:cNvPr>
          <p:cNvSpPr>
            <a:spLocks noGrp="1"/>
          </p:cNvSpPr>
          <p:nvPr>
            <p:ph type="body" sz="quarter" idx="11"/>
          </p:nvPr>
        </p:nvSpPr>
        <p:spPr>
          <a:xfrm>
            <a:off x="1167600" y="3121942"/>
            <a:ext cx="10728000" cy="566821"/>
          </a:xfrm>
        </p:spPr>
        <p:txBody>
          <a:bodyPr/>
          <a:lstStyle/>
          <a:p>
            <a:r>
              <a:rPr lang="en-US" dirty="0"/>
              <a:t>ILF/GADZ 2020/21 </a:t>
            </a:r>
            <a:endParaRPr lang="en-GB" dirty="0"/>
          </a:p>
        </p:txBody>
      </p:sp>
      <p:sp>
        <p:nvSpPr>
          <p:cNvPr id="5" name="Title 4">
            <a:extLst>
              <a:ext uri="{FF2B5EF4-FFF2-40B4-BE49-F238E27FC236}">
                <a16:creationId xmlns:a16="http://schemas.microsoft.com/office/drawing/2014/main" id="{57A930B8-B19A-A9F4-FEBB-1A91FFF5A594}"/>
              </a:ext>
            </a:extLst>
          </p:cNvPr>
          <p:cNvSpPr>
            <a:spLocks noGrp="1"/>
          </p:cNvSpPr>
          <p:nvPr>
            <p:ph type="title"/>
          </p:nvPr>
        </p:nvSpPr>
        <p:spPr>
          <a:xfrm>
            <a:off x="1180800" y="1544587"/>
            <a:ext cx="22035600" cy="2144176"/>
          </a:xfrm>
        </p:spPr>
        <p:txBody>
          <a:bodyPr/>
          <a:lstStyle/>
          <a:p>
            <a:r>
              <a:rPr lang="en-US" dirty="0"/>
              <a:t>Site Investigation Studies (i)</a:t>
            </a:r>
            <a:endParaRPr lang="en-GB" dirty="0"/>
          </a:p>
        </p:txBody>
      </p:sp>
      <p:sp>
        <p:nvSpPr>
          <p:cNvPr id="7" name="TextBox 6">
            <a:extLst>
              <a:ext uri="{FF2B5EF4-FFF2-40B4-BE49-F238E27FC236}">
                <a16:creationId xmlns:a16="http://schemas.microsoft.com/office/drawing/2014/main" id="{548D21C5-1D3E-8FDE-FA6B-246EDEF6EE81}"/>
              </a:ext>
            </a:extLst>
          </p:cNvPr>
          <p:cNvSpPr txBox="1"/>
          <p:nvPr/>
        </p:nvSpPr>
        <p:spPr>
          <a:xfrm>
            <a:off x="1167600" y="4383165"/>
            <a:ext cx="14394370" cy="3477875"/>
          </a:xfrm>
          <a:prstGeom prst="rect">
            <a:avLst/>
          </a:prstGeom>
          <a:noFill/>
        </p:spPr>
        <p:txBody>
          <a:bodyPr wrap="square">
            <a:spAutoFit/>
          </a:bodyPr>
          <a:lstStyle/>
          <a:p>
            <a:pPr marR="0" lvl="0" algn="l" defTabSz="685727" rtl="0" eaLnBrk="1" fontAlgn="auto" latinLnBrk="0" hangingPunct="1">
              <a:lnSpc>
                <a:spcPct val="100000"/>
              </a:lnSpc>
              <a:spcBef>
                <a:spcPts val="0"/>
              </a:spcBef>
              <a:spcAft>
                <a:spcPts val="338"/>
              </a:spcAft>
              <a:buClrTx/>
              <a:buSzTx/>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Definition of ‘</a:t>
            </a:r>
            <a:r>
              <a:rPr kumimoji="0" lang="en-US" sz="3000" b="0" i="0" u="none" strike="noStrike" kern="1200" cap="none" spc="0" normalizeH="0" baseline="0" noProof="0" dirty="0">
                <a:ln>
                  <a:noFill/>
                </a:ln>
                <a:effectLst/>
                <a:uLnTx/>
                <a:uFillTx/>
                <a:latin typeface="Arial"/>
                <a:ea typeface="+mn-ea"/>
                <a:cs typeface="+mn-cs"/>
              </a:rPr>
              <a:t>Areas of Geological Uncertainty</a:t>
            </a:r>
            <a:r>
              <a:rPr kumimoji="0" lang="en-US" sz="3000" b="0" i="0" u="none" strike="noStrike" kern="1200" cap="none" spc="0" normalizeH="0" baseline="0" noProof="0" dirty="0">
                <a:ln>
                  <a:noFill/>
                </a:ln>
                <a:solidFill>
                  <a:srgbClr val="0F124A"/>
                </a:solidFill>
                <a:effectLst/>
                <a:uLnTx/>
                <a:uFillTx/>
                <a:latin typeface="Arial"/>
                <a:ea typeface="+mn-ea"/>
                <a:cs typeface="+mn-cs"/>
              </a:rPr>
              <a:t>’ for the preferred alignment scenario(s)</a:t>
            </a:r>
          </a:p>
          <a:p>
            <a:pPr marR="0" lvl="0" algn="l" defTabSz="685727" rtl="0" eaLnBrk="1" fontAlgn="auto" latinLnBrk="0" hangingPunct="1">
              <a:lnSpc>
                <a:spcPct val="100000"/>
              </a:lnSpc>
              <a:spcBef>
                <a:spcPts val="0"/>
              </a:spcBef>
              <a:spcAft>
                <a:spcPts val="338"/>
              </a:spcAft>
              <a:buClrTx/>
              <a:buSzTx/>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Input into footprint exploration –comparison of scenarios and Geological Risks Assessment</a:t>
            </a:r>
          </a:p>
          <a:p>
            <a:pPr marR="0" lvl="0" algn="l" defTabSz="685727" rtl="0" eaLnBrk="1" fontAlgn="auto" latinLnBrk="0" hangingPunct="1">
              <a:lnSpc>
                <a:spcPct val="100000"/>
              </a:lnSpc>
              <a:spcBef>
                <a:spcPts val="0"/>
              </a:spcBef>
              <a:spcAft>
                <a:spcPts val="338"/>
              </a:spcAft>
              <a:buClrTx/>
              <a:buSzTx/>
              <a:tabLst/>
              <a:defRPr/>
            </a:pPr>
            <a:r>
              <a:rPr lang="en-US" sz="3000" dirty="0">
                <a:solidFill>
                  <a:srgbClr val="0F124A"/>
                </a:solidFill>
                <a:latin typeface="Arial"/>
              </a:rPr>
              <a:t>Initial proposals of </a:t>
            </a:r>
            <a:r>
              <a:rPr kumimoji="0" lang="en-GB" sz="3000" b="0" i="0" u="none" strike="noStrike" kern="1200" cap="none" spc="0" normalizeH="0" baseline="0" noProof="0" dirty="0">
                <a:ln>
                  <a:noFill/>
                </a:ln>
                <a:solidFill>
                  <a:srgbClr val="0F124A"/>
                </a:solidFill>
                <a:effectLst/>
                <a:uLnTx/>
                <a:uFillTx/>
                <a:latin typeface="Arial"/>
                <a:ea typeface="+mn-ea"/>
                <a:cs typeface="+mn-cs"/>
              </a:rPr>
              <a:t>site investigations </a:t>
            </a:r>
            <a:r>
              <a:rPr lang="en-GB" sz="3000" dirty="0">
                <a:solidFill>
                  <a:srgbClr val="0F124A"/>
                </a:solidFill>
                <a:latin typeface="Arial"/>
              </a:rPr>
              <a:t>in targeted areas </a:t>
            </a:r>
            <a:r>
              <a:rPr kumimoji="0" lang="en-GB" sz="3000" b="0" i="0" u="none" strike="noStrike" kern="1200" cap="none" spc="0" normalizeH="0" baseline="0" noProof="0" dirty="0">
                <a:ln>
                  <a:noFill/>
                </a:ln>
                <a:solidFill>
                  <a:srgbClr val="0F124A"/>
                </a:solidFill>
                <a:effectLst/>
                <a:uLnTx/>
                <a:uFillTx/>
                <a:latin typeface="Arial"/>
                <a:ea typeface="+mn-ea"/>
                <a:cs typeface="+mn-cs"/>
              </a:rPr>
              <a:t>to reduce the uncertainty of the geological model </a:t>
            </a:r>
          </a:p>
          <a:p>
            <a:pPr marR="0" lvl="0" algn="l" defTabSz="685727" rtl="0" eaLnBrk="1" fontAlgn="auto" latinLnBrk="0" hangingPunct="1">
              <a:lnSpc>
                <a:spcPct val="100000"/>
              </a:lnSpc>
              <a:spcBef>
                <a:spcPts val="0"/>
              </a:spcBef>
              <a:spcAft>
                <a:spcPts val="338"/>
              </a:spcAft>
              <a:buClrTx/>
              <a:buSzTx/>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Cost estimates and schedule </a:t>
            </a:r>
            <a:r>
              <a:rPr lang="en-US" sz="3000" dirty="0">
                <a:solidFill>
                  <a:srgbClr val="0F124A"/>
                </a:solidFill>
                <a:latin typeface="Arial"/>
              </a:rPr>
              <a:t>for target site investigation campaign</a:t>
            </a:r>
          </a:p>
          <a:p>
            <a:pPr marR="0" lvl="0" algn="l" defTabSz="685727" rtl="0" eaLnBrk="1" fontAlgn="auto" latinLnBrk="0" hangingPunct="1">
              <a:lnSpc>
                <a:spcPct val="100000"/>
              </a:lnSpc>
              <a:spcBef>
                <a:spcPts val="0"/>
              </a:spcBef>
              <a:spcAft>
                <a:spcPts val="338"/>
              </a:spcAft>
              <a:buClrTx/>
              <a:buSzTx/>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ILF/GADZ study focused on the construction risks for underground works</a:t>
            </a:r>
          </a:p>
        </p:txBody>
      </p:sp>
      <p:pic>
        <p:nvPicPr>
          <p:cNvPr id="1028" name="Picture 4" descr="GADZ SA | SICNL">
            <a:extLst>
              <a:ext uri="{FF2B5EF4-FFF2-40B4-BE49-F238E27FC236}">
                <a16:creationId xmlns:a16="http://schemas.microsoft.com/office/drawing/2014/main" id="{FC631A93-CC31-9F91-D3CC-6A9165500F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67224" y="6545291"/>
            <a:ext cx="3329619" cy="332961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LF Consulting Engineers | EPCA">
            <a:extLst>
              <a:ext uri="{FF2B5EF4-FFF2-40B4-BE49-F238E27FC236}">
                <a16:creationId xmlns:a16="http://schemas.microsoft.com/office/drawing/2014/main" id="{FDDA6B11-B447-8E64-42D4-A94248F0711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001" t="13885" r="18433" b="13819"/>
          <a:stretch/>
        </p:blipFill>
        <p:spPr bwMode="auto">
          <a:xfrm>
            <a:off x="16890460" y="2996706"/>
            <a:ext cx="3835940" cy="3548585"/>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2">
            <a:extLst>
              <a:ext uri="{FF2B5EF4-FFF2-40B4-BE49-F238E27FC236}">
                <a16:creationId xmlns:a16="http://schemas.microsoft.com/office/drawing/2014/main" id="{A9DF7326-47E9-4B66-6121-5211E9E398C3}"/>
              </a:ext>
            </a:extLst>
          </p:cNvPr>
          <p:cNvSpPr txBox="1">
            <a:spLocks/>
          </p:cNvSpPr>
          <p:nvPr/>
        </p:nvSpPr>
        <p:spPr>
          <a:xfrm>
            <a:off x="1180800" y="8943465"/>
            <a:ext cx="10728000" cy="566821"/>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733"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t>Université de Genève 2021-current</a:t>
            </a:r>
            <a:endParaRPr lang="en-GB" dirty="0"/>
          </a:p>
        </p:txBody>
      </p:sp>
      <p:pic>
        <p:nvPicPr>
          <p:cNvPr id="1032" name="Picture 8" descr="UNIGE">
            <a:extLst>
              <a:ext uri="{FF2B5EF4-FFF2-40B4-BE49-F238E27FC236}">
                <a16:creationId xmlns:a16="http://schemas.microsoft.com/office/drawing/2014/main" id="{8BC07F66-5F50-DCCF-3FD4-836C2E0295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50858" y="10601975"/>
            <a:ext cx="3562350" cy="128587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A089FDD-D2B6-B585-3F27-0CADF6FD3515}"/>
              </a:ext>
            </a:extLst>
          </p:cNvPr>
          <p:cNvSpPr txBox="1"/>
          <p:nvPr/>
        </p:nvSpPr>
        <p:spPr>
          <a:xfrm>
            <a:off x="1180800" y="9805432"/>
            <a:ext cx="14394370" cy="2516073"/>
          </a:xfrm>
          <a:prstGeom prst="rect">
            <a:avLst/>
          </a:prstGeom>
          <a:noFill/>
        </p:spPr>
        <p:txBody>
          <a:bodyPr wrap="square">
            <a:spAutoFit/>
          </a:bodyPr>
          <a:lstStyle/>
          <a:p>
            <a:pPr marR="0" lvl="0" algn="l" defTabSz="685727" rtl="0" eaLnBrk="1" fontAlgn="auto" latinLnBrk="0" hangingPunct="1">
              <a:lnSpc>
                <a:spcPct val="100000"/>
              </a:lnSpc>
              <a:spcBef>
                <a:spcPts val="0"/>
              </a:spcBef>
              <a:spcAft>
                <a:spcPts val="338"/>
              </a:spcAft>
              <a:buClrTx/>
              <a:buSzTx/>
              <a:tabLst/>
              <a:defRPr/>
            </a:pPr>
            <a:r>
              <a:rPr lang="en-US" sz="3000" dirty="0">
                <a:solidFill>
                  <a:srgbClr val="0F124A"/>
                </a:solidFill>
                <a:latin typeface="Arial"/>
              </a:rPr>
              <a:t>Updating 3D geological model</a:t>
            </a:r>
          </a:p>
          <a:p>
            <a:pPr marR="0" lvl="0" algn="l" defTabSz="685727" rtl="0" eaLnBrk="1" fontAlgn="auto" latinLnBrk="0" hangingPunct="1">
              <a:lnSpc>
                <a:spcPct val="100000"/>
              </a:lnSpc>
              <a:spcBef>
                <a:spcPts val="0"/>
              </a:spcBef>
              <a:spcAft>
                <a:spcPts val="338"/>
              </a:spcAft>
              <a:buClrTx/>
              <a:buSzTx/>
              <a:tabLst/>
              <a:defRPr/>
            </a:pPr>
            <a:r>
              <a:rPr lang="en-US" sz="3000" dirty="0">
                <a:solidFill>
                  <a:srgbClr val="0F124A"/>
                </a:solidFill>
                <a:latin typeface="Arial"/>
              </a:rPr>
              <a:t>Technical reporting on hydrogeological, tectonic and seismic characteristics of the Geneva region</a:t>
            </a:r>
          </a:p>
          <a:p>
            <a:pPr marR="0" lvl="0" algn="l" defTabSz="685727" rtl="0" eaLnBrk="1" fontAlgn="auto" latinLnBrk="0" hangingPunct="1">
              <a:lnSpc>
                <a:spcPct val="100000"/>
              </a:lnSpc>
              <a:spcBef>
                <a:spcPts val="0"/>
              </a:spcBef>
              <a:spcAft>
                <a:spcPts val="338"/>
              </a:spcAft>
              <a:buClrTx/>
              <a:buSzTx/>
              <a:tabLst/>
              <a:defRPr/>
            </a:pPr>
            <a:r>
              <a:rPr lang="en-US" sz="3000" dirty="0">
                <a:solidFill>
                  <a:srgbClr val="0F124A"/>
                </a:solidFill>
                <a:latin typeface="Arial"/>
              </a:rPr>
              <a:t>Data gathering of existing and new data from drilling and geophysics campaigns</a:t>
            </a:r>
          </a:p>
          <a:p>
            <a:pPr marR="0" lvl="0" algn="l" defTabSz="685727" rtl="0" eaLnBrk="1" fontAlgn="auto" latinLnBrk="0" hangingPunct="1">
              <a:lnSpc>
                <a:spcPct val="100000"/>
              </a:lnSpc>
              <a:spcBef>
                <a:spcPts val="0"/>
              </a:spcBef>
              <a:spcAft>
                <a:spcPts val="338"/>
              </a:spcAft>
              <a:buClrTx/>
              <a:buSzTx/>
              <a:tabLst/>
              <a:defRPr/>
            </a:pPr>
            <a:endParaRPr kumimoji="0" lang="en-US" sz="30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2735870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6B3628-24F4-7F17-B82F-E5FE6155BDD6}"/>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3" name="Text Placeholder 2">
            <a:extLst>
              <a:ext uri="{FF2B5EF4-FFF2-40B4-BE49-F238E27FC236}">
                <a16:creationId xmlns:a16="http://schemas.microsoft.com/office/drawing/2014/main" id="{5794BBBA-D92A-256F-FC9A-039BD6873CEC}"/>
              </a:ext>
            </a:extLst>
          </p:cNvPr>
          <p:cNvSpPr>
            <a:spLocks noGrp="1"/>
          </p:cNvSpPr>
          <p:nvPr>
            <p:ph type="body" sz="quarter" idx="11"/>
          </p:nvPr>
        </p:nvSpPr>
        <p:spPr>
          <a:xfrm>
            <a:off x="1167600" y="3121942"/>
            <a:ext cx="10728000" cy="566821"/>
          </a:xfrm>
        </p:spPr>
        <p:txBody>
          <a:bodyPr/>
          <a:lstStyle/>
          <a:p>
            <a:r>
              <a:rPr lang="en-US" dirty="0"/>
              <a:t>QUANTUM 2022-2025 </a:t>
            </a:r>
            <a:endParaRPr lang="en-GB" dirty="0"/>
          </a:p>
        </p:txBody>
      </p:sp>
      <p:sp>
        <p:nvSpPr>
          <p:cNvPr id="5" name="Title 4">
            <a:extLst>
              <a:ext uri="{FF2B5EF4-FFF2-40B4-BE49-F238E27FC236}">
                <a16:creationId xmlns:a16="http://schemas.microsoft.com/office/drawing/2014/main" id="{57A930B8-B19A-A9F4-FEBB-1A91FFF5A594}"/>
              </a:ext>
            </a:extLst>
          </p:cNvPr>
          <p:cNvSpPr>
            <a:spLocks noGrp="1"/>
          </p:cNvSpPr>
          <p:nvPr>
            <p:ph type="title"/>
          </p:nvPr>
        </p:nvSpPr>
        <p:spPr>
          <a:xfrm>
            <a:off x="1180800" y="1544587"/>
            <a:ext cx="22035600" cy="2144176"/>
          </a:xfrm>
        </p:spPr>
        <p:txBody>
          <a:bodyPr/>
          <a:lstStyle/>
          <a:p>
            <a:r>
              <a:rPr lang="en-US" dirty="0"/>
              <a:t>Site Investigation Studies (ii)</a:t>
            </a:r>
            <a:endParaRPr lang="en-GB" dirty="0"/>
          </a:p>
        </p:txBody>
      </p:sp>
      <p:sp>
        <p:nvSpPr>
          <p:cNvPr id="7" name="TextBox 6">
            <a:extLst>
              <a:ext uri="{FF2B5EF4-FFF2-40B4-BE49-F238E27FC236}">
                <a16:creationId xmlns:a16="http://schemas.microsoft.com/office/drawing/2014/main" id="{548D21C5-1D3E-8FDE-FA6B-246EDEF6EE81}"/>
              </a:ext>
            </a:extLst>
          </p:cNvPr>
          <p:cNvSpPr txBox="1"/>
          <p:nvPr/>
        </p:nvSpPr>
        <p:spPr>
          <a:xfrm>
            <a:off x="1144902" y="4876800"/>
            <a:ext cx="14394370" cy="3978012"/>
          </a:xfrm>
          <a:prstGeom prst="rect">
            <a:avLst/>
          </a:prstGeom>
          <a:noFill/>
        </p:spPr>
        <p:txBody>
          <a:bodyPr wrap="square">
            <a:spAutoFit/>
          </a:bodyPr>
          <a:lstStyle/>
          <a:p>
            <a:pPr marR="0" lvl="0" algn="l" defTabSz="685727" rtl="0" eaLnBrk="1" fontAlgn="auto" latinLnBrk="0" hangingPunct="1">
              <a:lnSpc>
                <a:spcPct val="100000"/>
              </a:lnSpc>
              <a:spcBef>
                <a:spcPts val="0"/>
              </a:spcBef>
              <a:spcAft>
                <a:spcPts val="338"/>
              </a:spcAft>
              <a:buClrTx/>
              <a:buSzTx/>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Detailed analysis of ‘</a:t>
            </a:r>
            <a:r>
              <a:rPr kumimoji="0" lang="en-US" sz="3000" b="0" i="0" u="none" strike="noStrike" kern="1200" cap="none" spc="0" normalizeH="0" baseline="0" noProof="0" dirty="0">
                <a:ln>
                  <a:noFill/>
                </a:ln>
                <a:effectLst/>
                <a:uLnTx/>
                <a:uFillTx/>
                <a:latin typeface="Arial"/>
                <a:ea typeface="+mn-ea"/>
                <a:cs typeface="+mn-cs"/>
              </a:rPr>
              <a:t>Areas of Geological Uncertainty</a:t>
            </a:r>
            <a:r>
              <a:rPr kumimoji="0" lang="en-US" sz="3000" b="0" i="0" u="none" strike="noStrike" kern="1200" cap="none" spc="0" normalizeH="0" baseline="0" noProof="0" dirty="0">
                <a:ln>
                  <a:noFill/>
                </a:ln>
                <a:solidFill>
                  <a:srgbClr val="0F124A"/>
                </a:solidFill>
                <a:effectLst/>
                <a:uLnTx/>
                <a:uFillTx/>
                <a:latin typeface="Arial"/>
                <a:ea typeface="+mn-ea"/>
                <a:cs typeface="+mn-cs"/>
              </a:rPr>
              <a:t>’ for the amended alignment and updated geological models </a:t>
            </a:r>
          </a:p>
          <a:p>
            <a:pPr marR="0" lvl="0" algn="l" defTabSz="685727" rtl="0" eaLnBrk="1" fontAlgn="auto" latinLnBrk="0" hangingPunct="1">
              <a:lnSpc>
                <a:spcPct val="100000"/>
              </a:lnSpc>
              <a:spcBef>
                <a:spcPts val="0"/>
              </a:spcBef>
              <a:spcAft>
                <a:spcPts val="338"/>
              </a:spcAft>
              <a:buClrTx/>
              <a:buSzTx/>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Optimization of proposed SSI campaign scope of works</a:t>
            </a:r>
          </a:p>
          <a:p>
            <a:pPr marR="0" lvl="0" algn="l" defTabSz="685727" rtl="0" eaLnBrk="1" fontAlgn="auto" latinLnBrk="0" hangingPunct="1">
              <a:lnSpc>
                <a:spcPct val="100000"/>
              </a:lnSpc>
              <a:spcBef>
                <a:spcPts val="0"/>
              </a:spcBef>
              <a:spcAft>
                <a:spcPts val="338"/>
              </a:spcAft>
              <a:buClrTx/>
              <a:buSzTx/>
              <a:tabLst/>
              <a:defRPr/>
            </a:pPr>
            <a:r>
              <a:rPr lang="en-US" sz="3000" dirty="0">
                <a:solidFill>
                  <a:srgbClr val="0F124A"/>
                </a:solidFill>
                <a:latin typeface="Arial"/>
              </a:rPr>
              <a:t>Preparation of Technical Specifications for SSI Contractor MS and IT</a:t>
            </a: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a:p>
            <a:pPr marR="0" lvl="0" algn="l" defTabSz="685727" rtl="0" eaLnBrk="1" fontAlgn="auto" latinLnBrk="0" hangingPunct="1">
              <a:lnSpc>
                <a:spcPct val="100000"/>
              </a:lnSpc>
              <a:spcBef>
                <a:spcPts val="0"/>
              </a:spcBef>
              <a:spcAft>
                <a:spcPts val="338"/>
              </a:spcAft>
              <a:buClrTx/>
              <a:buSzTx/>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Cost estimates and schedule </a:t>
            </a:r>
            <a:r>
              <a:rPr lang="en-US" sz="3000" dirty="0">
                <a:solidFill>
                  <a:srgbClr val="0F124A"/>
                </a:solidFill>
                <a:latin typeface="Arial"/>
              </a:rPr>
              <a:t>for SSI </a:t>
            </a:r>
          </a:p>
          <a:p>
            <a:pPr marR="0" lvl="0" algn="l" defTabSz="685727" rtl="0" eaLnBrk="1" fontAlgn="auto" latinLnBrk="0" hangingPunct="1">
              <a:lnSpc>
                <a:spcPct val="100000"/>
              </a:lnSpc>
              <a:spcBef>
                <a:spcPts val="0"/>
              </a:spcBef>
              <a:spcAft>
                <a:spcPts val="338"/>
              </a:spcAft>
              <a:buClrTx/>
              <a:buSzTx/>
              <a:tabLst/>
              <a:defRPr/>
            </a:pPr>
            <a:r>
              <a:rPr lang="en-US" sz="3000" dirty="0">
                <a:solidFill>
                  <a:srgbClr val="0F124A"/>
                </a:solidFill>
                <a:latin typeface="Arial"/>
              </a:rPr>
              <a:t>Site visits and preparation of site drawings, survey requirements and works schedules</a:t>
            </a:r>
          </a:p>
          <a:p>
            <a:pPr marR="0" lvl="0" algn="l" defTabSz="685727" rtl="0" eaLnBrk="1" fontAlgn="auto" latinLnBrk="0" hangingPunct="1">
              <a:lnSpc>
                <a:spcPct val="100000"/>
              </a:lnSpc>
              <a:spcBef>
                <a:spcPts val="0"/>
              </a:spcBef>
              <a:spcAft>
                <a:spcPts val="338"/>
              </a:spcAft>
              <a:buClrTx/>
              <a:buSzTx/>
              <a:tabLst/>
              <a:defRPr/>
            </a:pPr>
            <a:r>
              <a:rPr lang="en-US" sz="3000" dirty="0">
                <a:solidFill>
                  <a:srgbClr val="0F124A"/>
                </a:solidFill>
                <a:latin typeface="Arial"/>
              </a:rPr>
              <a:t>Act in the role of Engineer during the execution of the Works</a:t>
            </a:r>
          </a:p>
        </p:txBody>
      </p:sp>
      <p:pic>
        <p:nvPicPr>
          <p:cNvPr id="4" name="Image 14">
            <a:extLst>
              <a:ext uri="{FF2B5EF4-FFF2-40B4-BE49-F238E27FC236}">
                <a16:creationId xmlns:a16="http://schemas.microsoft.com/office/drawing/2014/main" id="{283D46DD-75E5-CFC0-4D59-B6864104FBF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74344" y="4563599"/>
            <a:ext cx="7470775" cy="2052138"/>
          </a:xfrm>
          <a:prstGeom prst="rect">
            <a:avLst/>
          </a:prstGeom>
          <a:noFill/>
        </p:spPr>
      </p:pic>
      <p:pic>
        <p:nvPicPr>
          <p:cNvPr id="2050" name="Picture 2" descr="BG Ingénieurs Conseils | Our offers">
            <a:extLst>
              <a:ext uri="{FF2B5EF4-FFF2-40B4-BE49-F238E27FC236}">
                <a16:creationId xmlns:a16="http://schemas.microsoft.com/office/drawing/2014/main" id="{65C8F7E9-4498-E138-11CF-035E49E27E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16800" y="10586032"/>
            <a:ext cx="2246969" cy="224696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gis Group - Wikipedia">
            <a:extLst>
              <a:ext uri="{FF2B5EF4-FFF2-40B4-BE49-F238E27FC236}">
                <a16:creationId xmlns:a16="http://schemas.microsoft.com/office/drawing/2014/main" id="{43C2A7D3-3ED8-09C3-F24C-39FB8BE774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0" y="8879411"/>
            <a:ext cx="5399314" cy="29527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WSP Global - Wikipedia">
            <a:extLst>
              <a:ext uri="{FF2B5EF4-FFF2-40B4-BE49-F238E27FC236}">
                <a16:creationId xmlns:a16="http://schemas.microsoft.com/office/drawing/2014/main" id="{164751CF-0570-6D3C-36D9-4C9059E6E5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597031" y="8854812"/>
            <a:ext cx="3048000" cy="1465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940786"/>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9054</TotalTime>
  <Words>739</Words>
  <Application>Microsoft Office PowerPoint</Application>
  <PresentationFormat>Custom</PresentationFormat>
  <Paragraphs>139</Paragraphs>
  <Slides>13</Slides>
  <Notes>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13</vt:i4>
      </vt:variant>
    </vt:vector>
  </HeadingPairs>
  <TitlesOfParts>
    <vt:vector size="18" baseType="lpstr">
      <vt:lpstr>Arial</vt:lpstr>
      <vt:lpstr>Calibri</vt:lpstr>
      <vt:lpstr>Introslides</vt:lpstr>
      <vt:lpstr>Titleslides, Conclusion</vt:lpstr>
      <vt:lpstr>Content Slides - Deep Blue</vt:lpstr>
      <vt:lpstr>PowerPoint Presentation</vt:lpstr>
      <vt:lpstr>The Future Circular Collider</vt:lpstr>
      <vt:lpstr>FCC Underground Infrastructure</vt:lpstr>
      <vt:lpstr>Main Beam Tunnel</vt:lpstr>
      <vt:lpstr>Shafts</vt:lpstr>
      <vt:lpstr>Caverns</vt:lpstr>
      <vt:lpstr>Experimental Area</vt:lpstr>
      <vt:lpstr>Site Investigation Studies (i)</vt:lpstr>
      <vt:lpstr>Site Investigation Studies (ii)</vt:lpstr>
      <vt:lpstr>Subsurface Site Investigation Campaign 1</vt:lpstr>
      <vt:lpstr>Site Investigations</vt:lpstr>
      <vt:lpstr>Subsurface Site Investigation Campaign 2</vt:lpstr>
      <vt:lpstr>Project schedule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Roddy Cunningham</cp:lastModifiedBy>
  <cp:revision>634</cp:revision>
  <dcterms:created xsi:type="dcterms:W3CDTF">2020-10-29T13:06:43Z</dcterms:created>
  <dcterms:modified xsi:type="dcterms:W3CDTF">2025-02-17T11:05:51Z</dcterms:modified>
</cp:coreProperties>
</file>