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4" r:id="rId4"/>
    <p:sldId id="257" r:id="rId5"/>
    <p:sldId id="258" r:id="rId6"/>
    <p:sldId id="259" r:id="rId7"/>
    <p:sldId id="260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0" autoAdjust="0"/>
    <p:restoredTop sz="94660"/>
  </p:normalViewPr>
  <p:slideViewPr>
    <p:cSldViewPr snapToGrid="0">
      <p:cViewPr varScale="1">
        <p:scale>
          <a:sx n="120" d="100"/>
          <a:sy n="120" d="100"/>
        </p:scale>
        <p:origin x="12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58BC92-812E-FD74-4528-210B561881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2D99CCA-1E26-A0E1-C81A-10C5A32778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45FFD0-379D-4E25-08D3-E60BA533EE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DC59-5DB5-4FEF-91DF-2FEC65888E0D}" type="datetimeFigureOut">
              <a:rPr lang="en-GB" smtClean="0"/>
              <a:t>17/02/2025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360D5E-FEEF-F1E8-A0EE-F752BA4396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2DD0A6-2206-4227-A5DD-6A0F79A135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B1BCC-0B2D-41E2-95AA-7E4EAA0479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24701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B04F95-2C4B-B61B-18DA-DA2A4158F7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F7CA0D5-B9B9-85EA-8C6D-7AAF2908EB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2299C5-8875-7E7C-ECD6-A2919DB435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DC59-5DB5-4FEF-91DF-2FEC65888E0D}" type="datetimeFigureOut">
              <a:rPr lang="en-GB" smtClean="0"/>
              <a:t>17/02/2025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2CCABA-11DF-0E79-5C12-64D342789A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A963BB-44F3-BD06-594E-F09088E914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B1BCC-0B2D-41E2-95AA-7E4EAA0479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5545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8C3110C-CCEC-AD26-D18D-DA6D1399D65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C5F86C2-5639-6B36-92D8-3EE5B4EB2E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32BCF0-CDF8-113C-E3CC-86579CEF42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DC59-5DB5-4FEF-91DF-2FEC65888E0D}" type="datetimeFigureOut">
              <a:rPr lang="en-GB" smtClean="0"/>
              <a:t>17/02/2025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4D207D-6135-E94B-17D2-457364BEFF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869E8-81AD-4CA5-6F64-D6F3C0F797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B1BCC-0B2D-41E2-95AA-7E4EAA0479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6849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F755CF-7628-6A63-2B49-DE00D72A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B8674D-EFD8-D80E-E62E-3FA2DCA68F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84532B-95D3-86A3-1B64-87440AC853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DC59-5DB5-4FEF-91DF-2FEC65888E0D}" type="datetimeFigureOut">
              <a:rPr lang="en-GB" smtClean="0"/>
              <a:t>17/02/2025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44409F-A3A3-E55D-5747-382960284C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B3E372-C9F7-2969-A4A3-15DE3DAE68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B1BCC-0B2D-41E2-95AA-7E4EAA0479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42688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C52C26-B2D1-DB68-DA6E-031B973750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725EDF-2A9F-B92C-7162-CB1A863EB2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67A19C-A81A-1075-6CB7-A9515B02A6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DC59-5DB5-4FEF-91DF-2FEC65888E0D}" type="datetimeFigureOut">
              <a:rPr lang="en-GB" smtClean="0"/>
              <a:t>17/02/2025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41113F-954E-5162-EBEB-B81118CA4A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E380A2-9963-0AA0-00CE-D0663C25B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B1BCC-0B2D-41E2-95AA-7E4EAA0479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7533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3A5BAA-4AF5-4A26-82C3-35CA624F6F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353E43-110C-8928-5A7B-4F88C8B0294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0EEB1FD-9811-0485-7454-D7D35FF2D3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96B9582-BC43-41E9-E493-C776C7EF00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DC59-5DB5-4FEF-91DF-2FEC65888E0D}" type="datetimeFigureOut">
              <a:rPr lang="en-GB" smtClean="0"/>
              <a:t>17/02/2025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C9F0F2-EDCD-BE98-41BE-4FE541E0AE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DF71AC4-3436-9C07-09D1-6612FC916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B1BCC-0B2D-41E2-95AA-7E4EAA0479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45550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02EABA-2A9C-1B0C-6FD3-E14BE91952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8CA390-F4E1-C7D2-1C68-7E10F85B27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4A4D3F2-5AA8-49CD-AF75-EBABA3D621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FC9C072-4F84-B5AC-64B4-6293A24EF29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60FD305-BE78-6042-78C7-4A3C8DD4FB2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183D70E-797A-8BBF-EFD3-EFAC5FA17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DC59-5DB5-4FEF-91DF-2FEC65888E0D}" type="datetimeFigureOut">
              <a:rPr lang="en-GB" smtClean="0"/>
              <a:t>17/02/2025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75DAA9E-098B-5604-FEBA-F813555DF5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1CF9CBE-0495-2D1F-C502-50B3057274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B1BCC-0B2D-41E2-95AA-7E4EAA0479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72236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71B85C-322B-2065-5AA9-5E79A46D58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3EE12B-4F64-3880-8770-89B19CB6AF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DC59-5DB5-4FEF-91DF-2FEC65888E0D}" type="datetimeFigureOut">
              <a:rPr lang="en-GB" smtClean="0"/>
              <a:t>17/02/2025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4C59C4F-726B-3409-2E8A-4B4B41B0D5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C943665-6C5B-67DF-E65E-C951CA3236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B1BCC-0B2D-41E2-95AA-7E4EAA0479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15674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9445C0A-DCE1-5E7B-ED5C-09066DC6D6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DC59-5DB5-4FEF-91DF-2FEC65888E0D}" type="datetimeFigureOut">
              <a:rPr lang="en-GB" smtClean="0"/>
              <a:t>17/02/2025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887832E-220F-2CC8-177F-9A034E4EF9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555576-6616-E2BC-BD27-E86385F8B2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B1BCC-0B2D-41E2-95AA-7E4EAA0479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13846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66166E-F504-62FD-3EC6-FF2699C095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A490B4-BE95-2588-FDCF-911CEF11D9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A076125-EB8D-E52A-8AA5-1A7E85D99D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E3F6EB-EE1C-1292-95F3-F3D13BFC2F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DC59-5DB5-4FEF-91DF-2FEC65888E0D}" type="datetimeFigureOut">
              <a:rPr lang="en-GB" smtClean="0"/>
              <a:t>17/02/2025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1773468-D729-F315-72FA-468E48BB39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1D0A94-2BCF-D49C-7BD4-C2FC16BFCD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B1BCC-0B2D-41E2-95AA-7E4EAA0479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43990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82790B-B77F-EC42-23DF-5CED452CB8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FB5F61D-304D-F476-2ABA-AF450901B03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359FEB-A005-15DF-370D-C954487F64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EE9E76C-2EFE-E432-4C02-A144CAE335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DC59-5DB5-4FEF-91DF-2FEC65888E0D}" type="datetimeFigureOut">
              <a:rPr lang="en-GB" smtClean="0"/>
              <a:t>17/02/2025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0E92845-E5B3-E0AE-26D0-840182705B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37E6E6-FFB1-BB01-99D7-60B37AE5A8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B1BCC-0B2D-41E2-95AA-7E4EAA0479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1914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15B6EAC-829B-953E-08A8-043F7B9A83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5E1A8F-5367-2912-66B9-9C41C9C4F6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3DFA8A-A9C0-FE6A-3904-3B3A246FD3B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638DC59-5DB5-4FEF-91DF-2FEC65888E0D}" type="datetimeFigureOut">
              <a:rPr lang="en-GB" smtClean="0"/>
              <a:t>17/02/2025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F8D248-ACDE-1494-84B3-2E870628401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B06DF2-E0E2-0384-D6B0-731139B8DC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80B1BCC-0B2D-41E2-95AA-7E4EAA0479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5960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54529D-1312-E831-B153-90664097099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SM18 vertical test bench planning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5FA86BC-5DD5-01A1-F404-3D1715E5F42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2025.02.18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87673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B4864A-8770-9D92-3989-295CE590DC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5FD1C1-5212-6BDA-8045-A675DAAAF3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Update since last meeting</a:t>
            </a:r>
            <a:endParaRPr lang="en-GB" dirty="0"/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3459ECF1-0A97-D3EE-5D20-4192661C0C1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55742373"/>
              </p:ext>
            </p:extLst>
          </p:nvPr>
        </p:nvGraphicFramePr>
        <p:xfrm>
          <a:off x="838200" y="1532572"/>
          <a:ext cx="10515600" cy="3998595"/>
        </p:xfrm>
        <a:graphic>
          <a:graphicData uri="http://schemas.openxmlformats.org/drawingml/2006/table">
            <a:tbl>
              <a:tblPr/>
              <a:tblGrid>
                <a:gridCol w="2103120">
                  <a:extLst>
                    <a:ext uri="{9D8B030D-6E8A-4147-A177-3AD203B41FA5}">
                      <a16:colId xmlns:a16="http://schemas.microsoft.com/office/drawing/2014/main" val="3237779581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3521942635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1038176884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43023133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3369869196"/>
                    </a:ext>
                  </a:extLst>
                </a:gridCol>
              </a:tblGrid>
              <a:tr h="371475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Cluster 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HFM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Siegtal</a:t>
                      </a:r>
                      <a:endParaRPr lang="en-GB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Long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Diode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6288687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MCBXFB07 -- finished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MQXFS8b – ongoing*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SMC108-eCLIQ -- finished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Sushi -- finished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DR_FFC01_06 -- finished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65811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MCBRD06 -- ongoing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IT-diode 1 – in preparation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531388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754188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99808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167508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971795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916341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A6A6A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5801608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A6A6A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822058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A6A6A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1210713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A6A6A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5115899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A6A6A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155439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A6A6A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350774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220174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438187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642933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6468015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E51C4416-4F55-1B6B-5873-6169AE2C0C47}"/>
              </a:ext>
            </a:extLst>
          </p:cNvPr>
          <p:cNvSpPr txBox="1"/>
          <p:nvPr/>
        </p:nvSpPr>
        <p:spPr>
          <a:xfrm>
            <a:off x="7226904" y="5701763"/>
            <a:ext cx="41825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Other magnets waiting in SM18 for tests:</a:t>
            </a:r>
          </a:p>
          <a:p>
            <a:r>
              <a:rPr lang="en-US" dirty="0"/>
              <a:t>3x MSCB, MQ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C48EF35-1A1A-0E5D-A746-7F514410AD85}"/>
              </a:ext>
            </a:extLst>
          </p:cNvPr>
          <p:cNvSpPr txBox="1"/>
          <p:nvPr/>
        </p:nvSpPr>
        <p:spPr>
          <a:xfrm>
            <a:off x="838200" y="6163428"/>
            <a:ext cx="5350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* MQXFS8b delayed due to EN/MME work in the LHC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61595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1BAC2B-1B90-96C4-EC55-8AA0FB3DC4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32634" cy="1325563"/>
          </a:xfrm>
        </p:spPr>
        <p:txBody>
          <a:bodyPr/>
          <a:lstStyle/>
          <a:p>
            <a:r>
              <a:rPr lang="en-US" dirty="0"/>
              <a:t>HFM program table by Gerard</a:t>
            </a:r>
            <a:endParaRPr lang="en-GB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6C33B0A4-57CF-343B-B6AA-68ED927E3C9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74935436"/>
              </p:ext>
            </p:extLst>
          </p:nvPr>
        </p:nvGraphicFramePr>
        <p:xfrm>
          <a:off x="3696510" y="181651"/>
          <a:ext cx="8394971" cy="654016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22264">
                  <a:extLst>
                    <a:ext uri="{9D8B030D-6E8A-4147-A177-3AD203B41FA5}">
                      <a16:colId xmlns:a16="http://schemas.microsoft.com/office/drawing/2014/main" val="3761718896"/>
                    </a:ext>
                  </a:extLst>
                </a:gridCol>
                <a:gridCol w="2289036">
                  <a:extLst>
                    <a:ext uri="{9D8B030D-6E8A-4147-A177-3AD203B41FA5}">
                      <a16:colId xmlns:a16="http://schemas.microsoft.com/office/drawing/2014/main" val="2258882893"/>
                    </a:ext>
                  </a:extLst>
                </a:gridCol>
                <a:gridCol w="629699">
                  <a:extLst>
                    <a:ext uri="{9D8B030D-6E8A-4147-A177-3AD203B41FA5}">
                      <a16:colId xmlns:a16="http://schemas.microsoft.com/office/drawing/2014/main" val="2570104285"/>
                    </a:ext>
                  </a:extLst>
                </a:gridCol>
                <a:gridCol w="1178921">
                  <a:extLst>
                    <a:ext uri="{9D8B030D-6E8A-4147-A177-3AD203B41FA5}">
                      <a16:colId xmlns:a16="http://schemas.microsoft.com/office/drawing/2014/main" val="2665467329"/>
                    </a:ext>
                  </a:extLst>
                </a:gridCol>
                <a:gridCol w="2152651">
                  <a:extLst>
                    <a:ext uri="{9D8B030D-6E8A-4147-A177-3AD203B41FA5}">
                      <a16:colId xmlns:a16="http://schemas.microsoft.com/office/drawing/2014/main" val="2017815946"/>
                    </a:ext>
                  </a:extLst>
                </a:gridCol>
                <a:gridCol w="1122400">
                  <a:extLst>
                    <a:ext uri="{9D8B030D-6E8A-4147-A177-3AD203B41FA5}">
                      <a16:colId xmlns:a16="http://schemas.microsoft.com/office/drawing/2014/main" val="1028848393"/>
                    </a:ext>
                  </a:extLst>
                </a:gridCol>
              </a:tblGrid>
              <a:tr h="515640"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</a:rPr>
                        <a:t>Institute</a:t>
                      </a:r>
                      <a:endParaRPr lang="en-GB" sz="12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3854" marR="43854" marT="6091" marB="0"/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</a:rPr>
                        <a:t>Magnet</a:t>
                      </a:r>
                      <a:endParaRPr lang="en-GB" sz="12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3854" marR="43854" marT="6091" marB="0"/>
                </a:tc>
                <a:tc>
                  <a:txBody>
                    <a:bodyPr/>
                    <a:lstStyle/>
                    <a:p>
                      <a:r>
                        <a:rPr lang="en-GB" sz="1100" dirty="0">
                          <a:effectLst/>
                        </a:rPr>
                        <a:t>Outer diameter</a:t>
                      </a:r>
                      <a:endParaRPr lang="en-GB" sz="12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3854" marR="43854" marT="6091" marB="0"/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</a:rPr>
                        <a:t>Nominal current</a:t>
                      </a:r>
                      <a:endParaRPr lang="en-GB" sz="12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3854" marR="43854" marT="6091" marB="0"/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</a:rPr>
                        <a:t>First Test foreseen</a:t>
                      </a:r>
                      <a:endParaRPr lang="en-GB" sz="12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3854" marR="43854" marT="6091" marB="0"/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</a:rPr>
                        <a:t>Test station</a:t>
                      </a:r>
                      <a:endParaRPr lang="en-GB" sz="12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3854" marR="43854" marT="6091" marB="0"/>
                </a:tc>
                <a:extLst>
                  <a:ext uri="{0D108BD9-81ED-4DB2-BD59-A6C34878D82A}">
                    <a16:rowId xmlns:a16="http://schemas.microsoft.com/office/drawing/2014/main" val="3843473597"/>
                  </a:ext>
                </a:extLst>
              </a:tr>
              <a:tr h="515640"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</a:rPr>
                        <a:t>Ciemat</a:t>
                      </a:r>
                      <a:endParaRPr lang="en-GB" sz="12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3854" marR="43854" marT="6091" marB="0"/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</a:rPr>
                        <a:t>ISAAC conf1</a:t>
                      </a:r>
                      <a:endParaRPr lang="en-GB" sz="1200">
                        <a:effectLst/>
                      </a:endParaRPr>
                    </a:p>
                    <a:p>
                      <a:r>
                        <a:rPr lang="en-GB" sz="1100">
                          <a:effectLst/>
                        </a:rPr>
                        <a:t>ISAAC conf2</a:t>
                      </a:r>
                      <a:endParaRPr lang="en-GB" sz="1200">
                        <a:effectLst/>
                      </a:endParaRPr>
                    </a:p>
                    <a:p>
                      <a:r>
                        <a:rPr lang="en-GB" sz="1100">
                          <a:effectLst/>
                        </a:rPr>
                        <a:t>DAISY</a:t>
                      </a:r>
                      <a:endParaRPr lang="en-GB" sz="12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3854" marR="43854" marT="6091" marB="0"/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</a:rPr>
                        <a:t>?</a:t>
                      </a:r>
                      <a:endParaRPr lang="en-GB" sz="1200">
                        <a:effectLst/>
                      </a:endParaRPr>
                    </a:p>
                    <a:p>
                      <a:r>
                        <a:rPr lang="en-GB" sz="1100">
                          <a:effectLst/>
                        </a:rPr>
                        <a:t>?</a:t>
                      </a:r>
                      <a:endParaRPr lang="en-GB" sz="1200">
                        <a:effectLst/>
                      </a:endParaRPr>
                    </a:p>
                    <a:p>
                      <a:r>
                        <a:rPr lang="en-GB" sz="1100">
                          <a:effectLst/>
                        </a:rPr>
                        <a:t>?</a:t>
                      </a:r>
                      <a:endParaRPr lang="en-GB" sz="12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3854" marR="43854" marT="6091" marB="0"/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</a:rPr>
                        <a:t>16.3</a:t>
                      </a:r>
                      <a:endParaRPr lang="en-GB" sz="1200">
                        <a:effectLst/>
                      </a:endParaRPr>
                    </a:p>
                    <a:p>
                      <a:r>
                        <a:rPr lang="en-GB" sz="1100">
                          <a:effectLst/>
                        </a:rPr>
                        <a:t>19.4</a:t>
                      </a:r>
                      <a:endParaRPr lang="en-GB" sz="1200">
                        <a:effectLst/>
                      </a:endParaRPr>
                    </a:p>
                    <a:p>
                      <a:r>
                        <a:rPr lang="en-GB" sz="1100">
                          <a:effectLst/>
                        </a:rPr>
                        <a:t>~ 15.5?</a:t>
                      </a:r>
                      <a:endParaRPr lang="en-GB" sz="12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3854" marR="43854" marT="6091" marB="0"/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</a:rPr>
                        <a:t>Summer 2025</a:t>
                      </a:r>
                      <a:endParaRPr lang="en-GB" sz="1200">
                        <a:effectLst/>
                      </a:endParaRPr>
                    </a:p>
                    <a:p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200">
                        <a:effectLst/>
                      </a:endParaRPr>
                    </a:p>
                    <a:p>
                      <a:r>
                        <a:rPr lang="en-GB" sz="1100">
                          <a:effectLst/>
                        </a:rPr>
                        <a:t>January 2027</a:t>
                      </a:r>
                      <a:endParaRPr lang="en-GB" sz="12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3854" marR="43854" marT="6091" marB="0"/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</a:rPr>
                        <a:t>HFM? </a:t>
                      </a:r>
                      <a:endParaRPr lang="en-GB" sz="1200">
                        <a:effectLst/>
                      </a:endParaRPr>
                    </a:p>
                    <a:p>
                      <a:r>
                        <a:rPr lang="en-GB" sz="1100">
                          <a:effectLst/>
                        </a:rPr>
                        <a:t>Cluster D?</a:t>
                      </a:r>
                      <a:endParaRPr lang="en-GB" sz="1200">
                        <a:effectLst/>
                      </a:endParaRPr>
                    </a:p>
                    <a:p>
                      <a:r>
                        <a:rPr lang="en-GB" sz="1100">
                          <a:effectLst/>
                        </a:rPr>
                        <a:t>HFM?</a:t>
                      </a:r>
                      <a:endParaRPr lang="en-GB" sz="12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3854" marR="43854" marT="6091" marB="0"/>
                </a:tc>
                <a:extLst>
                  <a:ext uri="{0D108BD9-81ED-4DB2-BD59-A6C34878D82A}">
                    <a16:rowId xmlns:a16="http://schemas.microsoft.com/office/drawing/2014/main" val="793439542"/>
                  </a:ext>
                </a:extLst>
              </a:tr>
              <a:tr h="515640"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</a:rPr>
                        <a:t>CEA</a:t>
                      </a:r>
                      <a:endParaRPr lang="en-GB" sz="12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3854" marR="43854" marT="6091" marB="0"/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</a:rPr>
                        <a:t>R2D2</a:t>
                      </a:r>
                      <a:endParaRPr lang="en-GB" sz="1200">
                        <a:effectLst/>
                      </a:endParaRPr>
                    </a:p>
                    <a:p>
                      <a:r>
                        <a:rPr lang="en-GB" sz="1100">
                          <a:effectLst/>
                        </a:rPr>
                        <a:t>FD</a:t>
                      </a:r>
                      <a:endParaRPr lang="en-GB" sz="1200">
                        <a:effectLst/>
                      </a:endParaRPr>
                    </a:p>
                    <a:p>
                      <a:r>
                        <a:rPr lang="en-GB" sz="1100">
                          <a:effectLst/>
                        </a:rPr>
                        <a:t>F2D2</a:t>
                      </a:r>
                      <a:endParaRPr lang="en-GB" sz="12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3854" marR="43854" marT="6091" marB="0"/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</a:rPr>
                        <a:t>480</a:t>
                      </a:r>
                      <a:endParaRPr lang="en-GB" sz="1200">
                        <a:effectLst/>
                      </a:endParaRPr>
                    </a:p>
                    <a:p>
                      <a:r>
                        <a:rPr lang="en-GB" sz="1100">
                          <a:effectLst/>
                        </a:rPr>
                        <a:t>650</a:t>
                      </a:r>
                      <a:endParaRPr lang="en-GB" sz="1200">
                        <a:effectLst/>
                      </a:endParaRPr>
                    </a:p>
                    <a:p>
                      <a:r>
                        <a:rPr lang="en-GB" sz="1100">
                          <a:effectLst/>
                        </a:rPr>
                        <a:t>650</a:t>
                      </a:r>
                      <a:endParaRPr lang="en-GB" sz="12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3854" marR="43854" marT="6091" marB="0"/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</a:rPr>
                        <a:t>~16</a:t>
                      </a:r>
                      <a:endParaRPr lang="en-GB" sz="1200">
                        <a:effectLst/>
                      </a:endParaRPr>
                    </a:p>
                    <a:p>
                      <a:r>
                        <a:rPr lang="en-GB" sz="1100">
                          <a:effectLst/>
                        </a:rPr>
                        <a:t>11.4</a:t>
                      </a:r>
                      <a:endParaRPr lang="en-GB" sz="1200">
                        <a:effectLst/>
                      </a:endParaRPr>
                    </a:p>
                    <a:p>
                      <a:r>
                        <a:rPr lang="en-GB" sz="1100">
                          <a:effectLst/>
                        </a:rPr>
                        <a:t>9</a:t>
                      </a:r>
                      <a:endParaRPr lang="en-GB" sz="12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3854" marR="43854" marT="6091" marB="0"/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</a:rPr>
                        <a:t>End 2025</a:t>
                      </a:r>
                      <a:endParaRPr lang="en-GB" sz="1200">
                        <a:effectLst/>
                      </a:endParaRPr>
                    </a:p>
                    <a:p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200">
                        <a:effectLst/>
                      </a:endParaRPr>
                    </a:p>
                    <a:p>
                      <a:r>
                        <a:rPr lang="en-GB" sz="1100">
                          <a:effectLst/>
                        </a:rPr>
                        <a:t>Beginning 2026?</a:t>
                      </a:r>
                      <a:endParaRPr lang="en-GB" sz="12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3854" marR="43854" marT="6091" marB="0"/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</a:rPr>
                        <a:t>HFM </a:t>
                      </a:r>
                      <a:endParaRPr lang="en-GB" sz="1200">
                        <a:effectLst/>
                      </a:endParaRPr>
                    </a:p>
                    <a:p>
                      <a:r>
                        <a:rPr lang="en-GB" sz="1100">
                          <a:effectLst/>
                        </a:rPr>
                        <a:t>HFM</a:t>
                      </a:r>
                      <a:endParaRPr lang="en-GB" sz="1200">
                        <a:effectLst/>
                      </a:endParaRPr>
                    </a:p>
                    <a:p>
                      <a:r>
                        <a:rPr lang="en-GB" sz="1100">
                          <a:effectLst/>
                        </a:rPr>
                        <a:t>HFM</a:t>
                      </a:r>
                      <a:endParaRPr lang="en-GB" sz="12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3854" marR="43854" marT="6091" marB="0"/>
                </a:tc>
                <a:extLst>
                  <a:ext uri="{0D108BD9-81ED-4DB2-BD59-A6C34878D82A}">
                    <a16:rowId xmlns:a16="http://schemas.microsoft.com/office/drawing/2014/main" val="3434413899"/>
                  </a:ext>
                </a:extLst>
              </a:tr>
              <a:tr h="515640"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</a:rPr>
                        <a:t>INFN/CERN</a:t>
                      </a:r>
                      <a:endParaRPr lang="en-GB" sz="12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3854" marR="43854" marT="6091" marB="0"/>
                </a:tc>
                <a:tc>
                  <a:txBody>
                    <a:bodyPr/>
                    <a:lstStyle/>
                    <a:p>
                      <a:r>
                        <a:rPr lang="en-GB" sz="1100" dirty="0">
                          <a:effectLst/>
                        </a:rPr>
                        <a:t>Falcon M1</a:t>
                      </a:r>
                      <a:endParaRPr lang="en-GB" sz="1200" dirty="0">
                        <a:effectLst/>
                      </a:endParaRPr>
                    </a:p>
                    <a:p>
                      <a:r>
                        <a:rPr lang="en-GB" sz="1100" dirty="0">
                          <a:effectLst/>
                        </a:rPr>
                        <a:t>Falcon M2</a:t>
                      </a:r>
                      <a:endParaRPr lang="en-GB" sz="1200" dirty="0">
                        <a:effectLst/>
                      </a:endParaRPr>
                    </a:p>
                    <a:p>
                      <a:r>
                        <a:rPr lang="en-GB" sz="1100" dirty="0">
                          <a:effectLst/>
                        </a:rPr>
                        <a:t>Falcon M3</a:t>
                      </a:r>
                      <a:endParaRPr lang="en-GB" sz="12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3854" marR="43854" marT="6091" marB="0"/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</a:rPr>
                        <a:t>640</a:t>
                      </a:r>
                      <a:endParaRPr lang="en-GB" sz="1200">
                        <a:effectLst/>
                      </a:endParaRPr>
                    </a:p>
                    <a:p>
                      <a:r>
                        <a:rPr lang="en-GB" sz="1100">
                          <a:effectLst/>
                        </a:rPr>
                        <a:t>640</a:t>
                      </a:r>
                      <a:endParaRPr lang="en-GB" sz="1200">
                        <a:effectLst/>
                      </a:endParaRPr>
                    </a:p>
                    <a:p>
                      <a:r>
                        <a:rPr lang="en-GB" sz="1100">
                          <a:effectLst/>
                        </a:rPr>
                        <a:t>720</a:t>
                      </a:r>
                      <a:endParaRPr lang="en-GB" sz="12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3854" marR="43854" marT="6091" marB="0"/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</a:rPr>
                        <a:t>19.9</a:t>
                      </a:r>
                      <a:endParaRPr lang="en-GB" sz="1200">
                        <a:effectLst/>
                      </a:endParaRPr>
                    </a:p>
                    <a:p>
                      <a:r>
                        <a:rPr lang="en-GB" sz="1100">
                          <a:effectLst/>
                        </a:rPr>
                        <a:t>20.2</a:t>
                      </a:r>
                      <a:endParaRPr lang="en-GB" sz="1200">
                        <a:effectLst/>
                      </a:endParaRPr>
                    </a:p>
                    <a:p>
                      <a:r>
                        <a:rPr lang="en-GB" sz="1100">
                          <a:effectLst/>
                        </a:rPr>
                        <a:t>20.4</a:t>
                      </a:r>
                      <a:endParaRPr lang="en-GB" sz="12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3854" marR="43854" marT="6091" marB="0"/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</a:rPr>
                        <a:t>Q3 2026</a:t>
                      </a:r>
                      <a:endParaRPr lang="en-GB" sz="1200">
                        <a:effectLst/>
                      </a:endParaRPr>
                    </a:p>
                    <a:p>
                      <a:r>
                        <a:rPr lang="en-GB" sz="1100">
                          <a:effectLst/>
                        </a:rPr>
                        <a:t>Q4 2027</a:t>
                      </a:r>
                      <a:endParaRPr lang="en-GB" sz="1200">
                        <a:effectLst/>
                      </a:endParaRPr>
                    </a:p>
                    <a:p>
                      <a:r>
                        <a:rPr lang="en-GB" sz="1100">
                          <a:effectLst/>
                        </a:rPr>
                        <a:t>Q2 2028</a:t>
                      </a:r>
                      <a:endParaRPr lang="en-GB" sz="12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3854" marR="43854" marT="6091" marB="0"/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</a:rPr>
                        <a:t>Cluster D </a:t>
                      </a:r>
                      <a:endParaRPr lang="en-GB" sz="1200">
                        <a:effectLst/>
                      </a:endParaRPr>
                    </a:p>
                    <a:p>
                      <a:r>
                        <a:rPr lang="en-GB" sz="1100">
                          <a:effectLst/>
                        </a:rPr>
                        <a:t>Cluster D</a:t>
                      </a:r>
                      <a:endParaRPr lang="en-GB" sz="1200">
                        <a:effectLst/>
                      </a:endParaRPr>
                    </a:p>
                    <a:p>
                      <a:r>
                        <a:rPr lang="en-GB" sz="1100">
                          <a:effectLst/>
                        </a:rPr>
                        <a:t>Cluster D</a:t>
                      </a:r>
                      <a:endParaRPr lang="en-GB" sz="12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3854" marR="43854" marT="6091" marB="0"/>
                </a:tc>
                <a:extLst>
                  <a:ext uri="{0D108BD9-81ED-4DB2-BD59-A6C34878D82A}">
                    <a16:rowId xmlns:a16="http://schemas.microsoft.com/office/drawing/2014/main" val="1906438077"/>
                  </a:ext>
                </a:extLst>
              </a:tr>
              <a:tr h="515640"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</a:rPr>
                        <a:t>CERN</a:t>
                      </a:r>
                      <a:endParaRPr lang="en-GB" sz="12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3854" marR="43854" marT="6091" marB="0"/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</a:rPr>
                        <a:t>Bond #1-SA</a:t>
                      </a:r>
                      <a:endParaRPr lang="en-GB" sz="1200">
                        <a:effectLst/>
                      </a:endParaRPr>
                    </a:p>
                    <a:p>
                      <a:r>
                        <a:rPr lang="en-GB" sz="1100">
                          <a:effectLst/>
                        </a:rPr>
                        <a:t>Bond #2 - SA</a:t>
                      </a:r>
                      <a:endParaRPr lang="en-GB" sz="1200">
                        <a:effectLst/>
                      </a:endParaRPr>
                    </a:p>
                    <a:p>
                      <a:r>
                        <a:rPr lang="en-GB" sz="1100">
                          <a:effectLst/>
                        </a:rPr>
                        <a:t>Bond #3-DA</a:t>
                      </a:r>
                      <a:endParaRPr lang="en-GB" sz="12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3854" marR="43854" marT="6091" marB="0"/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</a:rPr>
                        <a:t>640</a:t>
                      </a:r>
                      <a:endParaRPr lang="en-GB" sz="1200">
                        <a:effectLst/>
                      </a:endParaRPr>
                    </a:p>
                    <a:p>
                      <a:r>
                        <a:rPr lang="en-GB" sz="1100">
                          <a:effectLst/>
                        </a:rPr>
                        <a:t>640</a:t>
                      </a:r>
                      <a:endParaRPr lang="en-GB" sz="1200">
                        <a:effectLst/>
                      </a:endParaRPr>
                    </a:p>
                    <a:p>
                      <a:r>
                        <a:rPr lang="en-GB" sz="1100">
                          <a:effectLst/>
                        </a:rPr>
                        <a:t>780</a:t>
                      </a:r>
                      <a:endParaRPr lang="en-GB" sz="12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3854" marR="43854" marT="6091" marB="0"/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</a:rPr>
                        <a:t>20.2</a:t>
                      </a:r>
                      <a:endParaRPr lang="en-GB" sz="1200">
                        <a:effectLst/>
                      </a:endParaRPr>
                    </a:p>
                    <a:p>
                      <a:r>
                        <a:rPr lang="en-GB" sz="1100">
                          <a:effectLst/>
                        </a:rPr>
                        <a:t>20.2</a:t>
                      </a:r>
                      <a:endParaRPr lang="en-GB" sz="1200">
                        <a:effectLst/>
                      </a:endParaRPr>
                    </a:p>
                    <a:p>
                      <a:r>
                        <a:rPr lang="en-GB" sz="1100">
                          <a:effectLst/>
                        </a:rPr>
                        <a:t>19.6</a:t>
                      </a:r>
                      <a:endParaRPr lang="en-GB" sz="12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3854" marR="43854" marT="6091" marB="0"/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</a:rPr>
                        <a:t>Q2 2026</a:t>
                      </a:r>
                      <a:endParaRPr lang="en-GB" sz="1200">
                        <a:effectLst/>
                      </a:endParaRPr>
                    </a:p>
                    <a:p>
                      <a:r>
                        <a:rPr lang="en-GB" sz="1100">
                          <a:effectLst/>
                        </a:rPr>
                        <a:t>Q3 2026</a:t>
                      </a:r>
                      <a:endParaRPr lang="en-GB" sz="1200">
                        <a:effectLst/>
                      </a:endParaRPr>
                    </a:p>
                    <a:p>
                      <a:r>
                        <a:rPr lang="en-GB" sz="1100">
                          <a:effectLst/>
                        </a:rPr>
                        <a:t>End 2026</a:t>
                      </a:r>
                      <a:endParaRPr lang="en-GB" sz="12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3854" marR="43854" marT="6091" marB="0"/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</a:rPr>
                        <a:t>Cluster D </a:t>
                      </a:r>
                      <a:endParaRPr lang="en-GB" sz="1200">
                        <a:effectLst/>
                      </a:endParaRPr>
                    </a:p>
                    <a:p>
                      <a:r>
                        <a:rPr lang="en-GB" sz="1100">
                          <a:effectLst/>
                        </a:rPr>
                        <a:t>Cluster D</a:t>
                      </a:r>
                      <a:endParaRPr lang="en-GB" sz="1200">
                        <a:effectLst/>
                      </a:endParaRPr>
                    </a:p>
                    <a:p>
                      <a:r>
                        <a:rPr lang="en-GB" sz="1100">
                          <a:effectLst/>
                        </a:rPr>
                        <a:t>Cluster D</a:t>
                      </a:r>
                      <a:endParaRPr lang="en-GB" sz="12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3854" marR="43854" marT="6091" marB="0"/>
                </a:tc>
                <a:extLst>
                  <a:ext uri="{0D108BD9-81ED-4DB2-BD59-A6C34878D82A}">
                    <a16:rowId xmlns:a16="http://schemas.microsoft.com/office/drawing/2014/main" val="926726800"/>
                  </a:ext>
                </a:extLst>
              </a:tr>
              <a:tr h="346020"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</a:rPr>
                        <a:t>PSI</a:t>
                      </a:r>
                      <a:endParaRPr lang="en-GB" sz="12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3854" marR="43854" marT="6091" marB="0"/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</a:rPr>
                        <a:t>SMCC2</a:t>
                      </a:r>
                      <a:endParaRPr lang="en-GB" sz="1200">
                        <a:effectLst/>
                      </a:endParaRPr>
                    </a:p>
                    <a:p>
                      <a:r>
                        <a:rPr lang="en-GB" sz="1100">
                          <a:effectLst/>
                        </a:rPr>
                        <a:t>SMACC</a:t>
                      </a:r>
                      <a:endParaRPr lang="en-GB" sz="12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3854" marR="43854" marT="6091" marB="0"/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2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3854" marR="43854" marT="6091" marB="0"/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</a:rPr>
                        <a:t>9</a:t>
                      </a:r>
                      <a:endParaRPr lang="en-GB" sz="1200">
                        <a:effectLst/>
                      </a:endParaRPr>
                    </a:p>
                    <a:p>
                      <a:r>
                        <a:rPr lang="en-GB" sz="1100">
                          <a:effectLst/>
                        </a:rPr>
                        <a:t>12.7</a:t>
                      </a:r>
                      <a:endParaRPr lang="en-GB" sz="12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3854" marR="43854" marT="6091" marB="0"/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</a:rPr>
                        <a:t> 2025</a:t>
                      </a:r>
                      <a:endParaRPr lang="en-GB" sz="1200">
                        <a:effectLst/>
                      </a:endParaRPr>
                    </a:p>
                    <a:p>
                      <a:r>
                        <a:rPr lang="en-GB" sz="1100">
                          <a:effectLst/>
                        </a:rPr>
                        <a:t> 2026?</a:t>
                      </a:r>
                      <a:endParaRPr lang="en-GB" sz="12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3854" marR="43854" marT="6091" marB="0"/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</a:rPr>
                        <a:t>Siegtal?</a:t>
                      </a:r>
                      <a:endParaRPr lang="en-GB" sz="1200">
                        <a:effectLst/>
                      </a:endParaRPr>
                    </a:p>
                    <a:p>
                      <a:r>
                        <a:rPr lang="en-GB" sz="1100">
                          <a:effectLst/>
                        </a:rPr>
                        <a:t>Siegtal?</a:t>
                      </a:r>
                      <a:endParaRPr lang="en-GB" sz="12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3854" marR="43854" marT="6091" marB="0"/>
                </a:tc>
                <a:extLst>
                  <a:ext uri="{0D108BD9-81ED-4DB2-BD59-A6C34878D82A}">
                    <a16:rowId xmlns:a16="http://schemas.microsoft.com/office/drawing/2014/main" val="3695393925"/>
                  </a:ext>
                </a:extLst>
              </a:tr>
              <a:tr h="1024500"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</a:rPr>
                        <a:t>CERN </a:t>
                      </a:r>
                      <a:endParaRPr lang="en-GB" sz="1200">
                        <a:effectLst/>
                      </a:endParaRPr>
                    </a:p>
                    <a:p>
                      <a:r>
                        <a:rPr lang="en-GB" sz="1100">
                          <a:effectLst/>
                        </a:rPr>
                        <a:t>TDP MQXFS</a:t>
                      </a:r>
                      <a:endParaRPr lang="en-GB" sz="12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3854" marR="43854" marT="6091" marB="0"/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</a:rPr>
                        <a:t>8b</a:t>
                      </a:r>
                      <a:endParaRPr lang="en-GB" sz="1200">
                        <a:effectLst/>
                      </a:endParaRPr>
                    </a:p>
                    <a:p>
                      <a:r>
                        <a:rPr lang="en-GB" sz="1100">
                          <a:effectLst/>
                        </a:rPr>
                        <a:t>4f</a:t>
                      </a:r>
                      <a:endParaRPr lang="en-GB" sz="1200">
                        <a:effectLst/>
                      </a:endParaRPr>
                    </a:p>
                    <a:p>
                      <a:r>
                        <a:rPr lang="en-GB" sz="1100">
                          <a:effectLst/>
                        </a:rPr>
                        <a:t>8c</a:t>
                      </a:r>
                      <a:endParaRPr lang="en-GB" sz="1200">
                        <a:effectLst/>
                      </a:endParaRPr>
                    </a:p>
                    <a:p>
                      <a:r>
                        <a:rPr lang="en-GB" sz="1100">
                          <a:effectLst/>
                        </a:rPr>
                        <a:t>4g</a:t>
                      </a:r>
                      <a:endParaRPr lang="en-GB" sz="1200">
                        <a:effectLst/>
                      </a:endParaRPr>
                    </a:p>
                    <a:p>
                      <a:r>
                        <a:rPr lang="en-GB" sz="1100">
                          <a:effectLst/>
                        </a:rPr>
                        <a:t>4h</a:t>
                      </a:r>
                      <a:endParaRPr lang="en-GB" sz="1200">
                        <a:effectLst/>
                      </a:endParaRPr>
                    </a:p>
                    <a:p>
                      <a:r>
                        <a:rPr lang="en-GB" sz="1100">
                          <a:effectLst/>
                        </a:rPr>
                        <a:t>4i</a:t>
                      </a:r>
                      <a:endParaRPr lang="en-GB" sz="12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3854" marR="43854" marT="6091" marB="0"/>
                </a:tc>
                <a:tc>
                  <a:txBody>
                    <a:bodyPr/>
                    <a:lstStyle/>
                    <a:p>
                      <a:endParaRPr lang="en-GB" sz="105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3854" marR="43854" marT="6091" marB="0"/>
                </a:tc>
                <a:tc>
                  <a:txBody>
                    <a:bodyPr/>
                    <a:lstStyle/>
                    <a:p>
                      <a:endParaRPr lang="en-GB" sz="105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3854" marR="43854" marT="6091" marB="0"/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</a:rPr>
                        <a:t>Feb 2025</a:t>
                      </a:r>
                      <a:endParaRPr lang="en-GB" sz="1200">
                        <a:effectLst/>
                      </a:endParaRPr>
                    </a:p>
                    <a:p>
                      <a:r>
                        <a:rPr lang="en-GB" sz="1100">
                          <a:effectLst/>
                        </a:rPr>
                        <a:t>Mar 2025</a:t>
                      </a:r>
                      <a:endParaRPr lang="en-GB" sz="1200">
                        <a:effectLst/>
                      </a:endParaRPr>
                    </a:p>
                    <a:p>
                      <a:r>
                        <a:rPr lang="en-GB" sz="1100">
                          <a:effectLst/>
                        </a:rPr>
                        <a:t>May 2025</a:t>
                      </a:r>
                      <a:endParaRPr lang="en-GB" sz="1200">
                        <a:effectLst/>
                      </a:endParaRPr>
                    </a:p>
                    <a:p>
                      <a:r>
                        <a:rPr lang="en-GB" sz="1100">
                          <a:effectLst/>
                        </a:rPr>
                        <a:t>June 2025</a:t>
                      </a:r>
                      <a:endParaRPr lang="en-GB" sz="1200">
                        <a:effectLst/>
                      </a:endParaRPr>
                    </a:p>
                    <a:p>
                      <a:r>
                        <a:rPr lang="en-GB" sz="1100">
                          <a:effectLst/>
                        </a:rPr>
                        <a:t>Sept 2025</a:t>
                      </a:r>
                      <a:endParaRPr lang="en-GB" sz="1200">
                        <a:effectLst/>
                      </a:endParaRPr>
                    </a:p>
                    <a:p>
                      <a:r>
                        <a:rPr lang="en-GB" sz="1100">
                          <a:effectLst/>
                        </a:rPr>
                        <a:t>Dec 2025</a:t>
                      </a:r>
                      <a:endParaRPr lang="en-GB" sz="12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3854" marR="43854" marT="6091" marB="0"/>
                </a:tc>
                <a:tc>
                  <a:txBody>
                    <a:bodyPr/>
                    <a:lstStyle/>
                    <a:p>
                      <a:r>
                        <a:rPr lang="en-GB" sz="1100" dirty="0">
                          <a:effectLst/>
                        </a:rPr>
                        <a:t>HFM</a:t>
                      </a:r>
                      <a:endParaRPr lang="en-GB" sz="1200" dirty="0">
                        <a:effectLst/>
                      </a:endParaRPr>
                    </a:p>
                    <a:p>
                      <a:r>
                        <a:rPr lang="en-GB" sz="1100" dirty="0">
                          <a:effectLst/>
                        </a:rPr>
                        <a:t>HFM</a:t>
                      </a:r>
                      <a:endParaRPr lang="en-GB" sz="1200" dirty="0">
                        <a:effectLst/>
                      </a:endParaRPr>
                    </a:p>
                    <a:p>
                      <a:r>
                        <a:rPr lang="en-GB" sz="1100" dirty="0">
                          <a:effectLst/>
                        </a:rPr>
                        <a:t>HFM</a:t>
                      </a:r>
                      <a:endParaRPr lang="en-GB" sz="1200" dirty="0">
                        <a:effectLst/>
                      </a:endParaRPr>
                    </a:p>
                    <a:p>
                      <a:r>
                        <a:rPr lang="en-GB" sz="1100" dirty="0">
                          <a:effectLst/>
                        </a:rPr>
                        <a:t>HFM</a:t>
                      </a:r>
                      <a:endParaRPr lang="en-GB" sz="1200" dirty="0">
                        <a:effectLst/>
                      </a:endParaRPr>
                    </a:p>
                    <a:p>
                      <a:r>
                        <a:rPr lang="en-GB" sz="1100" dirty="0">
                          <a:effectLst/>
                        </a:rPr>
                        <a:t>HFM</a:t>
                      </a:r>
                      <a:endParaRPr lang="en-GB" sz="1200" dirty="0">
                        <a:effectLst/>
                      </a:endParaRPr>
                    </a:p>
                    <a:p>
                      <a:r>
                        <a:rPr lang="en-GB" sz="1100" dirty="0">
                          <a:effectLst/>
                        </a:rPr>
                        <a:t>HFM</a:t>
                      </a:r>
                      <a:endParaRPr lang="en-GB" sz="1200" dirty="0">
                        <a:effectLst/>
                      </a:endParaRPr>
                    </a:p>
                  </a:txBody>
                  <a:tcPr marL="43854" marR="43854" marT="6091" marB="0"/>
                </a:tc>
                <a:extLst>
                  <a:ext uri="{0D108BD9-81ED-4DB2-BD59-A6C34878D82A}">
                    <a16:rowId xmlns:a16="http://schemas.microsoft.com/office/drawing/2014/main" val="53827079"/>
                  </a:ext>
                </a:extLst>
              </a:tr>
              <a:tr h="1194121"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</a:rPr>
                        <a:t>CERN</a:t>
                      </a:r>
                      <a:endParaRPr lang="en-GB" sz="1200">
                        <a:effectLst/>
                      </a:endParaRPr>
                    </a:p>
                    <a:p>
                      <a:r>
                        <a:rPr lang="en-GB" sz="1100">
                          <a:effectLst/>
                        </a:rPr>
                        <a:t>TDP SMC</a:t>
                      </a:r>
                      <a:endParaRPr lang="en-GB" sz="12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3854" marR="43854" marT="6091" marB="0"/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</a:rPr>
                        <a:t>2G 109</a:t>
                      </a:r>
                      <a:endParaRPr lang="en-GB" sz="1200">
                        <a:effectLst/>
                      </a:endParaRPr>
                    </a:p>
                    <a:p>
                      <a:r>
                        <a:rPr lang="en-GB" sz="1100">
                          <a:effectLst/>
                        </a:rPr>
                        <a:t>2G 110</a:t>
                      </a:r>
                      <a:endParaRPr lang="en-GB" sz="1200">
                        <a:effectLst/>
                      </a:endParaRPr>
                    </a:p>
                    <a:p>
                      <a:r>
                        <a:rPr lang="en-GB" sz="1100">
                          <a:effectLst/>
                        </a:rPr>
                        <a:t>2G 106</a:t>
                      </a:r>
                      <a:endParaRPr lang="en-GB" sz="1200">
                        <a:effectLst/>
                      </a:endParaRPr>
                    </a:p>
                    <a:p>
                      <a:r>
                        <a:rPr lang="en-GB" sz="1100">
                          <a:effectLst/>
                        </a:rPr>
                        <a:t>2G 201</a:t>
                      </a:r>
                      <a:endParaRPr lang="en-GB" sz="1200">
                        <a:effectLst/>
                      </a:endParaRPr>
                    </a:p>
                    <a:p>
                      <a:r>
                        <a:rPr lang="en-GB" sz="1100">
                          <a:effectLst/>
                        </a:rPr>
                        <a:t>2G 107c</a:t>
                      </a:r>
                      <a:endParaRPr lang="en-GB" sz="1200">
                        <a:effectLst/>
                      </a:endParaRPr>
                    </a:p>
                    <a:p>
                      <a:r>
                        <a:rPr lang="en-GB" sz="1100">
                          <a:effectLst/>
                        </a:rPr>
                        <a:t>2G 202</a:t>
                      </a:r>
                      <a:endParaRPr lang="en-GB" sz="1200">
                        <a:effectLst/>
                      </a:endParaRPr>
                    </a:p>
                    <a:p>
                      <a:r>
                        <a:rPr lang="en-GB" sz="1100">
                          <a:effectLst/>
                        </a:rPr>
                        <a:t>2G 203</a:t>
                      </a:r>
                      <a:endParaRPr lang="en-GB" sz="12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3854" marR="43854" marT="6091" marB="0"/>
                </a:tc>
                <a:tc>
                  <a:txBody>
                    <a:bodyPr/>
                    <a:lstStyle/>
                    <a:p>
                      <a:endParaRPr lang="en-GB" sz="105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3854" marR="43854" marT="6091" marB="0"/>
                </a:tc>
                <a:tc>
                  <a:txBody>
                    <a:bodyPr/>
                    <a:lstStyle/>
                    <a:p>
                      <a:endParaRPr lang="en-GB" sz="105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3854" marR="43854" marT="6091" marB="0"/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</a:rPr>
                        <a:t>Mar 2025</a:t>
                      </a:r>
                      <a:endParaRPr lang="en-GB" sz="1200">
                        <a:effectLst/>
                      </a:endParaRPr>
                    </a:p>
                    <a:p>
                      <a:r>
                        <a:rPr lang="en-GB" sz="1100">
                          <a:effectLst/>
                        </a:rPr>
                        <a:t>Apr 2025</a:t>
                      </a:r>
                      <a:endParaRPr lang="en-GB" sz="1200">
                        <a:effectLst/>
                      </a:endParaRPr>
                    </a:p>
                    <a:p>
                      <a:r>
                        <a:rPr lang="en-GB" sz="1100">
                          <a:effectLst/>
                        </a:rPr>
                        <a:t>May 2025</a:t>
                      </a:r>
                      <a:endParaRPr lang="en-GB" sz="1200">
                        <a:effectLst/>
                      </a:endParaRPr>
                    </a:p>
                    <a:p>
                      <a:r>
                        <a:rPr lang="en-GB" sz="1100">
                          <a:effectLst/>
                        </a:rPr>
                        <a:t>June 2025</a:t>
                      </a:r>
                      <a:endParaRPr lang="en-GB" sz="1200">
                        <a:effectLst/>
                      </a:endParaRPr>
                    </a:p>
                    <a:p>
                      <a:r>
                        <a:rPr lang="en-GB" sz="1100">
                          <a:effectLst/>
                        </a:rPr>
                        <a:t>Jul 2025</a:t>
                      </a:r>
                      <a:endParaRPr lang="en-GB" sz="1200">
                        <a:effectLst/>
                      </a:endParaRPr>
                    </a:p>
                    <a:p>
                      <a:r>
                        <a:rPr lang="en-GB" sz="1100">
                          <a:effectLst/>
                        </a:rPr>
                        <a:t>Sept 2025</a:t>
                      </a:r>
                      <a:endParaRPr lang="en-GB" sz="1200">
                        <a:effectLst/>
                      </a:endParaRPr>
                    </a:p>
                    <a:p>
                      <a:r>
                        <a:rPr lang="en-GB" sz="1100">
                          <a:effectLst/>
                        </a:rPr>
                        <a:t>Dec 2025</a:t>
                      </a:r>
                      <a:endParaRPr lang="en-GB" sz="12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3854" marR="43854" marT="6091" marB="0"/>
                </a:tc>
                <a:tc>
                  <a:txBody>
                    <a:bodyPr/>
                    <a:lstStyle/>
                    <a:p>
                      <a:r>
                        <a:rPr lang="en-GB" sz="1100" dirty="0" err="1">
                          <a:effectLst/>
                        </a:rPr>
                        <a:t>Siegtal</a:t>
                      </a:r>
                      <a:endParaRPr lang="en-GB" sz="1200" dirty="0">
                        <a:effectLst/>
                      </a:endParaRPr>
                    </a:p>
                    <a:p>
                      <a:r>
                        <a:rPr lang="en-GB" sz="1100" dirty="0" err="1">
                          <a:effectLst/>
                        </a:rPr>
                        <a:t>Siegtal</a:t>
                      </a:r>
                      <a:endParaRPr lang="en-GB" sz="1200" dirty="0">
                        <a:effectLst/>
                      </a:endParaRPr>
                    </a:p>
                    <a:p>
                      <a:r>
                        <a:rPr lang="en-GB" sz="1100" dirty="0" err="1">
                          <a:effectLst/>
                        </a:rPr>
                        <a:t>Siegtal</a:t>
                      </a:r>
                      <a:endParaRPr lang="en-GB" sz="1200" dirty="0">
                        <a:effectLst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err="1">
                          <a:effectLst/>
                        </a:rPr>
                        <a:t>Siegtal</a:t>
                      </a:r>
                      <a:endParaRPr lang="en-GB" sz="1200" dirty="0">
                        <a:effectLst/>
                      </a:endParaRPr>
                    </a:p>
                    <a:p>
                      <a:r>
                        <a:rPr lang="en-GB" sz="1100" dirty="0" err="1">
                          <a:effectLst/>
                        </a:rPr>
                        <a:t>Siegtal</a:t>
                      </a:r>
                      <a:endParaRPr lang="en-GB" sz="1200" dirty="0">
                        <a:effectLst/>
                      </a:endParaRPr>
                    </a:p>
                    <a:p>
                      <a:r>
                        <a:rPr lang="en-GB" sz="1100" dirty="0" err="1">
                          <a:effectLst/>
                        </a:rPr>
                        <a:t>Siegtal</a:t>
                      </a:r>
                      <a:endParaRPr lang="en-GB" sz="1200" dirty="0">
                        <a:effectLst/>
                      </a:endParaRPr>
                    </a:p>
                    <a:p>
                      <a:r>
                        <a:rPr lang="en-GB" sz="1100" dirty="0" err="1">
                          <a:effectLst/>
                        </a:rPr>
                        <a:t>Siegtal</a:t>
                      </a:r>
                      <a:endParaRPr lang="en-GB" sz="12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3854" marR="43854" marT="6091" marB="0"/>
                </a:tc>
                <a:extLst>
                  <a:ext uri="{0D108BD9-81ED-4DB2-BD59-A6C34878D82A}">
                    <a16:rowId xmlns:a16="http://schemas.microsoft.com/office/drawing/2014/main" val="85369979"/>
                  </a:ext>
                </a:extLst>
              </a:tr>
              <a:tr h="515640"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</a:rPr>
                        <a:t>HTS by MSC-HSD</a:t>
                      </a:r>
                      <a:endParaRPr lang="en-GB" sz="12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3854" marR="43854" marT="6091" marB="0"/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</a:rPr>
                        <a:t>Multiple coils</a:t>
                      </a:r>
                      <a:endParaRPr lang="en-GB" sz="1200">
                        <a:effectLst/>
                      </a:endParaRPr>
                    </a:p>
                    <a:p>
                      <a:r>
                        <a:rPr lang="en-GB" sz="1100">
                          <a:effectLst/>
                        </a:rPr>
                        <a:t>Three double layer racetracks 5.8 T</a:t>
                      </a:r>
                      <a:endParaRPr lang="en-GB" sz="12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3854" marR="43854" marT="6091" marB="0"/>
                </a:tc>
                <a:tc>
                  <a:txBody>
                    <a:bodyPr/>
                    <a:lstStyle/>
                    <a:p>
                      <a:endParaRPr lang="en-GB" sz="105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3854" marR="43854" marT="6091" marB="0"/>
                </a:tc>
                <a:tc>
                  <a:txBody>
                    <a:bodyPr/>
                    <a:lstStyle/>
                    <a:p>
                      <a:endParaRPr lang="en-GB" sz="105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3854" marR="43854" marT="6091" marB="0"/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</a:rPr>
                        <a:t>March 2025 and onwards</a:t>
                      </a:r>
                      <a:endParaRPr lang="en-GB" sz="1200">
                        <a:effectLst/>
                      </a:endParaRPr>
                    </a:p>
                    <a:p>
                      <a:r>
                        <a:rPr lang="en-GB" sz="1100">
                          <a:effectLst/>
                        </a:rPr>
                        <a:t>May 2025</a:t>
                      </a:r>
                      <a:endParaRPr lang="en-GB" sz="12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3854" marR="43854" marT="6091" marB="0"/>
                </a:tc>
                <a:tc>
                  <a:txBody>
                    <a:bodyPr/>
                    <a:lstStyle/>
                    <a:p>
                      <a:r>
                        <a:rPr lang="en-GB" sz="1100" dirty="0">
                          <a:effectLst/>
                        </a:rPr>
                        <a:t>Diode/CVT</a:t>
                      </a:r>
                      <a:endParaRPr lang="en-GB" sz="1200" dirty="0">
                        <a:effectLst/>
                      </a:endParaRPr>
                    </a:p>
                    <a:p>
                      <a:r>
                        <a:rPr lang="en-GB" sz="1100" dirty="0">
                          <a:effectLst/>
                        </a:rPr>
                        <a:t>Diode/CVT or HFM?</a:t>
                      </a:r>
                      <a:endParaRPr lang="en-GB" sz="12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3854" marR="43854" marT="6091" marB="0"/>
                </a:tc>
                <a:extLst>
                  <a:ext uri="{0D108BD9-81ED-4DB2-BD59-A6C34878D82A}">
                    <a16:rowId xmlns:a16="http://schemas.microsoft.com/office/drawing/2014/main" val="4094678018"/>
                  </a:ext>
                </a:extLst>
              </a:tr>
              <a:tr h="293894"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</a:rPr>
                        <a:t>HTS IRIS</a:t>
                      </a:r>
                      <a:endParaRPr lang="en-GB" sz="12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3854" marR="43854" marT="6091" marB="0"/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</a:rPr>
                        <a:t>I consider these are tested in Italy</a:t>
                      </a:r>
                      <a:endParaRPr lang="en-GB" sz="12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3854" marR="43854" marT="6091" marB="0"/>
                </a:tc>
                <a:tc>
                  <a:txBody>
                    <a:bodyPr/>
                    <a:lstStyle/>
                    <a:p>
                      <a:endParaRPr lang="en-GB" sz="105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3854" marR="43854" marT="6091" marB="0"/>
                </a:tc>
                <a:tc>
                  <a:txBody>
                    <a:bodyPr/>
                    <a:lstStyle/>
                    <a:p>
                      <a:endParaRPr lang="en-GB" sz="105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3854" marR="43854" marT="6091" marB="0"/>
                </a:tc>
                <a:tc>
                  <a:txBody>
                    <a:bodyPr/>
                    <a:lstStyle/>
                    <a:p>
                      <a:endParaRPr lang="en-GB" sz="105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3854" marR="43854" marT="6091" marB="0"/>
                </a:tc>
                <a:tc>
                  <a:txBody>
                    <a:bodyPr/>
                    <a:lstStyle/>
                    <a:p>
                      <a:endParaRPr lang="en-GB" sz="105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3854" marR="43854" marT="6091" marB="0"/>
                </a:tc>
                <a:extLst>
                  <a:ext uri="{0D108BD9-81ED-4DB2-BD59-A6C34878D82A}">
                    <a16:rowId xmlns:a16="http://schemas.microsoft.com/office/drawing/2014/main" val="3205388063"/>
                  </a:ext>
                </a:extLst>
              </a:tr>
              <a:tr h="293894"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</a:rPr>
                        <a:t>CEA</a:t>
                      </a:r>
                      <a:endParaRPr lang="en-GB" sz="12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3854" marR="43854" marT="6091" marB="0"/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</a:rPr>
                        <a:t>long” MI Racetrack HTS</a:t>
                      </a:r>
                      <a:endParaRPr lang="en-GB" sz="12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3854" marR="43854" marT="6091" marB="0"/>
                </a:tc>
                <a:tc>
                  <a:txBody>
                    <a:bodyPr/>
                    <a:lstStyle/>
                    <a:p>
                      <a:endParaRPr lang="en-GB" sz="105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3854" marR="43854" marT="6091" marB="0"/>
                </a:tc>
                <a:tc>
                  <a:txBody>
                    <a:bodyPr/>
                    <a:lstStyle/>
                    <a:p>
                      <a:endParaRPr lang="en-GB" sz="105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3854" marR="43854" marT="6091" marB="0"/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</a:rPr>
                        <a:t>Send to CERN May 2025</a:t>
                      </a:r>
                      <a:endParaRPr lang="en-GB" sz="12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3854" marR="43854" marT="6091" marB="0"/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</a:rPr>
                        <a:t>Diode/CVT?</a:t>
                      </a:r>
                      <a:endParaRPr lang="en-GB" sz="12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3854" marR="43854" marT="6091" marB="0"/>
                </a:tc>
                <a:extLst>
                  <a:ext uri="{0D108BD9-81ED-4DB2-BD59-A6C34878D82A}">
                    <a16:rowId xmlns:a16="http://schemas.microsoft.com/office/drawing/2014/main" val="1863600616"/>
                  </a:ext>
                </a:extLst>
              </a:tr>
              <a:tr h="293894"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</a:rPr>
                        <a:t>LBNL</a:t>
                      </a:r>
                      <a:endParaRPr lang="en-GB" sz="12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3854" marR="43854" marT="6091" marB="0"/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</a:rPr>
                        <a:t>HD3</a:t>
                      </a:r>
                      <a:endParaRPr lang="en-GB" sz="12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3854" marR="43854" marT="6091" marB="0"/>
                </a:tc>
                <a:tc>
                  <a:txBody>
                    <a:bodyPr/>
                    <a:lstStyle/>
                    <a:p>
                      <a:endParaRPr lang="en-GB" sz="105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3854" marR="43854" marT="6091" marB="0"/>
                </a:tc>
                <a:tc>
                  <a:txBody>
                    <a:bodyPr/>
                    <a:lstStyle/>
                    <a:p>
                      <a:endParaRPr lang="en-GB" sz="105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3854" marR="43854" marT="6091" marB="0"/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</a:rPr>
                        <a:t>Spring 2025?</a:t>
                      </a:r>
                      <a:endParaRPr lang="en-GB" sz="12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3854" marR="43854" marT="6091" marB="0"/>
                </a:tc>
                <a:tc>
                  <a:txBody>
                    <a:bodyPr/>
                    <a:lstStyle/>
                    <a:p>
                      <a:r>
                        <a:rPr lang="en-GB" sz="1100" dirty="0">
                          <a:effectLst/>
                        </a:rPr>
                        <a:t>HFM</a:t>
                      </a:r>
                      <a:endParaRPr lang="en-GB" sz="12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43854" marR="43854" marT="6091" marB="0"/>
                </a:tc>
                <a:extLst>
                  <a:ext uri="{0D108BD9-81ED-4DB2-BD59-A6C34878D82A}">
                    <a16:rowId xmlns:a16="http://schemas.microsoft.com/office/drawing/2014/main" val="26653061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828992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C4D949-32AF-235D-FD54-A874142E95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Magnets from SMT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0FC4F3-106B-7B15-4267-64FD9D2F4E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MQXFS4f ?</a:t>
            </a:r>
          </a:p>
          <a:p>
            <a:r>
              <a:rPr lang="en-US" dirty="0"/>
              <a:t>SMC 109 ?</a:t>
            </a:r>
          </a:p>
          <a:p>
            <a:r>
              <a:rPr lang="en-US" dirty="0"/>
              <a:t>RMM2 ?</a:t>
            </a:r>
          </a:p>
          <a:p>
            <a:r>
              <a:rPr lang="en-US" dirty="0"/>
              <a:t>Fusillo ?</a:t>
            </a:r>
          </a:p>
          <a:p>
            <a:endParaRPr lang="en-US" dirty="0"/>
          </a:p>
          <a:p>
            <a:r>
              <a:rPr lang="en-US" dirty="0"/>
              <a:t>Others that I missed?</a:t>
            </a:r>
          </a:p>
        </p:txBody>
      </p:sp>
    </p:spTree>
    <p:extLst>
      <p:ext uri="{BB962C8B-B14F-4D97-AF65-F5344CB8AC3E}">
        <p14:creationId xmlns:p14="http://schemas.microsoft.com/office/powerpoint/2010/main" val="27118742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2C8C9A-1DB7-24E4-E06A-6B7AC33F13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Magnets from HSD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D2C1B4-081F-879E-D904-EC38C4CADB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DR_FFC01_08: arrival second week of March</a:t>
            </a:r>
          </a:p>
          <a:p>
            <a:pPr lvl="1"/>
            <a:r>
              <a:rPr lang="en-GB" dirty="0"/>
              <a:t>Does it include Carlo’s MM system?</a:t>
            </a:r>
          </a:p>
          <a:p>
            <a:r>
              <a:rPr lang="en-GB" dirty="0"/>
              <a:t>Three coils in a frame: last week of April </a:t>
            </a:r>
          </a:p>
          <a:p>
            <a:r>
              <a:rPr lang="en-GB" dirty="0"/>
              <a:t>Second Three coils in a frame: last week of May</a:t>
            </a:r>
          </a:p>
          <a:p>
            <a:r>
              <a:rPr lang="en-GB" dirty="0"/>
              <a:t>Common Coil configuration: around September</a:t>
            </a:r>
          </a:p>
          <a:p>
            <a:endParaRPr lang="en-GB" dirty="0"/>
          </a:p>
          <a:p>
            <a:r>
              <a:rPr lang="en-GB" dirty="0"/>
              <a:t>Scale UP – 2 year program, TBD</a:t>
            </a:r>
          </a:p>
        </p:txBody>
      </p:sp>
    </p:spTree>
    <p:extLst>
      <p:ext uri="{BB962C8B-B14F-4D97-AF65-F5344CB8AC3E}">
        <p14:creationId xmlns:p14="http://schemas.microsoft.com/office/powerpoint/2010/main" val="39019791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7C4F8F-C7D1-7437-DD06-9D0B84025C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Magnets from LMF / WP3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CC1986-3E15-6015-9A61-627F60ED4E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MgB2 200mm radius bending test – to 163?</a:t>
            </a:r>
          </a:p>
          <a:p>
            <a:r>
              <a:rPr lang="en-US" dirty="0"/>
              <a:t>MSCB</a:t>
            </a:r>
          </a:p>
          <a:p>
            <a:r>
              <a:rPr lang="en-US" dirty="0"/>
              <a:t>EESD phase 3</a:t>
            </a:r>
          </a:p>
          <a:p>
            <a:endParaRPr lang="en-US" dirty="0"/>
          </a:p>
          <a:p>
            <a:r>
              <a:rPr lang="en-US" dirty="0"/>
              <a:t>MCBXFA2: arrival mid March</a:t>
            </a:r>
          </a:p>
          <a:p>
            <a:pPr lvl="1"/>
            <a:r>
              <a:rPr lang="en-US" dirty="0"/>
              <a:t>I think this should be the next one in Cluster D</a:t>
            </a:r>
          </a:p>
          <a:p>
            <a:r>
              <a:rPr lang="en-US" dirty="0"/>
              <a:t>MCBRD05 (tested) and MCBRD07 (virgin): will arrive beginning of March.</a:t>
            </a:r>
          </a:p>
          <a:p>
            <a:r>
              <a:rPr lang="en-US" dirty="0"/>
              <a:t>MCBRD08 (virgin): May 2025</a:t>
            </a:r>
          </a:p>
          <a:p>
            <a:r>
              <a:rPr lang="en-US" dirty="0"/>
              <a:t>MCBRD09 (virgin): July 2025.</a:t>
            </a:r>
          </a:p>
          <a:p>
            <a:r>
              <a:rPr lang="en-US" dirty="0"/>
              <a:t>MCBRD10 (virgin): September 2025.</a:t>
            </a:r>
          </a:p>
          <a:p>
            <a:r>
              <a:rPr lang="en-US" dirty="0"/>
              <a:t>MCBRD11: Former expected in March, magnet in May.</a:t>
            </a:r>
          </a:p>
          <a:p>
            <a:endParaRPr 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26345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D993EA-1B73-B5D7-1B7C-EA01626B38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Magnets from collaborations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CE26B4-DED5-118A-ACC5-34D39A0EAF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PSI – SMCC2 ?</a:t>
            </a:r>
          </a:p>
          <a:p>
            <a:r>
              <a:rPr lang="en-US" dirty="0"/>
              <a:t>CIEMAT – ISAAC 1?</a:t>
            </a:r>
          </a:p>
          <a:p>
            <a:r>
              <a:rPr lang="en-GB" dirty="0"/>
              <a:t>AUP – HD3: shipping end of February</a:t>
            </a:r>
          </a:p>
          <a:p>
            <a:r>
              <a:rPr lang="en-GB" dirty="0"/>
              <a:t>CEA – HTS EuCARD2 ?</a:t>
            </a:r>
          </a:p>
          <a:p>
            <a:r>
              <a:rPr lang="en-GB" dirty="0"/>
              <a:t>CEA – MI long racetrack HTS ?</a:t>
            </a:r>
          </a:p>
          <a:p>
            <a:r>
              <a:rPr lang="en-GB" dirty="0"/>
              <a:t>INFN – Falcon D: probably not this year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95636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1483</TotalTime>
  <Words>542</Words>
  <Application>Microsoft Office PowerPoint</Application>
  <PresentationFormat>Widescreen</PresentationFormat>
  <Paragraphs>222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Aptos</vt:lpstr>
      <vt:lpstr>Aptos Display</vt:lpstr>
      <vt:lpstr>Arial</vt:lpstr>
      <vt:lpstr>Calibri</vt:lpstr>
      <vt:lpstr>Times New Roman</vt:lpstr>
      <vt:lpstr>Office Theme</vt:lpstr>
      <vt:lpstr>SM18 vertical test bench planning</vt:lpstr>
      <vt:lpstr>Update since last meeting</vt:lpstr>
      <vt:lpstr>HFM program table by Gerard</vt:lpstr>
      <vt:lpstr>Magnets from SMT</vt:lpstr>
      <vt:lpstr>Magnets from HSD</vt:lpstr>
      <vt:lpstr>Magnets from LMF / WP3</vt:lpstr>
      <vt:lpstr>Magnets from collaborations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Franco Julio Mangiarotti</dc:creator>
  <cp:lastModifiedBy>Franco Julio Mangiarotti</cp:lastModifiedBy>
  <cp:revision>8</cp:revision>
  <dcterms:created xsi:type="dcterms:W3CDTF">2025-01-21T08:47:01Z</dcterms:created>
  <dcterms:modified xsi:type="dcterms:W3CDTF">2025-02-17T15:49:14Z</dcterms:modified>
</cp:coreProperties>
</file>