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6F69AE-7014-4B04-B4AB-4B651FE55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07847E5-5A63-44B2-8AD5-4C63BE2A4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EE7ED5-35BF-4FD4-BF90-6D532FA78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8409AD-994F-46BE-82D2-9FEE87ED0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F4557B-8EBF-4CC3-BD48-87C18C7A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5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C83318-B011-44CA-814C-D95D2D39C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0042404-798A-4EA0-9EC8-261BD969F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9484-DBBE-47CF-A223-6162845D8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A16F37-8822-4ABA-AD74-9572F028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3DE9A7-3957-4EDC-B3E7-4C812A8D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1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693F1A1-6874-4F41-A119-3654752933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0BAC24-8C4A-4BE4-8547-58F1329DB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01421F-6E78-4F37-965C-53F908D5A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E0E5BD-E516-462F-B276-C11D12BFD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260782-5764-41D3-A0A4-2EFCD27EA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05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339F61-B9B7-4955-82AE-FD25A3A9B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02F957-FEF6-432C-9436-2A23731D6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89365C-6BFB-4678-ACE2-AA5BAFF42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9C75DE-A988-4B6C-9952-F6C814CE4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CDCC66-89A2-403A-9E99-C8DB906AD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714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B55E03-C47D-46D1-A50E-07460B7A9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A76735-FE3F-4669-AFEF-8BBD6E05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17FB4B-854F-4096-ADAA-5B89F5BA2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897A99-E3BB-43E9-BB51-856A04671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16F914-BE26-4A1F-A31F-5F74EC06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04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AB8148-59E6-4D73-9AF3-EA53FF4E2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E5FD99-BE39-436D-A990-150D03B78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009BE8-23BC-49B5-BCBD-9D13BF35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49F45E-50B6-4E38-8F4F-F2ACB587C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A21998-41CF-46DB-87FC-BC383A570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97293D-DEB7-42A0-9E06-91BCF0826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17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E6DCF8-7C04-47C0-830A-2B916711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439B4A-2A5F-4781-8139-644E5FBE7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0CED27-3E77-47FC-8599-EACF6B3E1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CCDB9F-CF05-4C38-8960-675EBD914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F19868B-58C6-474A-A7D5-9D1BD69F5B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FED810C-876A-4A73-8D4F-0C6FA2FAB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F197738-861E-4D3B-9B67-85280475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FF6CDC9-DD69-4FE2-9847-7C71AB913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91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A4187-353D-4171-ADC0-89119A927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A66C22F-4532-4BEF-A2F0-7535964C6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DCEB97-5623-447B-97D1-FB972E567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E0B204-DB89-4DB4-B125-BE956A76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4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5CF7206-0116-4E5C-B022-EA3899B5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172FDA-8509-4A21-AC3D-056E08961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D3D5EB-43DB-49C0-8460-604A824D3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6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EE03A0-3759-490E-A281-8C33387B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5D8380-4EF1-4EB0-A242-45DE01DAE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3E16BD1-E48E-40E2-AC27-90DE48D57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990F52-F076-4012-B313-2958A5D88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4FA73E-93BA-44C9-972A-C604B76C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81F062-7FAC-4665-BAFA-53A0BF0F0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3BAA29-5492-441C-9BE2-D7D651435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8F81845-4966-4250-BFEC-B1FA2FE23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358047C-EAE1-4A12-9828-29AABBD96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2E47DC5-3A43-449C-8541-6721A6EC8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155D46-BD3A-4ACF-9DE9-FA24D1C3B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095B5C3-0677-4017-884F-896F5CAF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53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686F0BC-5175-425A-81EC-DCC476F47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E80D88-A1FE-4A42-BF79-0229F815F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9E20FF-786B-4C38-8217-CED586437A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C9F8-3ABD-4C60-AD09-55732D91CBEA}" type="datetimeFigureOut">
              <a:rPr lang="en-GB" smtClean="0"/>
              <a:t>19/02/2025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3098B4-DF23-493C-9F2F-CED8853334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40A9E7-7D72-454B-91B7-734DEC379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CCECB-25E0-492D-8E68-4A8B236F14B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44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2F846F0C-D97D-487F-8127-2EC153410AD9}"/>
              </a:ext>
            </a:extLst>
          </p:cNvPr>
          <p:cNvSpPr txBox="1"/>
          <p:nvPr/>
        </p:nvSpPr>
        <p:spPr>
          <a:xfrm>
            <a:off x="1404257" y="1774372"/>
            <a:ext cx="3066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>
                <a:solidFill>
                  <a:srgbClr val="F79646">
                    <a:lumMod val="75000"/>
                  </a:srgbClr>
                </a:solidFill>
              </a:rPr>
              <a:t>NP02 news and update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29C1EC3-03CD-41DF-86D6-AF7CCD17188D}"/>
              </a:ext>
            </a:extLst>
          </p:cNvPr>
          <p:cNvSpPr txBox="1"/>
          <p:nvPr/>
        </p:nvSpPr>
        <p:spPr>
          <a:xfrm>
            <a:off x="8619067" y="5503333"/>
            <a:ext cx="995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Feb 19</a:t>
            </a:r>
            <a:r>
              <a:rPr lang="en-GB" baseline="30000" dirty="0"/>
              <a:t>th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6134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DEE19D-63C7-42EB-95CC-81A72AB28DCA}"/>
              </a:ext>
            </a:extLst>
          </p:cNvPr>
          <p:cNvSpPr/>
          <p:nvPr/>
        </p:nvSpPr>
        <p:spPr>
          <a:xfrm>
            <a:off x="505304" y="760400"/>
            <a:ext cx="1084272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Evaporate and refill to decrease and increase the level to calibrate the level meters: 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evaporation from Feb 3</a:t>
            </a:r>
            <a:r>
              <a:rPr lang="en-US" baseline="30000" dirty="0"/>
              <a:t>rd</a:t>
            </a:r>
            <a:r>
              <a:rPr lang="en-US" dirty="0"/>
              <a:t> to 10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Refill started on Feb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marL="285750" indent="-285750">
              <a:buFontTx/>
              <a:buChar char="-"/>
            </a:pPr>
            <a:r>
              <a:rPr lang="en-US" dirty="0"/>
              <a:t>TDE DAQ servers restarted on Feb 5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marL="285750" indent="-285750">
              <a:buFontTx/>
              <a:buChar char="-"/>
            </a:pPr>
            <a:r>
              <a:rPr lang="en-US" dirty="0"/>
              <a:t>Check remotely the status of the CRPs and/with electronics: Done last week, difficult due to problem on switch transceivers (</a:t>
            </a:r>
            <a:r>
              <a:rPr lang="en-US" dirty="0" err="1"/>
              <a:t>cf</a:t>
            </a:r>
            <a:r>
              <a:rPr lang="en-US" dirty="0"/>
              <a:t>: Dario)</a:t>
            </a:r>
          </a:p>
          <a:p>
            <a:pPr marL="285750" indent="-285750">
              <a:buFontTx/>
              <a:buChar char="-"/>
            </a:pPr>
            <a:r>
              <a:rPr lang="en-US" dirty="0"/>
              <a:t>Run the motors to reposition the top CRP/cathode plane at first order (Feb 14</a:t>
            </a:r>
            <a:r>
              <a:rPr lang="en-US" baseline="30000" dirty="0"/>
              <a:t>th</a:t>
            </a:r>
            <a:r>
              <a:rPr lang="en-US" dirty="0"/>
              <a:t>) </a:t>
            </a:r>
          </a:p>
          <a:p>
            <a:pPr marL="285750" indent="-285750">
              <a:buFontTx/>
              <a:buChar char="-"/>
            </a:pPr>
            <a:r>
              <a:rPr lang="en-US" dirty="0"/>
              <a:t>Tests of PDs: LED flasher for PD calibration (</a:t>
            </a:r>
            <a:r>
              <a:rPr lang="en-US" dirty="0" err="1"/>
              <a:t>cf</a:t>
            </a:r>
            <a:r>
              <a:rPr lang="en-US" dirty="0"/>
              <a:t>: Manuel)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Progress on PD to DAQ integration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When refill is completed next week: test top CRP biasing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u="sng" dirty="0">
                <a:solidFill>
                  <a:srgbClr val="7030A0"/>
                </a:solidFill>
              </a:rPr>
              <a:t>When the activities can restart and approved:</a:t>
            </a:r>
          </a:p>
          <a:p>
            <a:pPr marL="285750" indent="-285750">
              <a:buFontTx/>
              <a:buChar char="-"/>
            </a:pPr>
            <a:r>
              <a:rPr lang="en-US" dirty="0"/>
              <a:t>- </a:t>
            </a:r>
            <a:r>
              <a:rPr lang="en-US" dirty="0">
                <a:solidFill>
                  <a:schemeClr val="accent1"/>
                </a:solidFill>
              </a:rPr>
              <a:t>Check the noise related to HV. But HV PS needs to be connected! (For improvement of grounding, some schema was foreseen with FP)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</a:rPr>
              <a:t>….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</a:rPr>
              <a:t>….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5695DD5-DE62-4D8F-B5E1-83DF171324D1}"/>
              </a:ext>
            </a:extLst>
          </p:cNvPr>
          <p:cNvSpPr txBox="1"/>
          <p:nvPr/>
        </p:nvSpPr>
        <p:spPr>
          <a:xfrm>
            <a:off x="234778" y="124253"/>
            <a:ext cx="353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List of activities performed on NP02</a:t>
            </a:r>
          </a:p>
        </p:txBody>
      </p:sp>
    </p:spTree>
    <p:extLst>
      <p:ext uri="{BB962C8B-B14F-4D97-AF65-F5344CB8AC3E}">
        <p14:creationId xmlns:p14="http://schemas.microsoft.com/office/powerpoint/2010/main" val="1872616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08CE259-1E6F-47BD-AC5B-D511EB3A94E6}"/>
              </a:ext>
            </a:extLst>
          </p:cNvPr>
          <p:cNvSpPr txBox="1"/>
          <p:nvPr/>
        </p:nvSpPr>
        <p:spPr>
          <a:xfrm>
            <a:off x="186268" y="64531"/>
            <a:ext cx="2164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CRP level adjustment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F7C6353-27B9-477D-BFA5-689FC7643170}"/>
              </a:ext>
            </a:extLst>
          </p:cNvPr>
          <p:cNvSpPr txBox="1"/>
          <p:nvPr/>
        </p:nvSpPr>
        <p:spPr>
          <a:xfrm>
            <a:off x="236193" y="601072"/>
            <a:ext cx="7346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Using data of the level meter when they came out of the liquid on Feb 8</a:t>
            </a:r>
            <a:r>
              <a:rPr lang="en-GB" baseline="30000" dirty="0"/>
              <a:t>th</a:t>
            </a:r>
            <a:r>
              <a:rPr lang="en-GB" dirty="0"/>
              <a:t> </a:t>
            </a:r>
          </a:p>
          <a:p>
            <a:r>
              <a:rPr lang="en-GB" dirty="0"/>
              <a:t>Using the time delay relative to the first ones coming out and the capacitance change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5458EBC-EBE9-4C61-AB59-BFD0992E5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4434"/>
            <a:ext cx="7582408" cy="447362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F009068-9A15-4B96-9331-0E86E3C8F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08" y="840845"/>
            <a:ext cx="4452112" cy="3200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F94BF9-9996-4256-AA29-7576DEF450A5}"/>
              </a:ext>
            </a:extLst>
          </p:cNvPr>
          <p:cNvSpPr/>
          <p:nvPr/>
        </p:nvSpPr>
        <p:spPr>
          <a:xfrm>
            <a:off x="3064933" y="3285067"/>
            <a:ext cx="1202267" cy="2624666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B154F84-8367-4682-A3F8-F66E171AB8A0}"/>
              </a:ext>
            </a:extLst>
          </p:cNvPr>
          <p:cNvSpPr/>
          <p:nvPr/>
        </p:nvSpPr>
        <p:spPr>
          <a:xfrm>
            <a:off x="9872132" y="1354668"/>
            <a:ext cx="948267" cy="863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BA35ED3-09D1-46BE-A0DD-A8B56790EF19}"/>
              </a:ext>
            </a:extLst>
          </p:cNvPr>
          <p:cNvSpPr/>
          <p:nvPr/>
        </p:nvSpPr>
        <p:spPr>
          <a:xfrm>
            <a:off x="9266596" y="2853267"/>
            <a:ext cx="948267" cy="863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EBE460A-370E-469E-8496-84085B0247BF}"/>
              </a:ext>
            </a:extLst>
          </p:cNvPr>
          <p:cNvCxnSpPr>
            <a:stCxn id="8" idx="2"/>
          </p:cNvCxnSpPr>
          <p:nvPr/>
        </p:nvCxnSpPr>
        <p:spPr>
          <a:xfrm flipH="1">
            <a:off x="4267200" y="1786468"/>
            <a:ext cx="5604932" cy="1854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C8C67EB-AE69-4FE7-B717-1E4EA3B33746}"/>
              </a:ext>
            </a:extLst>
          </p:cNvPr>
          <p:cNvCxnSpPr>
            <a:cxnSpLocks/>
          </p:cNvCxnSpPr>
          <p:nvPr/>
        </p:nvCxnSpPr>
        <p:spPr>
          <a:xfrm flipH="1">
            <a:off x="4267200" y="3429000"/>
            <a:ext cx="4999396" cy="1944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4A4BE346-FF94-4F99-BB45-3F9898B5088F}"/>
              </a:ext>
            </a:extLst>
          </p:cNvPr>
          <p:cNvSpPr txBox="1"/>
          <p:nvPr/>
        </p:nvSpPr>
        <p:spPr>
          <a:xfrm>
            <a:off x="2029332" y="6278055"/>
            <a:ext cx="447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 the </a:t>
            </a:r>
            <a:r>
              <a:rPr lang="en-GB" dirty="0" err="1"/>
              <a:t>center</a:t>
            </a:r>
            <a:r>
              <a:rPr lang="en-GB" dirty="0"/>
              <a:t> of the cryostat the CRP corners were about 8mm lower than on the sides</a:t>
            </a:r>
          </a:p>
        </p:txBody>
      </p:sp>
      <p:sp>
        <p:nvSpPr>
          <p:cNvPr id="16" name="Flèche : bas 15">
            <a:extLst>
              <a:ext uri="{FF2B5EF4-FFF2-40B4-BE49-F238E27FC236}">
                <a16:creationId xmlns:a16="http://schemas.microsoft.com/office/drawing/2014/main" id="{C5D6FE30-B6FF-42C8-9ADD-4E7DA0B50F63}"/>
              </a:ext>
            </a:extLst>
          </p:cNvPr>
          <p:cNvSpPr/>
          <p:nvPr/>
        </p:nvSpPr>
        <p:spPr>
          <a:xfrm>
            <a:off x="3666066" y="5949448"/>
            <a:ext cx="229529" cy="346573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06F2A6B-1C88-4AC9-B388-C6C3559FFAD7}"/>
              </a:ext>
            </a:extLst>
          </p:cNvPr>
          <p:cNvSpPr txBox="1"/>
          <p:nvPr/>
        </p:nvSpPr>
        <p:spPr>
          <a:xfrm>
            <a:off x="7469574" y="530762"/>
            <a:ext cx="2755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Level meter capacitances</a:t>
            </a:r>
          </a:p>
        </p:txBody>
      </p:sp>
    </p:spTree>
    <p:extLst>
      <p:ext uri="{BB962C8B-B14F-4D97-AF65-F5344CB8AC3E}">
        <p14:creationId xmlns:p14="http://schemas.microsoft.com/office/powerpoint/2010/main" val="74826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0177E17-D3A4-482A-82E2-D33BFD58DD11}"/>
              </a:ext>
            </a:extLst>
          </p:cNvPr>
          <p:cNvSpPr txBox="1"/>
          <p:nvPr/>
        </p:nvSpPr>
        <p:spPr>
          <a:xfrm>
            <a:off x="186268" y="64531"/>
            <a:ext cx="2164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CRP level adjustment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808E56B-01C0-4563-90C5-93CF0D5B3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65" y="1202266"/>
            <a:ext cx="7152602" cy="509693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613745E-094E-4456-8B05-8D8A612BDA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3"/>
          <a:stretch/>
        </p:blipFill>
        <p:spPr>
          <a:xfrm>
            <a:off x="9398000" y="433863"/>
            <a:ext cx="2607732" cy="286552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C150DD9-A7BD-4024-A92C-E614A52EE00B}"/>
              </a:ext>
            </a:extLst>
          </p:cNvPr>
          <p:cNvSpPr txBox="1"/>
          <p:nvPr/>
        </p:nvSpPr>
        <p:spPr>
          <a:xfrm>
            <a:off x="524934" y="599996"/>
            <a:ext cx="7777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Temperature measured  at the 8 CRP corners (Pts at about 6 cm above the liquid)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038D17D-10BE-4C5B-8639-0540ED8907D0}"/>
              </a:ext>
            </a:extLst>
          </p:cNvPr>
          <p:cNvSpPr txBox="1"/>
          <p:nvPr/>
        </p:nvSpPr>
        <p:spPr>
          <a:xfrm>
            <a:off x="4537666" y="4301067"/>
            <a:ext cx="680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gradient is now much reduced between the 8 </a:t>
            </a:r>
            <a:r>
              <a:rPr lang="en-GB" dirty="0" err="1"/>
              <a:t>coners</a:t>
            </a:r>
            <a:r>
              <a:rPr lang="en-GB" dirty="0"/>
              <a:t> of the 2 CRPs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2AC43EF8-8F04-48F6-B67C-6AE1E3A33A9C}"/>
              </a:ext>
            </a:extLst>
          </p:cNvPr>
          <p:cNvCxnSpPr/>
          <p:nvPr/>
        </p:nvCxnSpPr>
        <p:spPr>
          <a:xfrm flipH="1">
            <a:off x="3810000" y="2336800"/>
            <a:ext cx="603691" cy="626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B4772045-2791-4012-B2C4-916FFEE743E1}"/>
              </a:ext>
            </a:extLst>
          </p:cNvPr>
          <p:cNvSpPr txBox="1"/>
          <p:nvPr/>
        </p:nvSpPr>
        <p:spPr>
          <a:xfrm>
            <a:off x="4413691" y="1967467"/>
            <a:ext cx="4385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Raising by 8mm the CRP borders in the </a:t>
            </a:r>
            <a:r>
              <a:rPr lang="en-GB" dirty="0" err="1"/>
              <a:t>center</a:t>
            </a:r>
            <a:r>
              <a:rPr lang="en-GB" dirty="0"/>
              <a:t> of the cryostat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3716F6B-ACBD-4402-A109-8D26EC6B609C}"/>
              </a:ext>
            </a:extLst>
          </p:cNvPr>
          <p:cNvSpPr txBox="1"/>
          <p:nvPr/>
        </p:nvSpPr>
        <p:spPr>
          <a:xfrm>
            <a:off x="8466667" y="5249332"/>
            <a:ext cx="3539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Adjustments to be refined when the liquid reaches again the Pts and level meters</a:t>
            </a:r>
          </a:p>
        </p:txBody>
      </p:sp>
    </p:spTree>
    <p:extLst>
      <p:ext uri="{BB962C8B-B14F-4D97-AF65-F5344CB8AC3E}">
        <p14:creationId xmlns:p14="http://schemas.microsoft.com/office/powerpoint/2010/main" val="26672890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275</Words>
  <Application>Microsoft Office PowerPoint</Application>
  <PresentationFormat>Grand écran</PresentationFormat>
  <Paragraphs>28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Dominique Duchesneau</dc:creator>
  <cp:lastModifiedBy>Dominique Duchesneau</cp:lastModifiedBy>
  <cp:revision>28</cp:revision>
  <dcterms:created xsi:type="dcterms:W3CDTF">2025-01-21T10:12:59Z</dcterms:created>
  <dcterms:modified xsi:type="dcterms:W3CDTF">2025-02-19T14:26:41Z</dcterms:modified>
</cp:coreProperties>
</file>