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7" r:id="rId3"/>
    <p:sldId id="289" r:id="rId4"/>
    <p:sldId id="285" r:id="rId5"/>
    <p:sldId id="284" r:id="rId6"/>
    <p:sldId id="266" r:id="rId7"/>
    <p:sldId id="269" r:id="rId8"/>
    <p:sldId id="280" r:id="rId9"/>
    <p:sldId id="281" r:id="rId10"/>
    <p:sldId id="279" r:id="rId11"/>
    <p:sldId id="286" r:id="rId12"/>
    <p:sldId id="288" r:id="rId13"/>
    <p:sldId id="264" r:id="rId14"/>
    <p:sldId id="262" r:id="rId15"/>
    <p:sldId id="260" r:id="rId16"/>
    <p:sldId id="261" r:id="rId17"/>
    <p:sldId id="271" r:id="rId18"/>
    <p:sldId id="265" r:id="rId19"/>
    <p:sldId id="272" r:id="rId20"/>
    <p:sldId id="273" r:id="rId21"/>
    <p:sldId id="274" r:id="rId22"/>
    <p:sldId id="276" r:id="rId23"/>
    <p:sldId id="275" r:id="rId2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77" autoAdjust="0"/>
  </p:normalViewPr>
  <p:slideViewPr>
    <p:cSldViewPr snapToGrid="0">
      <p:cViewPr varScale="1">
        <p:scale>
          <a:sx n="153" d="100"/>
          <a:sy n="153" d="100"/>
        </p:scale>
        <p:origin x="286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32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58D72-4010-CF92-89B0-7C0152259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A2823A-40B9-ADA0-583F-A36F0F1CDC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1F69D6-1778-E340-0E3C-A98CE196F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710D1-D129-E507-3D52-D873BD654A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758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13460-8407-4746-7DDC-589F2576A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A5CC53-A4BF-9143-72CC-64C9F88F8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7D18B0-D6F6-78E1-038B-AC7F2BA3CB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F089D-444F-3333-B689-5F86097E7E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969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79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866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0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46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8612E-14C3-5F62-32BE-F8CE2D516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3AF6B9-6E91-3A4E-B854-C129D9E060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CA9AAA-FDFB-0753-59A0-078BCDC720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7C5CA-C781-F5A5-09CC-EB1D835EED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025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3AD03-1B01-D7A7-4B16-7C4AD283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5955DB-049E-443F-02E7-6EBE952CE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4E5252-1F81-DC15-62CA-7D420470E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58219-9D2B-F437-FE24-F04EE716C5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B4811-633C-7877-8521-F86C7300E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A32CF6-69C9-1613-7FC1-D632B4EF7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11D937-FB03-0574-1DA3-081394D9AA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DAA1E-B1E1-110D-6C32-91B0DF7FAF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92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91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41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3DDB-01C9-94EF-B28A-AEE166480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66603E-A763-5213-A24B-52237649F1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08B0C3-5278-739C-228B-025D6CAF1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32CF5-B192-1CA3-9639-9DDE1F50A0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54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5F229-98AA-F4C5-85D7-FA1E39FBE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053A6D-E097-6AE3-8AB6-6608C30AC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5C9207-BF34-D0A2-ED33-DB3450620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78F64-674A-519E-0CB2-672C55237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58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471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5009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234739/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240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6.png"/><Relationship Id="rId15" Type="http://schemas.openxmlformats.org/officeDocument/2006/relationships/image" Target="../media/image220.png"/><Relationship Id="rId10" Type="http://schemas.openxmlformats.org/officeDocument/2006/relationships/image" Target="../media/image35.png"/><Relationship Id="rId9" Type="http://schemas.openxmlformats.org/officeDocument/2006/relationships/image" Target="../media/image34.png"/><Relationship Id="rId1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3227341&amp;latestversion=false&amp;hideobsolete=true&amp;dadvanced=false&amp;global=tru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r"/>
            <a:r>
              <a:rPr lang="en-US" sz="2000" dirty="0"/>
              <a:t>18/02/2025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1524000" y="1676333"/>
            <a:ext cx="914400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Mock-up design of sliding reaction tooling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97CA05-E54B-B741-6473-0CBB18A747D9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244583-8ADC-FAC0-6276-379E8CCB61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6" t="3796" r="1501"/>
          <a:stretch/>
        </p:blipFill>
        <p:spPr>
          <a:xfrm>
            <a:off x="5715000" y="1142441"/>
            <a:ext cx="6476999" cy="5080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33620A-82FF-955A-9AC4-DFD1A380CC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49" t="11340" r="935"/>
          <a:stretch/>
        </p:blipFill>
        <p:spPr>
          <a:xfrm>
            <a:off x="-1793" y="863600"/>
            <a:ext cx="6694301" cy="31369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81BAFEF-3C39-7465-B905-DDCACAE0C814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40A5CB-A92F-F79D-1AF9-C806E8A2F224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77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786F6-DDB7-7143-8E75-DCDE46178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CE0366-381B-B32C-5A27-83AFB016C9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84" t="5648" r="1606"/>
          <a:stretch/>
        </p:blipFill>
        <p:spPr>
          <a:xfrm>
            <a:off x="5278260" y="958850"/>
            <a:ext cx="6911341" cy="531690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CFCD6E-C739-ADED-7B89-B1D50237EB0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FF5463E-E888-2BC6-CB2F-10727F23DB35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1C3BB-B392-D69F-5C52-ABC530B1A4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21" t="10588" r="659" b="1482"/>
          <a:stretch/>
        </p:blipFill>
        <p:spPr>
          <a:xfrm>
            <a:off x="17500" y="827698"/>
            <a:ext cx="6777274" cy="358555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853940-5A30-5CF2-5BCB-79B4261E1C25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C6655-5626-50F0-CFF2-A820041D63D5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684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95022-485C-61AF-050B-20CA6102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322A30-DFD4-CF8F-3245-D9A5497AA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766" y="16007"/>
            <a:ext cx="8935233" cy="628547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565A8A-DAA6-6313-29A8-8C3DE28B7CA7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7C2173F-736B-B985-15D6-AA85E1B9C2A2}"/>
              </a:ext>
            </a:extLst>
          </p:cNvPr>
          <p:cNvSpPr txBox="1">
            <a:spLocks/>
          </p:cNvSpPr>
          <p:nvPr/>
        </p:nvSpPr>
        <p:spPr>
          <a:xfrm>
            <a:off x="237624" y="309376"/>
            <a:ext cx="31444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Racetrack coil mock-up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CAF992-34DA-8BA1-ACD3-A108286D711F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331916-DC06-E518-3A0A-314D1B0B0374}"/>
              </a:ext>
            </a:extLst>
          </p:cNvPr>
          <p:cNvSpPr txBox="1"/>
          <p:nvPr/>
        </p:nvSpPr>
        <p:spPr>
          <a:xfrm>
            <a:off x="797490" y="2007389"/>
            <a:ext cx="1697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800" u="sng" dirty="0">
                <a:solidFill>
                  <a:srgbClr val="00B0F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3234739</a:t>
            </a:r>
            <a:r>
              <a:rPr lang="fr-CH" sz="1800" u="sng" dirty="0">
                <a:solidFill>
                  <a:srgbClr val="00B0F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29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8355F4-7E54-0F14-B311-484039F15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988941"/>
            <a:ext cx="12192000" cy="40400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78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 set-up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047750"/>
            <a:ext cx="10652900" cy="50841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1DF091-7E89-28AE-A645-C5BDA43BE62B}"/>
              </a:ext>
            </a:extLst>
          </p:cNvPr>
          <p:cNvSpPr txBox="1"/>
          <p:nvPr/>
        </p:nvSpPr>
        <p:spPr>
          <a:xfrm>
            <a:off x="4985950" y="2500314"/>
            <a:ext cx="1802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i="1" dirty="0"/>
              <a:t>0.6m long bar</a:t>
            </a:r>
            <a:r>
              <a:rPr lang="it-IT" i="1" dirty="0"/>
              <a:t> </a:t>
            </a:r>
          </a:p>
          <a:p>
            <a:pPr algn="ctr"/>
            <a:r>
              <a:rPr lang="it-IT" i="1" dirty="0"/>
              <a:t>(SS 304)</a:t>
            </a:r>
            <a:endParaRPr lang="en-GB" i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FC35D2-13EC-54C5-AA45-AECA5C460AF0}"/>
              </a:ext>
            </a:extLst>
          </p:cNvPr>
          <p:cNvCxnSpPr>
            <a:cxnSpLocks/>
          </p:cNvCxnSpPr>
          <p:nvPr/>
        </p:nvCxnSpPr>
        <p:spPr>
          <a:xfrm>
            <a:off x="5708650" y="3202866"/>
            <a:ext cx="196850" cy="50849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lnSpc>
                    <a:spcPct val="120000"/>
                  </a:lnSpc>
                </a:pPr>
                <a:r>
                  <a:rPr lang="en-US" sz="1800" dirty="0"/>
                  <a:t>At 650°C:</a:t>
                </a: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𝑇𝑖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=9.4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304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=17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10.7 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:endParaRPr lang="en-US" sz="1400" dirty="0"/>
              </a:p>
              <a:p>
                <a:pPr lvl="1" algn="just">
                  <a:lnSpc>
                    <a:spcPct val="120000"/>
                  </a:lnSpc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C879E1C-B8AA-3F64-18F3-EA50B596711B}"/>
              </a:ext>
            </a:extLst>
          </p:cNvPr>
          <p:cNvSpPr txBox="1"/>
          <p:nvPr/>
        </p:nvSpPr>
        <p:spPr>
          <a:xfrm>
            <a:off x="4396600" y="5287181"/>
            <a:ext cx="4777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 0.6m long bar of SS 304 is enough to have a differential displacement of about 2.8 mm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F789BF-6367-75A2-9AFE-185044BA7423}"/>
              </a:ext>
            </a:extLst>
          </p:cNvPr>
          <p:cNvSpPr/>
          <p:nvPr/>
        </p:nvSpPr>
        <p:spPr>
          <a:xfrm>
            <a:off x="3893820" y="5509260"/>
            <a:ext cx="386080" cy="106680"/>
          </a:xfrm>
          <a:prstGeom prst="rightArrow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927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Linear ceramic bearing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56192-5575-37B6-C191-F0EFA4038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150" y="246062"/>
            <a:ext cx="5384534" cy="169025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838200" y="1939290"/>
            <a:ext cx="8074800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Purchasing of 1 set CRZ-3075x10AA-SI: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4 pcs ZrO</a:t>
            </a:r>
            <a:r>
              <a:rPr lang="en-US" sz="1000" baseline="-25000" dirty="0"/>
              <a:t>2</a:t>
            </a:r>
            <a:r>
              <a:rPr lang="en-US" sz="1000" dirty="0"/>
              <a:t> rails (Si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rails available upon request and for a MOQ)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2 pcs stainless steel roller cage and 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rollers</a:t>
            </a:r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B0746-2163-4ED8-28A4-655FD6CDC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3798838"/>
            <a:ext cx="4735990" cy="1909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5D5E06-E047-E31E-E325-7F14CAF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111" t="7628" r="10481" b="37642"/>
          <a:stretch/>
        </p:blipFill>
        <p:spPr>
          <a:xfrm>
            <a:off x="1303187" y="3008723"/>
            <a:ext cx="3374213" cy="6151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9ED18C-5AC3-9B11-385C-3BCE14C198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112" t="12039" r="10480" b="11034"/>
          <a:stretch/>
        </p:blipFill>
        <p:spPr>
          <a:xfrm>
            <a:off x="1303187" y="3712622"/>
            <a:ext cx="3374213" cy="344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58EBB2-21F9-E2F4-2DA6-3D5E33C02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00" y="1936320"/>
            <a:ext cx="4891413" cy="2577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24FD22-4C5B-EBEA-532B-B0F74C08D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988" y="4731015"/>
            <a:ext cx="2495510" cy="14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42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976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ZrO</a:t>
            </a:r>
            <a:r>
              <a:rPr lang="en-US" baseline="-25000" dirty="0"/>
              <a:t>2</a:t>
            </a:r>
            <a:r>
              <a:rPr lang="en-US" dirty="0"/>
              <a:t> properties (supplier datasheet)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0732FE-6C1E-42F7-28CB-3EC238F0C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199" y="820064"/>
            <a:ext cx="8089901" cy="54508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9BDBE8-23ED-694F-E609-37A0D3DD158E}"/>
              </a:ext>
            </a:extLst>
          </p:cNvPr>
          <p:cNvSpPr/>
          <p:nvPr/>
        </p:nvSpPr>
        <p:spPr>
          <a:xfrm>
            <a:off x="8077200" y="1019995"/>
            <a:ext cx="381000" cy="3628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11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Circular ceramic bearing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502025" y="1939290"/>
            <a:ext cx="7193247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600" dirty="0"/>
              <a:t>Based on actual full Si</a:t>
            </a:r>
            <a:r>
              <a:rPr lang="en-US" sz="1600" baseline="-25000" dirty="0"/>
              <a:t>3</a:t>
            </a:r>
            <a:r>
              <a:rPr lang="en-US" sz="1600" dirty="0"/>
              <a:t>N</a:t>
            </a:r>
            <a:r>
              <a:rPr lang="en-US" sz="1600" baseline="-25000" dirty="0"/>
              <a:t>4</a:t>
            </a:r>
            <a:r>
              <a:rPr lang="en-US" sz="1600" dirty="0"/>
              <a:t> bearing stock, they can propose us only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In principle for temperatures between 500-900°C a GH4099 nickel-based alloy cage could be used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Price for 6 bearings CCSI-698 (chosen randomly for the mock-up manufacturing)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26.97 £/piece (30.48 CHF/piece)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12 bearings in stock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COMMENT: The use of this type of bearing could be more challenging </a:t>
            </a:r>
            <a:r>
              <a:rPr lang="en-US" sz="1600" dirty="0" err="1"/>
              <a:t>w.r.t.</a:t>
            </a:r>
            <a:r>
              <a:rPr lang="en-US" sz="16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8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8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800" dirty="0">
                <a:solidFill>
                  <a:srgbClr val="000000"/>
                </a:solidFill>
              </a:rPr>
              <a:t>differential </a:t>
            </a:r>
            <a:r>
              <a:rPr lang="en-GB" sz="8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800" dirty="0">
                <a:solidFill>
                  <a:srgbClr val="000000"/>
                </a:solidFill>
              </a:rPr>
              <a:t>aft and housing fits should always accommodate differences in expansion coefficients)</a:t>
            </a:r>
            <a:endParaRPr lang="en-US" sz="800" dirty="0">
              <a:solidFill>
                <a:srgbClr val="000000"/>
              </a:solidFill>
            </a:endParaRPr>
          </a:p>
          <a:p>
            <a:pPr lvl="1" algn="just">
              <a:lnSpc>
                <a:spcPct val="120000"/>
              </a:lnSpc>
            </a:pPr>
            <a:endParaRPr lang="en-US" sz="12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7CEEFC-694B-D91F-BCC5-5A575EA35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1467971"/>
            <a:ext cx="4457700" cy="476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B8DB65-C6ED-8161-9E7C-52DA57589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561" y="0"/>
            <a:ext cx="215843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1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E0609-4CAB-CAC3-06E0-B0BD5E9A1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-103983"/>
            <a:ext cx="5598026" cy="1325563"/>
          </a:xfrm>
        </p:spPr>
        <p:txBody>
          <a:bodyPr/>
          <a:lstStyle/>
          <a:p>
            <a:r>
              <a:rPr lang="en-US" dirty="0"/>
              <a:t>Racetrack coil mock-up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A1C29-00BC-5212-ACDB-E8F7830DA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24" y="2538424"/>
            <a:ext cx="3948113" cy="223847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E2FBA5-1144-C407-1088-C3120D31182C}"/>
              </a:ext>
            </a:extLst>
          </p:cNvPr>
          <p:cNvSpPr txBox="1">
            <a:spLocks/>
          </p:cNvSpPr>
          <p:nvPr/>
        </p:nvSpPr>
        <p:spPr>
          <a:xfrm>
            <a:off x="777100" y="984711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Insulated cable reference parameters in the table below from drawing LHCMQXFBC0057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Based on expansion coefficient assumptions: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4.5% azimuthal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1.2% radial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D27760-BC94-75DD-19AE-076A0692B48A}"/>
              </a:ext>
            </a:extLst>
          </p:cNvPr>
          <p:cNvCxnSpPr>
            <a:cxnSpLocks/>
          </p:cNvCxnSpPr>
          <p:nvPr/>
        </p:nvCxnSpPr>
        <p:spPr>
          <a:xfrm>
            <a:off x="3263900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A26483-E502-58B3-DBF4-ED8684324889}"/>
              </a:ext>
            </a:extLst>
          </p:cNvPr>
          <p:cNvCxnSpPr>
            <a:cxnSpLocks/>
          </p:cNvCxnSpPr>
          <p:nvPr/>
        </p:nvCxnSpPr>
        <p:spPr>
          <a:xfrm>
            <a:off x="3263900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78AF9EA-C55A-62AA-0CDE-75608CA4D776}"/>
              </a:ext>
            </a:extLst>
          </p:cNvPr>
          <p:cNvSpPr txBox="1"/>
          <p:nvPr/>
        </p:nvSpPr>
        <p:spPr>
          <a:xfrm>
            <a:off x="5130800" y="3065054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18.36mm (reacted bare cable)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1AF83D-214B-2CCB-C916-C69DCC56EF67}"/>
              </a:ext>
            </a:extLst>
          </p:cNvPr>
          <p:cNvSpPr txBox="1"/>
          <p:nvPr/>
        </p:nvSpPr>
        <p:spPr>
          <a:xfrm>
            <a:off x="5130800" y="329457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1.594mm (reacted bare cable)</a:t>
            </a:r>
            <a:endParaRPr lang="en-GB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A8F261-DD42-79D9-91D9-E9606ED80C67}"/>
              </a:ext>
            </a:extLst>
          </p:cNvPr>
          <p:cNvCxnSpPr>
            <a:cxnSpLocks/>
          </p:cNvCxnSpPr>
          <p:nvPr/>
        </p:nvCxnSpPr>
        <p:spPr>
          <a:xfrm>
            <a:off x="7262813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AB2EFD-CF7A-AF33-8628-1D40D615AFF0}"/>
              </a:ext>
            </a:extLst>
          </p:cNvPr>
          <p:cNvCxnSpPr>
            <a:cxnSpLocks/>
          </p:cNvCxnSpPr>
          <p:nvPr/>
        </p:nvCxnSpPr>
        <p:spPr>
          <a:xfrm>
            <a:off x="7262813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9096DC-6E73-275D-8803-C60D4713075D}"/>
              </a:ext>
            </a:extLst>
          </p:cNvPr>
          <p:cNvSpPr txBox="1"/>
          <p:nvPr/>
        </p:nvSpPr>
        <p:spPr>
          <a:xfrm>
            <a:off x="9129713" y="3065054"/>
            <a:ext cx="293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18.65mm (insulated reacted cable)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72D7D3-CCD4-99C3-CB28-83A531EFD232}"/>
              </a:ext>
            </a:extLst>
          </p:cNvPr>
          <p:cNvSpPr txBox="1"/>
          <p:nvPr/>
        </p:nvSpPr>
        <p:spPr>
          <a:xfrm>
            <a:off x="9129713" y="3288538"/>
            <a:ext cx="2530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1.884mm (insulated reacted cable)</a:t>
            </a:r>
            <a:endParaRPr lang="en-GB" sz="1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6F0FFDB-ACB5-75D0-E04D-47BA7F4A8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332" y="4486653"/>
            <a:ext cx="3400092" cy="16909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E01FFC1-4050-6D55-962E-4B876829C7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584" b="8301"/>
          <a:stretch/>
        </p:blipFill>
        <p:spPr>
          <a:xfrm>
            <a:off x="8069620" y="4494326"/>
            <a:ext cx="4104452" cy="13789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ADADE44-089B-B7BC-2500-0FF11DC81709}"/>
              </a:ext>
            </a:extLst>
          </p:cNvPr>
          <p:cNvSpPr/>
          <p:nvPr/>
        </p:nvSpPr>
        <p:spPr>
          <a:xfrm>
            <a:off x="9170075" y="3065054"/>
            <a:ext cx="2463125" cy="49413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32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131639"/>
            <a:ext cx="9229493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For the first-order assessment of the required gaps, we follow a similar logic than for TFD (see J.L. Rudeiros presentation).</a:t>
            </a:r>
          </a:p>
          <a:p>
            <a:pPr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2CA73-3082-DB81-3887-E8D9CDCB5CA1}"/>
              </a:ext>
            </a:extLst>
          </p:cNvPr>
          <p:cNvSpPr/>
          <p:nvPr/>
        </p:nvSpPr>
        <p:spPr>
          <a:xfrm>
            <a:off x="7091082" y="2635624"/>
            <a:ext cx="3039036" cy="528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FB1C0F-9722-397D-06B6-0CA366A980A0}"/>
              </a:ext>
            </a:extLst>
          </p:cNvPr>
          <p:cNvGrpSpPr>
            <a:grpSpLocks noChangeAspect="1"/>
          </p:cNvGrpSpPr>
          <p:nvPr/>
        </p:nvGrpSpPr>
        <p:grpSpPr>
          <a:xfrm>
            <a:off x="7197669" y="1991490"/>
            <a:ext cx="4982592" cy="1935260"/>
            <a:chOff x="1005405" y="2013453"/>
            <a:chExt cx="6570144" cy="255187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A23959-75C5-0824-75D4-EA1C379A950B}"/>
                </a:ext>
              </a:extLst>
            </p:cNvPr>
            <p:cNvSpPr/>
            <p:nvPr/>
          </p:nvSpPr>
          <p:spPr>
            <a:xfrm>
              <a:off x="3219449" y="3505200"/>
              <a:ext cx="2749550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86DD7B5-4712-AC1D-CB91-B1D7C8B689A7}"/>
                </a:ext>
              </a:extLst>
            </p:cNvPr>
            <p:cNvSpPr/>
            <p:nvPr/>
          </p:nvSpPr>
          <p:spPr>
            <a:xfrm>
              <a:off x="1015999" y="2952750"/>
              <a:ext cx="4953000" cy="47625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5B59FD-DD67-B3F1-6B93-0C90EEE81BF0}"/>
                </a:ext>
              </a:extLst>
            </p:cNvPr>
            <p:cNvCxnSpPr>
              <a:cxnSpLocks/>
            </p:cNvCxnSpPr>
            <p:nvPr/>
          </p:nvCxnSpPr>
          <p:spPr>
            <a:xfrm>
              <a:off x="5969000" y="2041630"/>
              <a:ext cx="0" cy="2523696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72B72D-AB73-BB52-DC67-7CB5AF1790AC}"/>
                </a:ext>
              </a:extLst>
            </p:cNvPr>
            <p:cNvSpPr txBox="1"/>
            <p:nvPr/>
          </p:nvSpPr>
          <p:spPr>
            <a:xfrm>
              <a:off x="3035300" y="3006209"/>
              <a:ext cx="1092199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Cable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E38B31-513E-C312-09F1-793B406517AE}"/>
                </a:ext>
              </a:extLst>
            </p:cNvPr>
            <p:cNvSpPr/>
            <p:nvPr/>
          </p:nvSpPr>
          <p:spPr>
            <a:xfrm>
              <a:off x="1015999" y="3505200"/>
              <a:ext cx="1638301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68CBFA-71EC-B8DE-A545-32EC5DBB2D3D}"/>
                </a:ext>
              </a:extLst>
            </p:cNvPr>
            <p:cNvSpPr/>
            <p:nvPr/>
          </p:nvSpPr>
          <p:spPr>
            <a:xfrm>
              <a:off x="168275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15EFC8-00F3-2F76-3CF5-771F0771204F}"/>
                </a:ext>
              </a:extLst>
            </p:cNvPr>
            <p:cNvSpPr/>
            <p:nvPr/>
          </p:nvSpPr>
          <p:spPr>
            <a:xfrm>
              <a:off x="403860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D2E078-4307-5718-F1D1-74A3F116A191}"/>
                </a:ext>
              </a:extLst>
            </p:cNvPr>
            <p:cNvSpPr txBox="1"/>
            <p:nvPr/>
          </p:nvSpPr>
          <p:spPr>
            <a:xfrm>
              <a:off x="3930047" y="3547500"/>
              <a:ext cx="1765297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center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D7A1E0-1CCF-B965-E358-8FF90F56DB34}"/>
                </a:ext>
              </a:extLst>
            </p:cNvPr>
            <p:cNvSpPr txBox="1"/>
            <p:nvPr/>
          </p:nvSpPr>
          <p:spPr>
            <a:xfrm>
              <a:off x="1025523" y="3558660"/>
              <a:ext cx="1838884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extremity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B1D3DB-3393-B4B6-9C23-0EAE6869E834}"/>
                </a:ext>
              </a:extLst>
            </p:cNvPr>
            <p:cNvSpPr txBox="1"/>
            <p:nvPr/>
          </p:nvSpPr>
          <p:spPr>
            <a:xfrm>
              <a:off x="4298949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center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DC78D5-9D01-5B02-13ED-4C610D4E8975}"/>
                </a:ext>
              </a:extLst>
            </p:cNvPr>
            <p:cNvSpPr txBox="1"/>
            <p:nvPr/>
          </p:nvSpPr>
          <p:spPr>
            <a:xfrm>
              <a:off x="1825623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extremity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312E3E5-C38E-A933-8ED8-677950FDDBDA}"/>
                    </a:ext>
                  </a:extLst>
                </p:cNvPr>
                <p:cNvSpPr txBox="1"/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𝑝𝑜𝑙𝑒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4" name="TextBox 393">
                  <a:extLst>
                    <a:ext uri="{FF2B5EF4-FFF2-40B4-BE49-F238E27FC236}">
                      <a16:creationId xmlns:a16="http://schemas.microsoft.com/office/drawing/2014/main" id="{69AD1B47-4392-6B2D-245B-11BFA669A8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blipFill>
                  <a:blip r:embed="rId7"/>
                  <a:stretch>
                    <a:fillRect l="-8654" r="-1923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DA8EE6-5D15-08BA-4A4A-6A23C986C727}"/>
                </a:ext>
              </a:extLst>
            </p:cNvPr>
            <p:cNvCxnSpPr>
              <a:cxnSpLocks/>
            </p:cNvCxnSpPr>
            <p:nvPr/>
          </p:nvCxnSpPr>
          <p:spPr>
            <a:xfrm>
              <a:off x="2663824" y="4416988"/>
              <a:ext cx="538956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6DCCB09-21D8-FFC7-7793-B911FC160778}"/>
                    </a:ext>
                  </a:extLst>
                </p:cNvPr>
                <p:cNvSpPr txBox="1"/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7" name="TextBox 396">
                  <a:extLst>
                    <a:ext uri="{FF2B5EF4-FFF2-40B4-BE49-F238E27FC236}">
                      <a16:creationId xmlns:a16="http://schemas.microsoft.com/office/drawing/2014/main" id="{548CD97D-0CC8-E149-CD58-D1BDF2B520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blipFill>
                  <a:blip r:embed="rId8"/>
                  <a:stretch>
                    <a:fillRect l="-7965" r="-885" b="-3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1D6FCC-5FC5-5DBD-E782-DA14F63A1658}"/>
                </a:ext>
              </a:extLst>
            </p:cNvPr>
            <p:cNvSpPr txBox="1"/>
            <p:nvPr/>
          </p:nvSpPr>
          <p:spPr>
            <a:xfrm>
              <a:off x="5937249" y="2021320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916E26E-1602-1EC0-E765-378E3B399BE2}"/>
                </a:ext>
              </a:extLst>
            </p:cNvPr>
            <p:cNvCxnSpPr>
              <a:cxnSpLocks/>
            </p:cNvCxnSpPr>
            <p:nvPr/>
          </p:nvCxnSpPr>
          <p:spPr>
            <a:xfrm>
              <a:off x="3219449" y="4416988"/>
              <a:ext cx="27178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0280B9A-5559-0B66-2B10-5B08177B7FF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4416988"/>
              <a:ext cx="162667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67B7ACF-C47E-1FB9-AE6D-686E261DBCAD}"/>
                    </a:ext>
                  </a:extLst>
                </p:cNvPr>
                <p:cNvSpPr txBox="1"/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1" name="TextBox 400">
                  <a:extLst>
                    <a:ext uri="{FF2B5EF4-FFF2-40B4-BE49-F238E27FC236}">
                      <a16:creationId xmlns:a16="http://schemas.microsoft.com/office/drawing/2014/main" id="{7F370ADF-C4E3-A064-F110-D7CB13124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blipFill>
                  <a:blip r:embed="rId9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4205725-25D0-A448-A95F-A4ECED3A8B31}"/>
                    </a:ext>
                  </a:extLst>
                </p:cNvPr>
                <p:cNvSpPr txBox="1"/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CF6233BE-32D7-1862-AAF5-1DF31289EA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blipFill>
                  <a:blip r:embed="rId10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B7BAC35-320E-CF9F-2143-32647A5C85FD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2487805"/>
              <a:ext cx="4572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FAC5786-B184-74E7-D694-11510503E7DD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87805"/>
              <a:ext cx="192788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8231802-6F39-249A-8860-DE605A69F124}"/>
                </a:ext>
              </a:extLst>
            </p:cNvPr>
            <p:cNvCxnSpPr>
              <a:cxnSpLocks/>
            </p:cNvCxnSpPr>
            <p:nvPr/>
          </p:nvCxnSpPr>
          <p:spPr>
            <a:xfrm>
              <a:off x="1711988" y="2487805"/>
              <a:ext cx="1869412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0C0695C-2C7D-BD01-BB68-C3BA77C0D75F}"/>
                    </a:ext>
                  </a:extLst>
                </p:cNvPr>
                <p:cNvSpPr txBox="1"/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2F76BFF2-E7AA-1053-08A9-3D12C9A084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blipFill>
                  <a:blip r:embed="rId11"/>
                  <a:stretch>
                    <a:fillRect l="-14000" r="-6000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7C46234-501B-BD34-821C-23B0FDB83BA1}"/>
                    </a:ext>
                  </a:extLst>
                </p:cNvPr>
                <p:cNvSpPr txBox="1"/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7" name="TextBox 406">
                  <a:extLst>
                    <a:ext uri="{FF2B5EF4-FFF2-40B4-BE49-F238E27FC236}">
                      <a16:creationId xmlns:a16="http://schemas.microsoft.com/office/drawing/2014/main" id="{D5355EFA-F7D3-28D1-4CE7-2D42F4CE38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8163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08F835A-D7E4-9B7F-5BC0-905CF158F71B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3328802"/>
              <a:ext cx="49776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FEE17F4-C92F-315B-D241-726BAA208A7F}"/>
                    </a:ext>
                  </a:extLst>
                </p:cNvPr>
                <p:cNvSpPr txBox="1"/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4CF0F600-A2FD-3822-6E4A-6F7977B73C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blipFill>
                  <a:blip r:embed="rId13"/>
                  <a:stretch>
                    <a:fillRect l="-7500" r="-1250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67E1DC4-80C9-8D91-883F-2BD6AF64CFA6}"/>
              </a:ext>
            </a:extLst>
          </p:cNvPr>
          <p:cNvGrpSpPr/>
          <p:nvPr/>
        </p:nvGrpSpPr>
        <p:grpSpPr>
          <a:xfrm>
            <a:off x="7910202" y="4222772"/>
            <a:ext cx="2883812" cy="1561795"/>
            <a:chOff x="2358437" y="1346168"/>
            <a:chExt cx="2883812" cy="156179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DC69482-8E58-E653-32A2-4D33945921D9}"/>
                </a:ext>
              </a:extLst>
            </p:cNvPr>
            <p:cNvGrpSpPr/>
            <p:nvPr/>
          </p:nvGrpSpPr>
          <p:grpSpPr>
            <a:xfrm>
              <a:off x="2358437" y="1346168"/>
              <a:ext cx="2883812" cy="1561795"/>
              <a:chOff x="2364735" y="1136469"/>
              <a:chExt cx="2883812" cy="156179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94E6593-26EB-2539-3681-B5AE92A3C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364735" y="1136469"/>
                <a:ext cx="2883812" cy="1561795"/>
              </a:xfrm>
              <a:prstGeom prst="rect">
                <a:avLst/>
              </a:prstGeom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35D6680-3CDA-D471-2549-8CDC6CFBD208}"/>
                  </a:ext>
                </a:extLst>
              </p:cNvPr>
              <p:cNvGrpSpPr/>
              <p:nvPr/>
            </p:nvGrpSpPr>
            <p:grpSpPr>
              <a:xfrm>
                <a:off x="3626712" y="1323092"/>
                <a:ext cx="653560" cy="853371"/>
                <a:chOff x="3145699" y="1565979"/>
                <a:chExt cx="653560" cy="853371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7D6E454-92D1-1A27-0642-4C726F71D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65979"/>
                  <a:ext cx="653560" cy="27710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DF5BF08-11AC-455B-5DEF-DE0B204AB7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84712"/>
                  <a:ext cx="0" cy="258376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B281B0E-4487-E15C-F885-A5CA965CB0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9259" y="1820171"/>
                  <a:ext cx="0" cy="59917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27D301-D9AA-1780-CBFC-F030027AFD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9683" y="2305050"/>
                  <a:ext cx="269576" cy="114300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555FDF-EB0E-07ED-2A5F-61F49EB6670F}"/>
                </a:ext>
              </a:extLst>
            </p:cNvPr>
            <p:cNvSpPr txBox="1"/>
            <p:nvPr/>
          </p:nvSpPr>
          <p:spPr>
            <a:xfrm rot="1294417">
              <a:off x="3417967" y="1390979"/>
              <a:ext cx="1349693" cy="278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4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/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𝑤𝑡</m:t>
                        </m:r>
                      </m:sub>
                    </m:sSub>
                  </m:oMath>
                </a14:m>
                <a:r>
                  <a:rPr lang="en-US" sz="1400" dirty="0"/>
                  <a:t> Contraction due to the relaxation of winding tension (about 0.05% - 0.1% ?)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400" dirty="0"/>
                  <a:t> Contraction due to reaction (about 0.35% - see next slide)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𝑐𝑎𝑏𝑙𝑒</m:t>
                        </m:r>
                      </m:sub>
                    </m:sSub>
                  </m:oMath>
                </a14:m>
                <a:r>
                  <a:rPr lang="en-US" sz="1400" dirty="0"/>
                  <a:t> Expansion of the cable at 650 °C (about 0.2 % - see next slide)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blipFill>
                <a:blip r:embed="rId15"/>
                <a:stretch>
                  <a:fillRect t="-794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88A56AD3-F104-D0D9-52A2-F93F8D69151A}"/>
              </a:ext>
            </a:extLst>
          </p:cNvPr>
          <p:cNvSpPr txBox="1"/>
          <p:nvPr/>
        </p:nvSpPr>
        <p:spPr>
          <a:xfrm>
            <a:off x="784817" y="2386674"/>
            <a:ext cx="2239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en-US" sz="14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/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3.4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13B85F6-2B01-A343-0E0C-BA34DA14D485}"/>
              </a:ext>
            </a:extLst>
          </p:cNvPr>
          <p:cNvSpPr txBox="1"/>
          <p:nvPr/>
        </p:nvSpPr>
        <p:spPr>
          <a:xfrm>
            <a:off x="631970" y="4088078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Pole</a:t>
            </a:r>
            <a:endParaRPr lang="en-US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/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3.4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5AF816E-9BFF-4260-FE1D-F1DC3D553DFF}"/>
              </a:ext>
            </a:extLst>
          </p:cNvPr>
          <p:cNvSpPr txBox="1"/>
          <p:nvPr/>
        </p:nvSpPr>
        <p:spPr>
          <a:xfrm>
            <a:off x="597489" y="4982915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Table</a:t>
            </a:r>
            <a:endParaRPr lang="en-US" sz="14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C46CA5-9C4C-9779-A6BE-FE8984F80E00}"/>
              </a:ext>
            </a:extLst>
          </p:cNvPr>
          <p:cNvSpPr txBox="1"/>
          <p:nvPr/>
        </p:nvSpPr>
        <p:spPr>
          <a:xfrm>
            <a:off x="5217363" y="5460454"/>
            <a:ext cx="1587128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dirty="0"/>
              <a:t>Assuming SS 316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FBB09EF-1201-D349-D722-2B0C54211D5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Courtesy of Jose Luis Rudeiros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37323-7B85-BC3B-1084-5886F4BF4ECC}"/>
              </a:ext>
            </a:extLst>
          </p:cNvPr>
          <p:cNvSpPr txBox="1"/>
          <p:nvPr/>
        </p:nvSpPr>
        <p:spPr>
          <a:xfrm>
            <a:off x="1725479" y="6376456"/>
            <a:ext cx="349188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** Without considering the change in coil length after releasing winding tension</a:t>
            </a:r>
          </a:p>
        </p:txBody>
      </p:sp>
    </p:spTree>
    <p:extLst>
      <p:ext uri="{BB962C8B-B14F-4D97-AF65-F5344CB8AC3E}">
        <p14:creationId xmlns:p14="http://schemas.microsoft.com/office/powerpoint/2010/main" val="6984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939451"/>
            <a:ext cx="10652900" cy="507930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Updates </a:t>
            </a:r>
            <a:r>
              <a:rPr lang="en-US" sz="1800" dirty="0" err="1"/>
              <a:t>w.r.t.</a:t>
            </a:r>
            <a:r>
              <a:rPr lang="en-US" sz="1800" dirty="0"/>
              <a:t> the last meeting (04/02/25) 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Linear ceramic bearings test set-up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Drawings signed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Circular ceramic bearings set-up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Drawings signed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Is the intermediate heat treatment needed? Let’s see the result of the here below strategy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First machining of the titanium plate (CRNMHF0ST0039) and of 2 shorter components (CRNMHF0ST0049) done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Parts already cleaned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In-house metrology (Faro arm and dial gauge) ongoing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Heat treatment under vacuum at EN-MME facility at about 700°C for 70h and slow cool-down inside the oven (planned in the second half of the week) prior to perform a second metrology and the finishing pass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About 600 CHF/day of cycle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Displacement measurement based on high temperature capacitive sensors or other measurement device 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Meeting with EN-MME on 03/12/2024 to activate a collaboration aiming at finding the appropriate measuring device for our case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We expect to have soon (within end of February) a tentative timeline for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Feasibility study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Purchasing of one or more measurement systems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Calibration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Implementation and integration of the measurement system in a dedicated mock-up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In parallel mechanical system will be implemented to measure the maximum displacement during RHT, once the cycle is finished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</a:t>
            </a:r>
            <a:endParaRPr lang="en-GB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8655432-3030-C384-51A7-AF04BB523A42}"/>
              </a:ext>
            </a:extLst>
          </p:cNvPr>
          <p:cNvSpPr/>
          <p:nvPr/>
        </p:nvSpPr>
        <p:spPr>
          <a:xfrm>
            <a:off x="4590789" y="1453019"/>
            <a:ext cx="137786" cy="87682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E07109-3D73-FDA5-DC76-033BD6130358}"/>
              </a:ext>
            </a:extLst>
          </p:cNvPr>
          <p:cNvSpPr txBox="1"/>
          <p:nvPr/>
        </p:nvSpPr>
        <p:spPr>
          <a:xfrm>
            <a:off x="4860098" y="1706764"/>
            <a:ext cx="1697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3227341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32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0C5E5-BB59-FDA0-B3A6-76E8E5B58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0" y="2858549"/>
            <a:ext cx="5065582" cy="248389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4DF276B-844B-D99C-F41D-DB3B21650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593" y="1490111"/>
            <a:ext cx="4806376" cy="89253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C2235D-44C9-E3EA-18B2-CCABC4827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332" y="2382644"/>
            <a:ext cx="1101936" cy="12507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38F9E01-6D23-2387-3863-9F0A5A77A2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020" y="2078989"/>
            <a:ext cx="5958980" cy="2700022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6A5E465A-A0B7-0B4C-0457-84E0C819C999}"/>
              </a:ext>
            </a:extLst>
          </p:cNvPr>
          <p:cNvSpPr/>
          <p:nvPr/>
        </p:nvSpPr>
        <p:spPr>
          <a:xfrm>
            <a:off x="8359381" y="1448464"/>
            <a:ext cx="1467525" cy="4264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01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B5F8F55-9E41-020F-97B6-8E40F93AE9CC}"/>
              </a:ext>
            </a:extLst>
          </p:cNvPr>
          <p:cNvSpPr txBox="1"/>
          <p:nvPr/>
        </p:nvSpPr>
        <p:spPr>
          <a:xfrm>
            <a:off x="728981" y="1492819"/>
            <a:ext cx="75387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Because of non homogenized material choice in coil/mold component, relative movement will occur during the reaction process. </a:t>
            </a:r>
          </a:p>
          <a:p>
            <a:r>
              <a:rPr lang="en-GB" sz="1400" dirty="0"/>
              <a:t>For transverse dimension change, the </a:t>
            </a:r>
            <a:r>
              <a:rPr lang="en-GB" sz="1400" dirty="0" err="1"/>
              <a:t>mold</a:t>
            </a:r>
            <a:r>
              <a:rPr lang="en-GB" sz="1400" dirty="0"/>
              <a:t> will expand more than the pole and the conductor. And the cavity is design with the reacted cable dimension to anticipate its growth during reaction.</a:t>
            </a:r>
          </a:p>
          <a:p>
            <a:endParaRPr lang="en-GB" sz="1400" dirty="0"/>
          </a:p>
          <a:p>
            <a:r>
              <a:rPr lang="en-GB" sz="1400" dirty="0"/>
              <a:t>For the longitudinal direction it is a different story. The “angle” between the straight section and the head creates a kind of fixed point that restrain the straight section to live its life freely.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3700228"/>
            <a:ext cx="10745815" cy="11345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2CA1D1-320A-49B9-F63F-CD8B9CCE6139}"/>
              </a:ext>
            </a:extLst>
          </p:cNvPr>
          <p:cNvCxnSpPr>
            <a:cxnSpLocks/>
          </p:cNvCxnSpPr>
          <p:nvPr/>
        </p:nvCxnSpPr>
        <p:spPr>
          <a:xfrm>
            <a:off x="3866796" y="3644055"/>
            <a:ext cx="39179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D69718-E606-B5C2-CD79-30940A4CA937}"/>
              </a:ext>
            </a:extLst>
          </p:cNvPr>
          <p:cNvCxnSpPr>
            <a:cxnSpLocks/>
          </p:cNvCxnSpPr>
          <p:nvPr/>
        </p:nvCxnSpPr>
        <p:spPr>
          <a:xfrm flipV="1">
            <a:off x="786453" y="3644055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2260F4-7E03-A493-D696-27AB8A5C2287}"/>
              </a:ext>
            </a:extLst>
          </p:cNvPr>
          <p:cNvCxnSpPr>
            <a:cxnSpLocks/>
          </p:cNvCxnSpPr>
          <p:nvPr/>
        </p:nvCxnSpPr>
        <p:spPr>
          <a:xfrm>
            <a:off x="8038377" y="3662399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C0A9281-5CA3-09A8-483A-30C52710D4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14" t="21892" r="23563" b="6975"/>
          <a:stretch/>
        </p:blipFill>
        <p:spPr>
          <a:xfrm>
            <a:off x="8813799" y="585435"/>
            <a:ext cx="3086101" cy="209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4872596"/>
            <a:ext cx="10745815" cy="113453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D026D6-5C4A-D862-FC64-2B1013E2C256}"/>
              </a:ext>
            </a:extLst>
          </p:cNvPr>
          <p:cNvCxnSpPr>
            <a:cxnSpLocks/>
          </p:cNvCxnSpPr>
          <p:nvPr/>
        </p:nvCxnSpPr>
        <p:spPr>
          <a:xfrm>
            <a:off x="933096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61A88BB-E6FF-F1BC-B527-749BFB1A9F0D}"/>
              </a:ext>
            </a:extLst>
          </p:cNvPr>
          <p:cNvCxnSpPr>
            <a:cxnSpLocks/>
          </p:cNvCxnSpPr>
          <p:nvPr/>
        </p:nvCxnSpPr>
        <p:spPr>
          <a:xfrm flipV="1">
            <a:off x="786453" y="4816423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C7CC37-7C33-7933-8D7A-A98E13E7DC00}"/>
              </a:ext>
            </a:extLst>
          </p:cNvPr>
          <p:cNvCxnSpPr>
            <a:cxnSpLocks/>
          </p:cNvCxnSpPr>
          <p:nvPr/>
        </p:nvCxnSpPr>
        <p:spPr>
          <a:xfrm>
            <a:off x="8038377" y="4834767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F80B83-99FA-6291-DA28-6B9FAF290B58}"/>
              </a:ext>
            </a:extLst>
          </p:cNvPr>
          <p:cNvCxnSpPr>
            <a:cxnSpLocks/>
          </p:cNvCxnSpPr>
          <p:nvPr/>
        </p:nvCxnSpPr>
        <p:spPr>
          <a:xfrm>
            <a:off x="8038377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EAE72EF-4393-BFB0-E718-EB7244C79589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3334310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5DD5-FB51-C78B-A8BC-CD5565E50B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2517" y="202653"/>
            <a:ext cx="10515600" cy="777875"/>
          </a:xfrm>
        </p:spPr>
        <p:txBody>
          <a:bodyPr>
            <a:normAutofit/>
          </a:bodyPr>
          <a:lstStyle/>
          <a:p>
            <a:r>
              <a:rPr lang="en-US" sz="2800" dirty="0"/>
              <a:t>Reaction mold – Central pole fixed point</a:t>
            </a:r>
            <a:endParaRPr lang="en-GB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FCBBF4-2440-F88B-E0EC-1BE4E01175E3}"/>
              </a:ext>
            </a:extLst>
          </p:cNvPr>
          <p:cNvGrpSpPr/>
          <p:nvPr/>
        </p:nvGrpSpPr>
        <p:grpSpPr>
          <a:xfrm>
            <a:off x="723092" y="1792811"/>
            <a:ext cx="10745815" cy="1408621"/>
            <a:chOff x="723092" y="2294461"/>
            <a:chExt cx="10745815" cy="14086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3D5B84C-C53A-AF40-813E-9D86794C1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22" t="41755" b="38042"/>
            <a:stretch/>
          </p:blipFill>
          <p:spPr>
            <a:xfrm>
              <a:off x="723092" y="2294461"/>
              <a:ext cx="10745815" cy="1134539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A5F0AA-4491-93D2-0D35-CB9AA372CDBE}"/>
                </a:ext>
              </a:extLst>
            </p:cNvPr>
            <p:cNvCxnSpPr/>
            <p:nvPr/>
          </p:nvCxnSpPr>
          <p:spPr>
            <a:xfrm flipV="1">
              <a:off x="5822950" y="2861730"/>
              <a:ext cx="0" cy="457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25EA620-C317-BB53-2FED-C4890E6CF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3250" y="2891360"/>
              <a:ext cx="50800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D575A7F-3614-463B-D5EC-0678BC8EA1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1850" y="2891360"/>
              <a:ext cx="50801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15CFBE-8F42-F669-E875-8F983122118D}"/>
                </a:ext>
              </a:extLst>
            </p:cNvPr>
            <p:cNvCxnSpPr/>
            <p:nvPr/>
          </p:nvCxnSpPr>
          <p:spPr>
            <a:xfrm>
              <a:off x="3422651" y="3318930"/>
              <a:ext cx="480059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F242E6-F74B-A3D8-DF60-0591F80402A4}"/>
                </a:ext>
              </a:extLst>
            </p:cNvPr>
            <p:cNvSpPr txBox="1"/>
            <p:nvPr/>
          </p:nvSpPr>
          <p:spPr>
            <a:xfrm>
              <a:off x="5189187" y="3333750"/>
              <a:ext cx="126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Fixed point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56FB39-B92C-DE8F-F591-DA8400119141}"/>
              </a:ext>
            </a:extLst>
          </p:cNvPr>
          <p:cNvGrpSpPr/>
          <p:nvPr/>
        </p:nvGrpSpPr>
        <p:grpSpPr>
          <a:xfrm>
            <a:off x="990600" y="3524249"/>
            <a:ext cx="1168400" cy="2190750"/>
            <a:chOff x="2317750" y="3632201"/>
            <a:chExt cx="1168400" cy="21907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F29396-04F8-54B9-D62C-D2A7B4327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950" t="33358" r="43577" b="24110"/>
            <a:stretch/>
          </p:blipFill>
          <p:spPr>
            <a:xfrm>
              <a:off x="2317750" y="3632201"/>
              <a:ext cx="1168400" cy="219075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8473475-A1C3-3ED0-2898-970B7A682FFC}"/>
                </a:ext>
              </a:extLst>
            </p:cNvPr>
            <p:cNvSpPr/>
            <p:nvPr/>
          </p:nvSpPr>
          <p:spPr>
            <a:xfrm>
              <a:off x="2603500" y="3841749"/>
              <a:ext cx="609600" cy="46355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7F9095-BFF8-5528-3F60-C14401EF8710}"/>
              </a:ext>
            </a:extLst>
          </p:cNvPr>
          <p:cNvCxnSpPr>
            <a:cxnSpLocks/>
          </p:cNvCxnSpPr>
          <p:nvPr/>
        </p:nvCxnSpPr>
        <p:spPr>
          <a:xfrm>
            <a:off x="1701800" y="5384798"/>
            <a:ext cx="901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9C707E-8CED-F57F-DFF6-AFAB9AEA4450}"/>
              </a:ext>
            </a:extLst>
          </p:cNvPr>
          <p:cNvCxnSpPr>
            <a:cxnSpLocks/>
          </p:cNvCxnSpPr>
          <p:nvPr/>
        </p:nvCxnSpPr>
        <p:spPr>
          <a:xfrm>
            <a:off x="1790700" y="5232398"/>
            <a:ext cx="812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C11BAB-CB3B-6DD5-343D-026F0A6AE84A}"/>
              </a:ext>
            </a:extLst>
          </p:cNvPr>
          <p:cNvCxnSpPr>
            <a:cxnSpLocks/>
          </p:cNvCxnSpPr>
          <p:nvPr/>
        </p:nvCxnSpPr>
        <p:spPr>
          <a:xfrm>
            <a:off x="1816100" y="4343398"/>
            <a:ext cx="787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890236-E156-DDB5-4B1E-FD9B30D66A6E}"/>
              </a:ext>
            </a:extLst>
          </p:cNvPr>
          <p:cNvCxnSpPr>
            <a:cxnSpLocks/>
          </p:cNvCxnSpPr>
          <p:nvPr/>
        </p:nvCxnSpPr>
        <p:spPr>
          <a:xfrm>
            <a:off x="1885950" y="3733797"/>
            <a:ext cx="7175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1B9DFFC-E0E0-E806-41B9-EF16A8F7E6BA}"/>
              </a:ext>
            </a:extLst>
          </p:cNvPr>
          <p:cNvSpPr txBox="1"/>
          <p:nvPr/>
        </p:nvSpPr>
        <p:spPr>
          <a:xfrm>
            <a:off x="2736850" y="3869267"/>
            <a:ext cx="14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Screwed cap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676E3-2640-DB53-190C-BD5B25457ECF}"/>
              </a:ext>
            </a:extLst>
          </p:cNvPr>
          <p:cNvSpPr txBox="1"/>
          <p:nvPr/>
        </p:nvSpPr>
        <p:spPr>
          <a:xfrm>
            <a:off x="2711450" y="4551916"/>
            <a:ext cx="174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Conical section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E8214C-3D1F-C737-D9FC-FCA11D3B36A7}"/>
              </a:ext>
            </a:extLst>
          </p:cNvPr>
          <p:cNvSpPr txBox="1"/>
          <p:nvPr/>
        </p:nvSpPr>
        <p:spPr>
          <a:xfrm>
            <a:off x="2711450" y="5143501"/>
            <a:ext cx="203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Cylindrical section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4C4A62-43F6-564D-897A-7902489D6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400" y="4281400"/>
            <a:ext cx="6731000" cy="65837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1C7160-CFFC-D5CE-D64A-9FDDBF4D8925}"/>
              </a:ext>
            </a:extLst>
          </p:cNvPr>
          <p:cNvSpPr txBox="1"/>
          <p:nvPr/>
        </p:nvSpPr>
        <p:spPr>
          <a:xfrm>
            <a:off x="7506947" y="4895848"/>
            <a:ext cx="258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 interface in the mold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0E543E-FE6E-ADCF-54AA-04B25A7A4970}"/>
              </a:ext>
            </a:extLst>
          </p:cNvPr>
          <p:cNvSpPr txBox="1"/>
          <p:nvPr/>
        </p:nvSpPr>
        <p:spPr>
          <a:xfrm>
            <a:off x="6601222" y="3597680"/>
            <a:ext cx="500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Nice, but what happen with the </a:t>
            </a:r>
            <a:r>
              <a:rPr lang="en-US" sz="2000" i="1" dirty="0" err="1"/>
              <a:t>layerjump</a:t>
            </a:r>
            <a:r>
              <a:rPr lang="en-US" sz="2000" i="1" dirty="0"/>
              <a:t> ? 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7F15A6-D448-0734-7AA3-6B2815F1097F}"/>
              </a:ext>
            </a:extLst>
          </p:cNvPr>
          <p:cNvSpPr txBox="1"/>
          <p:nvPr/>
        </p:nvSpPr>
        <p:spPr>
          <a:xfrm>
            <a:off x="844884" y="1295728"/>
            <a:ext cx="510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Pins or part of it might be removed during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0139E-4817-B394-8B05-E0D8B7C55CC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2259668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57EC70-910A-F2A4-9A1D-9E96733BA77A}"/>
              </a:ext>
            </a:extLst>
          </p:cNvPr>
          <p:cNvSpPr txBox="1">
            <a:spLocks/>
          </p:cNvSpPr>
          <p:nvPr/>
        </p:nvSpPr>
        <p:spPr>
          <a:xfrm>
            <a:off x="777100" y="3656926"/>
            <a:ext cx="10489316" cy="25005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If we assume that the end-pole is fixed to the tooling and the curvature imposes a fixed point as well to the cable…</a:t>
            </a:r>
          </a:p>
          <a:p>
            <a:pPr algn="just">
              <a:lnSpc>
                <a:spcPct val="120000"/>
              </a:lnSpc>
            </a:pP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1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dirty="0"/>
              <a:t>All displacement is then happening in the head. Would we need to cut the end region to introduce </a:t>
            </a:r>
            <a:r>
              <a:rPr lang="en-GB" sz="1800" dirty="0"/>
              <a:t>a gap (magenta dashed line) as well</a:t>
            </a:r>
            <a:r>
              <a:rPr lang="en-US" sz="1800" dirty="0"/>
              <a:t>?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1971770"/>
            <a:ext cx="10745815" cy="1134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4348049"/>
            <a:ext cx="10745815" cy="113453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302034F-7DB3-BA3F-E70D-B5C3B9A102D0}"/>
              </a:ext>
            </a:extLst>
          </p:cNvPr>
          <p:cNvSpPr/>
          <p:nvPr/>
        </p:nvSpPr>
        <p:spPr>
          <a:xfrm rot="21256432">
            <a:off x="527873" y="1971769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E0A30F-43EC-671D-B5C0-64E9CE3FF788}"/>
              </a:ext>
            </a:extLst>
          </p:cNvPr>
          <p:cNvSpPr txBox="1">
            <a:spLocks/>
          </p:cNvSpPr>
          <p:nvPr/>
        </p:nvSpPr>
        <p:spPr>
          <a:xfrm>
            <a:off x="777100" y="1131640"/>
            <a:ext cx="9229493" cy="808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A way of looking at it is to assume that the ends are kind of a SMC/RMC case,</a:t>
            </a:r>
            <a:endParaRPr lang="en-US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083FAB-B8EE-ED8A-A298-97B18A2B2DCB}"/>
              </a:ext>
            </a:extLst>
          </p:cNvPr>
          <p:cNvSpPr/>
          <p:nvPr/>
        </p:nvSpPr>
        <p:spPr>
          <a:xfrm>
            <a:off x="3529621" y="4487796"/>
            <a:ext cx="151002" cy="517119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838CDC-2EBE-D9A9-D78A-214F5715974F}"/>
              </a:ext>
            </a:extLst>
          </p:cNvPr>
          <p:cNvSpPr/>
          <p:nvPr/>
        </p:nvSpPr>
        <p:spPr>
          <a:xfrm rot="343568" flipV="1">
            <a:off x="7564971" y="1889290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02BD62-5686-EBEA-2BEE-202704891652}"/>
              </a:ext>
            </a:extLst>
          </p:cNvPr>
          <p:cNvCxnSpPr/>
          <p:nvPr/>
        </p:nvCxnSpPr>
        <p:spPr>
          <a:xfrm flipV="1">
            <a:off x="900790" y="4839733"/>
            <a:ext cx="1644634" cy="16518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E569D9-7161-A92A-64E2-30CCB0291C89}"/>
              </a:ext>
            </a:extLst>
          </p:cNvPr>
          <p:cNvCxnSpPr/>
          <p:nvPr/>
        </p:nvCxnSpPr>
        <p:spPr>
          <a:xfrm>
            <a:off x="2139193" y="4430530"/>
            <a:ext cx="75501" cy="938424"/>
          </a:xfrm>
          <a:prstGeom prst="line">
            <a:avLst/>
          </a:prstGeom>
          <a:ln w="34925"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2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BA303-8C65-ED30-1FBC-49598D6D6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72E768-9E41-82BC-41A6-F4CE36830D8C}"/>
              </a:ext>
            </a:extLst>
          </p:cNvPr>
          <p:cNvSpPr txBox="1">
            <a:spLocks/>
          </p:cNvSpPr>
          <p:nvPr/>
        </p:nvSpPr>
        <p:spPr>
          <a:xfrm>
            <a:off x="777100" y="1104901"/>
            <a:ext cx="10652900" cy="2921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Will the HT cycle have an impact on the final shape of the components (deformations)?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Based on titanium material certificate, the raw material was already subjected to 650°C for 120 min air cooling (AC)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000" dirty="0"/>
              <a:t>Our cycle will be at around 660°C and will last longer → additional stress relieving may occur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Strategy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Rough machining of few components </a:t>
            </a:r>
            <a:r>
              <a:rPr lang="en-US" sz="1400" dirty="0">
                <a:latin typeface="Aptos" panose="020B0004020202020204" pitchFamily="34" charset="0"/>
              </a:rPr>
              <a:t>→ metrology</a:t>
            </a:r>
            <a:endParaRPr lang="en-US" sz="1400" dirty="0"/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Heat treat them at 700°C for 70h and slow cool-down inside the oven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Check any deformation that may have occurred prior to perform the finishing pass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A5793E-A9BD-5CEA-2E8C-C1FFCF3CB60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EB67320-0AEB-C710-85B9-9D96683B97E4}"/>
              </a:ext>
            </a:extLst>
          </p:cNvPr>
          <p:cNvSpPr txBox="1">
            <a:spLocks/>
          </p:cNvSpPr>
          <p:nvPr/>
        </p:nvSpPr>
        <p:spPr>
          <a:xfrm>
            <a:off x="777100" y="4125586"/>
            <a:ext cx="4740615" cy="16990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US" sz="1800" dirty="0"/>
              <a:t>If </a:t>
            </a:r>
            <a:r>
              <a:rPr lang="en-US" sz="1800" u="sng" dirty="0"/>
              <a:t>NO DEFORMATIONS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Final manufacturing of all components without intermediate HT cycle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Manufacturing process is less time consuming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59ED1-F639-2AE9-FE9E-687E50427677}"/>
              </a:ext>
            </a:extLst>
          </p:cNvPr>
          <p:cNvSpPr txBox="1">
            <a:spLocks/>
          </p:cNvSpPr>
          <p:nvPr/>
        </p:nvSpPr>
        <p:spPr>
          <a:xfrm>
            <a:off x="6477000" y="4125586"/>
            <a:ext cx="4953000" cy="16990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lphaUcPeriod" startAt="2"/>
            </a:pPr>
            <a:r>
              <a:rPr lang="en-US" sz="1800" dirty="0"/>
              <a:t>If </a:t>
            </a:r>
            <a:r>
              <a:rPr lang="en-US" sz="1800" u="sng" dirty="0"/>
              <a:t>DEFORMATIONS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Rough manufacturing with intermediate HT cycle is needed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Manufacturing becomes trickier and very long in terms of time required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F9A7FB7C-C220-34BF-3F23-5FAA8CBFAF5C}"/>
              </a:ext>
            </a:extLst>
          </p:cNvPr>
          <p:cNvSpPr/>
          <p:nvPr/>
        </p:nvSpPr>
        <p:spPr>
          <a:xfrm>
            <a:off x="2357986" y="3681086"/>
            <a:ext cx="220173" cy="4445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3407A30-39F9-4E8C-EA9D-096EB592A502}"/>
              </a:ext>
            </a:extLst>
          </p:cNvPr>
          <p:cNvSpPr/>
          <p:nvPr/>
        </p:nvSpPr>
        <p:spPr>
          <a:xfrm>
            <a:off x="7462395" y="3681086"/>
            <a:ext cx="220173" cy="4445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8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98BF3-AF68-B9A6-0634-E2F74F3C5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A32B62A-84EA-574B-E53C-C3115F09F28E}"/>
              </a:ext>
            </a:extLst>
          </p:cNvPr>
          <p:cNvSpPr txBox="1">
            <a:spLocks/>
          </p:cNvSpPr>
          <p:nvPr/>
        </p:nvSpPr>
        <p:spPr>
          <a:xfrm>
            <a:off x="695195" y="1104901"/>
            <a:ext cx="10734805" cy="35359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00912B-A1D2-B1C8-D57E-18621519DB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B31BA-E373-7024-49B2-844C3296A53E}"/>
              </a:ext>
            </a:extLst>
          </p:cNvPr>
          <p:cNvSpPr txBox="1"/>
          <p:nvPr/>
        </p:nvSpPr>
        <p:spPr>
          <a:xfrm>
            <a:off x="695195" y="1359074"/>
            <a:ext cx="47743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 dirty="0"/>
              <a:t>Scenario A</a:t>
            </a:r>
            <a:r>
              <a:rPr lang="it-IT" dirty="0"/>
              <a:t> (no deformations after HT cycle)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7581C-05A9-3AD8-3609-6C6F47758F80}"/>
              </a:ext>
            </a:extLst>
          </p:cNvPr>
          <p:cNvSpPr txBox="1"/>
          <p:nvPr/>
        </p:nvSpPr>
        <p:spPr>
          <a:xfrm>
            <a:off x="6772492" y="1359074"/>
            <a:ext cx="47743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 dirty="0"/>
              <a:t>Scenario B</a:t>
            </a:r>
            <a:r>
              <a:rPr lang="it-IT" dirty="0"/>
              <a:t> (deformations after HT cycle)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A114B1-8C54-4466-4A3E-AF90FA6F5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78" y="2957038"/>
            <a:ext cx="5956127" cy="18161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05BB4D-231B-B640-3331-11081EC0DD9F}"/>
              </a:ext>
            </a:extLst>
          </p:cNvPr>
          <p:cNvCxnSpPr/>
          <p:nvPr/>
        </p:nvCxnSpPr>
        <p:spPr>
          <a:xfrm>
            <a:off x="6096000" y="1014608"/>
            <a:ext cx="0" cy="49728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9EC98B6-712C-C661-2A6D-A8EDB1C7E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595" y="1872641"/>
            <a:ext cx="5987317" cy="29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57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429EC-5DCC-7B82-173C-CF2793441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0F43F0-6F71-CBF9-DDF3-B6416F77960F}"/>
              </a:ext>
            </a:extLst>
          </p:cNvPr>
          <p:cNvSpPr txBox="1">
            <a:spLocks/>
          </p:cNvSpPr>
          <p:nvPr/>
        </p:nvSpPr>
        <p:spPr>
          <a:xfrm>
            <a:off x="324868" y="1104901"/>
            <a:ext cx="10652900" cy="12124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r>
              <a:rPr lang="en-US" sz="1600" dirty="0"/>
              <a:t>The plate is checked both with Faro arm and with dial gauge (here below </a:t>
            </a:r>
            <a:r>
              <a:rPr lang="en-US" sz="1600" u="sng" dirty="0"/>
              <a:t>dial gauge result</a:t>
            </a:r>
            <a:r>
              <a:rPr lang="en-US" sz="1600" dirty="0"/>
              <a:t>)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The plate has a belly shape with a maximum of about 0.280 mm towards the middle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It is not something local, but the deformation is general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2B3631-AECD-D4AE-06B1-66734F3692F2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77440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Metrology of the plate prior HT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A6DF7B8-0F9D-7E6B-AE07-62A3B1505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365" y="3011292"/>
            <a:ext cx="4986635" cy="3232926"/>
          </a:xfrm>
          <a:prstGeom prst="rect">
            <a:avLst/>
          </a:prstGeom>
        </p:spPr>
      </p:pic>
      <p:pic>
        <p:nvPicPr>
          <p:cNvPr id="27" name="Picture 26" descr="A close-up of a metal surface&#10;&#10;Description automatically generated">
            <a:extLst>
              <a:ext uri="{FF2B5EF4-FFF2-40B4-BE49-F238E27FC236}">
                <a16:creationId xmlns:a16="http://schemas.microsoft.com/office/drawing/2014/main" id="{098310CA-31FC-BBF3-30D8-AE9A13D3A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96189" y="558104"/>
            <a:ext cx="2730674" cy="204800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FC35A82-BC9E-852B-AB95-AAC92DE257F1}"/>
              </a:ext>
            </a:extLst>
          </p:cNvPr>
          <p:cNvSpPr txBox="1"/>
          <p:nvPr/>
        </p:nvSpPr>
        <p:spPr>
          <a:xfrm>
            <a:off x="7347733" y="2616435"/>
            <a:ext cx="252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A. Vieitez Suarez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FCCD05-3BC8-1133-018C-6F4443928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79527"/>
            <a:ext cx="7139836" cy="376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28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112D528-348A-E119-5DC8-CCD25407D3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84" t="5667" r="2023"/>
          <a:stretch/>
        </p:blipFill>
        <p:spPr>
          <a:xfrm>
            <a:off x="6096000" y="274125"/>
            <a:ext cx="6096000" cy="6004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07C138-F77F-7930-A78A-AF78BF6D0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7"/>
          <a:stretch/>
        </p:blipFill>
        <p:spPr>
          <a:xfrm>
            <a:off x="0" y="2680334"/>
            <a:ext cx="6111241" cy="3597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395972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Linear ceramic bearing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93E015-1D04-7226-3953-C22D758CAB41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16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10339E-6AA4-BC71-17CB-5BA99D5FE47E}"/>
              </a:ext>
            </a:extLst>
          </p:cNvPr>
          <p:cNvSpPr txBox="1">
            <a:spLocks/>
          </p:cNvSpPr>
          <p:nvPr/>
        </p:nvSpPr>
        <p:spPr>
          <a:xfrm>
            <a:off x="237624" y="0"/>
            <a:ext cx="44423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Circular ceramic bearing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E9298C-1259-44CB-889F-CC533D0C21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7" t="10574" r="2754" b="5589"/>
          <a:stretch/>
        </p:blipFill>
        <p:spPr>
          <a:xfrm>
            <a:off x="0" y="3200402"/>
            <a:ext cx="5787966" cy="3032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C7113B-89C0-E92E-FDFE-94E980C0CA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6" t="1735" r="1438" b="914"/>
          <a:stretch/>
        </p:blipFill>
        <p:spPr>
          <a:xfrm>
            <a:off x="5787966" y="624839"/>
            <a:ext cx="6404034" cy="56325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FCB2D0-5024-8382-26D9-BCC1C5980326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80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14761-3487-1C9E-DADA-5D1B469FD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9BA4E1-3CBB-7E8E-E93E-64659952C04E}"/>
              </a:ext>
            </a:extLst>
          </p:cNvPr>
          <p:cNvSpPr txBox="1">
            <a:spLocks/>
          </p:cNvSpPr>
          <p:nvPr/>
        </p:nvSpPr>
        <p:spPr>
          <a:xfrm>
            <a:off x="457686" y="1103945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Updates </a:t>
            </a:r>
            <a:r>
              <a:rPr lang="en-US" sz="2000" dirty="0" err="1"/>
              <a:t>w.r.t.</a:t>
            </a:r>
            <a:r>
              <a:rPr lang="en-US" sz="2000" dirty="0"/>
              <a:t> the last meeting (04/02/25) </a:t>
            </a:r>
            <a:endParaRPr lang="en-US" sz="140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3D model completed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Detail drawings of the mold completed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Integration of the sliding system to be finalized within the end of the week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Drawings sent to N. Peray for a first check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sym typeface="Wingdings" panose="05000000000000000000" pitchFamily="2" charset="2"/>
              </a:rPr>
              <a:t>Meeting with P. Moyret about the manufacturing of the components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The parts will be manufactured in the main workshop with an intermediate heat treatment at 950°C for 2h for </a:t>
            </a:r>
            <a:r>
              <a:rPr lang="en-US" sz="1200" dirty="0" err="1">
                <a:sym typeface="Wingdings" panose="05000000000000000000" pitchFamily="2" charset="2"/>
              </a:rPr>
              <a:t>detensioning</a:t>
            </a:r>
            <a:endParaRPr lang="en-US" sz="1200" dirty="0">
              <a:sym typeface="Wingdings" panose="05000000000000000000" pitchFamily="2" charset="2"/>
            </a:endParaRP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Delay: 05/2025 </a:t>
            </a:r>
            <a:r>
              <a:rPr lang="en-US" sz="1200" dirty="0">
                <a:latin typeface="Aptos" panose="020B0004020202020204" pitchFamily="34" charset="0"/>
                <a:sym typeface="Wingdings" panose="05000000000000000000" pitchFamily="2" charset="2"/>
              </a:rPr>
              <a:t>→ drawings need to be signed by the end of 02/2025</a:t>
            </a:r>
            <a:endParaRPr lang="en-US" sz="120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MQXFB insulated cable leftovers for the winding, about 15m for the test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/>
              <a:t>Cable with keystone angle </a:t>
            </a:r>
            <a:r>
              <a:rPr lang="en-US" sz="1200" dirty="0">
                <a:latin typeface="Aptos" panose="020B0004020202020204" pitchFamily="34" charset="0"/>
              </a:rPr>
              <a:t>→ suggestion of making lateral shims with a compensation angle</a:t>
            </a:r>
            <a:endParaRPr lang="en-US" sz="120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160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Design of a test set-up with one flared end coil mock-up</a:t>
            </a:r>
            <a:endParaRPr lang="en-US" sz="105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dirty="0"/>
              <a:t>Coming soon, using N. Peray coil design as input for the coil end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dirty="0"/>
              <a:t>Take advantage as much as possible of the components manufactured for the racetrack coil mock-up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3651D3C-BCDF-075D-F9FD-36E708048181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94726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Racetrack coil mock-up test set-up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96DBBC-955C-6C23-2DA3-BE90E483CA13}"/>
              </a:ext>
            </a:extLst>
          </p:cNvPr>
          <p:cNvSpPr/>
          <p:nvPr/>
        </p:nvSpPr>
        <p:spPr>
          <a:xfrm>
            <a:off x="11677649" y="2387600"/>
            <a:ext cx="501293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96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EE4B1-1749-7B69-AD1E-C7D1BB5E8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D50D87-612D-3BF3-7454-07DF6C1073D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3AB3D-7B4F-DF2D-0087-DFBD7864270F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8AD53-4A6D-EC7A-EC92-A3DB6DAE475C}"/>
              </a:ext>
            </a:extLst>
          </p:cNvPr>
          <p:cNvSpPr txBox="1">
            <a:spLocks/>
          </p:cNvSpPr>
          <p:nvPr/>
        </p:nvSpPr>
        <p:spPr>
          <a:xfrm>
            <a:off x="418870" y="895610"/>
            <a:ext cx="10652900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Tests can be done to validate/explore different scenarios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1 pole fixed and 1 pole completely free (just pinned to the base plate to ensure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Assuming free sliding of the coil inside the mold, the sliding system should not move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Both poles fixed to the base plates (and pinned for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Simulation of the fix point caused by the flared end, the sliding system should move accordingly to the cable expansion/contraction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6F87E-06C4-DC46-E216-EAC647D7EF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95" b="49664"/>
          <a:stretch/>
        </p:blipFill>
        <p:spPr>
          <a:xfrm>
            <a:off x="1221449" y="4617146"/>
            <a:ext cx="7227518" cy="165669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72ED62-B42E-B981-F24C-4FA46E8A1C82}"/>
              </a:ext>
            </a:extLst>
          </p:cNvPr>
          <p:cNvCxnSpPr>
            <a:cxnSpLocks/>
          </p:cNvCxnSpPr>
          <p:nvPr/>
        </p:nvCxnSpPr>
        <p:spPr>
          <a:xfrm>
            <a:off x="964666" y="5433760"/>
            <a:ext cx="7002049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930535-1310-A8D6-64EA-5A5FB97CBBBB}"/>
              </a:ext>
            </a:extLst>
          </p:cNvPr>
          <p:cNvCxnSpPr/>
          <p:nvPr/>
        </p:nvCxnSpPr>
        <p:spPr>
          <a:xfrm>
            <a:off x="7822078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440B87-4E56-D7A6-05D9-854E94B5635E}"/>
              </a:ext>
            </a:extLst>
          </p:cNvPr>
          <p:cNvCxnSpPr/>
          <p:nvPr/>
        </p:nvCxnSpPr>
        <p:spPr>
          <a:xfrm>
            <a:off x="894849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E4802F3-AB3D-3CB5-A66C-E7D071A41A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959" b="3757"/>
          <a:stretch/>
        </p:blipFill>
        <p:spPr>
          <a:xfrm>
            <a:off x="1221449" y="3217207"/>
            <a:ext cx="7227518" cy="120549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A40530A-FD4B-804A-3120-85657C422653}"/>
              </a:ext>
            </a:extLst>
          </p:cNvPr>
          <p:cNvCxnSpPr/>
          <p:nvPr/>
        </p:nvCxnSpPr>
        <p:spPr>
          <a:xfrm flipV="1">
            <a:off x="1013650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991F83-B4BD-58BE-BA3C-17F59F5213FD}"/>
              </a:ext>
            </a:extLst>
          </p:cNvPr>
          <p:cNvCxnSpPr/>
          <p:nvPr/>
        </p:nvCxnSpPr>
        <p:spPr>
          <a:xfrm flipV="1">
            <a:off x="7954634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8D574B-DDC9-758F-A835-BCC59AE95730}"/>
              </a:ext>
            </a:extLst>
          </p:cNvPr>
          <p:cNvSpPr txBox="1"/>
          <p:nvPr/>
        </p:nvSpPr>
        <p:spPr>
          <a:xfrm>
            <a:off x="755516" y="5533261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17B64E-77DA-E1C3-05CA-5A0392A16495}"/>
              </a:ext>
            </a:extLst>
          </p:cNvPr>
          <p:cNvSpPr txBox="1"/>
          <p:nvPr/>
        </p:nvSpPr>
        <p:spPr>
          <a:xfrm>
            <a:off x="7689456" y="5537515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6783F7-CC88-9315-2C87-419DB96A701F}"/>
              </a:ext>
            </a:extLst>
          </p:cNvPr>
          <p:cNvSpPr txBox="1"/>
          <p:nvPr/>
        </p:nvSpPr>
        <p:spPr>
          <a:xfrm>
            <a:off x="418870" y="3113453"/>
            <a:ext cx="87480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Sez. A-A</a:t>
            </a:r>
            <a:endParaRPr lang="en-GB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8ADFD8-C610-156E-F11D-2BD9911EA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531" y="2924827"/>
            <a:ext cx="3480494" cy="1348667"/>
          </a:xfrm>
          <a:prstGeom prst="rect">
            <a:avLst/>
          </a:prstGeom>
        </p:spPr>
      </p:pic>
      <p:sp>
        <p:nvSpPr>
          <p:cNvPr id="28" name="Arrow: Bent 27">
            <a:extLst>
              <a:ext uri="{FF2B5EF4-FFF2-40B4-BE49-F238E27FC236}">
                <a16:creationId xmlns:a16="http://schemas.microsoft.com/office/drawing/2014/main" id="{F55376CF-C29A-F336-2267-E4D413D4140A}"/>
              </a:ext>
            </a:extLst>
          </p:cNvPr>
          <p:cNvSpPr/>
          <p:nvPr/>
        </p:nvSpPr>
        <p:spPr>
          <a:xfrm rot="5400000">
            <a:off x="10323671" y="2472906"/>
            <a:ext cx="375778" cy="427855"/>
          </a:xfrm>
          <a:prstGeom prst="bentArrow">
            <a:avLst>
              <a:gd name="adj1" fmla="val 14062"/>
              <a:gd name="adj2" fmla="val 19531"/>
              <a:gd name="adj3" fmla="val 25000"/>
              <a:gd name="adj4" fmla="val 4375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F4388-CC78-3143-CCCA-754D6B934553}"/>
              </a:ext>
            </a:extLst>
          </p:cNvPr>
          <p:cNvSpPr txBox="1"/>
          <p:nvPr/>
        </p:nvSpPr>
        <p:spPr>
          <a:xfrm>
            <a:off x="7460725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30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16187</TotalTime>
  <Words>1463</Words>
  <Application>Microsoft Office PowerPoint</Application>
  <PresentationFormat>Widescreen</PresentationFormat>
  <Paragraphs>212</Paragraphs>
  <Slides>23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Cambria Math</vt:lpstr>
      <vt:lpstr>Roboto</vt:lpstr>
      <vt:lpstr>Wingdings</vt:lpstr>
      <vt:lpstr>Office Theme</vt:lpstr>
      <vt:lpstr>Bond </vt:lpstr>
      <vt:lpstr>PowerPoint Presentation</vt:lpstr>
      <vt:lpstr>PowerPoint Presentation</vt:lpstr>
      <vt:lpstr>PowerPoint Presentation</vt:lpstr>
      <vt:lpstr>PowerPoint Presentation</vt:lpstr>
      <vt:lpstr>Test set-up: Linear ceramic bearing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Test set-up</vt:lpstr>
      <vt:lpstr>1st option  Linear ceramic bearing</vt:lpstr>
      <vt:lpstr>ZrO2 properties (supplier datasheet)</vt:lpstr>
      <vt:lpstr>2nd option  Circular ceramic bearing</vt:lpstr>
      <vt:lpstr>Racetrack coil mock-up</vt:lpstr>
      <vt:lpstr>PowerPoint Presentation</vt:lpstr>
      <vt:lpstr>PowerPoint Presentation</vt:lpstr>
      <vt:lpstr>Reaction mold – Motion during reaction cycle</vt:lpstr>
      <vt:lpstr>Reaction mold – Central pole fixed point</vt:lpstr>
      <vt:lpstr>Reaction mold – Motion during reaction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62</cp:revision>
  <cp:lastPrinted>2025-01-31T15:27:12Z</cp:lastPrinted>
  <dcterms:created xsi:type="dcterms:W3CDTF">2024-12-18T06:26:52Z</dcterms:created>
  <dcterms:modified xsi:type="dcterms:W3CDTF">2025-02-18T08:47:43Z</dcterms:modified>
</cp:coreProperties>
</file>