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5" r:id="rId3"/>
    <p:sldId id="280" r:id="rId4"/>
    <p:sldId id="279" r:id="rId5"/>
    <p:sldId id="287" r:id="rId6"/>
    <p:sldId id="282" r:id="rId7"/>
    <p:sldId id="283" r:id="rId8"/>
    <p:sldId id="284" r:id="rId9"/>
    <p:sldId id="285" r:id="rId10"/>
    <p:sldId id="281" r:id="rId11"/>
    <p:sldId id="277" r:id="rId12"/>
    <p:sldId id="270" r:id="rId13"/>
    <p:sldId id="269" r:id="rId14"/>
    <p:sldId id="278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163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3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55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61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EC556-F79B-ED6D-8B79-CF8DC57B9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19/11/2024l,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291E40-11CF-DEEB-444F-03FC796A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C3C54-07E0-2252-6C33-6B06CCFD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50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0C9569-2CB2-A760-B2C5-7F76ABA448BE}"/>
              </a:ext>
            </a:extLst>
          </p:cNvPr>
          <p:cNvSpPr txBox="1"/>
          <p:nvPr userDrawn="1"/>
        </p:nvSpPr>
        <p:spPr>
          <a:xfrm>
            <a:off x="914400" y="6419103"/>
            <a:ext cx="1936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>
                <a:solidFill>
                  <a:schemeClr val="bg1">
                    <a:lumMod val="75000"/>
                  </a:schemeClr>
                </a:solidFill>
              </a:rPr>
              <a:t>N.Peray</a:t>
            </a:r>
            <a:r>
              <a:rPr lang="en-US" sz="1400" i="1" dirty="0">
                <a:solidFill>
                  <a:schemeClr val="bg1">
                    <a:lumMod val="75000"/>
                  </a:schemeClr>
                </a:solidFill>
              </a:rPr>
              <a:t>       18/02/2025</a:t>
            </a:r>
          </a:p>
        </p:txBody>
      </p:sp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1702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sz="7200" b="1" i="1" dirty="0"/>
              <a:t>Bond</a:t>
            </a:r>
            <a:br>
              <a:rPr lang="en-US" sz="7200" b="1" i="1" dirty="0"/>
            </a:br>
            <a:br>
              <a:rPr lang="en-US" dirty="0"/>
            </a:br>
            <a:r>
              <a:rPr lang="en-US" dirty="0"/>
              <a:t>Winding process </a:t>
            </a:r>
            <a:br>
              <a:rPr lang="en-US" dirty="0"/>
            </a:br>
            <a:r>
              <a:rPr lang="en-US" dirty="0"/>
              <a:t>&amp;</a:t>
            </a:r>
            <a:br>
              <a:rPr lang="en-US" dirty="0"/>
            </a:br>
            <a:r>
              <a:rPr lang="en-US" dirty="0" err="1"/>
              <a:t>Impgregnation</a:t>
            </a:r>
            <a:r>
              <a:rPr lang="en-US" dirty="0"/>
              <a:t> mold concept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3065"/>
            <a:ext cx="9144000" cy="928561"/>
          </a:xfrm>
        </p:spPr>
        <p:txBody>
          <a:bodyPr>
            <a:normAutofit/>
          </a:bodyPr>
          <a:lstStyle/>
          <a:p>
            <a:r>
              <a:rPr lang="en-US" i="1" dirty="0" err="1"/>
              <a:t>N.Peray</a:t>
            </a:r>
            <a:endParaRPr lang="en-US" i="1" dirty="0"/>
          </a:p>
          <a:p>
            <a:r>
              <a:rPr lang="en-US" i="1" dirty="0"/>
              <a:t>18/02/2025</a:t>
            </a:r>
            <a:endParaRPr lang="en-GB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FDAB67-0C56-6714-2FB7-6666E335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F9499B-C588-BF18-99D2-EF270A54E3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9358677-0585-C7F6-1E2E-24EB19403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B60750-E257-67D5-46EA-AEC152C61021}"/>
              </a:ext>
            </a:extLst>
          </p:cNvPr>
          <p:cNvSpPr txBox="1"/>
          <p:nvPr/>
        </p:nvSpPr>
        <p:spPr>
          <a:xfrm>
            <a:off x="1515473" y="1515474"/>
            <a:ext cx="51012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Pole midplane interface</a:t>
            </a:r>
          </a:p>
          <a:p>
            <a:pPr marL="342900" indent="-342900">
              <a:buFontTx/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Winding process</a:t>
            </a:r>
          </a:p>
          <a:p>
            <a:pPr marL="342900" indent="-342900">
              <a:buAutoNum type="arabicParenR"/>
            </a:pPr>
            <a:r>
              <a:rPr lang="en-US" sz="2800" i="1" dirty="0"/>
              <a:t>Impregnation mold </a:t>
            </a:r>
            <a:endParaRPr lang="en-GB" sz="2800" i="1" dirty="0"/>
          </a:p>
        </p:txBody>
      </p:sp>
    </p:spTree>
    <p:extLst>
      <p:ext uri="{BB962C8B-B14F-4D97-AF65-F5344CB8AC3E}">
        <p14:creationId xmlns:p14="http://schemas.microsoft.com/office/powerpoint/2010/main" val="3345025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C3AA73-847A-0D4B-F68E-85D9D310B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C78ED4-D2D7-6F8D-BC7C-3B87D0317159}"/>
              </a:ext>
            </a:extLst>
          </p:cNvPr>
          <p:cNvSpPr txBox="1"/>
          <p:nvPr/>
        </p:nvSpPr>
        <p:spPr>
          <a:xfrm>
            <a:off x="558800" y="361950"/>
            <a:ext cx="2703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Impregnation needs : </a:t>
            </a:r>
            <a:endParaRPr lang="en-GB" sz="2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29E5AE-858C-601D-4ED3-02DC5B234049}"/>
              </a:ext>
            </a:extLst>
          </p:cNvPr>
          <p:cNvSpPr txBox="1"/>
          <p:nvPr/>
        </p:nvSpPr>
        <p:spPr>
          <a:xfrm>
            <a:off x="711200" y="1081703"/>
            <a:ext cx="10690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 obtain a uniform stress at each interface, coils geometry should be the closest to perfection possible.</a:t>
            </a:r>
          </a:p>
          <a:p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61A952-2229-65B2-7678-7FE2FC26D010}"/>
              </a:ext>
            </a:extLst>
          </p:cNvPr>
          <p:cNvSpPr txBox="1"/>
          <p:nvPr/>
        </p:nvSpPr>
        <p:spPr>
          <a:xfrm>
            <a:off x="711200" y="1687887"/>
            <a:ext cx="48323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Due to the behavior of the cable during reaction, the position of the cable in the head cannot be fully guarantied. </a:t>
            </a:r>
          </a:p>
          <a:p>
            <a:endParaRPr lang="en-US" sz="1400" dirty="0"/>
          </a:p>
          <a:p>
            <a:r>
              <a:rPr lang="en-US" sz="1400" dirty="0"/>
              <a:t>Meaning that distance between cables and the pad in the head can vary and need to be filled for the final assembly.</a:t>
            </a:r>
          </a:p>
          <a:p>
            <a:endParaRPr lang="en-US" sz="14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9C6425A-2965-0EF2-E3BB-2B2D4A4860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27" t="4948"/>
          <a:stretch/>
        </p:blipFill>
        <p:spPr>
          <a:xfrm>
            <a:off x="558800" y="3056484"/>
            <a:ext cx="9291127" cy="2264571"/>
          </a:xfrm>
          <a:prstGeom prst="rect">
            <a:avLst/>
          </a:prstGeom>
        </p:spPr>
      </p:pic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EDBBEB8B-556A-448F-294C-F1C5C80CEA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884236"/>
              </p:ext>
            </p:extLst>
          </p:nvPr>
        </p:nvGraphicFramePr>
        <p:xfrm>
          <a:off x="10036311" y="1503737"/>
          <a:ext cx="1444489" cy="43513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1607">
                  <a:extLst>
                    <a:ext uri="{9D8B030D-6E8A-4147-A177-3AD203B41FA5}">
                      <a16:colId xmlns:a16="http://schemas.microsoft.com/office/drawing/2014/main" val="4045297888"/>
                    </a:ext>
                  </a:extLst>
                </a:gridCol>
                <a:gridCol w="662882">
                  <a:extLst>
                    <a:ext uri="{9D8B030D-6E8A-4147-A177-3AD203B41FA5}">
                      <a16:colId xmlns:a16="http://schemas.microsoft.com/office/drawing/2014/main" val="1433431560"/>
                    </a:ext>
                  </a:extLst>
                </a:gridCol>
              </a:tblGrid>
              <a:tr h="54391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Coil overlenght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Total shim thickness*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28533056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mm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091840004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3696841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70102332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0.37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12903784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0.49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41209186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0.61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128658791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0.73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710037929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0.85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226696388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0.97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999122668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41840969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1.22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62063521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1.34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1469555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1.46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3525053546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1.58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74630557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1.71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46957403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1.83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2687366193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1.95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801142119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2.07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111551120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060977735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>
                          <a:effectLst/>
                        </a:rPr>
                        <a:t>2.32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1385112262"/>
                  </a:ext>
                </a:extLst>
              </a:tr>
              <a:tr h="181306"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u="none" strike="noStrike" dirty="0">
                          <a:effectLst/>
                        </a:rPr>
                        <a:t>2.44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065" marR="9065" marT="9065" marB="0" anchor="b"/>
                </a:tc>
                <a:extLst>
                  <a:ext uri="{0D108BD9-81ED-4DB2-BD59-A6C34878D82A}">
                    <a16:rowId xmlns:a16="http://schemas.microsoft.com/office/drawing/2014/main" val="48109245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3F10CE9-9377-33C5-1BDE-D785B638F3FD}"/>
              </a:ext>
            </a:extLst>
          </p:cNvPr>
          <p:cNvSpPr txBox="1"/>
          <p:nvPr/>
        </p:nvSpPr>
        <p:spPr>
          <a:xfrm>
            <a:off x="8109306" y="5952495"/>
            <a:ext cx="39677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*Shim thickness to be split in two if equally spread at each end</a:t>
            </a:r>
            <a:endParaRPr lang="en-GB" sz="1100" i="1" dirty="0"/>
          </a:p>
        </p:txBody>
      </p:sp>
    </p:spTree>
    <p:extLst>
      <p:ext uri="{BB962C8B-B14F-4D97-AF65-F5344CB8AC3E}">
        <p14:creationId xmlns:p14="http://schemas.microsoft.com/office/powerpoint/2010/main" val="631757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DFF2FA-F8C6-609A-D2E8-13797D963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12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E23D0E-D3DC-A961-E11F-D075C6777A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0015" b="27316"/>
          <a:stretch/>
        </p:blipFill>
        <p:spPr>
          <a:xfrm>
            <a:off x="1308682" y="977900"/>
            <a:ext cx="10184235" cy="1682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32BEA5-A83B-EE29-2D8B-450177CB9A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750" t="8701" r="22752" b="9071"/>
          <a:stretch/>
        </p:blipFill>
        <p:spPr>
          <a:xfrm>
            <a:off x="185307" y="3052922"/>
            <a:ext cx="3340100" cy="25965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1DD62A-FF6F-EBA3-657B-26A6DB1C9C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714" t="21522" r="17951" b="14372"/>
          <a:stretch/>
        </p:blipFill>
        <p:spPr>
          <a:xfrm>
            <a:off x="3605640" y="3587750"/>
            <a:ext cx="4366584" cy="2041928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590EF17-3E2D-0979-6898-61E7885802F6}"/>
              </a:ext>
            </a:extLst>
          </p:cNvPr>
          <p:cNvCxnSpPr>
            <a:cxnSpLocks/>
          </p:cNvCxnSpPr>
          <p:nvPr/>
        </p:nvCxnSpPr>
        <p:spPr>
          <a:xfrm>
            <a:off x="1790700" y="1531081"/>
            <a:ext cx="2209800" cy="19685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BFD34E3-9D4F-2779-EDC4-98957C1B6E23}"/>
              </a:ext>
            </a:extLst>
          </p:cNvPr>
          <p:cNvCxnSpPr>
            <a:cxnSpLocks/>
          </p:cNvCxnSpPr>
          <p:nvPr/>
        </p:nvCxnSpPr>
        <p:spPr>
          <a:xfrm flipV="1">
            <a:off x="7969250" y="1531081"/>
            <a:ext cx="2260600" cy="19685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8FB5BEE-B6B9-1902-AB0D-D3C9BA6E6757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3439368" y="1727931"/>
            <a:ext cx="2349564" cy="102974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025816C-20EC-DC9E-EE26-9DBC72C32E5F}"/>
              </a:ext>
            </a:extLst>
          </p:cNvPr>
          <p:cNvCxnSpPr>
            <a:cxnSpLocks/>
            <a:endCxn id="12" idx="0"/>
          </p:cNvCxnSpPr>
          <p:nvPr/>
        </p:nvCxnSpPr>
        <p:spPr>
          <a:xfrm flipH="1">
            <a:off x="5788932" y="1629506"/>
            <a:ext cx="3247118" cy="112817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EB1ABC2-9C92-DDEA-77BA-E41213178689}"/>
              </a:ext>
            </a:extLst>
          </p:cNvPr>
          <p:cNvSpPr txBox="1"/>
          <p:nvPr/>
        </p:nvSpPr>
        <p:spPr>
          <a:xfrm>
            <a:off x="742950" y="323790"/>
            <a:ext cx="5581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/>
              <a:t>Option 1 : Filling the gaps before impregnation </a:t>
            </a:r>
            <a:endParaRPr lang="en-GB" sz="2000" b="1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E1AEC0-93FF-7CD0-3938-8BC2C3B84F67}"/>
              </a:ext>
            </a:extLst>
          </p:cNvPr>
          <p:cNvSpPr txBox="1"/>
          <p:nvPr/>
        </p:nvSpPr>
        <p:spPr>
          <a:xfrm>
            <a:off x="4464050" y="2757677"/>
            <a:ext cx="2649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Fiber glass or EP GC/GM</a:t>
            </a:r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21A4F41-F4F4-8E82-CF19-5B37FA14CA82}"/>
              </a:ext>
            </a:extLst>
          </p:cNvPr>
          <p:cNvGrpSpPr>
            <a:grpSpLocks noChangeAspect="1"/>
          </p:cNvGrpSpPr>
          <p:nvPr/>
        </p:nvGrpSpPr>
        <p:grpSpPr>
          <a:xfrm>
            <a:off x="8444378" y="3927557"/>
            <a:ext cx="3247118" cy="990422"/>
            <a:chOff x="931863" y="369093"/>
            <a:chExt cx="9399587" cy="2867023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E2A6CB7-02BD-8F58-12E7-452A4A33FDBA}"/>
                </a:ext>
              </a:extLst>
            </p:cNvPr>
            <p:cNvCxnSpPr>
              <a:cxnSpLocks/>
            </p:cNvCxnSpPr>
            <p:nvPr/>
          </p:nvCxnSpPr>
          <p:spPr>
            <a:xfrm>
              <a:off x="2041525" y="2094704"/>
              <a:ext cx="6130925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9C985A-6919-AB80-309C-E85ED53B888E}"/>
                </a:ext>
              </a:extLst>
            </p:cNvPr>
            <p:cNvCxnSpPr>
              <a:cxnSpLocks/>
            </p:cNvCxnSpPr>
            <p:nvPr/>
          </p:nvCxnSpPr>
          <p:spPr>
            <a:xfrm>
              <a:off x="2971800" y="1516854"/>
              <a:ext cx="6083300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B40C9B1-EEA8-C3FB-3F22-8001C65976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05350" y="1447004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48D8C72-0B72-CB28-7F4E-715525E211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46500" y="2012154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6A20EDE-9DA6-941F-ADB9-A936270255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08800" y="1743867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FB5F243-9F5A-770B-138C-49CF28F110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62650" y="2294729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6E93B9C-5FA2-CD8F-F003-6236A90B692A}"/>
                </a:ext>
              </a:extLst>
            </p:cNvPr>
            <p:cNvCxnSpPr>
              <a:cxnSpLocks/>
            </p:cNvCxnSpPr>
            <p:nvPr/>
          </p:nvCxnSpPr>
          <p:spPr>
            <a:xfrm>
              <a:off x="3746500" y="2012154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84CED4B-3C95-FF1D-FA51-F6DBBBAA813A}"/>
                </a:ext>
              </a:extLst>
            </p:cNvPr>
            <p:cNvCxnSpPr>
              <a:cxnSpLocks/>
            </p:cNvCxnSpPr>
            <p:nvPr/>
          </p:nvCxnSpPr>
          <p:spPr>
            <a:xfrm>
              <a:off x="4705350" y="1447004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1E94541-20B7-7AAC-2CDB-D1D411E07F9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12962" y="1512092"/>
              <a:ext cx="1630364" cy="50006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92296898-FE20-9958-29F4-D551172B67C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71800" y="939004"/>
              <a:ext cx="1733550" cy="5080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C38D0C1-0508-30B4-C8D4-7A4ABA74AB2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08800" y="1743867"/>
              <a:ext cx="214630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6EDB8C9-BF42-60DC-5308-09ED2E81A4F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53125" y="2309017"/>
              <a:ext cx="221615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Parallelogram 31">
              <a:extLst>
                <a:ext uri="{FF2B5EF4-FFF2-40B4-BE49-F238E27FC236}">
                  <a16:creationId xmlns:a16="http://schemas.microsoft.com/office/drawing/2014/main" id="{F90C941B-2C7A-63F3-ACDF-8CA3B9249310}"/>
                </a:ext>
              </a:extLst>
            </p:cNvPr>
            <p:cNvSpPr/>
            <p:nvPr/>
          </p:nvSpPr>
          <p:spPr>
            <a:xfrm rot="5400000" flipH="1">
              <a:off x="546101" y="754855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Parallelogram 32">
              <a:extLst>
                <a:ext uri="{FF2B5EF4-FFF2-40B4-BE49-F238E27FC236}">
                  <a16:creationId xmlns:a16="http://schemas.microsoft.com/office/drawing/2014/main" id="{CE731A47-4018-769E-4EF0-A3586BCAFC65}"/>
                </a:ext>
              </a:extLst>
            </p:cNvPr>
            <p:cNvSpPr/>
            <p:nvPr/>
          </p:nvSpPr>
          <p:spPr>
            <a:xfrm rot="5400000" flipH="1">
              <a:off x="9031288" y="1935954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49785DC-4C42-2C92-0C9D-A6A620C9176D}"/>
              </a:ext>
            </a:extLst>
          </p:cNvPr>
          <p:cNvGrpSpPr>
            <a:grpSpLocks noChangeAspect="1"/>
          </p:cNvGrpSpPr>
          <p:nvPr/>
        </p:nvGrpSpPr>
        <p:grpSpPr>
          <a:xfrm>
            <a:off x="9099550" y="5169465"/>
            <a:ext cx="2144458" cy="771133"/>
            <a:chOff x="1781175" y="4524373"/>
            <a:chExt cx="7032625" cy="2528886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1332189-15E9-B618-7F54-4D7D5DA04418}"/>
                </a:ext>
              </a:extLst>
            </p:cNvPr>
            <p:cNvCxnSpPr>
              <a:cxnSpLocks/>
            </p:cNvCxnSpPr>
            <p:nvPr/>
          </p:nvCxnSpPr>
          <p:spPr>
            <a:xfrm>
              <a:off x="1781175" y="6010273"/>
              <a:ext cx="6130925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F22D405-035B-FD10-95E7-28F06DA6940E}"/>
                </a:ext>
              </a:extLst>
            </p:cNvPr>
            <p:cNvCxnSpPr>
              <a:cxnSpLocks/>
            </p:cNvCxnSpPr>
            <p:nvPr/>
          </p:nvCxnSpPr>
          <p:spPr>
            <a:xfrm>
              <a:off x="2711450" y="5432423"/>
              <a:ext cx="6083300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ECEE151-BE26-0D37-9100-7FC0B5EA87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45000" y="5362573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2B691C4-48D6-5E80-63C6-5A0A7D13F4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86150" y="5927723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120925F7-07D6-E16C-4756-96C3A73AB7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48450" y="5659436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D39E8180-130E-68AF-C45F-F18A1938AE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2300" y="6210298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F3681CB-E4B3-58BE-7F10-6F4E106721DF}"/>
                </a:ext>
              </a:extLst>
            </p:cNvPr>
            <p:cNvCxnSpPr>
              <a:cxnSpLocks/>
            </p:cNvCxnSpPr>
            <p:nvPr/>
          </p:nvCxnSpPr>
          <p:spPr>
            <a:xfrm>
              <a:off x="3486150" y="5927723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ADDFC93-54AE-9DBD-CB90-73CC13493F25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0" y="5362573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A93D5AB-69CA-1190-2EF0-6EA6CBBE572C}"/>
                </a:ext>
              </a:extLst>
            </p:cNvPr>
            <p:cNvCxnSpPr>
              <a:cxnSpLocks/>
              <a:endCxn id="47" idx="4"/>
            </p:cNvCxnSpPr>
            <p:nvPr/>
          </p:nvCxnSpPr>
          <p:spPr>
            <a:xfrm flipH="1" flipV="1">
              <a:off x="1781175" y="5367335"/>
              <a:ext cx="1701801" cy="5603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E0B5A10F-8252-C14A-ECEE-EDFA8CC4395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11450" y="4854573"/>
              <a:ext cx="1733550" cy="5080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50653475-0BE4-0B4F-B1D2-841F875404D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48450" y="5659436"/>
              <a:ext cx="214630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7508DBA-1624-2057-B770-820CA7D33E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92775" y="6224586"/>
              <a:ext cx="221615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Parallelogram 46">
              <a:extLst>
                <a:ext uri="{FF2B5EF4-FFF2-40B4-BE49-F238E27FC236}">
                  <a16:creationId xmlns:a16="http://schemas.microsoft.com/office/drawing/2014/main" id="{57046AAC-2C16-B441-B424-F00B926A41B4}"/>
                </a:ext>
              </a:extLst>
            </p:cNvPr>
            <p:cNvSpPr/>
            <p:nvPr/>
          </p:nvSpPr>
          <p:spPr>
            <a:xfrm rot="5400000" flipH="1">
              <a:off x="1395413" y="4910135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Parallelogram 47">
              <a:extLst>
                <a:ext uri="{FF2B5EF4-FFF2-40B4-BE49-F238E27FC236}">
                  <a16:creationId xmlns:a16="http://schemas.microsoft.com/office/drawing/2014/main" id="{0A121965-4899-A47B-6363-FC2F05E642BF}"/>
                </a:ext>
              </a:extLst>
            </p:cNvPr>
            <p:cNvSpPr/>
            <p:nvPr/>
          </p:nvSpPr>
          <p:spPr>
            <a:xfrm rot="5400000" flipH="1">
              <a:off x="7513638" y="5753097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A3ABACC-3EE5-75D8-3618-76FA61373B55}"/>
              </a:ext>
            </a:extLst>
          </p:cNvPr>
          <p:cNvSpPr txBox="1"/>
          <p:nvPr/>
        </p:nvSpPr>
        <p:spPr>
          <a:xfrm>
            <a:off x="9618480" y="4917979"/>
            <a:ext cx="1081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Seal web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357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54EE8B-D119-47C1-16FE-E649808A2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A120AE-A53A-5D4E-58EA-09CC0D8008FB}"/>
              </a:ext>
            </a:extLst>
          </p:cNvPr>
          <p:cNvSpPr txBox="1"/>
          <p:nvPr/>
        </p:nvSpPr>
        <p:spPr>
          <a:xfrm>
            <a:off x="537570" y="276706"/>
            <a:ext cx="943008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/>
              <a:t>Option 2 : Adaptative mold</a:t>
            </a:r>
          </a:p>
          <a:p>
            <a:endParaRPr lang="en-US" sz="2000" b="1" i="1" dirty="0"/>
          </a:p>
          <a:p>
            <a:r>
              <a:rPr lang="en-GB" sz="2000" i="1" dirty="0"/>
              <a:t>The gaps between the coil and the pad will need to be </a:t>
            </a:r>
            <a:r>
              <a:rPr lang="en-GB" sz="2000" b="1" i="1" dirty="0">
                <a:solidFill>
                  <a:srgbClr val="FF0000"/>
                </a:solidFill>
              </a:rPr>
              <a:t>shimmed after impregnation</a:t>
            </a:r>
            <a:endParaRPr lang="en-US" sz="2000" b="1" i="1" dirty="0">
              <a:solidFill>
                <a:srgbClr val="FF0000"/>
              </a:solidFill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E7086EC-66ED-7FF5-FAEF-DD6ECE55ACBC}"/>
              </a:ext>
            </a:extLst>
          </p:cNvPr>
          <p:cNvCxnSpPr>
            <a:cxnSpLocks/>
          </p:cNvCxnSpPr>
          <p:nvPr/>
        </p:nvCxnSpPr>
        <p:spPr>
          <a:xfrm>
            <a:off x="6679871" y="4903338"/>
            <a:ext cx="4301972" cy="5658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8B6D4F2-CED2-9C40-2AD4-633257AA09F4}"/>
              </a:ext>
            </a:extLst>
          </p:cNvPr>
          <p:cNvCxnSpPr>
            <a:cxnSpLocks/>
          </p:cNvCxnSpPr>
          <p:nvPr/>
        </p:nvCxnSpPr>
        <p:spPr>
          <a:xfrm>
            <a:off x="7332630" y="4497870"/>
            <a:ext cx="4268555" cy="56587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71F60A5-BA3C-15FF-6020-4E02E00CD57B}"/>
              </a:ext>
            </a:extLst>
          </p:cNvPr>
          <p:cNvCxnSpPr>
            <a:cxnSpLocks/>
          </p:cNvCxnSpPr>
          <p:nvPr/>
        </p:nvCxnSpPr>
        <p:spPr>
          <a:xfrm flipV="1">
            <a:off x="8549035" y="4448858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38BDB41-5A04-B69B-B915-66F865EDF9EB}"/>
              </a:ext>
            </a:extLst>
          </p:cNvPr>
          <p:cNvCxnSpPr>
            <a:cxnSpLocks/>
          </p:cNvCxnSpPr>
          <p:nvPr/>
        </p:nvCxnSpPr>
        <p:spPr>
          <a:xfrm flipV="1">
            <a:off x="7876225" y="4845414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8739473-D3D2-C717-F659-FEEA7FD5D243}"/>
              </a:ext>
            </a:extLst>
          </p:cNvPr>
          <p:cNvCxnSpPr>
            <a:cxnSpLocks/>
          </p:cNvCxnSpPr>
          <p:nvPr/>
        </p:nvCxnSpPr>
        <p:spPr>
          <a:xfrm flipV="1">
            <a:off x="10095160" y="4657162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E75E1F0-5252-EE58-34D1-581D699384CC}"/>
              </a:ext>
            </a:extLst>
          </p:cNvPr>
          <p:cNvCxnSpPr>
            <a:cxnSpLocks/>
          </p:cNvCxnSpPr>
          <p:nvPr/>
        </p:nvCxnSpPr>
        <p:spPr>
          <a:xfrm flipV="1">
            <a:off x="9431262" y="5043693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13F4C704-E4E2-22E0-3754-601C6CE66523}"/>
              </a:ext>
            </a:extLst>
          </p:cNvPr>
          <p:cNvCxnSpPr>
            <a:cxnSpLocks/>
          </p:cNvCxnSpPr>
          <p:nvPr/>
        </p:nvCxnSpPr>
        <p:spPr>
          <a:xfrm>
            <a:off x="7876225" y="4845414"/>
            <a:ext cx="1555037" cy="2083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E0A47FF-B6E6-4FD4-4138-A730CED3730F}"/>
              </a:ext>
            </a:extLst>
          </p:cNvPr>
          <p:cNvCxnSpPr>
            <a:cxnSpLocks/>
          </p:cNvCxnSpPr>
          <p:nvPr/>
        </p:nvCxnSpPr>
        <p:spPr>
          <a:xfrm>
            <a:off x="8549035" y="4448858"/>
            <a:ext cx="1555037" cy="2083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27AE6C9-D993-A5EF-4C14-1F0BD0AE6CDC}"/>
              </a:ext>
            </a:extLst>
          </p:cNvPr>
          <p:cNvCxnSpPr>
            <a:cxnSpLocks/>
            <a:endCxn id="71" idx="4"/>
          </p:cNvCxnSpPr>
          <p:nvPr/>
        </p:nvCxnSpPr>
        <p:spPr>
          <a:xfrm flipH="1" flipV="1">
            <a:off x="6679871" y="4452199"/>
            <a:ext cx="1194127" cy="3932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2C017AE-0954-B306-D567-6EA0DC08FD4E}"/>
              </a:ext>
            </a:extLst>
          </p:cNvPr>
          <p:cNvCxnSpPr>
            <a:cxnSpLocks/>
          </p:cNvCxnSpPr>
          <p:nvPr/>
        </p:nvCxnSpPr>
        <p:spPr>
          <a:xfrm flipH="1" flipV="1">
            <a:off x="7332630" y="4092402"/>
            <a:ext cx="1216404" cy="3564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4978C33-3D19-83DF-DFFD-7481ABFCC70D}"/>
              </a:ext>
            </a:extLst>
          </p:cNvPr>
          <p:cNvCxnSpPr>
            <a:cxnSpLocks/>
          </p:cNvCxnSpPr>
          <p:nvPr/>
        </p:nvCxnSpPr>
        <p:spPr>
          <a:xfrm flipH="1" flipV="1">
            <a:off x="10095160" y="4657162"/>
            <a:ext cx="1506025" cy="278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69D2371-E2CE-69A5-2EE9-D337C3309663}"/>
              </a:ext>
            </a:extLst>
          </p:cNvPr>
          <p:cNvCxnSpPr>
            <a:cxnSpLocks/>
          </p:cNvCxnSpPr>
          <p:nvPr/>
        </p:nvCxnSpPr>
        <p:spPr>
          <a:xfrm flipH="1" flipV="1">
            <a:off x="9424578" y="5053718"/>
            <a:ext cx="1555037" cy="2784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Parallelogram 70">
            <a:extLst>
              <a:ext uri="{FF2B5EF4-FFF2-40B4-BE49-F238E27FC236}">
                <a16:creationId xmlns:a16="http://schemas.microsoft.com/office/drawing/2014/main" id="{33002CF2-C2CB-0224-67F6-77A7645DDFFE}"/>
              </a:ext>
            </a:extLst>
          </p:cNvPr>
          <p:cNvSpPr/>
          <p:nvPr/>
        </p:nvSpPr>
        <p:spPr>
          <a:xfrm rot="5400000" flipH="1">
            <a:off x="6409188" y="4131389"/>
            <a:ext cx="1182986" cy="641620"/>
          </a:xfrm>
          <a:prstGeom prst="parallelogram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Parallelogram 71">
            <a:extLst>
              <a:ext uri="{FF2B5EF4-FFF2-40B4-BE49-F238E27FC236}">
                <a16:creationId xmlns:a16="http://schemas.microsoft.com/office/drawing/2014/main" id="{3A3127CE-8367-C69D-E5CB-C11D67C10981}"/>
              </a:ext>
            </a:extLst>
          </p:cNvPr>
          <p:cNvSpPr/>
          <p:nvPr/>
        </p:nvSpPr>
        <p:spPr>
          <a:xfrm rot="5400000" flipH="1">
            <a:off x="10702249" y="4722882"/>
            <a:ext cx="1182986" cy="641620"/>
          </a:xfrm>
          <a:prstGeom prst="parallelogram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58CB9BCA-E321-C5BF-8E1B-31CCEE7C14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95" t="46844" r="2572" b="22679"/>
          <a:stretch/>
        </p:blipFill>
        <p:spPr>
          <a:xfrm>
            <a:off x="483864" y="1338040"/>
            <a:ext cx="11224271" cy="1824442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1FD6CCAA-ADD4-14E9-214D-8204FE5767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164" t="29248" r="7685" b="12260"/>
          <a:stretch/>
        </p:blipFill>
        <p:spPr>
          <a:xfrm>
            <a:off x="215026" y="3162482"/>
            <a:ext cx="6097194" cy="2250395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1D0CEA5C-CCE8-8716-89A0-67F22C5E6BBA}"/>
              </a:ext>
            </a:extLst>
          </p:cNvPr>
          <p:cNvSpPr txBox="1"/>
          <p:nvPr/>
        </p:nvSpPr>
        <p:spPr>
          <a:xfrm>
            <a:off x="1539505" y="5188679"/>
            <a:ext cx="1714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Custom spacer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75A6D9C1-37F0-FE83-E71E-58FA54FE0E23}"/>
              </a:ext>
            </a:extLst>
          </p:cNvPr>
          <p:cNvCxnSpPr>
            <a:cxnSpLocks/>
            <a:stCxn id="79" idx="0"/>
          </p:cNvCxnSpPr>
          <p:nvPr/>
        </p:nvCxnSpPr>
        <p:spPr>
          <a:xfrm flipV="1">
            <a:off x="2396824" y="4269343"/>
            <a:ext cx="464499" cy="919336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EEEA6F6A-DF2A-CBA4-7615-69E6FE96F37D}"/>
              </a:ext>
            </a:extLst>
          </p:cNvPr>
          <p:cNvCxnSpPr>
            <a:cxnSpLocks/>
          </p:cNvCxnSpPr>
          <p:nvPr/>
        </p:nvCxnSpPr>
        <p:spPr>
          <a:xfrm flipH="1" flipV="1">
            <a:off x="2087870" y="4456483"/>
            <a:ext cx="308954" cy="732196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43CBEC57-3255-B911-CF0E-BE13D28C7C10}"/>
              </a:ext>
            </a:extLst>
          </p:cNvPr>
          <p:cNvCxnSpPr>
            <a:cxnSpLocks/>
          </p:cNvCxnSpPr>
          <p:nvPr/>
        </p:nvCxnSpPr>
        <p:spPr>
          <a:xfrm flipV="1">
            <a:off x="8814900" y="4484522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E6B6A2DF-ED4A-B14E-82A0-BD66483A1DA8}"/>
              </a:ext>
            </a:extLst>
          </p:cNvPr>
          <p:cNvCxnSpPr>
            <a:cxnSpLocks/>
          </p:cNvCxnSpPr>
          <p:nvPr/>
        </p:nvCxnSpPr>
        <p:spPr>
          <a:xfrm flipV="1">
            <a:off x="8142090" y="4881078"/>
            <a:ext cx="0" cy="2183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Left Bracket 91">
            <a:extLst>
              <a:ext uri="{FF2B5EF4-FFF2-40B4-BE49-F238E27FC236}">
                <a16:creationId xmlns:a16="http://schemas.microsoft.com/office/drawing/2014/main" id="{0576BC0E-76C0-6893-E134-BDFC72744F3B}"/>
              </a:ext>
            </a:extLst>
          </p:cNvPr>
          <p:cNvSpPr/>
          <p:nvPr/>
        </p:nvSpPr>
        <p:spPr>
          <a:xfrm rot="4149657">
            <a:off x="9146833" y="4190930"/>
            <a:ext cx="269698" cy="977019"/>
          </a:xfrm>
          <a:prstGeom prst="leftBracket">
            <a:avLst>
              <a:gd name="adj" fmla="val 132340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Left Bracket 92">
            <a:extLst>
              <a:ext uri="{FF2B5EF4-FFF2-40B4-BE49-F238E27FC236}">
                <a16:creationId xmlns:a16="http://schemas.microsoft.com/office/drawing/2014/main" id="{3C633652-827D-DBDE-3DFE-4C2C69609150}"/>
              </a:ext>
            </a:extLst>
          </p:cNvPr>
          <p:cNvSpPr/>
          <p:nvPr/>
        </p:nvSpPr>
        <p:spPr>
          <a:xfrm rot="4149657">
            <a:off x="9334156" y="4204278"/>
            <a:ext cx="269698" cy="977019"/>
          </a:xfrm>
          <a:prstGeom prst="leftBracket">
            <a:avLst>
              <a:gd name="adj" fmla="val 132340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43EDD5-D83F-9403-CE29-70CAFE39EEE3}"/>
              </a:ext>
            </a:extLst>
          </p:cNvPr>
          <p:cNvSpPr txBox="1"/>
          <p:nvPr/>
        </p:nvSpPr>
        <p:spPr>
          <a:xfrm flipH="1">
            <a:off x="674368" y="5775741"/>
            <a:ext cx="5313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Similar in some point to the technic used on TFD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9941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2798EE5-4856-3671-BFBB-E157DDE1F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B9FAE3F-B0E1-857D-63AD-AD5D447BEF67}"/>
              </a:ext>
            </a:extLst>
          </p:cNvPr>
          <p:cNvSpPr txBox="1"/>
          <p:nvPr/>
        </p:nvSpPr>
        <p:spPr>
          <a:xfrm>
            <a:off x="692150" y="450850"/>
            <a:ext cx="3340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/>
              <a:t>Option 3 : Impregnated pad</a:t>
            </a:r>
            <a:endParaRPr lang="en-GB" sz="2000" b="1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C5F26F-A6BD-0A58-25C2-613786927E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35" t="37055" b="25838"/>
          <a:stretch/>
        </p:blipFill>
        <p:spPr>
          <a:xfrm>
            <a:off x="1016000" y="1473200"/>
            <a:ext cx="9803817" cy="191135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7723FB8-CE60-45D3-B2E0-10419305B34F}"/>
              </a:ext>
            </a:extLst>
          </p:cNvPr>
          <p:cNvCxnSpPr/>
          <p:nvPr/>
        </p:nvCxnSpPr>
        <p:spPr>
          <a:xfrm flipV="1">
            <a:off x="4032167" y="1206500"/>
            <a:ext cx="0" cy="76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61FCAD1-2ABC-08F8-1533-F92A48B5DC2D}"/>
              </a:ext>
            </a:extLst>
          </p:cNvPr>
          <p:cNvCxnSpPr/>
          <p:nvPr/>
        </p:nvCxnSpPr>
        <p:spPr>
          <a:xfrm flipV="1">
            <a:off x="7308767" y="1206500"/>
            <a:ext cx="0" cy="76200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DF690D5-6F49-A92D-E774-BF89EF5F0391}"/>
              </a:ext>
            </a:extLst>
          </p:cNvPr>
          <p:cNvCxnSpPr/>
          <p:nvPr/>
        </p:nvCxnSpPr>
        <p:spPr>
          <a:xfrm>
            <a:off x="4032167" y="1270000"/>
            <a:ext cx="327033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515A01C-EA84-B789-93E1-53847900E7B6}"/>
              </a:ext>
            </a:extLst>
          </p:cNvPr>
          <p:cNvSpPr txBox="1"/>
          <p:nvPr/>
        </p:nvSpPr>
        <p:spPr>
          <a:xfrm>
            <a:off x="4006767" y="1008876"/>
            <a:ext cx="33545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Machined after reaction to fit the coil overlength</a:t>
            </a:r>
            <a:endParaRPr lang="en-GB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4DB4432-E2DC-6004-5567-CDA520A1F9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422" t="13462" r="30671" b="9934"/>
          <a:stretch/>
        </p:blipFill>
        <p:spPr>
          <a:xfrm>
            <a:off x="546105" y="3623477"/>
            <a:ext cx="2457445" cy="24471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EB2580-ED69-A916-DD33-D8F6564E2DF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021" t="22879" r="16205" b="15728"/>
          <a:stretch/>
        </p:blipFill>
        <p:spPr>
          <a:xfrm>
            <a:off x="4629150" y="3309663"/>
            <a:ext cx="5624550" cy="253946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AC06174-A6E3-E58C-66DD-78CB819A5870}"/>
              </a:ext>
            </a:extLst>
          </p:cNvPr>
          <p:cNvSpPr txBox="1"/>
          <p:nvPr/>
        </p:nvSpPr>
        <p:spPr>
          <a:xfrm>
            <a:off x="3363340" y="3244334"/>
            <a:ext cx="1096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Final pad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9D67293-E443-44C6-9C15-D9C7C94B2BE3}"/>
              </a:ext>
            </a:extLst>
          </p:cNvPr>
          <p:cNvSpPr txBox="1"/>
          <p:nvPr/>
        </p:nvSpPr>
        <p:spPr>
          <a:xfrm>
            <a:off x="3003550" y="4477706"/>
            <a:ext cx="2293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ESC Coil* or any filler</a:t>
            </a:r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02C74C3-56CE-A914-0B54-DAADF5C04D4A}"/>
              </a:ext>
            </a:extLst>
          </p:cNvPr>
          <p:cNvCxnSpPr>
            <a:stCxn id="13" idx="3"/>
          </p:cNvCxnSpPr>
          <p:nvPr/>
        </p:nvCxnSpPr>
        <p:spPr>
          <a:xfrm>
            <a:off x="4459859" y="3429000"/>
            <a:ext cx="1337691" cy="5777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06B84DE-C2BB-D0FC-B302-E6ED8300BDAC}"/>
              </a:ext>
            </a:extLst>
          </p:cNvPr>
          <p:cNvCxnSpPr>
            <a:cxnSpLocks/>
          </p:cNvCxnSpPr>
          <p:nvPr/>
        </p:nvCxnSpPr>
        <p:spPr>
          <a:xfrm flipV="1">
            <a:off x="5296614" y="4365246"/>
            <a:ext cx="621294" cy="2971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31A742F-749C-4B15-D53D-8F35EC00F978}"/>
              </a:ext>
            </a:extLst>
          </p:cNvPr>
          <p:cNvSpPr txBox="1"/>
          <p:nvPr/>
        </p:nvSpPr>
        <p:spPr>
          <a:xfrm>
            <a:off x="3363340" y="5930900"/>
            <a:ext cx="4776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*If ESC coil, it needs to be fitted to the coil shape/overlength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014671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7D8853-DA1F-8D29-3983-B41468720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15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B005FF-642D-AC5D-43A1-02834842B962}"/>
              </a:ext>
            </a:extLst>
          </p:cNvPr>
          <p:cNvSpPr txBox="1"/>
          <p:nvPr/>
        </p:nvSpPr>
        <p:spPr>
          <a:xfrm>
            <a:off x="3040380" y="4961890"/>
            <a:ext cx="6285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Aptos Display" panose="020B0004020202020204" pitchFamily="34" charset="0"/>
              </a:rPr>
              <a:t>Thanks for your attention</a:t>
            </a:r>
            <a:endParaRPr lang="en-GB" sz="4800" dirty="0">
              <a:latin typeface="Aptos Display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818888-3E18-49AC-2788-F19929F17E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519" t="15358" r="20695" b="16715"/>
          <a:stretch/>
        </p:blipFill>
        <p:spPr>
          <a:xfrm>
            <a:off x="2546351" y="641350"/>
            <a:ext cx="6496050" cy="349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10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C804EA-95F8-0BB4-82F2-60B0540F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6A4F43-42AB-81BE-145D-D0563074D57B}"/>
              </a:ext>
            </a:extLst>
          </p:cNvPr>
          <p:cNvSpPr txBox="1"/>
          <p:nvPr/>
        </p:nvSpPr>
        <p:spPr>
          <a:xfrm>
            <a:off x="1515473" y="1515474"/>
            <a:ext cx="47646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/>
              <a:t>Pole midplane interface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Winding process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Impregnation mold </a:t>
            </a:r>
            <a:endParaRPr lang="en-GB" sz="28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522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43F084-FA73-B670-A4DD-5F9E6C296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3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7A8558-0BDC-2BB2-02B5-24C6C50457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239" t="8947" r="27741" b="9194"/>
          <a:stretch/>
        </p:blipFill>
        <p:spPr>
          <a:xfrm>
            <a:off x="228601" y="1619411"/>
            <a:ext cx="4375150" cy="411487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D262E46-1A39-DF77-1812-5853CB2E03E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599" r="8138"/>
          <a:stretch/>
        </p:blipFill>
        <p:spPr>
          <a:xfrm>
            <a:off x="5156201" y="1245940"/>
            <a:ext cx="6445250" cy="406132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28B27A8-DF29-D4C4-287B-D83643C4D515}"/>
              </a:ext>
            </a:extLst>
          </p:cNvPr>
          <p:cNvCxnSpPr/>
          <p:nvPr/>
        </p:nvCxnSpPr>
        <p:spPr>
          <a:xfrm>
            <a:off x="8289926" y="517525"/>
            <a:ext cx="0" cy="5518150"/>
          </a:xfrm>
          <a:prstGeom prst="line">
            <a:avLst/>
          </a:prstGeom>
          <a:ln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4A569531-5F9B-80FD-B516-E15B4DAE937A}"/>
              </a:ext>
            </a:extLst>
          </p:cNvPr>
          <p:cNvSpPr/>
          <p:nvPr/>
        </p:nvSpPr>
        <p:spPr>
          <a:xfrm>
            <a:off x="5156200" y="2990850"/>
            <a:ext cx="1917693" cy="15875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E6155AD-F574-CDCE-D55B-0785694B9EDE}"/>
              </a:ext>
            </a:extLst>
          </p:cNvPr>
          <p:cNvSpPr/>
          <p:nvPr/>
        </p:nvSpPr>
        <p:spPr>
          <a:xfrm>
            <a:off x="9359900" y="2990850"/>
            <a:ext cx="2241548" cy="15875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E2EEBD-73F8-399C-4A55-A7A0B45B4ECE}"/>
              </a:ext>
            </a:extLst>
          </p:cNvPr>
          <p:cNvSpPr txBox="1"/>
          <p:nvPr/>
        </p:nvSpPr>
        <p:spPr>
          <a:xfrm>
            <a:off x="501650" y="431800"/>
            <a:ext cx="3154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/>
              <a:t>Pole midplane interface : </a:t>
            </a:r>
            <a:endParaRPr lang="en-GB" sz="2000" b="1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49F7726-C880-E960-2465-ADBE5DBD9DA6}"/>
              </a:ext>
            </a:extLst>
          </p:cNvPr>
          <p:cNvSpPr txBox="1"/>
          <p:nvPr/>
        </p:nvSpPr>
        <p:spPr>
          <a:xfrm>
            <a:off x="5079999" y="831910"/>
            <a:ext cx="260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Only ground insulation (2x0.125mm Kapton)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C9D0DB-7AAC-8144-7261-58B7EB189BDA}"/>
              </a:ext>
            </a:extLst>
          </p:cNvPr>
          <p:cNvSpPr txBox="1"/>
          <p:nvPr/>
        </p:nvSpPr>
        <p:spPr>
          <a:xfrm>
            <a:off x="9359900" y="678524"/>
            <a:ext cx="2925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Miplane</a:t>
            </a:r>
            <a:r>
              <a:rPr lang="en-US" dirty="0"/>
              <a:t> shim (4mm of trace, </a:t>
            </a:r>
            <a:r>
              <a:rPr lang="en-US" dirty="0" err="1"/>
              <a:t>gound</a:t>
            </a:r>
            <a:r>
              <a:rPr lang="en-US" dirty="0"/>
              <a:t> insulation, fiber glass midplane shim)</a:t>
            </a: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74AF89-0DB3-CC4D-AB39-E14AD1A75774}"/>
              </a:ext>
            </a:extLst>
          </p:cNvPr>
          <p:cNvSpPr/>
          <p:nvPr/>
        </p:nvSpPr>
        <p:spPr>
          <a:xfrm>
            <a:off x="5866525" y="169566"/>
            <a:ext cx="469899" cy="468974"/>
          </a:xfrm>
          <a:prstGeom prst="ellips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702791-BB83-628B-0137-6E0C64171E32}"/>
              </a:ext>
            </a:extLst>
          </p:cNvPr>
          <p:cNvSpPr txBox="1"/>
          <p:nvPr/>
        </p:nvSpPr>
        <p:spPr>
          <a:xfrm>
            <a:off x="5926586" y="18592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1</a:t>
            </a:r>
            <a:endParaRPr lang="en-GB" sz="2400" b="1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66A5FF3-9893-8D56-175F-4D9730851F72}"/>
              </a:ext>
            </a:extLst>
          </p:cNvPr>
          <p:cNvSpPr/>
          <p:nvPr/>
        </p:nvSpPr>
        <p:spPr>
          <a:xfrm>
            <a:off x="9407522" y="180496"/>
            <a:ext cx="469899" cy="468974"/>
          </a:xfrm>
          <a:prstGeom prst="ellips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17404F-FB38-F280-3032-B54FA474EACE}"/>
              </a:ext>
            </a:extLst>
          </p:cNvPr>
          <p:cNvSpPr txBox="1"/>
          <p:nvPr/>
        </p:nvSpPr>
        <p:spPr>
          <a:xfrm>
            <a:off x="9467583" y="19685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2</a:t>
            </a:r>
            <a:endParaRPr lang="en-GB" sz="2400" b="1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1C95731-4979-93DD-5E40-1564CE851971}"/>
              </a:ext>
            </a:extLst>
          </p:cNvPr>
          <p:cNvSpPr/>
          <p:nvPr/>
        </p:nvSpPr>
        <p:spPr>
          <a:xfrm>
            <a:off x="6617313" y="2725518"/>
            <a:ext cx="824881" cy="64633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45BA0A0-5A94-6964-2B05-80844937DA90}"/>
              </a:ext>
            </a:extLst>
          </p:cNvPr>
          <p:cNvSpPr/>
          <p:nvPr/>
        </p:nvSpPr>
        <p:spPr>
          <a:xfrm>
            <a:off x="9157319" y="2750920"/>
            <a:ext cx="824881" cy="64633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19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92868A-953D-90AC-25DB-98C22DF7AC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853113C-9F82-3065-DCA0-F08A67D7C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4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5F7539-9E2F-99D1-FBDD-6B6F54DAC5CE}"/>
              </a:ext>
            </a:extLst>
          </p:cNvPr>
          <p:cNvSpPr txBox="1"/>
          <p:nvPr/>
        </p:nvSpPr>
        <p:spPr>
          <a:xfrm>
            <a:off x="1515473" y="1515474"/>
            <a:ext cx="51012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Pole midplane interface</a:t>
            </a:r>
          </a:p>
          <a:p>
            <a:pPr marL="342900" indent="-342900">
              <a:buFontTx/>
              <a:buAutoNum type="arabicParenR"/>
            </a:pPr>
            <a:r>
              <a:rPr lang="en-US" sz="2800" i="1" dirty="0"/>
              <a:t>Winding process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Impregnation mold </a:t>
            </a:r>
            <a:endParaRPr lang="en-GB" sz="2800" i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341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DF7354-94C1-E252-32AF-957624FA3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A7DF3C-1C66-826A-F8A6-DD5B4831D2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897" t="23371" r="10033" b="25591"/>
          <a:stretch/>
        </p:blipFill>
        <p:spPr>
          <a:xfrm>
            <a:off x="1936751" y="996950"/>
            <a:ext cx="7645400" cy="2628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2A194A-DC37-3289-966A-AB462EF0271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177" t="36316" r="5668" b="34220"/>
          <a:stretch/>
        </p:blipFill>
        <p:spPr>
          <a:xfrm>
            <a:off x="1352551" y="3759200"/>
            <a:ext cx="9385300" cy="151765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71A8845-11A1-8BD5-2DEC-42CA2839DFB8}"/>
              </a:ext>
            </a:extLst>
          </p:cNvPr>
          <p:cNvCxnSpPr>
            <a:cxnSpLocks/>
          </p:cNvCxnSpPr>
          <p:nvPr/>
        </p:nvCxnSpPr>
        <p:spPr>
          <a:xfrm>
            <a:off x="4260851" y="4191000"/>
            <a:ext cx="0" cy="6985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720399C-849D-7050-422B-D5A74CFBC8C5}"/>
              </a:ext>
            </a:extLst>
          </p:cNvPr>
          <p:cNvCxnSpPr>
            <a:cxnSpLocks/>
          </p:cNvCxnSpPr>
          <p:nvPr/>
        </p:nvCxnSpPr>
        <p:spPr>
          <a:xfrm>
            <a:off x="7264401" y="4191000"/>
            <a:ext cx="0" cy="6985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1570F70-9A76-F5F3-467F-01DB077DC225}"/>
              </a:ext>
            </a:extLst>
          </p:cNvPr>
          <p:cNvCxnSpPr>
            <a:cxnSpLocks/>
          </p:cNvCxnSpPr>
          <p:nvPr/>
        </p:nvCxnSpPr>
        <p:spPr>
          <a:xfrm>
            <a:off x="4260851" y="4889500"/>
            <a:ext cx="2724148" cy="4699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BF1CFA6-D7BF-7DB5-DBA6-B02BEB235E84}"/>
              </a:ext>
            </a:extLst>
          </p:cNvPr>
          <p:cNvCxnSpPr>
            <a:cxnSpLocks/>
          </p:cNvCxnSpPr>
          <p:nvPr/>
        </p:nvCxnSpPr>
        <p:spPr>
          <a:xfrm flipV="1">
            <a:off x="6985000" y="4889500"/>
            <a:ext cx="279401" cy="4699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E5EE81B-150C-6834-424B-497EB1A86157}"/>
              </a:ext>
            </a:extLst>
          </p:cNvPr>
          <p:cNvSpPr txBox="1"/>
          <p:nvPr/>
        </p:nvSpPr>
        <p:spPr>
          <a:xfrm>
            <a:off x="7054851" y="5218668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Shims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8285694-946F-D954-FF70-E1C9A922B09A}"/>
              </a:ext>
            </a:extLst>
          </p:cNvPr>
          <p:cNvSpPr txBox="1"/>
          <p:nvPr/>
        </p:nvSpPr>
        <p:spPr>
          <a:xfrm>
            <a:off x="622300" y="412750"/>
            <a:ext cx="165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Before winding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583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394B46-E246-E7C2-4089-2F4126D7A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6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4A9095-D2AF-8378-E219-82D141AA8E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263" t="15111" r="5543" b="8578"/>
          <a:stretch/>
        </p:blipFill>
        <p:spPr>
          <a:xfrm>
            <a:off x="171000" y="82551"/>
            <a:ext cx="5467800" cy="27696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7783E9C-238C-B919-846B-D0407D270D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6455" t="12276" r="5731" b="17454"/>
          <a:stretch/>
        </p:blipFill>
        <p:spPr>
          <a:xfrm>
            <a:off x="5931419" y="136525"/>
            <a:ext cx="6089581" cy="27812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2D08E94-4EE9-E5D5-D3CF-083D2DF5811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589" t="5497" r="2426" b="28056"/>
          <a:stretch/>
        </p:blipFill>
        <p:spPr>
          <a:xfrm>
            <a:off x="284413" y="3429000"/>
            <a:ext cx="6142034" cy="24288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FF7F13-25DB-B8FA-30D5-9DB84D91FDE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6805" t="7222" r="18798" b="3770"/>
          <a:stretch/>
        </p:blipFill>
        <p:spPr>
          <a:xfrm>
            <a:off x="8056812" y="2852247"/>
            <a:ext cx="3850775" cy="31868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7A1F7FC-9D66-3BD2-3636-E94970765AA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6868" t="21645" r="2426" b="10550"/>
          <a:stretch/>
        </p:blipFill>
        <p:spPr>
          <a:xfrm>
            <a:off x="3352801" y="2304674"/>
            <a:ext cx="4346725" cy="2108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BFA3EF-8829-8082-2594-737DEA463546}"/>
              </a:ext>
            </a:extLst>
          </p:cNvPr>
          <p:cNvSpPr txBox="1"/>
          <p:nvPr/>
        </p:nvSpPr>
        <p:spPr>
          <a:xfrm>
            <a:off x="3716180" y="136525"/>
            <a:ext cx="36199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/>
              <a:t>First 6 turns of the lower layer</a:t>
            </a:r>
            <a:endParaRPr lang="en-GB" sz="2000" b="1" u="sng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7EF8D9-4A3C-34AD-7FF6-BCC09852BB7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5770" t="27580" r="36360" b="47095"/>
          <a:stretch/>
        </p:blipFill>
        <p:spPr>
          <a:xfrm>
            <a:off x="1033201" y="2852247"/>
            <a:ext cx="2319600" cy="1662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944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BDA978-CD8C-67EC-1C98-492305DEB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7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2C51A6-2F19-D04B-89DD-A057934C543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137" t="14620" r="6416" b="11428"/>
          <a:stretch/>
        </p:blipFill>
        <p:spPr>
          <a:xfrm>
            <a:off x="0" y="3502296"/>
            <a:ext cx="5088143" cy="25911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C3C27D-B799-19FF-07F8-7A3E6D01A7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0820" t="317"/>
          <a:stretch/>
        </p:blipFill>
        <p:spPr>
          <a:xfrm>
            <a:off x="6225875" y="136525"/>
            <a:ext cx="5127925" cy="32650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243E11-F2C4-22E0-693E-9D6F970BEF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361" t="8455" b="15358"/>
          <a:stretch/>
        </p:blipFill>
        <p:spPr>
          <a:xfrm>
            <a:off x="7523300" y="4376644"/>
            <a:ext cx="4651087" cy="18545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032357-2921-FE08-00B2-EB40BCA469F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151" t="8085" r="3236" b="16590"/>
          <a:stretch/>
        </p:blipFill>
        <p:spPr>
          <a:xfrm>
            <a:off x="76200" y="837857"/>
            <a:ext cx="5287525" cy="24091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30C27E2-3BD5-BACC-5EF4-42F3BEE0765F}"/>
              </a:ext>
            </a:extLst>
          </p:cNvPr>
          <p:cNvSpPr txBox="1"/>
          <p:nvPr/>
        </p:nvSpPr>
        <p:spPr>
          <a:xfrm>
            <a:off x="521657" y="182463"/>
            <a:ext cx="2489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/>
              <a:t>Lower layer winding</a:t>
            </a:r>
            <a:endParaRPr lang="en-GB" sz="2000" b="1" u="sng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FA09FA-F52A-1ADB-EAA6-DAD79C0D0F9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2061" t="3400" r="19011" b="5619"/>
          <a:stretch/>
        </p:blipFill>
        <p:spPr>
          <a:xfrm>
            <a:off x="5526768" y="3550238"/>
            <a:ext cx="1398214" cy="16528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B4B340-7A95-6E7E-348A-40BF07A60238}"/>
              </a:ext>
            </a:extLst>
          </p:cNvPr>
          <p:cNvSpPr txBox="1"/>
          <p:nvPr/>
        </p:nvSpPr>
        <p:spPr>
          <a:xfrm>
            <a:off x="5225209" y="5232239"/>
            <a:ext cx="21610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Should we try it on the winding of the next SMC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9029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836941-17BB-36CE-AD7F-71DFB5578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D66733-E623-E20A-05E8-A5964ACEFF3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556" b="13683"/>
          <a:stretch/>
        </p:blipFill>
        <p:spPr>
          <a:xfrm>
            <a:off x="165683" y="661228"/>
            <a:ext cx="5699233" cy="26344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E2992B3-0620-67EC-DEB6-B801E76768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711" t="4387" b="8084"/>
          <a:stretch/>
        </p:blipFill>
        <p:spPr>
          <a:xfrm>
            <a:off x="6103029" y="187849"/>
            <a:ext cx="5250771" cy="26938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C21063-3724-F2B2-9855-771BA83F835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8974" t="11167" r="17639" b="16837"/>
          <a:stretch/>
        </p:blipFill>
        <p:spPr>
          <a:xfrm>
            <a:off x="355892" y="3295650"/>
            <a:ext cx="5810228" cy="28829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5289DBD-C989-9074-1003-203D93801DB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6158" t="8085" r="1865" b="10920"/>
          <a:stretch/>
        </p:blipFill>
        <p:spPr>
          <a:xfrm>
            <a:off x="7073911" y="2970515"/>
            <a:ext cx="4584689" cy="30303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B6777B6-0280-440A-FCEA-27B22E17738C}"/>
              </a:ext>
            </a:extLst>
          </p:cNvPr>
          <p:cNvSpPr txBox="1"/>
          <p:nvPr/>
        </p:nvSpPr>
        <p:spPr>
          <a:xfrm>
            <a:off x="488950" y="137049"/>
            <a:ext cx="2260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Upper layer winding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1009152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99DDC4-0589-E814-8AC0-F5FA4E6C710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546" t="13138" r="5730" b="19673"/>
          <a:stretch/>
        </p:blipFill>
        <p:spPr>
          <a:xfrm>
            <a:off x="4244504" y="1066800"/>
            <a:ext cx="7109296" cy="26925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F66127-1FD6-D681-9589-92917AF0C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9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50466-8DED-4DAA-B261-13FAF4841BB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055" t="21645" r="17203" b="10920"/>
          <a:stretch/>
        </p:blipFill>
        <p:spPr>
          <a:xfrm>
            <a:off x="311151" y="1066800"/>
            <a:ext cx="3476712" cy="21272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28E69B-CBB9-C1D6-31F7-16CFDFF9DEB4}"/>
              </a:ext>
            </a:extLst>
          </p:cNvPr>
          <p:cNvSpPr txBox="1"/>
          <p:nvPr/>
        </p:nvSpPr>
        <p:spPr>
          <a:xfrm>
            <a:off x="203200" y="246477"/>
            <a:ext cx="49988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/>
              <a:t>Final step before reaction mold assembly</a:t>
            </a:r>
            <a:endParaRPr lang="en-GB" sz="2000" b="1" u="sng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0EFE5B-BE42-96E8-2841-DD8100013EEB}"/>
              </a:ext>
            </a:extLst>
          </p:cNvPr>
          <p:cNvSpPr txBox="1"/>
          <p:nvPr/>
        </p:nvSpPr>
        <p:spPr>
          <a:xfrm>
            <a:off x="7139796" y="368300"/>
            <a:ext cx="3761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Head length measurement device ?</a:t>
            </a:r>
          </a:p>
          <a:p>
            <a:r>
              <a:rPr lang="en-US" dirty="0"/>
              <a:t>Splice length ? (twist pitch = 121+-3)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8F6471-6B2E-30C1-CFD0-0709FFA29E6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6792" t="29412" r="15208" b="19796"/>
          <a:stretch/>
        </p:blipFill>
        <p:spPr>
          <a:xfrm>
            <a:off x="622301" y="3968891"/>
            <a:ext cx="5079999" cy="16730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DD54DD-630D-FD53-B7B5-0C947DFB80A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9783" t="26206" r="16206" b="18687"/>
          <a:stretch/>
        </p:blipFill>
        <p:spPr>
          <a:xfrm>
            <a:off x="6096000" y="3968891"/>
            <a:ext cx="5562601" cy="209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91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3218</TotalTime>
  <Words>350</Words>
  <Application>Microsoft Office PowerPoint</Application>
  <PresentationFormat>Widescreen</PresentationFormat>
  <Paragraphs>105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Aptos</vt:lpstr>
      <vt:lpstr>Aptos Display</vt:lpstr>
      <vt:lpstr>Aptos Narrow</vt:lpstr>
      <vt:lpstr>Arial</vt:lpstr>
      <vt:lpstr>Office Theme</vt:lpstr>
      <vt:lpstr>Bond  Winding process  &amp; Impgregnation mold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Peray</dc:creator>
  <cp:lastModifiedBy>Nicolas Peray</cp:lastModifiedBy>
  <cp:revision>57</cp:revision>
  <dcterms:created xsi:type="dcterms:W3CDTF">2024-11-11T09:16:41Z</dcterms:created>
  <dcterms:modified xsi:type="dcterms:W3CDTF">2025-02-18T09:11:10Z</dcterms:modified>
</cp:coreProperties>
</file>