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Lst>
  <p:sldSz cy="5143500" cx="9144000"/>
  <p:notesSz cx="6858000" cy="9144000"/>
  <p:embeddedFontLst>
    <p:embeddedFont>
      <p:font typeface="Proxima Nova"/>
      <p:regular r:id="rId15"/>
      <p:bold r:id="rId16"/>
      <p:italic r:id="rId17"/>
      <p:boldItalic r:id="rId1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font" Target="fonts/ProximaNova-regular.fntdata"/><Relationship Id="rId14" Type="http://schemas.openxmlformats.org/officeDocument/2006/relationships/slide" Target="slides/slide9.xml"/><Relationship Id="rId17" Type="http://schemas.openxmlformats.org/officeDocument/2006/relationships/font" Target="fonts/ProximaNova-italic.fntdata"/><Relationship Id="rId16" Type="http://schemas.openxmlformats.org/officeDocument/2006/relationships/font" Target="fonts/ProximaNova-bold.fntdata"/><Relationship Id="rId5" Type="http://schemas.openxmlformats.org/officeDocument/2006/relationships/notesMaster" Target="notesMasters/notesMaster1.xml"/><Relationship Id="rId6" Type="http://schemas.openxmlformats.org/officeDocument/2006/relationships/slide" Target="slides/slide1.xml"/><Relationship Id="rId18" Type="http://schemas.openxmlformats.org/officeDocument/2006/relationships/font" Target="fonts/ProximaNova-boldItalic.fntdata"/><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 name="Shape 55"/>
        <p:cNvGrpSpPr/>
        <p:nvPr/>
      </p:nvGrpSpPr>
      <p:grpSpPr>
        <a:xfrm>
          <a:off x="0" y="0"/>
          <a:ext cx="0" cy="0"/>
          <a:chOff x="0" y="0"/>
          <a:chExt cx="0" cy="0"/>
        </a:xfrm>
      </p:grpSpPr>
      <p:sp>
        <p:nvSpPr>
          <p:cNvPr id="56" name="Google Shape;56;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7" name="Google Shape;57;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3bf0b7aea6_0_15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3bf0b7aea6_0_1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8450" lvl="0" marL="457200" rtl="0" algn="l">
              <a:spcBef>
                <a:spcPts val="0"/>
              </a:spcBef>
              <a:spcAft>
                <a:spcPts val="0"/>
              </a:spcAft>
              <a:buSzPts val="1100"/>
              <a:buChar char="-"/>
            </a:pPr>
            <a:r>
              <a:rPr lang="en"/>
              <a:t>Right now, o</a:t>
            </a:r>
            <a:r>
              <a:rPr lang="en"/>
              <a:t>n average, there are about 40 simultaneous proton-proton interactions per BX, commonly referred to as pileup (PU).</a:t>
            </a:r>
            <a:endParaRPr/>
          </a:p>
          <a:p>
            <a:pPr indent="-298450" lvl="0" marL="457200" rtl="0" algn="l">
              <a:spcBef>
                <a:spcPts val="0"/>
              </a:spcBef>
              <a:spcAft>
                <a:spcPts val="0"/>
              </a:spcAft>
              <a:buSzPts val="1100"/>
              <a:buChar char="-"/>
            </a:pPr>
            <a:r>
              <a:rPr lang="en"/>
              <a:t>The LHC is currently operating above the design luminosity (by about a factor of 2..?)</a:t>
            </a:r>
            <a:endParaRPr/>
          </a:p>
          <a:p>
            <a:pPr indent="-298450" lvl="0" marL="457200" rtl="0" algn="l">
              <a:spcBef>
                <a:spcPts val="0"/>
              </a:spcBef>
              <a:spcAft>
                <a:spcPts val="0"/>
              </a:spcAft>
              <a:buSzPts val="1100"/>
              <a:buChar char="-"/>
            </a:pPr>
            <a:r>
              <a:rPr lang="en"/>
              <a:t>By the end of Phase-2, the instantaneous luminosity will increase up to </a:t>
            </a:r>
            <a:r>
              <a:rPr b="1" lang="en"/>
              <a:t>7.5</a:t>
            </a:r>
            <a:r>
              <a:rPr lang="en"/>
              <a:t> × 10^(34) cm−2 s−1 and the </a:t>
            </a:r>
            <a:r>
              <a:rPr lang="en"/>
              <a:t>integrated</a:t>
            </a:r>
            <a:r>
              <a:rPr lang="en"/>
              <a:t> luminosity will have reached as much as 4000 fb^-1 (cumulative number of potential collisions). (This is an ENORMOUS amount of data and </a:t>
            </a:r>
            <a:r>
              <a:rPr lang="en"/>
              <a:t>will</a:t>
            </a:r>
            <a:r>
              <a:rPr lang="en"/>
              <a:t> allow for highly precise measurements.)</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33bf0b7aea6_0_15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33bf0b7aea6_0_1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8450" lvl="0" marL="457200" rtl="0" algn="l">
              <a:spcBef>
                <a:spcPts val="0"/>
              </a:spcBef>
              <a:spcAft>
                <a:spcPts val="0"/>
              </a:spcAft>
              <a:buSzPts val="1100"/>
              <a:buChar char="-"/>
            </a:pPr>
            <a:r>
              <a:rPr lang="en"/>
              <a:t>A</a:t>
            </a:r>
            <a:r>
              <a:rPr lang="en"/>
              <a:t> higher density of vertices (points where collisions happen) makes it harder to separate individual interactions, especially for rare processes like Higgs decays.</a:t>
            </a:r>
            <a:endParaRPr/>
          </a:p>
          <a:p>
            <a:pPr indent="-298450" lvl="0" marL="457200" rtl="0" algn="l">
              <a:spcBef>
                <a:spcPts val="0"/>
              </a:spcBef>
              <a:spcAft>
                <a:spcPts val="0"/>
              </a:spcAft>
              <a:buSzPts val="1100"/>
              <a:buChar char="-"/>
            </a:pPr>
            <a:r>
              <a:rPr lang="en"/>
              <a:t>HGCAL will have 47 active layers interwoven with absorber material. It will bring high </a:t>
            </a:r>
            <a:r>
              <a:rPr i="1" lang="en"/>
              <a:t>transverse</a:t>
            </a:r>
            <a:r>
              <a:rPr lang="en"/>
              <a:t> and </a:t>
            </a:r>
            <a:r>
              <a:rPr i="1" lang="en"/>
              <a:t>longitudinal </a:t>
            </a:r>
            <a:r>
              <a:rPr lang="en"/>
              <a:t>spatial </a:t>
            </a:r>
            <a:r>
              <a:rPr lang="en"/>
              <a:t>granularity</a:t>
            </a:r>
            <a:r>
              <a:rPr lang="en"/>
              <a:t> in the endcap region whilst also providing precise timing </a:t>
            </a:r>
            <a:r>
              <a:rPr lang="en"/>
              <a:t>measurement</a:t>
            </a:r>
            <a:r>
              <a:rPr lang="en"/>
              <a:t> of electromagnetic and hadronic showers.</a:t>
            </a:r>
            <a:endParaRPr/>
          </a:p>
          <a:p>
            <a:pPr indent="-298450" lvl="0" marL="457200" rtl="0" algn="l">
              <a:spcBef>
                <a:spcPts val="0"/>
              </a:spcBef>
              <a:spcAft>
                <a:spcPts val="0"/>
              </a:spcAft>
              <a:buSzPts val="1100"/>
              <a:buChar char="-"/>
            </a:pPr>
            <a:r>
              <a:rPr lang="en"/>
              <a:t>Right now in the ECAL endcap (electromagnetic calorimeter) there are crystals that act as the </a:t>
            </a:r>
            <a:r>
              <a:rPr lang="en" u="sng"/>
              <a:t>absorber</a:t>
            </a:r>
            <a:r>
              <a:rPr lang="en"/>
              <a:t> and </a:t>
            </a:r>
            <a:r>
              <a:rPr lang="en" u="sng"/>
              <a:t>active medium</a:t>
            </a:r>
            <a:r>
              <a:rPr lang="en"/>
              <a:t> for high-energy photons and electrons. This accurately measures the energy deposited in an eta, phi grid by the EM showers, and provides timing information, but it does not provide </a:t>
            </a:r>
            <a:r>
              <a:rPr lang="en" u="sng"/>
              <a:t>longitudinal</a:t>
            </a:r>
            <a:r>
              <a:rPr lang="en"/>
              <a:t> information about the showers. The HGCAL’s 47 active layers will bring higher granularity both in the transverse and longitudinal directions. (Also it will be throughout the whole endcap, not divided into ECAL and HCAL.) [6 million readout channels]</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g33bf0b7aea6_0_17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8" name="Google Shape;78;g33bf0b7aea6_0_1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8450" lvl="0" marL="457200" rtl="0" algn="l">
              <a:spcBef>
                <a:spcPts val="0"/>
              </a:spcBef>
              <a:spcAft>
                <a:spcPts val="0"/>
              </a:spcAft>
              <a:buSzPts val="1100"/>
              <a:buChar char="-"/>
            </a:pPr>
            <a:r>
              <a:rPr lang="en"/>
              <a:t>Vertical slice: single module Train in the FE, an optical FE ←→ BE interface, and a Serenity BE board. The FE contains the full variety of real ASICs and PCBs, while the BE would mainly consist of a small number of Stage 1 TPG BE unpacker and DAQ BE capture block instances. (providing sufficient </a:t>
            </a:r>
            <a:r>
              <a:rPr lang="en"/>
              <a:t>complexity</a:t>
            </a:r>
            <a:r>
              <a:rPr lang="en"/>
              <a:t> to interface with such a FE.)</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g33bf0b7aea6_0_17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4" name="Google Shape;84;g33bf0b7aea6_0_1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1400"/>
              </a:spcBef>
              <a:spcAft>
                <a:spcPts val="0"/>
              </a:spcAft>
              <a:buClr>
                <a:schemeClr val="dk1"/>
              </a:buClr>
              <a:buSzPts val="1100"/>
              <a:buFont typeface="Arial"/>
              <a:buNone/>
            </a:pPr>
            <a:r>
              <a:rPr b="1" lang="en" sz="1300">
                <a:solidFill>
                  <a:schemeClr val="dk1"/>
                </a:solidFill>
              </a:rPr>
              <a:t>FE</a:t>
            </a:r>
            <a:endParaRPr b="1" sz="1300">
              <a:solidFill>
                <a:schemeClr val="dk1"/>
              </a:solidFill>
            </a:endParaRPr>
          </a:p>
          <a:p>
            <a:pPr indent="-298450" lvl="0" marL="457200" rtl="0" algn="l">
              <a:lnSpc>
                <a:spcPct val="115000"/>
              </a:lnSpc>
              <a:spcBef>
                <a:spcPts val="1200"/>
              </a:spcBef>
              <a:spcAft>
                <a:spcPts val="0"/>
              </a:spcAft>
              <a:buClr>
                <a:schemeClr val="dk1"/>
              </a:buClr>
              <a:buSzPts val="1100"/>
              <a:buChar char="●"/>
            </a:pPr>
            <a:r>
              <a:rPr b="1" lang="en">
                <a:solidFill>
                  <a:schemeClr val="dk1"/>
                </a:solidFill>
              </a:rPr>
              <a:t>Si Sensor Cells</a:t>
            </a:r>
            <a:endParaRPr b="1">
              <a:solidFill>
                <a:schemeClr val="dk1"/>
              </a:solidFill>
            </a:endParaRPr>
          </a:p>
          <a:p>
            <a:pPr indent="-298450" lvl="1" marL="914400" rtl="0" algn="l">
              <a:lnSpc>
                <a:spcPct val="115000"/>
              </a:lnSpc>
              <a:spcBef>
                <a:spcPts val="0"/>
              </a:spcBef>
              <a:spcAft>
                <a:spcPts val="0"/>
              </a:spcAft>
              <a:buClr>
                <a:schemeClr val="dk1"/>
              </a:buClr>
              <a:buSzPts val="1100"/>
              <a:buChar char="○"/>
            </a:pPr>
            <a:r>
              <a:rPr lang="en">
                <a:solidFill>
                  <a:schemeClr val="dk1"/>
                </a:solidFill>
              </a:rPr>
              <a:t>Highly segmented radiation-tolerant sensors that detect energy deposits from charged particles</a:t>
            </a:r>
            <a:endParaRPr>
              <a:solidFill>
                <a:schemeClr val="dk1"/>
              </a:solidFill>
            </a:endParaRPr>
          </a:p>
          <a:p>
            <a:pPr indent="-298450" lvl="1" marL="914400" rtl="0" algn="l">
              <a:lnSpc>
                <a:spcPct val="115000"/>
              </a:lnSpc>
              <a:spcBef>
                <a:spcPts val="0"/>
              </a:spcBef>
              <a:spcAft>
                <a:spcPts val="0"/>
              </a:spcAft>
              <a:buClr>
                <a:schemeClr val="dk1"/>
              </a:buClr>
              <a:buSzPts val="1100"/>
              <a:buChar char="○"/>
            </a:pPr>
            <a:r>
              <a:rPr lang="en">
                <a:solidFill>
                  <a:schemeClr val="dk1"/>
                </a:solidFill>
              </a:rPr>
              <a:t>Generate raw analog signals proportional to the deposited energy, then processed by FE electronics.</a:t>
            </a: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b="1" lang="en">
                <a:solidFill>
                  <a:schemeClr val="dk1"/>
                </a:solidFill>
              </a:rPr>
              <a:t>HGCROC</a:t>
            </a:r>
            <a:endParaRPr b="1">
              <a:solidFill>
                <a:schemeClr val="dk1"/>
              </a:solidFill>
            </a:endParaRPr>
          </a:p>
          <a:p>
            <a:pPr indent="-298450" lvl="1" marL="914400" rtl="0" algn="l">
              <a:lnSpc>
                <a:spcPct val="115000"/>
              </a:lnSpc>
              <a:spcBef>
                <a:spcPts val="0"/>
              </a:spcBef>
              <a:spcAft>
                <a:spcPts val="0"/>
              </a:spcAft>
              <a:buClr>
                <a:schemeClr val="dk1"/>
              </a:buClr>
              <a:buSzPts val="1100"/>
              <a:buChar char="○"/>
            </a:pPr>
            <a:r>
              <a:rPr lang="en">
                <a:solidFill>
                  <a:schemeClr val="dk1"/>
                </a:solidFill>
              </a:rPr>
              <a:t>FE ASIC that amplifies, shapes, digitizes, and time-stamps signals from the Si sensors</a:t>
            </a:r>
            <a:endParaRPr>
              <a:solidFill>
                <a:schemeClr val="dk1"/>
              </a:solidFill>
            </a:endParaRPr>
          </a:p>
          <a:p>
            <a:pPr indent="-298450" lvl="1" marL="914400" rtl="0" algn="l">
              <a:lnSpc>
                <a:spcPct val="115000"/>
              </a:lnSpc>
              <a:spcBef>
                <a:spcPts val="0"/>
              </a:spcBef>
              <a:spcAft>
                <a:spcPts val="0"/>
              </a:spcAft>
              <a:buClr>
                <a:schemeClr val="dk1"/>
              </a:buClr>
              <a:buSzPts val="1100"/>
              <a:buChar char="○"/>
            </a:pPr>
            <a:r>
              <a:rPr lang="en">
                <a:solidFill>
                  <a:schemeClr val="dk1"/>
                </a:solidFill>
              </a:rPr>
              <a:t>Produces both </a:t>
            </a:r>
            <a:r>
              <a:rPr b="1" lang="en">
                <a:solidFill>
                  <a:schemeClr val="dk1"/>
                </a:solidFill>
              </a:rPr>
              <a:t>trigger primitives (TPG)</a:t>
            </a:r>
            <a:r>
              <a:rPr lang="en">
                <a:solidFill>
                  <a:schemeClr val="dk1"/>
                </a:solidFill>
              </a:rPr>
              <a:t>, which summarize energy deposits per bunch crossing, and </a:t>
            </a:r>
            <a:r>
              <a:rPr b="1" lang="en">
                <a:solidFill>
                  <a:schemeClr val="dk1"/>
                </a:solidFill>
              </a:rPr>
              <a:t>full-resolution DAQ data</a:t>
            </a:r>
            <a:r>
              <a:rPr lang="en">
                <a:solidFill>
                  <a:schemeClr val="dk1"/>
                </a:solidFill>
              </a:rPr>
              <a:t>, which is </a:t>
            </a:r>
            <a:r>
              <a:rPr lang="en" u="sng">
                <a:solidFill>
                  <a:schemeClr val="dk1"/>
                </a:solidFill>
              </a:rPr>
              <a:t>temporarily stored</a:t>
            </a:r>
            <a:r>
              <a:rPr lang="en">
                <a:solidFill>
                  <a:schemeClr val="dk1"/>
                </a:solidFill>
              </a:rPr>
              <a:t> and sent to the BE only if an </a:t>
            </a:r>
            <a:r>
              <a:rPr lang="en" u="sng">
                <a:solidFill>
                  <a:schemeClr val="dk1"/>
                </a:solidFill>
              </a:rPr>
              <a:t>L1A</a:t>
            </a:r>
            <a:r>
              <a:rPr lang="en">
                <a:solidFill>
                  <a:schemeClr val="dk1"/>
                </a:solidFill>
              </a:rPr>
              <a:t> signal is received.</a:t>
            </a: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b="1" lang="en">
                <a:solidFill>
                  <a:schemeClr val="dk1"/>
                </a:solidFill>
              </a:rPr>
              <a:t>ECON-T, ECON-D (E-Link Concentrators)</a:t>
            </a:r>
            <a:endParaRPr b="1">
              <a:solidFill>
                <a:schemeClr val="dk1"/>
              </a:solidFill>
            </a:endParaRPr>
          </a:p>
          <a:p>
            <a:pPr indent="-298450" lvl="1" marL="914400" rtl="0" algn="l">
              <a:lnSpc>
                <a:spcPct val="115000"/>
              </a:lnSpc>
              <a:spcBef>
                <a:spcPts val="0"/>
              </a:spcBef>
              <a:spcAft>
                <a:spcPts val="0"/>
              </a:spcAft>
              <a:buClr>
                <a:schemeClr val="dk1"/>
              </a:buClr>
              <a:buSzPts val="1100"/>
              <a:buChar char="○"/>
            </a:pPr>
            <a:r>
              <a:rPr b="1" lang="en">
                <a:solidFill>
                  <a:schemeClr val="dk1"/>
                </a:solidFill>
              </a:rPr>
              <a:t>ECON-T</a:t>
            </a:r>
            <a:r>
              <a:rPr lang="en">
                <a:solidFill>
                  <a:schemeClr val="dk1"/>
                </a:solidFill>
              </a:rPr>
              <a:t> collects, concentrates, and re-formats trigger primitive data from multiple HGCROCs before transmission to the Trigger BE.</a:t>
            </a:r>
            <a:endParaRPr>
              <a:solidFill>
                <a:schemeClr val="dk1"/>
              </a:solidFill>
            </a:endParaRPr>
          </a:p>
          <a:p>
            <a:pPr indent="-298450" lvl="1" marL="914400" rtl="0" algn="l">
              <a:lnSpc>
                <a:spcPct val="115000"/>
              </a:lnSpc>
              <a:spcBef>
                <a:spcPts val="0"/>
              </a:spcBef>
              <a:spcAft>
                <a:spcPts val="0"/>
              </a:spcAft>
              <a:buClr>
                <a:schemeClr val="dk1"/>
              </a:buClr>
              <a:buSzPts val="1100"/>
              <a:buChar char="○"/>
            </a:pPr>
            <a:r>
              <a:rPr b="1" lang="en">
                <a:solidFill>
                  <a:schemeClr val="dk1"/>
                </a:solidFill>
              </a:rPr>
              <a:t>ECON-D</a:t>
            </a:r>
            <a:r>
              <a:rPr lang="en">
                <a:solidFill>
                  <a:schemeClr val="dk1"/>
                </a:solidFill>
              </a:rPr>
              <a:t> aggregates and formats full DAQ data, ensuring efficient bandwidth use before sending selected BXs to the DAQ BE.</a:t>
            </a:r>
            <a:endParaRPr>
              <a:solidFill>
                <a:schemeClr val="dk1"/>
              </a:solidFill>
            </a:endParaRPr>
          </a:p>
          <a:p>
            <a:pPr indent="0" lvl="0" marL="0" rtl="0" algn="l">
              <a:lnSpc>
                <a:spcPct val="115000"/>
              </a:lnSpc>
              <a:spcBef>
                <a:spcPts val="1400"/>
              </a:spcBef>
              <a:spcAft>
                <a:spcPts val="0"/>
              </a:spcAft>
              <a:buNone/>
            </a:pPr>
            <a:r>
              <a:rPr b="1" lang="en" sz="1300">
                <a:solidFill>
                  <a:schemeClr val="dk1"/>
                </a:solidFill>
              </a:rPr>
              <a:t>Data Transmission</a:t>
            </a:r>
            <a:endParaRPr b="1" sz="1300">
              <a:solidFill>
                <a:schemeClr val="dk1"/>
              </a:solidFill>
            </a:endParaRPr>
          </a:p>
          <a:p>
            <a:pPr indent="-298450" lvl="0" marL="457200" rtl="0" algn="l">
              <a:lnSpc>
                <a:spcPct val="115000"/>
              </a:lnSpc>
              <a:spcBef>
                <a:spcPts val="1200"/>
              </a:spcBef>
              <a:spcAft>
                <a:spcPts val="0"/>
              </a:spcAft>
              <a:buClr>
                <a:schemeClr val="dk1"/>
              </a:buClr>
              <a:buSzPts val="1100"/>
              <a:buChar char="●"/>
            </a:pPr>
            <a:r>
              <a:rPr b="1" lang="en">
                <a:solidFill>
                  <a:schemeClr val="dk1"/>
                </a:solidFill>
              </a:rPr>
              <a:t>lpGBT (Low-Power Gigabit Transceiver)</a:t>
            </a:r>
            <a:endParaRPr b="1">
              <a:solidFill>
                <a:schemeClr val="dk1"/>
              </a:solidFill>
            </a:endParaRPr>
          </a:p>
          <a:p>
            <a:pPr indent="-298450" lvl="1" marL="914400" rtl="0" algn="l">
              <a:lnSpc>
                <a:spcPct val="115000"/>
              </a:lnSpc>
              <a:spcBef>
                <a:spcPts val="0"/>
              </a:spcBef>
              <a:spcAft>
                <a:spcPts val="0"/>
              </a:spcAft>
              <a:buClr>
                <a:schemeClr val="dk1"/>
              </a:buClr>
              <a:buSzPts val="1100"/>
              <a:buChar char="○"/>
            </a:pPr>
            <a:r>
              <a:rPr lang="en">
                <a:solidFill>
                  <a:schemeClr val="dk1"/>
                </a:solidFill>
              </a:rPr>
              <a:t>lpGBT ASIC serves as an </a:t>
            </a:r>
            <a:r>
              <a:rPr b="1" lang="en">
                <a:solidFill>
                  <a:schemeClr val="dk1"/>
                </a:solidFill>
              </a:rPr>
              <a:t>intermediary </a:t>
            </a:r>
            <a:r>
              <a:rPr lang="en">
                <a:solidFill>
                  <a:schemeClr val="dk1"/>
                </a:solidFill>
              </a:rPr>
              <a:t>between</a:t>
            </a:r>
            <a:r>
              <a:rPr b="1" lang="en">
                <a:solidFill>
                  <a:schemeClr val="dk1"/>
                </a:solidFill>
              </a:rPr>
              <a:t> FE and BE electronics</a:t>
            </a:r>
            <a:r>
              <a:rPr lang="en">
                <a:solidFill>
                  <a:schemeClr val="dk1"/>
                </a:solidFill>
              </a:rPr>
              <a:t>, handling high-speed data serialization, de-serialization, and </a:t>
            </a:r>
            <a:r>
              <a:rPr b="1" lang="en">
                <a:solidFill>
                  <a:schemeClr val="dk1"/>
                </a:solidFill>
              </a:rPr>
              <a:t>clock distribution</a:t>
            </a:r>
            <a:r>
              <a:rPr lang="en">
                <a:solidFill>
                  <a:schemeClr val="dk1"/>
                </a:solidFill>
              </a:rPr>
              <a:t>.</a:t>
            </a:r>
            <a:endParaRPr>
              <a:solidFill>
                <a:schemeClr val="dk1"/>
              </a:solidFill>
            </a:endParaRPr>
          </a:p>
          <a:p>
            <a:pPr indent="-298450" lvl="1" marL="914400" rtl="0" algn="l">
              <a:lnSpc>
                <a:spcPct val="115000"/>
              </a:lnSpc>
              <a:spcBef>
                <a:spcPts val="0"/>
              </a:spcBef>
              <a:spcAft>
                <a:spcPts val="0"/>
              </a:spcAft>
              <a:buClr>
                <a:schemeClr val="dk1"/>
              </a:buClr>
              <a:buSzPts val="1100"/>
              <a:buChar char="○"/>
            </a:pPr>
            <a:r>
              <a:rPr lang="en">
                <a:solidFill>
                  <a:schemeClr val="dk1"/>
                </a:solidFill>
              </a:rPr>
              <a:t>T</a:t>
            </a:r>
            <a:r>
              <a:rPr lang="en">
                <a:solidFill>
                  <a:schemeClr val="dk1"/>
                </a:solidFill>
              </a:rPr>
              <a:t>ransmits to BE at </a:t>
            </a:r>
            <a:r>
              <a:rPr b="1" lang="en">
                <a:solidFill>
                  <a:schemeClr val="dk1"/>
                </a:solidFill>
              </a:rPr>
              <a:t>10.24 Gbit/s per fiber</a:t>
            </a:r>
            <a:r>
              <a:rPr lang="en">
                <a:solidFill>
                  <a:schemeClr val="dk1"/>
                </a:solidFill>
              </a:rPr>
              <a:t> (while also managing fast and slow control communication)</a:t>
            </a: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b="1" lang="en">
                <a:solidFill>
                  <a:schemeClr val="dk1"/>
                </a:solidFill>
              </a:rPr>
              <a:t>VTRx+ (Versatile Link Transceiver Plus)</a:t>
            </a:r>
            <a:endParaRPr b="1">
              <a:solidFill>
                <a:schemeClr val="dk1"/>
              </a:solidFill>
            </a:endParaRPr>
          </a:p>
          <a:p>
            <a:pPr indent="-298450" lvl="1" marL="914400" rtl="0" algn="l">
              <a:lnSpc>
                <a:spcPct val="115000"/>
              </a:lnSpc>
              <a:spcBef>
                <a:spcPts val="0"/>
              </a:spcBef>
              <a:spcAft>
                <a:spcPts val="0"/>
              </a:spcAft>
              <a:buClr>
                <a:schemeClr val="dk1"/>
              </a:buClr>
              <a:buSzPts val="1100"/>
              <a:buChar char="○"/>
            </a:pPr>
            <a:r>
              <a:rPr lang="en">
                <a:solidFill>
                  <a:schemeClr val="dk1"/>
                </a:solidFill>
              </a:rPr>
              <a:t>This module converts </a:t>
            </a:r>
            <a:r>
              <a:rPr b="1" lang="en">
                <a:solidFill>
                  <a:schemeClr val="dk1"/>
                </a:solidFill>
              </a:rPr>
              <a:t>electrical signals to optical signals</a:t>
            </a:r>
            <a:r>
              <a:rPr lang="en">
                <a:solidFill>
                  <a:schemeClr val="dk1"/>
                </a:solidFill>
              </a:rPr>
              <a:t> for transmission over the 100m fiber optic links between the FE and BE.</a:t>
            </a:r>
            <a:endParaRPr>
              <a:solidFill>
                <a:schemeClr val="dk1"/>
              </a:solidFill>
            </a:endParaRPr>
          </a:p>
          <a:p>
            <a:pPr indent="0" lvl="0" marL="0" rtl="0" algn="l">
              <a:lnSpc>
                <a:spcPct val="115000"/>
              </a:lnSpc>
              <a:spcBef>
                <a:spcPts val="1400"/>
              </a:spcBef>
              <a:spcAft>
                <a:spcPts val="0"/>
              </a:spcAft>
              <a:buNone/>
            </a:pPr>
            <a:r>
              <a:rPr b="1" lang="en" sz="1300">
                <a:solidFill>
                  <a:schemeClr val="dk1"/>
                </a:solidFill>
              </a:rPr>
              <a:t>BE</a:t>
            </a:r>
            <a:endParaRPr b="1" sz="1300">
              <a:solidFill>
                <a:schemeClr val="dk1"/>
              </a:solidFill>
            </a:endParaRPr>
          </a:p>
          <a:p>
            <a:pPr indent="-298450" lvl="0" marL="457200" rtl="0" algn="l">
              <a:lnSpc>
                <a:spcPct val="115000"/>
              </a:lnSpc>
              <a:spcBef>
                <a:spcPts val="1200"/>
              </a:spcBef>
              <a:spcAft>
                <a:spcPts val="0"/>
              </a:spcAft>
              <a:buClr>
                <a:schemeClr val="dk1"/>
              </a:buClr>
              <a:buSzPts val="1100"/>
              <a:buChar char="●"/>
            </a:pPr>
            <a:r>
              <a:rPr b="1" lang="en">
                <a:solidFill>
                  <a:schemeClr val="dk1"/>
                </a:solidFill>
              </a:rPr>
              <a:t>Fireflies (Optical Receivers in BE)</a:t>
            </a:r>
            <a:endParaRPr b="1">
              <a:solidFill>
                <a:schemeClr val="dk1"/>
              </a:solidFill>
            </a:endParaRPr>
          </a:p>
          <a:p>
            <a:pPr indent="-298450" lvl="1" marL="914400" rtl="0" algn="l">
              <a:lnSpc>
                <a:spcPct val="115000"/>
              </a:lnSpc>
              <a:spcBef>
                <a:spcPts val="0"/>
              </a:spcBef>
              <a:spcAft>
                <a:spcPts val="0"/>
              </a:spcAft>
              <a:buClr>
                <a:schemeClr val="dk1"/>
              </a:buClr>
              <a:buSzPts val="1100"/>
              <a:buChar char="○"/>
            </a:pPr>
            <a:r>
              <a:rPr lang="en">
                <a:solidFill>
                  <a:schemeClr val="dk1"/>
                </a:solidFill>
              </a:rPr>
              <a:t>Fireflies convert the </a:t>
            </a:r>
            <a:r>
              <a:rPr b="1" lang="en">
                <a:solidFill>
                  <a:schemeClr val="dk1"/>
                </a:solidFill>
              </a:rPr>
              <a:t>optical signals from VTRx+ back into electrical signals</a:t>
            </a:r>
            <a:r>
              <a:rPr lang="en">
                <a:solidFill>
                  <a:schemeClr val="dk1"/>
                </a:solidFill>
              </a:rPr>
              <a:t> for processing in BE FPGAs.</a:t>
            </a:r>
            <a:endParaRPr>
              <a:solidFill>
                <a:schemeClr val="dk1"/>
              </a:solidFill>
            </a:endParaRPr>
          </a:p>
          <a:p>
            <a:pPr indent="-298450" lvl="1" marL="914400" rtl="0" algn="l">
              <a:lnSpc>
                <a:spcPct val="115000"/>
              </a:lnSpc>
              <a:spcBef>
                <a:spcPts val="0"/>
              </a:spcBef>
              <a:spcAft>
                <a:spcPts val="0"/>
              </a:spcAft>
              <a:buClr>
                <a:schemeClr val="dk1"/>
              </a:buClr>
              <a:buSzPts val="1100"/>
              <a:buChar char="○"/>
            </a:pPr>
            <a:r>
              <a:rPr lang="en">
                <a:solidFill>
                  <a:schemeClr val="dk1"/>
                </a:solidFill>
              </a:rPr>
              <a:t>Ensure low-latency, high-bandwidth communication with minimal signal degradation.</a:t>
            </a: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b="1" lang="en">
                <a:solidFill>
                  <a:schemeClr val="dk1"/>
                </a:solidFill>
              </a:rPr>
              <a:t>lpGBT Firmware</a:t>
            </a:r>
            <a:endParaRPr b="1">
              <a:solidFill>
                <a:schemeClr val="dk1"/>
              </a:solidFill>
            </a:endParaRPr>
          </a:p>
          <a:p>
            <a:pPr indent="-298450" lvl="1" marL="914400" rtl="0" algn="l">
              <a:lnSpc>
                <a:spcPct val="115000"/>
              </a:lnSpc>
              <a:spcBef>
                <a:spcPts val="0"/>
              </a:spcBef>
              <a:spcAft>
                <a:spcPts val="0"/>
              </a:spcAft>
              <a:buClr>
                <a:schemeClr val="dk1"/>
              </a:buClr>
              <a:buSzPts val="1100"/>
              <a:buChar char="○"/>
            </a:pPr>
            <a:r>
              <a:rPr lang="en">
                <a:solidFill>
                  <a:schemeClr val="dk1"/>
                </a:solidFill>
              </a:rPr>
              <a:t>The firmware running on BE FPGAs processes lpGBT data, applying </a:t>
            </a:r>
            <a:r>
              <a:rPr b="1" lang="en">
                <a:solidFill>
                  <a:schemeClr val="dk1"/>
                </a:solidFill>
              </a:rPr>
              <a:t>error correction, clock recovery, and data unpacking</a:t>
            </a:r>
            <a:r>
              <a:rPr lang="en">
                <a:solidFill>
                  <a:schemeClr val="dk1"/>
                </a:solidFill>
              </a:rPr>
              <a:t> to restore signals to their original format.</a:t>
            </a:r>
            <a:endParaRPr>
              <a:solidFill>
                <a:schemeClr val="dk1"/>
              </a:solidFill>
            </a:endParaRPr>
          </a:p>
          <a:p>
            <a:pPr indent="-298450" lvl="1" marL="914400" rtl="0" algn="l">
              <a:lnSpc>
                <a:spcPct val="115000"/>
              </a:lnSpc>
              <a:spcBef>
                <a:spcPts val="0"/>
              </a:spcBef>
              <a:spcAft>
                <a:spcPts val="0"/>
              </a:spcAft>
              <a:buClr>
                <a:schemeClr val="dk1"/>
              </a:buClr>
              <a:buSzPts val="1100"/>
              <a:buChar char="○"/>
            </a:pPr>
            <a:r>
              <a:rPr lang="en">
                <a:solidFill>
                  <a:schemeClr val="dk1"/>
                </a:solidFill>
              </a:rPr>
              <a:t>It performs inverse operations to those done in FE lpGBTs to make the electronics chain functionally transparent.</a:t>
            </a: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b="1" lang="en">
                <a:solidFill>
                  <a:schemeClr val="dk1"/>
                </a:solidFill>
              </a:rPr>
              <a:t>TPG and DAQ BE Algorithms</a:t>
            </a:r>
            <a:endParaRPr b="1">
              <a:solidFill>
                <a:schemeClr val="dk1"/>
              </a:solidFill>
            </a:endParaRPr>
          </a:p>
          <a:p>
            <a:pPr indent="-298450" lvl="1" marL="914400" rtl="0" algn="l">
              <a:lnSpc>
                <a:spcPct val="115000"/>
              </a:lnSpc>
              <a:spcBef>
                <a:spcPts val="0"/>
              </a:spcBef>
              <a:spcAft>
                <a:spcPts val="0"/>
              </a:spcAft>
              <a:buClr>
                <a:schemeClr val="dk1"/>
              </a:buClr>
              <a:buSzPts val="1100"/>
              <a:buChar char="○"/>
            </a:pPr>
            <a:r>
              <a:rPr lang="en">
                <a:solidFill>
                  <a:schemeClr val="dk1"/>
                </a:solidFill>
              </a:rPr>
              <a:t>The </a:t>
            </a:r>
            <a:r>
              <a:rPr b="1" lang="en">
                <a:solidFill>
                  <a:schemeClr val="dk1"/>
                </a:solidFill>
              </a:rPr>
              <a:t>TPG BE algorithms</a:t>
            </a:r>
            <a:r>
              <a:rPr lang="en">
                <a:solidFill>
                  <a:schemeClr val="dk1"/>
                </a:solidFill>
              </a:rPr>
              <a:t> further refine trigger primitives, applying calibrations and clustering before passing data to the CMS Level-1 Trigger. (L1T: ~10 µs)</a:t>
            </a:r>
            <a:endParaRPr>
              <a:solidFill>
                <a:schemeClr val="dk1"/>
              </a:solidFill>
            </a:endParaRPr>
          </a:p>
          <a:p>
            <a:pPr indent="-298450" lvl="1" marL="914400" rtl="0" algn="l">
              <a:lnSpc>
                <a:spcPct val="115000"/>
              </a:lnSpc>
              <a:spcBef>
                <a:spcPts val="0"/>
              </a:spcBef>
              <a:spcAft>
                <a:spcPts val="0"/>
              </a:spcAft>
              <a:buClr>
                <a:schemeClr val="dk1"/>
              </a:buClr>
              <a:buSzPts val="1100"/>
              <a:buChar char="○"/>
            </a:pPr>
            <a:r>
              <a:rPr lang="en">
                <a:solidFill>
                  <a:schemeClr val="dk1"/>
                </a:solidFill>
              </a:rPr>
              <a:t>The </a:t>
            </a:r>
            <a:r>
              <a:rPr b="1" lang="en">
                <a:solidFill>
                  <a:schemeClr val="dk1"/>
                </a:solidFill>
              </a:rPr>
              <a:t>DAQ BE algorithms</a:t>
            </a:r>
            <a:r>
              <a:rPr lang="en">
                <a:solidFill>
                  <a:schemeClr val="dk1"/>
                </a:solidFill>
              </a:rPr>
              <a:t> reconstruct and format selected full-resolution events, preparing them for transfer to the CMS Central DAQ (cDAQ) and the High-Level Trigger (HLT).</a:t>
            </a:r>
            <a:endParaRPr>
              <a:solidFill>
                <a:schemeClr val="dk1"/>
              </a:solidFill>
            </a:endParaRPr>
          </a:p>
          <a:p>
            <a:pPr indent="0" lvl="0" marL="0" rtl="0" algn="l">
              <a:lnSpc>
                <a:spcPct val="115000"/>
              </a:lnSpc>
              <a:spcBef>
                <a:spcPts val="1200"/>
              </a:spcBef>
              <a:spcAft>
                <a:spcPts val="1200"/>
              </a:spcAft>
              <a:buNone/>
            </a:pPr>
            <a:r>
              <a:t/>
            </a:r>
            <a:endParaRPr>
              <a:solidFill>
                <a:schemeClr val="dk1"/>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g33bf0b7aea6_0_18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2" name="Google Shape;92;g33bf0b7aea6_0_18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g33bf0b7aea6_0_19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8" name="Google Shape;98;g33bf0b7aea6_0_19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This is general overview, but the goal is to delve deeper (since work will </a:t>
            </a:r>
            <a:r>
              <a:rPr lang="en"/>
              <a:t>require</a:t>
            </a:r>
            <a:r>
              <a:rPr lang="en"/>
              <a:t> good knowledge of the system)</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 name="Shape 102"/>
        <p:cNvGrpSpPr/>
        <p:nvPr/>
      </p:nvGrpSpPr>
      <p:grpSpPr>
        <a:xfrm>
          <a:off x="0" y="0"/>
          <a:ext cx="0" cy="0"/>
          <a:chOff x="0" y="0"/>
          <a:chExt cx="0" cy="0"/>
        </a:xfrm>
      </p:grpSpPr>
      <p:sp>
        <p:nvSpPr>
          <p:cNvPr id="103" name="Google Shape;103;g33bf0b7aea6_0_20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4" name="Google Shape;104;g33bf0b7aea6_0_20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This is general overview, but the goal is to delve deeper (since work will require good knowledge of the system). These are some of the specifics I’m reading into right now.</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 name="Shape 108"/>
        <p:cNvGrpSpPr/>
        <p:nvPr/>
      </p:nvGrpSpPr>
      <p:grpSpPr>
        <a:xfrm>
          <a:off x="0" y="0"/>
          <a:ext cx="0" cy="0"/>
          <a:chOff x="0" y="0"/>
          <a:chExt cx="0" cy="0"/>
        </a:xfrm>
      </p:grpSpPr>
      <p:sp>
        <p:nvSpPr>
          <p:cNvPr id="109" name="Google Shape;109;g33bf0b7aea6_0_2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0" name="Google Shape;110;g33bf0b7aea6_0_2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This is general overview, but the goal is to delve deeper (since work will require good knowledge of the system)</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solidFill>
          <a:schemeClr val="dk1"/>
        </a:solidFill>
      </p:bgPr>
    </p:bg>
    <p:spTree>
      <p:nvGrpSpPr>
        <p:cNvPr id="9" name="Shape 9"/>
        <p:cNvGrpSpPr/>
        <p:nvPr/>
      </p:nvGrpSpPr>
      <p:grpSpPr>
        <a:xfrm>
          <a:off x="0" y="0"/>
          <a:ext cx="0" cy="0"/>
          <a:chOff x="0" y="0"/>
          <a:chExt cx="0" cy="0"/>
        </a:xfrm>
      </p:grpSpPr>
      <p:cxnSp>
        <p:nvCxnSpPr>
          <p:cNvPr id="10" name="Google Shape;10;p2"/>
          <p:cNvCxnSpPr/>
          <p:nvPr/>
        </p:nvCxnSpPr>
        <p:spPr>
          <a:xfrm>
            <a:off x="0" y="2998150"/>
            <a:ext cx="9144000" cy="0"/>
          </a:xfrm>
          <a:prstGeom prst="straightConnector1">
            <a:avLst/>
          </a:prstGeom>
          <a:noFill/>
          <a:ln cap="flat" cmpd="sng" w="19050">
            <a:solidFill>
              <a:schemeClr val="lt2"/>
            </a:solidFill>
            <a:prstDash val="solid"/>
            <a:round/>
            <a:headEnd len="sm" w="sm" type="none"/>
            <a:tailEnd len="sm" w="sm" type="none"/>
          </a:ln>
        </p:spPr>
      </p:cxnSp>
      <p:sp>
        <p:nvSpPr>
          <p:cNvPr id="11" name="Google Shape;11;p2"/>
          <p:cNvSpPr txBox="1"/>
          <p:nvPr>
            <p:ph type="ctrTitle"/>
          </p:nvPr>
        </p:nvSpPr>
        <p:spPr>
          <a:xfrm>
            <a:off x="510450" y="1257300"/>
            <a:ext cx="8123100" cy="1588500"/>
          </a:xfrm>
          <a:prstGeom prst="rect">
            <a:avLst/>
          </a:prstGeom>
        </p:spPr>
        <p:txBody>
          <a:bodyPr anchorCtr="0" anchor="b" bIns="91425" lIns="91425" spcFirstLastPara="1" rIns="91425" wrap="square" tIns="91425">
            <a:normAutofit/>
          </a:bodyPr>
          <a:lstStyle>
            <a:lvl1pPr lvl="0">
              <a:spcBef>
                <a:spcPts val="0"/>
              </a:spcBef>
              <a:spcAft>
                <a:spcPts val="0"/>
              </a:spcAft>
              <a:buClr>
                <a:schemeClr val="lt1"/>
              </a:buClr>
              <a:buSzPts val="4800"/>
              <a:buNone/>
              <a:defRPr sz="4800">
                <a:solidFill>
                  <a:schemeClr val="lt1"/>
                </a:solidFill>
              </a:defRPr>
            </a:lvl1pPr>
            <a:lvl2pPr lvl="1">
              <a:spcBef>
                <a:spcPts val="0"/>
              </a:spcBef>
              <a:spcAft>
                <a:spcPts val="0"/>
              </a:spcAft>
              <a:buClr>
                <a:schemeClr val="lt1"/>
              </a:buClr>
              <a:buSzPts val="4800"/>
              <a:buNone/>
              <a:defRPr sz="4800">
                <a:solidFill>
                  <a:schemeClr val="lt1"/>
                </a:solidFill>
              </a:defRPr>
            </a:lvl2pPr>
            <a:lvl3pPr lvl="2">
              <a:spcBef>
                <a:spcPts val="0"/>
              </a:spcBef>
              <a:spcAft>
                <a:spcPts val="0"/>
              </a:spcAft>
              <a:buClr>
                <a:schemeClr val="lt1"/>
              </a:buClr>
              <a:buSzPts val="4800"/>
              <a:buNone/>
              <a:defRPr sz="4800">
                <a:solidFill>
                  <a:schemeClr val="lt1"/>
                </a:solidFill>
              </a:defRPr>
            </a:lvl3pPr>
            <a:lvl4pPr lvl="3">
              <a:spcBef>
                <a:spcPts val="0"/>
              </a:spcBef>
              <a:spcAft>
                <a:spcPts val="0"/>
              </a:spcAft>
              <a:buClr>
                <a:schemeClr val="lt1"/>
              </a:buClr>
              <a:buSzPts val="4800"/>
              <a:buNone/>
              <a:defRPr sz="4800">
                <a:solidFill>
                  <a:schemeClr val="lt1"/>
                </a:solidFill>
              </a:defRPr>
            </a:lvl4pPr>
            <a:lvl5pPr lvl="4">
              <a:spcBef>
                <a:spcPts val="0"/>
              </a:spcBef>
              <a:spcAft>
                <a:spcPts val="0"/>
              </a:spcAft>
              <a:buClr>
                <a:schemeClr val="lt1"/>
              </a:buClr>
              <a:buSzPts val="4800"/>
              <a:buNone/>
              <a:defRPr sz="4800">
                <a:solidFill>
                  <a:schemeClr val="lt1"/>
                </a:solidFill>
              </a:defRPr>
            </a:lvl5pPr>
            <a:lvl6pPr lvl="5">
              <a:spcBef>
                <a:spcPts val="0"/>
              </a:spcBef>
              <a:spcAft>
                <a:spcPts val="0"/>
              </a:spcAft>
              <a:buClr>
                <a:schemeClr val="lt1"/>
              </a:buClr>
              <a:buSzPts val="4800"/>
              <a:buNone/>
              <a:defRPr sz="4800">
                <a:solidFill>
                  <a:schemeClr val="lt1"/>
                </a:solidFill>
              </a:defRPr>
            </a:lvl6pPr>
            <a:lvl7pPr lvl="6">
              <a:spcBef>
                <a:spcPts val="0"/>
              </a:spcBef>
              <a:spcAft>
                <a:spcPts val="0"/>
              </a:spcAft>
              <a:buClr>
                <a:schemeClr val="lt1"/>
              </a:buClr>
              <a:buSzPts val="4800"/>
              <a:buNone/>
              <a:defRPr sz="4800">
                <a:solidFill>
                  <a:schemeClr val="lt1"/>
                </a:solidFill>
              </a:defRPr>
            </a:lvl7pPr>
            <a:lvl8pPr lvl="7">
              <a:spcBef>
                <a:spcPts val="0"/>
              </a:spcBef>
              <a:spcAft>
                <a:spcPts val="0"/>
              </a:spcAft>
              <a:buClr>
                <a:schemeClr val="lt1"/>
              </a:buClr>
              <a:buSzPts val="4800"/>
              <a:buNone/>
              <a:defRPr sz="4800">
                <a:solidFill>
                  <a:schemeClr val="lt1"/>
                </a:solidFill>
              </a:defRPr>
            </a:lvl8pPr>
            <a:lvl9pPr lvl="8">
              <a:spcBef>
                <a:spcPts val="0"/>
              </a:spcBef>
              <a:spcAft>
                <a:spcPts val="0"/>
              </a:spcAft>
              <a:buClr>
                <a:schemeClr val="lt1"/>
              </a:buClr>
              <a:buSzPts val="4800"/>
              <a:buNone/>
              <a:defRPr sz="4800">
                <a:solidFill>
                  <a:schemeClr val="lt1"/>
                </a:solidFill>
              </a:defRPr>
            </a:lvl9pPr>
          </a:lstStyle>
          <a:p/>
        </p:txBody>
      </p:sp>
      <p:sp>
        <p:nvSpPr>
          <p:cNvPr id="12" name="Google Shape;12;p2"/>
          <p:cNvSpPr txBox="1"/>
          <p:nvPr>
            <p:ph idx="1" type="subTitle"/>
          </p:nvPr>
        </p:nvSpPr>
        <p:spPr>
          <a:xfrm>
            <a:off x="510450" y="3182313"/>
            <a:ext cx="8123100" cy="630000"/>
          </a:xfrm>
          <a:prstGeom prst="rect">
            <a:avLst/>
          </a:prstGeom>
        </p:spPr>
        <p:txBody>
          <a:bodyPr anchorCtr="0" anchor="t" bIns="91425" lIns="91425" spcFirstLastPara="1" rIns="91425" wrap="square" tIns="91425">
            <a:normAutofit/>
          </a:bodyPr>
          <a:lstStyle>
            <a:lvl1pPr lvl="0">
              <a:lnSpc>
                <a:spcPct val="100000"/>
              </a:lnSpc>
              <a:spcBef>
                <a:spcPts val="0"/>
              </a:spcBef>
              <a:spcAft>
                <a:spcPts val="0"/>
              </a:spcAft>
              <a:buClr>
                <a:schemeClr val="lt1"/>
              </a:buClr>
              <a:buSzPts val="2400"/>
              <a:buNone/>
              <a:defRPr sz="2400">
                <a:solidFill>
                  <a:schemeClr val="lt1"/>
                </a:solidFill>
              </a:defRPr>
            </a:lvl1pPr>
            <a:lvl2pPr lvl="1">
              <a:lnSpc>
                <a:spcPct val="100000"/>
              </a:lnSpc>
              <a:spcBef>
                <a:spcPts val="0"/>
              </a:spcBef>
              <a:spcAft>
                <a:spcPts val="0"/>
              </a:spcAft>
              <a:buClr>
                <a:schemeClr val="lt1"/>
              </a:buClr>
              <a:buSzPts val="2400"/>
              <a:buNone/>
              <a:defRPr sz="2400">
                <a:solidFill>
                  <a:schemeClr val="lt1"/>
                </a:solidFill>
              </a:defRPr>
            </a:lvl2pPr>
            <a:lvl3pPr lvl="2">
              <a:lnSpc>
                <a:spcPct val="100000"/>
              </a:lnSpc>
              <a:spcBef>
                <a:spcPts val="0"/>
              </a:spcBef>
              <a:spcAft>
                <a:spcPts val="0"/>
              </a:spcAft>
              <a:buClr>
                <a:schemeClr val="lt1"/>
              </a:buClr>
              <a:buSzPts val="2400"/>
              <a:buNone/>
              <a:defRPr sz="2400">
                <a:solidFill>
                  <a:schemeClr val="lt1"/>
                </a:solidFill>
              </a:defRPr>
            </a:lvl3pPr>
            <a:lvl4pPr lvl="3">
              <a:lnSpc>
                <a:spcPct val="100000"/>
              </a:lnSpc>
              <a:spcBef>
                <a:spcPts val="0"/>
              </a:spcBef>
              <a:spcAft>
                <a:spcPts val="0"/>
              </a:spcAft>
              <a:buClr>
                <a:schemeClr val="lt1"/>
              </a:buClr>
              <a:buSzPts val="2400"/>
              <a:buNone/>
              <a:defRPr sz="2400">
                <a:solidFill>
                  <a:schemeClr val="lt1"/>
                </a:solidFill>
              </a:defRPr>
            </a:lvl4pPr>
            <a:lvl5pPr lvl="4">
              <a:lnSpc>
                <a:spcPct val="100000"/>
              </a:lnSpc>
              <a:spcBef>
                <a:spcPts val="0"/>
              </a:spcBef>
              <a:spcAft>
                <a:spcPts val="0"/>
              </a:spcAft>
              <a:buClr>
                <a:schemeClr val="lt1"/>
              </a:buClr>
              <a:buSzPts val="2400"/>
              <a:buNone/>
              <a:defRPr sz="2400">
                <a:solidFill>
                  <a:schemeClr val="lt1"/>
                </a:solidFill>
              </a:defRPr>
            </a:lvl5pPr>
            <a:lvl6pPr lvl="5">
              <a:lnSpc>
                <a:spcPct val="100000"/>
              </a:lnSpc>
              <a:spcBef>
                <a:spcPts val="0"/>
              </a:spcBef>
              <a:spcAft>
                <a:spcPts val="0"/>
              </a:spcAft>
              <a:buClr>
                <a:schemeClr val="lt1"/>
              </a:buClr>
              <a:buSzPts val="2400"/>
              <a:buNone/>
              <a:defRPr sz="2400">
                <a:solidFill>
                  <a:schemeClr val="lt1"/>
                </a:solidFill>
              </a:defRPr>
            </a:lvl6pPr>
            <a:lvl7pPr lvl="6">
              <a:lnSpc>
                <a:spcPct val="100000"/>
              </a:lnSpc>
              <a:spcBef>
                <a:spcPts val="0"/>
              </a:spcBef>
              <a:spcAft>
                <a:spcPts val="0"/>
              </a:spcAft>
              <a:buClr>
                <a:schemeClr val="lt1"/>
              </a:buClr>
              <a:buSzPts val="2400"/>
              <a:buNone/>
              <a:defRPr sz="2400">
                <a:solidFill>
                  <a:schemeClr val="lt1"/>
                </a:solidFill>
              </a:defRPr>
            </a:lvl7pPr>
            <a:lvl8pPr lvl="7">
              <a:lnSpc>
                <a:spcPct val="100000"/>
              </a:lnSpc>
              <a:spcBef>
                <a:spcPts val="0"/>
              </a:spcBef>
              <a:spcAft>
                <a:spcPts val="0"/>
              </a:spcAft>
              <a:buClr>
                <a:schemeClr val="lt1"/>
              </a:buClr>
              <a:buSzPts val="2400"/>
              <a:buNone/>
              <a:defRPr sz="2400">
                <a:solidFill>
                  <a:schemeClr val="lt1"/>
                </a:solidFill>
              </a:defRPr>
            </a:lvl8pPr>
            <a:lvl9pPr lvl="8">
              <a:lnSpc>
                <a:spcPct val="100000"/>
              </a:lnSpc>
              <a:spcBef>
                <a:spcPts val="0"/>
              </a:spcBef>
              <a:spcAft>
                <a:spcPts val="0"/>
              </a:spcAft>
              <a:buClr>
                <a:schemeClr val="lt1"/>
              </a:buClr>
              <a:buSzPts val="2400"/>
              <a:buNone/>
              <a:defRPr sz="2400">
                <a:solidFill>
                  <a:schemeClr val="lt1"/>
                </a:solidFill>
              </a:defRPr>
            </a:lvl9pPr>
          </a:lstStyle>
          <a:p/>
        </p:txBody>
      </p:sp>
      <p:sp>
        <p:nvSpPr>
          <p:cNvPr id="13" name="Google Shape;13;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8" name="Shape 48"/>
        <p:cNvGrpSpPr/>
        <p:nvPr/>
      </p:nvGrpSpPr>
      <p:grpSpPr>
        <a:xfrm>
          <a:off x="0" y="0"/>
          <a:ext cx="0" cy="0"/>
          <a:chOff x="0" y="0"/>
          <a:chExt cx="0" cy="0"/>
        </a:xfrm>
      </p:grpSpPr>
      <p:sp>
        <p:nvSpPr>
          <p:cNvPr id="49" name="Google Shape;49;p11"/>
          <p:cNvSpPr/>
          <p:nvPr/>
        </p:nvSpPr>
        <p:spPr>
          <a:xfrm>
            <a:off x="0" y="5045700"/>
            <a:ext cx="9144000" cy="9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 name="Google Shape;50;p11"/>
          <p:cNvSpPr txBox="1"/>
          <p:nvPr>
            <p:ph hasCustomPrompt="1" type="title"/>
          </p:nvPr>
        </p:nvSpPr>
        <p:spPr>
          <a:xfrm>
            <a:off x="311700" y="991475"/>
            <a:ext cx="8520600" cy="19179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14000"/>
              <a:buNone/>
              <a:defRPr b="1" sz="14000"/>
            </a:lvl1pPr>
            <a:lvl2pPr lvl="1" algn="ctr">
              <a:spcBef>
                <a:spcPts val="0"/>
              </a:spcBef>
              <a:spcAft>
                <a:spcPts val="0"/>
              </a:spcAft>
              <a:buSzPts val="14000"/>
              <a:buNone/>
              <a:defRPr b="1" sz="14000"/>
            </a:lvl2pPr>
            <a:lvl3pPr lvl="2" algn="ctr">
              <a:spcBef>
                <a:spcPts val="0"/>
              </a:spcBef>
              <a:spcAft>
                <a:spcPts val="0"/>
              </a:spcAft>
              <a:buSzPts val="14000"/>
              <a:buNone/>
              <a:defRPr b="1" sz="14000"/>
            </a:lvl3pPr>
            <a:lvl4pPr lvl="3" algn="ctr">
              <a:spcBef>
                <a:spcPts val="0"/>
              </a:spcBef>
              <a:spcAft>
                <a:spcPts val="0"/>
              </a:spcAft>
              <a:buSzPts val="14000"/>
              <a:buNone/>
              <a:defRPr b="1" sz="14000"/>
            </a:lvl4pPr>
            <a:lvl5pPr lvl="4" algn="ctr">
              <a:spcBef>
                <a:spcPts val="0"/>
              </a:spcBef>
              <a:spcAft>
                <a:spcPts val="0"/>
              </a:spcAft>
              <a:buSzPts val="14000"/>
              <a:buNone/>
              <a:defRPr b="1" sz="14000"/>
            </a:lvl5pPr>
            <a:lvl6pPr lvl="5" algn="ctr">
              <a:spcBef>
                <a:spcPts val="0"/>
              </a:spcBef>
              <a:spcAft>
                <a:spcPts val="0"/>
              </a:spcAft>
              <a:buSzPts val="14000"/>
              <a:buNone/>
              <a:defRPr b="1" sz="14000"/>
            </a:lvl6pPr>
            <a:lvl7pPr lvl="6" algn="ctr">
              <a:spcBef>
                <a:spcPts val="0"/>
              </a:spcBef>
              <a:spcAft>
                <a:spcPts val="0"/>
              </a:spcAft>
              <a:buSzPts val="14000"/>
              <a:buNone/>
              <a:defRPr b="1" sz="14000"/>
            </a:lvl7pPr>
            <a:lvl8pPr lvl="7" algn="ctr">
              <a:spcBef>
                <a:spcPts val="0"/>
              </a:spcBef>
              <a:spcAft>
                <a:spcPts val="0"/>
              </a:spcAft>
              <a:buSzPts val="14000"/>
              <a:buNone/>
              <a:defRPr b="1" sz="14000"/>
            </a:lvl8pPr>
            <a:lvl9pPr lvl="8" algn="ctr">
              <a:spcBef>
                <a:spcPts val="0"/>
              </a:spcBef>
              <a:spcAft>
                <a:spcPts val="0"/>
              </a:spcAft>
              <a:buSzPts val="14000"/>
              <a:buNone/>
              <a:defRPr b="1" sz="14000"/>
            </a:lvl9pPr>
          </a:lstStyle>
          <a:p>
            <a:r>
              <a:t>xx%</a:t>
            </a:r>
          </a:p>
        </p:txBody>
      </p:sp>
      <p:sp>
        <p:nvSpPr>
          <p:cNvPr id="51" name="Google Shape;51;p11"/>
          <p:cNvSpPr txBox="1"/>
          <p:nvPr>
            <p:ph idx="1" type="body"/>
          </p:nvPr>
        </p:nvSpPr>
        <p:spPr>
          <a:xfrm>
            <a:off x="311700" y="3071300"/>
            <a:ext cx="8520600" cy="901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52" name="Google Shape;52;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3" name="Shape 53"/>
        <p:cNvGrpSpPr/>
        <p:nvPr/>
      </p:nvGrpSpPr>
      <p:grpSpPr>
        <a:xfrm>
          <a:off x="0" y="0"/>
          <a:ext cx="0" cy="0"/>
          <a:chOff x="0" y="0"/>
          <a:chExt cx="0" cy="0"/>
        </a:xfrm>
      </p:grpSpPr>
      <p:sp>
        <p:nvSpPr>
          <p:cNvPr id="54" name="Google Shape;54;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solidFill>
          <a:schemeClr val="dk1"/>
        </a:solidFill>
      </p:bgPr>
    </p:bg>
    <p:spTree>
      <p:nvGrpSpPr>
        <p:cNvPr id="14" name="Shape 14"/>
        <p:cNvGrpSpPr/>
        <p:nvPr/>
      </p:nvGrpSpPr>
      <p:grpSpPr>
        <a:xfrm>
          <a:off x="0" y="0"/>
          <a:ext cx="0" cy="0"/>
          <a:chOff x="0" y="0"/>
          <a:chExt cx="0" cy="0"/>
        </a:xfrm>
      </p:grpSpPr>
      <p:cxnSp>
        <p:nvCxnSpPr>
          <p:cNvPr id="15" name="Google Shape;15;p3"/>
          <p:cNvCxnSpPr/>
          <p:nvPr/>
        </p:nvCxnSpPr>
        <p:spPr>
          <a:xfrm>
            <a:off x="0" y="2998150"/>
            <a:ext cx="9144000" cy="0"/>
          </a:xfrm>
          <a:prstGeom prst="straightConnector1">
            <a:avLst/>
          </a:prstGeom>
          <a:noFill/>
          <a:ln cap="flat" cmpd="sng" w="19050">
            <a:solidFill>
              <a:schemeClr val="lt2"/>
            </a:solidFill>
            <a:prstDash val="solid"/>
            <a:round/>
            <a:headEnd len="sm" w="sm" type="none"/>
            <a:tailEnd len="sm" w="sm" type="none"/>
          </a:ln>
        </p:spPr>
      </p:cxnSp>
      <p:sp>
        <p:nvSpPr>
          <p:cNvPr id="16" name="Google Shape;16;p3"/>
          <p:cNvSpPr txBox="1"/>
          <p:nvPr>
            <p:ph type="title"/>
          </p:nvPr>
        </p:nvSpPr>
        <p:spPr>
          <a:xfrm>
            <a:off x="510450" y="2057400"/>
            <a:ext cx="8123100" cy="778800"/>
          </a:xfrm>
          <a:prstGeom prst="rect">
            <a:avLst/>
          </a:prstGeom>
        </p:spPr>
        <p:txBody>
          <a:bodyPr anchorCtr="0" anchor="b" bIns="91425" lIns="91425" spcFirstLastPara="1" rIns="91425" wrap="square" tIns="91425">
            <a:normAutofit/>
          </a:bodyPr>
          <a:lstStyle>
            <a:lvl1pPr lvl="0">
              <a:spcBef>
                <a:spcPts val="0"/>
              </a:spcBef>
              <a:spcAft>
                <a:spcPts val="0"/>
              </a:spcAft>
              <a:buClr>
                <a:schemeClr val="lt1"/>
              </a:buClr>
              <a:buSzPts val="3600"/>
              <a:buNone/>
              <a:defRPr sz="3600">
                <a:solidFill>
                  <a:schemeClr val="lt1"/>
                </a:solidFill>
              </a:defRPr>
            </a:lvl1pPr>
            <a:lvl2pPr lvl="1">
              <a:spcBef>
                <a:spcPts val="0"/>
              </a:spcBef>
              <a:spcAft>
                <a:spcPts val="0"/>
              </a:spcAft>
              <a:buClr>
                <a:schemeClr val="lt1"/>
              </a:buClr>
              <a:buSzPts val="3600"/>
              <a:buNone/>
              <a:defRPr sz="3600">
                <a:solidFill>
                  <a:schemeClr val="lt1"/>
                </a:solidFill>
              </a:defRPr>
            </a:lvl2pPr>
            <a:lvl3pPr lvl="2">
              <a:spcBef>
                <a:spcPts val="0"/>
              </a:spcBef>
              <a:spcAft>
                <a:spcPts val="0"/>
              </a:spcAft>
              <a:buClr>
                <a:schemeClr val="lt1"/>
              </a:buClr>
              <a:buSzPts val="3600"/>
              <a:buNone/>
              <a:defRPr sz="3600">
                <a:solidFill>
                  <a:schemeClr val="lt1"/>
                </a:solidFill>
              </a:defRPr>
            </a:lvl3pPr>
            <a:lvl4pPr lvl="3">
              <a:spcBef>
                <a:spcPts val="0"/>
              </a:spcBef>
              <a:spcAft>
                <a:spcPts val="0"/>
              </a:spcAft>
              <a:buClr>
                <a:schemeClr val="lt1"/>
              </a:buClr>
              <a:buSzPts val="3600"/>
              <a:buNone/>
              <a:defRPr sz="3600">
                <a:solidFill>
                  <a:schemeClr val="lt1"/>
                </a:solidFill>
              </a:defRPr>
            </a:lvl4pPr>
            <a:lvl5pPr lvl="4">
              <a:spcBef>
                <a:spcPts val="0"/>
              </a:spcBef>
              <a:spcAft>
                <a:spcPts val="0"/>
              </a:spcAft>
              <a:buClr>
                <a:schemeClr val="lt1"/>
              </a:buClr>
              <a:buSzPts val="3600"/>
              <a:buNone/>
              <a:defRPr sz="3600">
                <a:solidFill>
                  <a:schemeClr val="lt1"/>
                </a:solidFill>
              </a:defRPr>
            </a:lvl5pPr>
            <a:lvl6pPr lvl="5">
              <a:spcBef>
                <a:spcPts val="0"/>
              </a:spcBef>
              <a:spcAft>
                <a:spcPts val="0"/>
              </a:spcAft>
              <a:buClr>
                <a:schemeClr val="lt1"/>
              </a:buClr>
              <a:buSzPts val="3600"/>
              <a:buNone/>
              <a:defRPr sz="3600">
                <a:solidFill>
                  <a:schemeClr val="lt1"/>
                </a:solidFill>
              </a:defRPr>
            </a:lvl6pPr>
            <a:lvl7pPr lvl="6">
              <a:spcBef>
                <a:spcPts val="0"/>
              </a:spcBef>
              <a:spcAft>
                <a:spcPts val="0"/>
              </a:spcAft>
              <a:buClr>
                <a:schemeClr val="lt1"/>
              </a:buClr>
              <a:buSzPts val="3600"/>
              <a:buNone/>
              <a:defRPr sz="3600">
                <a:solidFill>
                  <a:schemeClr val="lt1"/>
                </a:solidFill>
              </a:defRPr>
            </a:lvl7pPr>
            <a:lvl8pPr lvl="7">
              <a:spcBef>
                <a:spcPts val="0"/>
              </a:spcBef>
              <a:spcAft>
                <a:spcPts val="0"/>
              </a:spcAft>
              <a:buClr>
                <a:schemeClr val="lt1"/>
              </a:buClr>
              <a:buSzPts val="3600"/>
              <a:buNone/>
              <a:defRPr sz="3600">
                <a:solidFill>
                  <a:schemeClr val="lt1"/>
                </a:solidFill>
              </a:defRPr>
            </a:lvl8pPr>
            <a:lvl9pPr lvl="8">
              <a:spcBef>
                <a:spcPts val="0"/>
              </a:spcBef>
              <a:spcAft>
                <a:spcPts val="0"/>
              </a:spcAft>
              <a:buClr>
                <a:schemeClr val="lt1"/>
              </a:buClr>
              <a:buSzPts val="3600"/>
              <a:buNone/>
              <a:defRPr sz="3600">
                <a:solidFill>
                  <a:schemeClr val="lt1"/>
                </a:solidFill>
              </a:defRPr>
            </a:lvl9pPr>
          </a:lstStyle>
          <a:p/>
        </p:txBody>
      </p:sp>
      <p:sp>
        <p:nvSpPr>
          <p:cNvPr id="17" name="Google Shape;17;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8" name="Shape 18"/>
        <p:cNvGrpSpPr/>
        <p:nvPr/>
      </p:nvGrpSpPr>
      <p:grpSpPr>
        <a:xfrm>
          <a:off x="0" y="0"/>
          <a:ext cx="0" cy="0"/>
          <a:chOff x="0" y="0"/>
          <a:chExt cx="0" cy="0"/>
        </a:xfrm>
      </p:grpSpPr>
      <p:sp>
        <p:nvSpPr>
          <p:cNvPr id="19" name="Google Shape;19;p4"/>
          <p:cNvSpPr/>
          <p:nvPr/>
        </p:nvSpPr>
        <p:spPr>
          <a:xfrm>
            <a:off x="0" y="5045700"/>
            <a:ext cx="9144000" cy="9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 name="Google Shape;20;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1" name="Google Shape;21;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22" name="Google Shape;22;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3" name="Shape 23"/>
        <p:cNvGrpSpPr/>
        <p:nvPr/>
      </p:nvGrpSpPr>
      <p:grpSpPr>
        <a:xfrm>
          <a:off x="0" y="0"/>
          <a:ext cx="0" cy="0"/>
          <a:chOff x="0" y="0"/>
          <a:chExt cx="0" cy="0"/>
        </a:xfrm>
      </p:grpSpPr>
      <p:sp>
        <p:nvSpPr>
          <p:cNvPr id="24" name="Google Shape;24;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5" name="Google Shape;25;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6" name="Google Shape;26;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7" name="Google Shape;27;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8" name="Shape 28"/>
        <p:cNvGrpSpPr/>
        <p:nvPr/>
      </p:nvGrpSpPr>
      <p:grpSpPr>
        <a:xfrm>
          <a:off x="0" y="0"/>
          <a:ext cx="0" cy="0"/>
          <a:chOff x="0" y="0"/>
          <a:chExt cx="0" cy="0"/>
        </a:xfrm>
      </p:grpSpPr>
      <p:sp>
        <p:nvSpPr>
          <p:cNvPr id="29" name="Google Shape;29;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0" name="Google Shape;30;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1" name="Shape 31"/>
        <p:cNvGrpSpPr/>
        <p:nvPr/>
      </p:nvGrpSpPr>
      <p:grpSpPr>
        <a:xfrm>
          <a:off x="0" y="0"/>
          <a:ext cx="0" cy="0"/>
          <a:chOff x="0" y="0"/>
          <a:chExt cx="0" cy="0"/>
        </a:xfrm>
      </p:grpSpPr>
      <p:sp>
        <p:nvSpPr>
          <p:cNvPr id="32" name="Google Shape;32;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3" name="Google Shape;33;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4" name="Google Shape;34;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lt2"/>
        </a:solidFill>
      </p:bgPr>
    </p:bg>
    <p:spTree>
      <p:nvGrpSpPr>
        <p:cNvPr id="35" name="Shape 35"/>
        <p:cNvGrpSpPr/>
        <p:nvPr/>
      </p:nvGrpSpPr>
      <p:grpSpPr>
        <a:xfrm>
          <a:off x="0" y="0"/>
          <a:ext cx="0" cy="0"/>
          <a:chOff x="0" y="0"/>
          <a:chExt cx="0" cy="0"/>
        </a:xfrm>
      </p:grpSpPr>
      <p:sp>
        <p:nvSpPr>
          <p:cNvPr id="36" name="Google Shape;36;p8"/>
          <p:cNvSpPr txBox="1"/>
          <p:nvPr>
            <p:ph type="title"/>
          </p:nvPr>
        </p:nvSpPr>
        <p:spPr>
          <a:xfrm>
            <a:off x="490250" y="526350"/>
            <a:ext cx="57975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7" name="Google Shape;37;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8" name="Shape 38"/>
        <p:cNvGrpSpPr/>
        <p:nvPr/>
      </p:nvGrpSpPr>
      <p:grpSpPr>
        <a:xfrm>
          <a:off x="0" y="0"/>
          <a:ext cx="0" cy="0"/>
          <a:chOff x="0" y="0"/>
          <a:chExt cx="0" cy="0"/>
        </a:xfrm>
      </p:grpSpPr>
      <p:sp>
        <p:nvSpPr>
          <p:cNvPr id="39" name="Google Shape;39;p9"/>
          <p:cNvSpPr/>
          <p:nvPr/>
        </p:nvSpPr>
        <p:spPr>
          <a:xfrm>
            <a:off x="4572000" y="75"/>
            <a:ext cx="4572000" cy="5143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0" name="Google Shape;40;p9"/>
          <p:cNvCxnSpPr/>
          <p:nvPr/>
        </p:nvCxnSpPr>
        <p:spPr>
          <a:xfrm>
            <a:off x="5029675" y="4495500"/>
            <a:ext cx="468300" cy="0"/>
          </a:xfrm>
          <a:prstGeom prst="straightConnector1">
            <a:avLst/>
          </a:prstGeom>
          <a:noFill/>
          <a:ln cap="flat" cmpd="sng" w="19050">
            <a:solidFill>
              <a:schemeClr val="lt2"/>
            </a:solidFill>
            <a:prstDash val="solid"/>
            <a:round/>
            <a:headEnd len="sm" w="sm" type="none"/>
            <a:tailEnd len="sm" w="sm" type="none"/>
          </a:ln>
        </p:spPr>
      </p:cxnSp>
      <p:sp>
        <p:nvSpPr>
          <p:cNvPr id="41" name="Google Shape;41;p9"/>
          <p:cNvSpPr txBox="1"/>
          <p:nvPr>
            <p:ph type="title"/>
          </p:nvPr>
        </p:nvSpPr>
        <p:spPr>
          <a:xfrm>
            <a:off x="265500" y="1205825"/>
            <a:ext cx="4045200" cy="1509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42" name="Google Shape;42;p9"/>
          <p:cNvSpPr txBox="1"/>
          <p:nvPr>
            <p:ph idx="1" type="subTitle"/>
          </p:nvPr>
        </p:nvSpPr>
        <p:spPr>
          <a:xfrm>
            <a:off x="265500" y="2769001"/>
            <a:ext cx="4045200" cy="13455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43" name="Google Shape;43;p9"/>
          <p:cNvSpPr txBox="1"/>
          <p:nvPr>
            <p:ph idx="2" type="body"/>
          </p:nvPr>
        </p:nvSpPr>
        <p:spPr>
          <a:xfrm>
            <a:off x="4939500" y="724200"/>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Clr>
                <a:schemeClr val="lt1"/>
              </a:buClr>
              <a:buSzPts val="1800"/>
              <a:buChar char="●"/>
              <a:defRPr>
                <a:solidFill>
                  <a:schemeClr val="lt1"/>
                </a:solidFill>
              </a:defRPr>
            </a:lvl1pPr>
            <a:lvl2pPr indent="-317500" lvl="1" marL="914400">
              <a:spcBef>
                <a:spcPts val="0"/>
              </a:spcBef>
              <a:spcAft>
                <a:spcPts val="0"/>
              </a:spcAft>
              <a:buClr>
                <a:schemeClr val="lt1"/>
              </a:buClr>
              <a:buSzPts val="1400"/>
              <a:buChar char="○"/>
              <a:defRPr>
                <a:solidFill>
                  <a:schemeClr val="lt1"/>
                </a:solidFill>
              </a:defRPr>
            </a:lvl2pPr>
            <a:lvl3pPr indent="-317500" lvl="2" marL="1371600">
              <a:spcBef>
                <a:spcPts val="0"/>
              </a:spcBef>
              <a:spcAft>
                <a:spcPts val="0"/>
              </a:spcAft>
              <a:buClr>
                <a:schemeClr val="lt1"/>
              </a:buClr>
              <a:buSzPts val="1400"/>
              <a:buChar char="■"/>
              <a:defRPr>
                <a:solidFill>
                  <a:schemeClr val="lt1"/>
                </a:solidFill>
              </a:defRPr>
            </a:lvl3pPr>
            <a:lvl4pPr indent="-317500" lvl="3" marL="1828800">
              <a:spcBef>
                <a:spcPts val="0"/>
              </a:spcBef>
              <a:spcAft>
                <a:spcPts val="0"/>
              </a:spcAft>
              <a:buClr>
                <a:schemeClr val="lt1"/>
              </a:buClr>
              <a:buSzPts val="1400"/>
              <a:buChar char="●"/>
              <a:defRPr>
                <a:solidFill>
                  <a:schemeClr val="lt1"/>
                </a:solidFill>
              </a:defRPr>
            </a:lvl4pPr>
            <a:lvl5pPr indent="-317500" lvl="4" marL="2286000">
              <a:spcBef>
                <a:spcPts val="0"/>
              </a:spcBef>
              <a:spcAft>
                <a:spcPts val="0"/>
              </a:spcAft>
              <a:buClr>
                <a:schemeClr val="lt1"/>
              </a:buClr>
              <a:buSzPts val="1400"/>
              <a:buChar char="○"/>
              <a:defRPr>
                <a:solidFill>
                  <a:schemeClr val="lt1"/>
                </a:solidFill>
              </a:defRPr>
            </a:lvl5pPr>
            <a:lvl6pPr indent="-317500" lvl="5" marL="2743200">
              <a:spcBef>
                <a:spcPts val="0"/>
              </a:spcBef>
              <a:spcAft>
                <a:spcPts val="0"/>
              </a:spcAft>
              <a:buClr>
                <a:schemeClr val="lt1"/>
              </a:buClr>
              <a:buSzPts val="1400"/>
              <a:buChar char="■"/>
              <a:defRPr>
                <a:solidFill>
                  <a:schemeClr val="lt1"/>
                </a:solidFill>
              </a:defRPr>
            </a:lvl6pPr>
            <a:lvl7pPr indent="-317500" lvl="6" marL="3200400">
              <a:spcBef>
                <a:spcPts val="0"/>
              </a:spcBef>
              <a:spcAft>
                <a:spcPts val="0"/>
              </a:spcAft>
              <a:buClr>
                <a:schemeClr val="lt1"/>
              </a:buClr>
              <a:buSzPts val="1400"/>
              <a:buChar char="●"/>
              <a:defRPr>
                <a:solidFill>
                  <a:schemeClr val="lt1"/>
                </a:solidFill>
              </a:defRPr>
            </a:lvl7pPr>
            <a:lvl8pPr indent="-317500" lvl="7" marL="3657600">
              <a:spcBef>
                <a:spcPts val="0"/>
              </a:spcBef>
              <a:spcAft>
                <a:spcPts val="0"/>
              </a:spcAft>
              <a:buClr>
                <a:schemeClr val="lt1"/>
              </a:buClr>
              <a:buSzPts val="1400"/>
              <a:buChar char="○"/>
              <a:defRPr>
                <a:solidFill>
                  <a:schemeClr val="lt1"/>
                </a:solidFill>
              </a:defRPr>
            </a:lvl8pPr>
            <a:lvl9pPr indent="-317500" lvl="8" marL="4114800">
              <a:spcBef>
                <a:spcPts val="0"/>
              </a:spcBef>
              <a:spcAft>
                <a:spcPts val="0"/>
              </a:spcAft>
              <a:buClr>
                <a:schemeClr val="lt1"/>
              </a:buClr>
              <a:buSzPts val="1400"/>
              <a:buChar char="■"/>
              <a:defRPr>
                <a:solidFill>
                  <a:schemeClr val="lt1"/>
                </a:solidFill>
              </a:defRPr>
            </a:lvl9pPr>
          </a:lstStyle>
          <a:p/>
        </p:txBody>
      </p:sp>
      <p:sp>
        <p:nvSpPr>
          <p:cNvPr id="44" name="Google Shape;44;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5" name="Shape 45"/>
        <p:cNvGrpSpPr/>
        <p:nvPr/>
      </p:nvGrpSpPr>
      <p:grpSpPr>
        <a:xfrm>
          <a:off x="0" y="0"/>
          <a:ext cx="0" cy="0"/>
          <a:chOff x="0" y="0"/>
          <a:chExt cx="0" cy="0"/>
        </a:xfrm>
      </p:grpSpPr>
      <p:sp>
        <p:nvSpPr>
          <p:cNvPr id="46" name="Google Shape;46;p10"/>
          <p:cNvSpPr txBox="1"/>
          <p:nvPr>
            <p:ph idx="1" type="body"/>
          </p:nvPr>
        </p:nvSpPr>
        <p:spPr>
          <a:xfrm>
            <a:off x="311700" y="4236825"/>
            <a:ext cx="5998800" cy="5988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2100"/>
              <a:buNone/>
              <a:defRPr sz="2100"/>
            </a:lvl1pPr>
          </a:lstStyle>
          <a:p/>
        </p:txBody>
      </p:sp>
      <p:sp>
        <p:nvSpPr>
          <p:cNvPr id="47" name="Google Shape;47;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pearmint">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1pPr>
            <a:lvl2pPr lvl="1">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2pPr>
            <a:lvl3pPr lvl="2">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3pPr>
            <a:lvl4pPr lvl="3">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4pPr>
            <a:lvl5pPr lvl="4">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5pPr>
            <a:lvl6pPr lvl="5">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6pPr>
            <a:lvl7pPr lvl="6">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7pPr>
            <a:lvl8pPr lvl="7">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8pPr>
            <a:lvl9pPr lvl="8">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accent3"/>
              </a:buClr>
              <a:buSzPts val="1800"/>
              <a:buFont typeface="Proxima Nova"/>
              <a:buChar char="●"/>
              <a:defRPr sz="1800">
                <a:solidFill>
                  <a:schemeClr val="accent3"/>
                </a:solidFill>
                <a:latin typeface="Proxima Nova"/>
                <a:ea typeface="Proxima Nova"/>
                <a:cs typeface="Proxima Nova"/>
                <a:sym typeface="Proxima Nova"/>
              </a:defRPr>
            </a:lvl1pPr>
            <a:lvl2pPr indent="-317500" lvl="1" marL="914400">
              <a:lnSpc>
                <a:spcPct val="115000"/>
              </a:lnSpc>
              <a:spcBef>
                <a:spcPts val="0"/>
              </a:spcBef>
              <a:spcAft>
                <a:spcPts val="0"/>
              </a:spcAft>
              <a:buClr>
                <a:schemeClr val="accent3"/>
              </a:buClr>
              <a:buSzPts val="1400"/>
              <a:buFont typeface="Proxima Nova"/>
              <a:buChar char="○"/>
              <a:defRPr>
                <a:solidFill>
                  <a:schemeClr val="accent3"/>
                </a:solidFill>
                <a:latin typeface="Proxima Nova"/>
                <a:ea typeface="Proxima Nova"/>
                <a:cs typeface="Proxima Nova"/>
                <a:sym typeface="Proxima Nova"/>
              </a:defRPr>
            </a:lvl2pPr>
            <a:lvl3pPr indent="-317500" lvl="2" marL="1371600">
              <a:lnSpc>
                <a:spcPct val="115000"/>
              </a:lnSpc>
              <a:spcBef>
                <a:spcPts val="0"/>
              </a:spcBef>
              <a:spcAft>
                <a:spcPts val="0"/>
              </a:spcAft>
              <a:buClr>
                <a:schemeClr val="accent3"/>
              </a:buClr>
              <a:buSzPts val="1400"/>
              <a:buFont typeface="Proxima Nova"/>
              <a:buChar char="■"/>
              <a:defRPr>
                <a:solidFill>
                  <a:schemeClr val="accent3"/>
                </a:solidFill>
                <a:latin typeface="Proxima Nova"/>
                <a:ea typeface="Proxima Nova"/>
                <a:cs typeface="Proxima Nova"/>
                <a:sym typeface="Proxima Nova"/>
              </a:defRPr>
            </a:lvl3pPr>
            <a:lvl4pPr indent="-317500" lvl="3" marL="1828800">
              <a:lnSpc>
                <a:spcPct val="115000"/>
              </a:lnSpc>
              <a:spcBef>
                <a:spcPts val="0"/>
              </a:spcBef>
              <a:spcAft>
                <a:spcPts val="0"/>
              </a:spcAft>
              <a:buClr>
                <a:schemeClr val="accent3"/>
              </a:buClr>
              <a:buSzPts val="1400"/>
              <a:buFont typeface="Proxima Nova"/>
              <a:buChar char="●"/>
              <a:defRPr>
                <a:solidFill>
                  <a:schemeClr val="accent3"/>
                </a:solidFill>
                <a:latin typeface="Proxima Nova"/>
                <a:ea typeface="Proxima Nova"/>
                <a:cs typeface="Proxima Nova"/>
                <a:sym typeface="Proxima Nova"/>
              </a:defRPr>
            </a:lvl4pPr>
            <a:lvl5pPr indent="-317500" lvl="4" marL="2286000">
              <a:lnSpc>
                <a:spcPct val="115000"/>
              </a:lnSpc>
              <a:spcBef>
                <a:spcPts val="0"/>
              </a:spcBef>
              <a:spcAft>
                <a:spcPts val="0"/>
              </a:spcAft>
              <a:buClr>
                <a:schemeClr val="accent3"/>
              </a:buClr>
              <a:buSzPts val="1400"/>
              <a:buFont typeface="Proxima Nova"/>
              <a:buChar char="○"/>
              <a:defRPr>
                <a:solidFill>
                  <a:schemeClr val="accent3"/>
                </a:solidFill>
                <a:latin typeface="Proxima Nova"/>
                <a:ea typeface="Proxima Nova"/>
                <a:cs typeface="Proxima Nova"/>
                <a:sym typeface="Proxima Nova"/>
              </a:defRPr>
            </a:lvl5pPr>
            <a:lvl6pPr indent="-317500" lvl="5" marL="2743200">
              <a:lnSpc>
                <a:spcPct val="115000"/>
              </a:lnSpc>
              <a:spcBef>
                <a:spcPts val="0"/>
              </a:spcBef>
              <a:spcAft>
                <a:spcPts val="0"/>
              </a:spcAft>
              <a:buClr>
                <a:schemeClr val="accent3"/>
              </a:buClr>
              <a:buSzPts val="1400"/>
              <a:buFont typeface="Proxima Nova"/>
              <a:buChar char="■"/>
              <a:defRPr>
                <a:solidFill>
                  <a:schemeClr val="accent3"/>
                </a:solidFill>
                <a:latin typeface="Proxima Nova"/>
                <a:ea typeface="Proxima Nova"/>
                <a:cs typeface="Proxima Nova"/>
                <a:sym typeface="Proxima Nova"/>
              </a:defRPr>
            </a:lvl6pPr>
            <a:lvl7pPr indent="-317500" lvl="6" marL="3200400">
              <a:lnSpc>
                <a:spcPct val="115000"/>
              </a:lnSpc>
              <a:spcBef>
                <a:spcPts val="0"/>
              </a:spcBef>
              <a:spcAft>
                <a:spcPts val="0"/>
              </a:spcAft>
              <a:buClr>
                <a:schemeClr val="accent3"/>
              </a:buClr>
              <a:buSzPts val="1400"/>
              <a:buFont typeface="Proxima Nova"/>
              <a:buChar char="●"/>
              <a:defRPr>
                <a:solidFill>
                  <a:schemeClr val="accent3"/>
                </a:solidFill>
                <a:latin typeface="Proxima Nova"/>
                <a:ea typeface="Proxima Nova"/>
                <a:cs typeface="Proxima Nova"/>
                <a:sym typeface="Proxima Nova"/>
              </a:defRPr>
            </a:lvl7pPr>
            <a:lvl8pPr indent="-317500" lvl="7" marL="3657600">
              <a:lnSpc>
                <a:spcPct val="115000"/>
              </a:lnSpc>
              <a:spcBef>
                <a:spcPts val="0"/>
              </a:spcBef>
              <a:spcAft>
                <a:spcPts val="0"/>
              </a:spcAft>
              <a:buClr>
                <a:schemeClr val="accent3"/>
              </a:buClr>
              <a:buSzPts val="1400"/>
              <a:buFont typeface="Proxima Nova"/>
              <a:buChar char="○"/>
              <a:defRPr>
                <a:solidFill>
                  <a:schemeClr val="accent3"/>
                </a:solidFill>
                <a:latin typeface="Proxima Nova"/>
                <a:ea typeface="Proxima Nova"/>
                <a:cs typeface="Proxima Nova"/>
                <a:sym typeface="Proxima Nova"/>
              </a:defRPr>
            </a:lvl8pPr>
            <a:lvl9pPr indent="-317500" lvl="8" marL="4114800">
              <a:lnSpc>
                <a:spcPct val="115000"/>
              </a:lnSpc>
              <a:spcBef>
                <a:spcPts val="0"/>
              </a:spcBef>
              <a:spcAft>
                <a:spcPts val="0"/>
              </a:spcAft>
              <a:buClr>
                <a:schemeClr val="accent3"/>
              </a:buClr>
              <a:buSzPts val="1400"/>
              <a:buFont typeface="Proxima Nova"/>
              <a:buChar char="■"/>
              <a:defRPr>
                <a:solidFill>
                  <a:schemeClr val="accent3"/>
                </a:solidFill>
                <a:latin typeface="Proxima Nova"/>
                <a:ea typeface="Proxima Nova"/>
                <a:cs typeface="Proxima Nova"/>
                <a:sym typeface="Proxima Nova"/>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1"/>
                </a:solidFill>
                <a:latin typeface="Proxima Nova"/>
                <a:ea typeface="Proxima Nova"/>
                <a:cs typeface="Proxima Nova"/>
                <a:sym typeface="Proxima Nova"/>
              </a:defRPr>
            </a:lvl1pPr>
            <a:lvl2pPr lvl="1" algn="r">
              <a:buNone/>
              <a:defRPr sz="1000">
                <a:solidFill>
                  <a:schemeClr val="dk1"/>
                </a:solidFill>
                <a:latin typeface="Proxima Nova"/>
                <a:ea typeface="Proxima Nova"/>
                <a:cs typeface="Proxima Nova"/>
                <a:sym typeface="Proxima Nova"/>
              </a:defRPr>
            </a:lvl2pPr>
            <a:lvl3pPr lvl="2" algn="r">
              <a:buNone/>
              <a:defRPr sz="1000">
                <a:solidFill>
                  <a:schemeClr val="dk1"/>
                </a:solidFill>
                <a:latin typeface="Proxima Nova"/>
                <a:ea typeface="Proxima Nova"/>
                <a:cs typeface="Proxima Nova"/>
                <a:sym typeface="Proxima Nova"/>
              </a:defRPr>
            </a:lvl3pPr>
            <a:lvl4pPr lvl="3" algn="r">
              <a:buNone/>
              <a:defRPr sz="1000">
                <a:solidFill>
                  <a:schemeClr val="dk1"/>
                </a:solidFill>
                <a:latin typeface="Proxima Nova"/>
                <a:ea typeface="Proxima Nova"/>
                <a:cs typeface="Proxima Nova"/>
                <a:sym typeface="Proxima Nova"/>
              </a:defRPr>
            </a:lvl4pPr>
            <a:lvl5pPr lvl="4" algn="r">
              <a:buNone/>
              <a:defRPr sz="1000">
                <a:solidFill>
                  <a:schemeClr val="dk1"/>
                </a:solidFill>
                <a:latin typeface="Proxima Nova"/>
                <a:ea typeface="Proxima Nova"/>
                <a:cs typeface="Proxima Nova"/>
                <a:sym typeface="Proxima Nova"/>
              </a:defRPr>
            </a:lvl5pPr>
            <a:lvl6pPr lvl="5" algn="r">
              <a:buNone/>
              <a:defRPr sz="1000">
                <a:solidFill>
                  <a:schemeClr val="dk1"/>
                </a:solidFill>
                <a:latin typeface="Proxima Nova"/>
                <a:ea typeface="Proxima Nova"/>
                <a:cs typeface="Proxima Nova"/>
                <a:sym typeface="Proxima Nova"/>
              </a:defRPr>
            </a:lvl6pPr>
            <a:lvl7pPr lvl="6" algn="r">
              <a:buNone/>
              <a:defRPr sz="1000">
                <a:solidFill>
                  <a:schemeClr val="dk1"/>
                </a:solidFill>
                <a:latin typeface="Proxima Nova"/>
                <a:ea typeface="Proxima Nova"/>
                <a:cs typeface="Proxima Nova"/>
                <a:sym typeface="Proxima Nova"/>
              </a:defRPr>
            </a:lvl7pPr>
            <a:lvl8pPr lvl="7" algn="r">
              <a:buNone/>
              <a:defRPr sz="1000">
                <a:solidFill>
                  <a:schemeClr val="dk1"/>
                </a:solidFill>
                <a:latin typeface="Proxima Nova"/>
                <a:ea typeface="Proxima Nova"/>
                <a:cs typeface="Proxima Nova"/>
                <a:sym typeface="Proxima Nova"/>
              </a:defRPr>
            </a:lvl8pPr>
            <a:lvl9pPr lvl="8" algn="r">
              <a:buNone/>
              <a:defRPr sz="1000">
                <a:solidFill>
                  <a:schemeClr val="dk1"/>
                </a:solidFill>
                <a:latin typeface="Proxima Nova"/>
                <a:ea typeface="Proxima Nova"/>
                <a:cs typeface="Proxima Nova"/>
                <a:sym typeface="Proxima Nova"/>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 name="Shape 58"/>
        <p:cNvGrpSpPr/>
        <p:nvPr/>
      </p:nvGrpSpPr>
      <p:grpSpPr>
        <a:xfrm>
          <a:off x="0" y="0"/>
          <a:ext cx="0" cy="0"/>
          <a:chOff x="0" y="0"/>
          <a:chExt cx="0" cy="0"/>
        </a:xfrm>
      </p:grpSpPr>
      <p:sp>
        <p:nvSpPr>
          <p:cNvPr id="59" name="Google Shape;59;p13"/>
          <p:cNvSpPr txBox="1"/>
          <p:nvPr>
            <p:ph type="ctrTitle"/>
          </p:nvPr>
        </p:nvSpPr>
        <p:spPr>
          <a:xfrm>
            <a:off x="510450" y="1257300"/>
            <a:ext cx="8123100" cy="15885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en"/>
              <a:t>HGCal progress report</a:t>
            </a:r>
            <a:endParaRPr/>
          </a:p>
        </p:txBody>
      </p:sp>
      <p:sp>
        <p:nvSpPr>
          <p:cNvPr id="60" name="Google Shape;60;p13"/>
          <p:cNvSpPr txBox="1"/>
          <p:nvPr>
            <p:ph idx="1" type="subTitle"/>
          </p:nvPr>
        </p:nvSpPr>
        <p:spPr>
          <a:xfrm>
            <a:off x="510450" y="3182313"/>
            <a:ext cx="8123100" cy="6300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sz="2200"/>
              <a:t>Jackson Lake</a:t>
            </a:r>
            <a:endParaRPr sz="22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 name="Shape 64"/>
        <p:cNvGrpSpPr/>
        <p:nvPr/>
      </p:nvGrpSpPr>
      <p:grpSpPr>
        <a:xfrm>
          <a:off x="0" y="0"/>
          <a:ext cx="0" cy="0"/>
          <a:chOff x="0" y="0"/>
          <a:chExt cx="0" cy="0"/>
        </a:xfrm>
      </p:grpSpPr>
      <p:sp>
        <p:nvSpPr>
          <p:cNvPr id="65" name="Google Shape;65;p14"/>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HL-LHC Plan</a:t>
            </a:r>
            <a:endParaRPr/>
          </a:p>
        </p:txBody>
      </p:sp>
      <p:pic>
        <p:nvPicPr>
          <p:cNvPr id="66" name="Google Shape;66;p14"/>
          <p:cNvPicPr preferRelativeResize="0"/>
          <p:nvPr/>
        </p:nvPicPr>
        <p:blipFill>
          <a:blip r:embed="rId3">
            <a:alphaModFix/>
          </a:blip>
          <a:stretch>
            <a:fillRect/>
          </a:stretch>
        </p:blipFill>
        <p:spPr>
          <a:xfrm>
            <a:off x="66800" y="1521875"/>
            <a:ext cx="4002286" cy="2237825"/>
          </a:xfrm>
          <a:prstGeom prst="rect">
            <a:avLst/>
          </a:prstGeom>
          <a:noFill/>
          <a:ln>
            <a:noFill/>
          </a:ln>
        </p:spPr>
      </p:pic>
      <p:sp>
        <p:nvSpPr>
          <p:cNvPr id="67" name="Google Shape;67;p14"/>
          <p:cNvSpPr/>
          <p:nvPr/>
        </p:nvSpPr>
        <p:spPr>
          <a:xfrm>
            <a:off x="4243638" y="2550488"/>
            <a:ext cx="465900" cy="180600"/>
          </a:xfrm>
          <a:prstGeom prst="right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Proxima Nova"/>
              <a:ea typeface="Proxima Nova"/>
              <a:cs typeface="Proxima Nova"/>
              <a:sym typeface="Proxima Nova"/>
            </a:endParaRPr>
          </a:p>
        </p:txBody>
      </p:sp>
      <p:pic>
        <p:nvPicPr>
          <p:cNvPr id="68" name="Google Shape;68;p14"/>
          <p:cNvPicPr preferRelativeResize="0"/>
          <p:nvPr/>
        </p:nvPicPr>
        <p:blipFill rotWithShape="1">
          <a:blip r:embed="rId4">
            <a:alphaModFix/>
          </a:blip>
          <a:srcRect b="0" l="4589" r="0" t="0"/>
          <a:stretch/>
        </p:blipFill>
        <p:spPr>
          <a:xfrm>
            <a:off x="4884100" y="1445825"/>
            <a:ext cx="4253143" cy="2313875"/>
          </a:xfrm>
          <a:prstGeom prst="rect">
            <a:avLst/>
          </a:prstGeom>
          <a:noFill/>
          <a:ln>
            <a:noFill/>
          </a:ln>
        </p:spPr>
      </p:pic>
      <p:sp>
        <p:nvSpPr>
          <p:cNvPr id="69" name="Google Shape;69;p14"/>
          <p:cNvSpPr txBox="1"/>
          <p:nvPr/>
        </p:nvSpPr>
        <p:spPr>
          <a:xfrm>
            <a:off x="189625" y="4183550"/>
            <a:ext cx="8722500" cy="687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chemeClr val="accent3"/>
                </a:solidFill>
                <a:latin typeface="Proxima Nova"/>
                <a:ea typeface="Proxima Nova"/>
                <a:cs typeface="Proxima Nova"/>
                <a:sym typeface="Proxima Nova"/>
              </a:rPr>
              <a:t>Increases number of events to study by an order of magnitude from phase 1 → More data to study, greater confidence of previous discoveries </a:t>
            </a:r>
            <a:endParaRPr sz="1800">
              <a:solidFill>
                <a:schemeClr val="accent3"/>
              </a:solidFill>
              <a:latin typeface="Proxima Nova"/>
              <a:ea typeface="Proxima Nova"/>
              <a:cs typeface="Proxima Nova"/>
              <a:sym typeface="Proxima Nova"/>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9"/>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 name="Shape 73"/>
        <p:cNvGrpSpPr/>
        <p:nvPr/>
      </p:nvGrpSpPr>
      <p:grpSpPr>
        <a:xfrm>
          <a:off x="0" y="0"/>
          <a:ext cx="0" cy="0"/>
          <a:chOff x="0" y="0"/>
          <a:chExt cx="0" cy="0"/>
        </a:xfrm>
      </p:grpSpPr>
      <p:sp>
        <p:nvSpPr>
          <p:cNvPr id="74" name="Google Shape;74;p15"/>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Upgrading CMS for HL-LHC</a:t>
            </a:r>
            <a:endParaRPr/>
          </a:p>
        </p:txBody>
      </p:sp>
      <p:sp>
        <p:nvSpPr>
          <p:cNvPr id="75" name="Google Shape;75;p15"/>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2900" lvl="0" marL="457200" rtl="0" algn="l">
              <a:lnSpc>
                <a:spcPct val="150000"/>
              </a:lnSpc>
              <a:spcBef>
                <a:spcPts val="0"/>
              </a:spcBef>
              <a:spcAft>
                <a:spcPts val="0"/>
              </a:spcAft>
              <a:buSzPts val="1800"/>
              <a:buChar char="-"/>
            </a:pPr>
            <a:r>
              <a:rPr lang="en"/>
              <a:t>For CMS, need to be able to </a:t>
            </a:r>
            <a:r>
              <a:rPr lang="en"/>
              <a:t>resolve</a:t>
            </a:r>
            <a:r>
              <a:rPr lang="en"/>
              <a:t> a greater vertex density under increased levels of radiation due to a greater PU of collisions per BX.</a:t>
            </a:r>
            <a:endParaRPr/>
          </a:p>
          <a:p>
            <a:pPr indent="-342900" lvl="1" marL="914400" rtl="0" algn="l">
              <a:lnSpc>
                <a:spcPct val="150000"/>
              </a:lnSpc>
              <a:spcBef>
                <a:spcPts val="0"/>
              </a:spcBef>
              <a:spcAft>
                <a:spcPts val="0"/>
              </a:spcAft>
              <a:buSzPts val="1800"/>
              <a:buChar char="-"/>
            </a:pPr>
            <a:r>
              <a:rPr lang="en" sz="1800"/>
              <a:t>Upgrade existing detector to have </a:t>
            </a:r>
            <a:r>
              <a:rPr b="1" lang="en" sz="1800"/>
              <a:t>higher radiation tolerance</a:t>
            </a:r>
            <a:r>
              <a:rPr lang="en" sz="1800"/>
              <a:t>; better </a:t>
            </a:r>
            <a:r>
              <a:rPr b="1" lang="en" sz="1800"/>
              <a:t>3D granularity</a:t>
            </a:r>
            <a:r>
              <a:rPr lang="en" sz="1800"/>
              <a:t>; a timing resolution of about </a:t>
            </a:r>
            <a:r>
              <a:rPr b="1" lang="en" sz="1800"/>
              <a:t>50 ps</a:t>
            </a:r>
            <a:r>
              <a:rPr lang="en" sz="1800"/>
              <a:t>; more info to base </a:t>
            </a:r>
            <a:r>
              <a:rPr b="1" lang="en" sz="1800"/>
              <a:t>trigger decision</a:t>
            </a:r>
            <a:r>
              <a:rPr lang="en" sz="1800"/>
              <a:t> on; </a:t>
            </a:r>
            <a:r>
              <a:rPr b="1" lang="en" sz="1800"/>
              <a:t>computing</a:t>
            </a:r>
            <a:r>
              <a:rPr lang="en" sz="1800"/>
              <a:t> that can exploit all this info; and store these data to </a:t>
            </a:r>
            <a:r>
              <a:rPr b="1" lang="en" sz="1800"/>
              <a:t>permanent storage</a:t>
            </a:r>
            <a:r>
              <a:rPr lang="en" sz="1800"/>
              <a:t> while dealing with increased data rates.</a:t>
            </a:r>
            <a:endParaRPr sz="1800"/>
          </a:p>
          <a:p>
            <a:pPr indent="-342900" lvl="0" marL="457200" rtl="0" algn="l">
              <a:lnSpc>
                <a:spcPct val="150000"/>
              </a:lnSpc>
              <a:spcBef>
                <a:spcPts val="0"/>
              </a:spcBef>
              <a:spcAft>
                <a:spcPts val="0"/>
              </a:spcAft>
              <a:buSzPts val="1800"/>
              <a:buChar char="-"/>
            </a:pPr>
            <a:r>
              <a:rPr lang="en"/>
              <a:t>Endcap calorimeters will be completely rebuilt: ECAL and HCAL systems will be replaced by HGCAL</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 name="Shape 79"/>
        <p:cNvGrpSpPr/>
        <p:nvPr/>
      </p:nvGrpSpPr>
      <p:grpSpPr>
        <a:xfrm>
          <a:off x="0" y="0"/>
          <a:ext cx="0" cy="0"/>
          <a:chOff x="0" y="0"/>
          <a:chExt cx="0" cy="0"/>
        </a:xfrm>
      </p:grpSpPr>
      <p:sp>
        <p:nvSpPr>
          <p:cNvPr id="80" name="Google Shape;80;p16"/>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Current status</a:t>
            </a:r>
            <a:endParaRPr/>
          </a:p>
        </p:txBody>
      </p:sp>
      <p:sp>
        <p:nvSpPr>
          <p:cNvPr id="81" name="Google Shape;81;p16"/>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a:t>Reading mentor’s thesis on </a:t>
            </a:r>
            <a:r>
              <a:rPr lang="en"/>
              <a:t>on-detector and off-detector electronics for HGCal: gain more complete understanding of CMS detector, HGCal electronics system (FE, BE, Timing and Control Distribution System), implementation of a vertical </a:t>
            </a:r>
            <a:r>
              <a:rPr lang="en"/>
              <a:t>slice</a:t>
            </a:r>
            <a:r>
              <a:rPr lang="en"/>
              <a:t> of HGCal electronics, and testing it with the beam.</a:t>
            </a:r>
            <a:endParaRPr/>
          </a:p>
          <a:p>
            <a:pPr indent="-342900" lvl="0" marL="457200" rtl="0" algn="l">
              <a:spcBef>
                <a:spcPts val="0"/>
              </a:spcBef>
              <a:spcAft>
                <a:spcPts val="0"/>
              </a:spcAft>
              <a:buSzPts val="1800"/>
              <a:buChar char="-"/>
            </a:pPr>
            <a:r>
              <a:rPr lang="en"/>
              <a:t>Meeting after reading a portion of the paper to pose questions (arrangement thus far)</a:t>
            </a:r>
            <a:endParaRPr/>
          </a:p>
          <a:p>
            <a:pPr indent="-342900" lvl="0" marL="457200" rtl="0" algn="l">
              <a:spcBef>
                <a:spcPts val="0"/>
              </a:spcBef>
              <a:spcAft>
                <a:spcPts val="0"/>
              </a:spcAft>
              <a:buSzPts val="1800"/>
              <a:buChar char="-"/>
            </a:pPr>
            <a:r>
              <a:rPr lang="en"/>
              <a:t>Soon to be set up with software-related project, but no details yet</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 name="Shape 85"/>
        <p:cNvGrpSpPr/>
        <p:nvPr/>
      </p:nvGrpSpPr>
      <p:grpSpPr>
        <a:xfrm>
          <a:off x="0" y="0"/>
          <a:ext cx="0" cy="0"/>
          <a:chOff x="0" y="0"/>
          <a:chExt cx="0" cy="0"/>
        </a:xfrm>
      </p:grpSpPr>
      <p:sp>
        <p:nvSpPr>
          <p:cNvPr id="86" name="Google Shape;86;p17"/>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Current challenges</a:t>
            </a:r>
            <a:endParaRPr/>
          </a:p>
        </p:txBody>
      </p:sp>
      <p:sp>
        <p:nvSpPr>
          <p:cNvPr id="87" name="Google Shape;87;p17"/>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a:t>The thesis deals mostly with the electronics of the HGCal FE and BE</a:t>
            </a:r>
            <a:endParaRPr/>
          </a:p>
          <a:p>
            <a:pPr indent="-330200" lvl="1" marL="914400" rtl="0" algn="l">
              <a:spcBef>
                <a:spcPts val="0"/>
              </a:spcBef>
              <a:spcAft>
                <a:spcPts val="0"/>
              </a:spcAft>
              <a:buSzPts val="1600"/>
              <a:buChar char="-"/>
            </a:pPr>
            <a:r>
              <a:rPr lang="en" sz="1600"/>
              <a:t>Silicon sensor cells</a:t>
            </a:r>
            <a:endParaRPr sz="1600"/>
          </a:p>
          <a:p>
            <a:pPr indent="-330200" lvl="1" marL="914400" rtl="0" algn="l">
              <a:spcBef>
                <a:spcPts val="0"/>
              </a:spcBef>
              <a:spcAft>
                <a:spcPts val="0"/>
              </a:spcAft>
              <a:buSzPts val="1600"/>
              <a:buChar char="-"/>
            </a:pPr>
            <a:r>
              <a:rPr lang="en" sz="1600"/>
              <a:t>HGCAL Read-out Chip</a:t>
            </a:r>
            <a:endParaRPr sz="1600"/>
          </a:p>
          <a:p>
            <a:pPr indent="-330200" lvl="1" marL="914400" rtl="0" algn="l">
              <a:spcBef>
                <a:spcPts val="0"/>
              </a:spcBef>
              <a:spcAft>
                <a:spcPts val="0"/>
              </a:spcAft>
              <a:buSzPts val="1600"/>
              <a:buChar char="-"/>
            </a:pPr>
            <a:r>
              <a:rPr lang="en" sz="1600"/>
              <a:t>ECON-T, ECON-D</a:t>
            </a:r>
            <a:endParaRPr sz="1600"/>
          </a:p>
          <a:p>
            <a:pPr indent="-330200" lvl="1" marL="914400" rtl="0" algn="l">
              <a:spcBef>
                <a:spcPts val="0"/>
              </a:spcBef>
              <a:spcAft>
                <a:spcPts val="0"/>
              </a:spcAft>
              <a:buSzPts val="1600"/>
              <a:buChar char="-"/>
            </a:pPr>
            <a:r>
              <a:rPr lang="en" sz="1600"/>
              <a:t>lpGBT</a:t>
            </a:r>
            <a:endParaRPr sz="1600"/>
          </a:p>
          <a:p>
            <a:pPr indent="-330200" lvl="1" marL="914400" rtl="0" algn="l">
              <a:spcBef>
                <a:spcPts val="0"/>
              </a:spcBef>
              <a:spcAft>
                <a:spcPts val="0"/>
              </a:spcAft>
              <a:buSzPts val="1600"/>
              <a:buChar char="-"/>
            </a:pPr>
            <a:r>
              <a:rPr lang="en" sz="1600"/>
              <a:t>VTRx+</a:t>
            </a:r>
            <a:endParaRPr sz="1600"/>
          </a:p>
          <a:p>
            <a:pPr indent="-330200" lvl="1" marL="914400" rtl="0" algn="l">
              <a:spcBef>
                <a:spcPts val="0"/>
              </a:spcBef>
              <a:spcAft>
                <a:spcPts val="0"/>
              </a:spcAft>
              <a:buSzPts val="1600"/>
              <a:buChar char="-"/>
            </a:pPr>
            <a:r>
              <a:rPr lang="en" sz="1600"/>
              <a:t>In the BE: Fireflies, lpGBT firmware, TPG and DAQ BE algorithms</a:t>
            </a:r>
            <a:endParaRPr sz="1600"/>
          </a:p>
          <a:p>
            <a:pPr indent="-330200" lvl="1" marL="914400" rtl="0" algn="l">
              <a:spcBef>
                <a:spcPts val="0"/>
              </a:spcBef>
              <a:spcAft>
                <a:spcPts val="0"/>
              </a:spcAft>
              <a:buSzPts val="1600"/>
              <a:buChar char="-"/>
            </a:pPr>
            <a:r>
              <a:rPr lang="en" sz="1600"/>
              <a:t>Timing distribution, fast control, slow control</a:t>
            </a:r>
            <a:endParaRPr sz="1600"/>
          </a:p>
        </p:txBody>
      </p:sp>
      <p:sp>
        <p:nvSpPr>
          <p:cNvPr id="88" name="Google Shape;88;p17"/>
          <p:cNvSpPr/>
          <p:nvPr/>
        </p:nvSpPr>
        <p:spPr>
          <a:xfrm>
            <a:off x="3484650" y="1867524"/>
            <a:ext cx="177300" cy="1064100"/>
          </a:xfrm>
          <a:prstGeom prst="rightBrace">
            <a:avLst>
              <a:gd fmla="val 50000" name="adj1"/>
              <a:gd fmla="val 50000" name="adj2"/>
            </a:avLst>
          </a:prstGeom>
          <a:no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Proxima Nova"/>
              <a:ea typeface="Proxima Nova"/>
              <a:cs typeface="Proxima Nova"/>
              <a:sym typeface="Proxima Nova"/>
            </a:endParaRPr>
          </a:p>
        </p:txBody>
      </p:sp>
      <p:sp>
        <p:nvSpPr>
          <p:cNvPr id="89" name="Google Shape;89;p17"/>
          <p:cNvSpPr txBox="1"/>
          <p:nvPr/>
        </p:nvSpPr>
        <p:spPr>
          <a:xfrm>
            <a:off x="3881100" y="2102275"/>
            <a:ext cx="2462100" cy="459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chemeClr val="accent3"/>
                </a:solidFill>
                <a:latin typeface="Proxima Nova"/>
                <a:ea typeface="Proxima Nova"/>
                <a:cs typeface="Proxima Nova"/>
                <a:sym typeface="Proxima Nova"/>
              </a:rPr>
              <a:t>ASICs (radiation hard)</a:t>
            </a:r>
            <a:endParaRPr sz="1800">
              <a:solidFill>
                <a:schemeClr val="accent3"/>
              </a:solidFill>
              <a:latin typeface="Proxima Nova"/>
              <a:ea typeface="Proxima Nova"/>
              <a:cs typeface="Proxima Nova"/>
              <a:sym typeface="Proxima Nova"/>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 name="Shape 93"/>
        <p:cNvGrpSpPr/>
        <p:nvPr/>
      </p:nvGrpSpPr>
      <p:grpSpPr>
        <a:xfrm>
          <a:off x="0" y="0"/>
          <a:ext cx="0" cy="0"/>
          <a:chOff x="0" y="0"/>
          <a:chExt cx="0" cy="0"/>
        </a:xfrm>
      </p:grpSpPr>
      <p:sp>
        <p:nvSpPr>
          <p:cNvPr id="94" name="Google Shape;94;p18"/>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Current goal: understanding the electronics system</a:t>
            </a:r>
            <a:endParaRPr/>
          </a:p>
        </p:txBody>
      </p:sp>
      <p:pic>
        <p:nvPicPr>
          <p:cNvPr id="95" name="Google Shape;95;p18"/>
          <p:cNvPicPr preferRelativeResize="0"/>
          <p:nvPr/>
        </p:nvPicPr>
        <p:blipFill>
          <a:blip r:embed="rId3">
            <a:alphaModFix/>
          </a:blip>
          <a:stretch>
            <a:fillRect/>
          </a:stretch>
        </p:blipFill>
        <p:spPr>
          <a:xfrm>
            <a:off x="0" y="1299006"/>
            <a:ext cx="9144003" cy="2674442"/>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 name="Shape 99"/>
        <p:cNvGrpSpPr/>
        <p:nvPr/>
      </p:nvGrpSpPr>
      <p:grpSpPr>
        <a:xfrm>
          <a:off x="0" y="0"/>
          <a:ext cx="0" cy="0"/>
          <a:chOff x="0" y="0"/>
          <a:chExt cx="0" cy="0"/>
        </a:xfrm>
      </p:grpSpPr>
      <p:sp>
        <p:nvSpPr>
          <p:cNvPr id="100" name="Google Shape;100;p19"/>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Current goal: understanding the electronics system</a:t>
            </a:r>
            <a:endParaRPr/>
          </a:p>
        </p:txBody>
      </p:sp>
      <p:pic>
        <p:nvPicPr>
          <p:cNvPr id="101" name="Google Shape;101;p19"/>
          <p:cNvPicPr preferRelativeResize="0"/>
          <p:nvPr/>
        </p:nvPicPr>
        <p:blipFill>
          <a:blip r:embed="rId3">
            <a:alphaModFix/>
          </a:blip>
          <a:stretch>
            <a:fillRect/>
          </a:stretch>
        </p:blipFill>
        <p:spPr>
          <a:xfrm>
            <a:off x="152400" y="1170125"/>
            <a:ext cx="8839204" cy="3284489"/>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 name="Shape 105"/>
        <p:cNvGrpSpPr/>
        <p:nvPr/>
      </p:nvGrpSpPr>
      <p:grpSpPr>
        <a:xfrm>
          <a:off x="0" y="0"/>
          <a:ext cx="0" cy="0"/>
          <a:chOff x="0" y="0"/>
          <a:chExt cx="0" cy="0"/>
        </a:xfrm>
      </p:grpSpPr>
      <p:sp>
        <p:nvSpPr>
          <p:cNvPr id="106" name="Google Shape;106;p20"/>
          <p:cNvSpPr txBox="1"/>
          <p:nvPr/>
        </p:nvSpPr>
        <p:spPr>
          <a:xfrm>
            <a:off x="169575" y="1234075"/>
            <a:ext cx="8723100" cy="3655200"/>
          </a:xfrm>
          <a:prstGeom prst="rect">
            <a:avLst/>
          </a:prstGeom>
          <a:noFill/>
          <a:ln>
            <a:noFill/>
          </a:ln>
        </p:spPr>
        <p:txBody>
          <a:bodyPr anchorCtr="0" anchor="t" bIns="91425" lIns="91425" spcFirstLastPara="1" rIns="91425" wrap="square" tIns="91425">
            <a:noAutofit/>
          </a:bodyPr>
          <a:lstStyle/>
          <a:p>
            <a:pPr indent="0" lvl="0" marL="0" rtl="0" algn="l">
              <a:lnSpc>
                <a:spcPct val="150000"/>
              </a:lnSpc>
              <a:spcBef>
                <a:spcPts val="0"/>
              </a:spcBef>
              <a:spcAft>
                <a:spcPts val="0"/>
              </a:spcAft>
              <a:buNone/>
            </a:pPr>
            <a:r>
              <a:rPr lang="en" sz="1800">
                <a:solidFill>
                  <a:schemeClr val="accent3"/>
                </a:solidFill>
                <a:latin typeface="Proxima Nova"/>
                <a:ea typeface="Proxima Nova"/>
                <a:cs typeface="Proxima Nova"/>
                <a:sym typeface="Proxima Nova"/>
              </a:rPr>
              <a:t>HGCROC ASIC</a:t>
            </a:r>
            <a:endParaRPr sz="1800">
              <a:solidFill>
                <a:schemeClr val="accent3"/>
              </a:solidFill>
              <a:latin typeface="Proxima Nova"/>
              <a:ea typeface="Proxima Nova"/>
              <a:cs typeface="Proxima Nova"/>
              <a:sym typeface="Proxima Nova"/>
            </a:endParaRPr>
          </a:p>
          <a:p>
            <a:pPr indent="-342900" lvl="0" marL="457200" rtl="0" algn="l">
              <a:lnSpc>
                <a:spcPct val="150000"/>
              </a:lnSpc>
              <a:spcBef>
                <a:spcPts val="0"/>
              </a:spcBef>
              <a:spcAft>
                <a:spcPts val="0"/>
              </a:spcAft>
              <a:buClr>
                <a:schemeClr val="accent3"/>
              </a:buClr>
              <a:buSzPts val="1800"/>
              <a:buFont typeface="Proxima Nova"/>
              <a:buChar char="-"/>
            </a:pPr>
            <a:r>
              <a:rPr lang="en" sz="1800">
                <a:solidFill>
                  <a:schemeClr val="accent3"/>
                </a:solidFill>
                <a:latin typeface="Proxima Nova"/>
                <a:ea typeface="Proxima Nova"/>
                <a:cs typeface="Proxima Nova"/>
                <a:sym typeface="Proxima Nova"/>
              </a:rPr>
              <a:t>Amplifies and digitizes signals from silicon sensors (analog → digital)</a:t>
            </a:r>
            <a:endParaRPr sz="1800">
              <a:solidFill>
                <a:schemeClr val="accent3"/>
              </a:solidFill>
              <a:latin typeface="Proxima Nova"/>
              <a:ea typeface="Proxima Nova"/>
              <a:cs typeface="Proxima Nova"/>
              <a:sym typeface="Proxima Nova"/>
            </a:endParaRPr>
          </a:p>
          <a:p>
            <a:pPr indent="-342900" lvl="0" marL="457200" rtl="0" algn="l">
              <a:lnSpc>
                <a:spcPct val="150000"/>
              </a:lnSpc>
              <a:spcBef>
                <a:spcPts val="0"/>
              </a:spcBef>
              <a:spcAft>
                <a:spcPts val="0"/>
              </a:spcAft>
              <a:buClr>
                <a:schemeClr val="accent3"/>
              </a:buClr>
              <a:buSzPts val="1800"/>
              <a:buFont typeface="Proxima Nova"/>
              <a:buChar char="-"/>
            </a:pPr>
            <a:r>
              <a:rPr lang="en" sz="1800">
                <a:solidFill>
                  <a:schemeClr val="accent3"/>
                </a:solidFill>
                <a:latin typeface="Proxima Nova"/>
                <a:ea typeface="Proxima Nova"/>
                <a:cs typeface="Proxima Nova"/>
                <a:sym typeface="Proxima Nova"/>
              </a:rPr>
              <a:t>Measures Time-over-Threshold (ToT) and Time-of-Arrival (ToA) for precise timing.</a:t>
            </a:r>
            <a:endParaRPr sz="1800">
              <a:solidFill>
                <a:schemeClr val="accent3"/>
              </a:solidFill>
              <a:latin typeface="Proxima Nova"/>
              <a:ea typeface="Proxima Nova"/>
              <a:cs typeface="Proxima Nova"/>
              <a:sym typeface="Proxima Nova"/>
            </a:endParaRPr>
          </a:p>
          <a:p>
            <a:pPr indent="-342900" lvl="0" marL="457200" rtl="0" algn="l">
              <a:lnSpc>
                <a:spcPct val="150000"/>
              </a:lnSpc>
              <a:spcBef>
                <a:spcPts val="0"/>
              </a:spcBef>
              <a:spcAft>
                <a:spcPts val="0"/>
              </a:spcAft>
              <a:buClr>
                <a:schemeClr val="accent3"/>
              </a:buClr>
              <a:buSzPts val="1800"/>
              <a:buFont typeface="Proxima Nova"/>
              <a:buChar char="-"/>
            </a:pPr>
            <a:r>
              <a:rPr lang="en" sz="1800">
                <a:solidFill>
                  <a:schemeClr val="accent3"/>
                </a:solidFill>
                <a:latin typeface="Proxima Nova"/>
                <a:ea typeface="Proxima Nova"/>
                <a:cs typeface="Proxima Nova"/>
                <a:sym typeface="Proxima Nova"/>
              </a:rPr>
              <a:t>Data buffering for both Trigger (TPG) and DAQ streams.</a:t>
            </a:r>
            <a:endParaRPr sz="1800">
              <a:solidFill>
                <a:schemeClr val="accent3"/>
              </a:solidFill>
              <a:latin typeface="Proxima Nova"/>
              <a:ea typeface="Proxima Nova"/>
              <a:cs typeface="Proxima Nova"/>
              <a:sym typeface="Proxima Nova"/>
            </a:endParaRPr>
          </a:p>
          <a:p>
            <a:pPr indent="0" lvl="0" marL="0" rtl="0" algn="l">
              <a:lnSpc>
                <a:spcPct val="150000"/>
              </a:lnSpc>
              <a:spcBef>
                <a:spcPts val="0"/>
              </a:spcBef>
              <a:spcAft>
                <a:spcPts val="0"/>
              </a:spcAft>
              <a:buNone/>
            </a:pPr>
            <a:r>
              <a:rPr lang="en" sz="1800">
                <a:solidFill>
                  <a:schemeClr val="accent3"/>
                </a:solidFill>
                <a:latin typeface="Proxima Nova"/>
                <a:ea typeface="Proxima Nova"/>
                <a:cs typeface="Proxima Nova"/>
                <a:sym typeface="Proxima Nova"/>
              </a:rPr>
              <a:t>ECON-T</a:t>
            </a:r>
            <a:endParaRPr sz="1800">
              <a:solidFill>
                <a:schemeClr val="accent3"/>
              </a:solidFill>
              <a:latin typeface="Proxima Nova"/>
              <a:ea typeface="Proxima Nova"/>
              <a:cs typeface="Proxima Nova"/>
              <a:sym typeface="Proxima Nova"/>
            </a:endParaRPr>
          </a:p>
          <a:p>
            <a:pPr indent="-342900" lvl="0" marL="457200" rtl="0" algn="l">
              <a:lnSpc>
                <a:spcPct val="150000"/>
              </a:lnSpc>
              <a:spcBef>
                <a:spcPts val="0"/>
              </a:spcBef>
              <a:spcAft>
                <a:spcPts val="0"/>
              </a:spcAft>
              <a:buClr>
                <a:schemeClr val="accent3"/>
              </a:buClr>
              <a:buSzPts val="1800"/>
              <a:buFont typeface="Proxima Nova"/>
              <a:buChar char="-"/>
            </a:pPr>
            <a:r>
              <a:rPr lang="en" sz="1800">
                <a:solidFill>
                  <a:schemeClr val="accent3"/>
                </a:solidFill>
                <a:latin typeface="Proxima Nova"/>
                <a:ea typeface="Proxima Nova"/>
                <a:cs typeface="Proxima Nova"/>
                <a:sym typeface="Proxima Nova"/>
              </a:rPr>
              <a:t>Aggregates and formats trigger data from multiple HGCROCs.</a:t>
            </a:r>
            <a:endParaRPr sz="1800">
              <a:solidFill>
                <a:schemeClr val="accent3"/>
              </a:solidFill>
              <a:latin typeface="Proxima Nova"/>
              <a:ea typeface="Proxima Nova"/>
              <a:cs typeface="Proxima Nova"/>
              <a:sym typeface="Proxima Nova"/>
            </a:endParaRPr>
          </a:p>
          <a:p>
            <a:pPr indent="-342900" lvl="0" marL="457200" rtl="0" algn="l">
              <a:lnSpc>
                <a:spcPct val="150000"/>
              </a:lnSpc>
              <a:spcBef>
                <a:spcPts val="0"/>
              </a:spcBef>
              <a:spcAft>
                <a:spcPts val="0"/>
              </a:spcAft>
              <a:buClr>
                <a:schemeClr val="accent3"/>
              </a:buClr>
              <a:buSzPts val="1800"/>
              <a:buFont typeface="Proxima Nova"/>
              <a:buChar char="-"/>
            </a:pPr>
            <a:r>
              <a:rPr lang="en" sz="1800">
                <a:solidFill>
                  <a:schemeClr val="accent3"/>
                </a:solidFill>
                <a:latin typeface="Proxima Nova"/>
                <a:ea typeface="Proxima Nova"/>
                <a:cs typeface="Proxima Nova"/>
                <a:sym typeface="Proxima Nova"/>
              </a:rPr>
              <a:t>Applies the Best Choice (BC) algorithm for trigger decisions.</a:t>
            </a:r>
            <a:endParaRPr sz="1800">
              <a:solidFill>
                <a:schemeClr val="accent3"/>
              </a:solidFill>
              <a:latin typeface="Proxima Nova"/>
              <a:ea typeface="Proxima Nova"/>
              <a:cs typeface="Proxima Nova"/>
              <a:sym typeface="Proxima Nova"/>
            </a:endParaRPr>
          </a:p>
          <a:p>
            <a:pPr indent="-342900" lvl="0" marL="457200" rtl="0" algn="l">
              <a:lnSpc>
                <a:spcPct val="150000"/>
              </a:lnSpc>
              <a:spcBef>
                <a:spcPts val="0"/>
              </a:spcBef>
              <a:spcAft>
                <a:spcPts val="0"/>
              </a:spcAft>
              <a:buClr>
                <a:schemeClr val="accent3"/>
              </a:buClr>
              <a:buSzPts val="1800"/>
              <a:buFont typeface="Proxima Nova"/>
              <a:buChar char="-"/>
            </a:pPr>
            <a:r>
              <a:rPr lang="en" sz="1800">
                <a:solidFill>
                  <a:schemeClr val="accent3"/>
                </a:solidFill>
                <a:latin typeface="Proxima Nova"/>
                <a:ea typeface="Proxima Nova"/>
                <a:cs typeface="Proxima Nova"/>
                <a:sym typeface="Proxima Nova"/>
              </a:rPr>
              <a:t>Sends low-latency trigger primitives to the BE every 40 MHz BX.</a:t>
            </a:r>
            <a:endParaRPr sz="1800">
              <a:solidFill>
                <a:schemeClr val="accent3"/>
              </a:solidFill>
              <a:latin typeface="Proxima Nova"/>
              <a:ea typeface="Proxima Nova"/>
              <a:cs typeface="Proxima Nova"/>
              <a:sym typeface="Proxima Nova"/>
            </a:endParaRPr>
          </a:p>
          <a:p>
            <a:pPr indent="0" lvl="0" marL="0" rtl="0" algn="l">
              <a:lnSpc>
                <a:spcPct val="150000"/>
              </a:lnSpc>
              <a:spcBef>
                <a:spcPts val="0"/>
              </a:spcBef>
              <a:spcAft>
                <a:spcPts val="0"/>
              </a:spcAft>
              <a:buNone/>
            </a:pPr>
            <a:r>
              <a:t/>
            </a:r>
            <a:endParaRPr sz="1800">
              <a:solidFill>
                <a:schemeClr val="accent3"/>
              </a:solidFill>
              <a:latin typeface="Proxima Nova"/>
              <a:ea typeface="Proxima Nova"/>
              <a:cs typeface="Proxima Nova"/>
              <a:sym typeface="Proxima Nova"/>
            </a:endParaRPr>
          </a:p>
        </p:txBody>
      </p:sp>
      <p:sp>
        <p:nvSpPr>
          <p:cNvPr id="107" name="Google Shape;107;p20"/>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Current goal: understanding the electronics system</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1" name="Shape 111"/>
        <p:cNvGrpSpPr/>
        <p:nvPr/>
      </p:nvGrpSpPr>
      <p:grpSpPr>
        <a:xfrm>
          <a:off x="0" y="0"/>
          <a:ext cx="0" cy="0"/>
          <a:chOff x="0" y="0"/>
          <a:chExt cx="0" cy="0"/>
        </a:xfrm>
      </p:grpSpPr>
      <p:sp>
        <p:nvSpPr>
          <p:cNvPr id="112" name="Google Shape;112;p21"/>
          <p:cNvSpPr txBox="1"/>
          <p:nvPr/>
        </p:nvSpPr>
        <p:spPr>
          <a:xfrm>
            <a:off x="169575" y="1234075"/>
            <a:ext cx="8723100" cy="3655200"/>
          </a:xfrm>
          <a:prstGeom prst="rect">
            <a:avLst/>
          </a:prstGeom>
          <a:noFill/>
          <a:ln>
            <a:noFill/>
          </a:ln>
        </p:spPr>
        <p:txBody>
          <a:bodyPr anchorCtr="0" anchor="t" bIns="91425" lIns="91425" spcFirstLastPara="1" rIns="91425" wrap="square" tIns="91425">
            <a:noAutofit/>
          </a:bodyPr>
          <a:lstStyle/>
          <a:p>
            <a:pPr indent="0" lvl="0" marL="0" rtl="0" algn="l">
              <a:lnSpc>
                <a:spcPct val="140000"/>
              </a:lnSpc>
              <a:spcBef>
                <a:spcPts val="0"/>
              </a:spcBef>
              <a:spcAft>
                <a:spcPts val="0"/>
              </a:spcAft>
              <a:buNone/>
            </a:pPr>
            <a:r>
              <a:rPr lang="en" sz="1800">
                <a:solidFill>
                  <a:schemeClr val="accent3"/>
                </a:solidFill>
                <a:latin typeface="Proxima Nova"/>
                <a:ea typeface="Proxima Nova"/>
                <a:cs typeface="Proxima Nova"/>
                <a:sym typeface="Proxima Nova"/>
              </a:rPr>
              <a:t>ECON-D (DAQ e-Link Concentrator)</a:t>
            </a:r>
            <a:endParaRPr sz="1800">
              <a:solidFill>
                <a:schemeClr val="accent3"/>
              </a:solidFill>
              <a:latin typeface="Proxima Nova"/>
              <a:ea typeface="Proxima Nova"/>
              <a:cs typeface="Proxima Nova"/>
              <a:sym typeface="Proxima Nova"/>
            </a:endParaRPr>
          </a:p>
          <a:p>
            <a:pPr indent="-342900" lvl="0" marL="457200" rtl="0" algn="l">
              <a:lnSpc>
                <a:spcPct val="140000"/>
              </a:lnSpc>
              <a:spcBef>
                <a:spcPts val="0"/>
              </a:spcBef>
              <a:spcAft>
                <a:spcPts val="0"/>
              </a:spcAft>
              <a:buClr>
                <a:schemeClr val="accent3"/>
              </a:buClr>
              <a:buSzPts val="1800"/>
              <a:buFont typeface="Proxima Nova"/>
              <a:buChar char="-"/>
            </a:pPr>
            <a:r>
              <a:rPr lang="en" sz="1800">
                <a:solidFill>
                  <a:schemeClr val="accent3"/>
                </a:solidFill>
                <a:latin typeface="Proxima Nova"/>
                <a:ea typeface="Proxima Nova"/>
                <a:cs typeface="Proxima Nova"/>
                <a:sym typeface="Proxima Nova"/>
              </a:rPr>
              <a:t>Collects and processes full-resolution DAQ data.</a:t>
            </a:r>
            <a:endParaRPr sz="1800">
              <a:solidFill>
                <a:schemeClr val="accent3"/>
              </a:solidFill>
              <a:latin typeface="Proxima Nova"/>
              <a:ea typeface="Proxima Nova"/>
              <a:cs typeface="Proxima Nova"/>
              <a:sym typeface="Proxima Nova"/>
            </a:endParaRPr>
          </a:p>
          <a:p>
            <a:pPr indent="-342900" lvl="0" marL="457200" rtl="0" algn="l">
              <a:lnSpc>
                <a:spcPct val="140000"/>
              </a:lnSpc>
              <a:spcBef>
                <a:spcPts val="0"/>
              </a:spcBef>
              <a:spcAft>
                <a:spcPts val="0"/>
              </a:spcAft>
              <a:buClr>
                <a:schemeClr val="accent3"/>
              </a:buClr>
              <a:buSzPts val="1800"/>
              <a:buFont typeface="Proxima Nova"/>
              <a:buChar char="-"/>
            </a:pPr>
            <a:r>
              <a:rPr lang="en" sz="1800">
                <a:solidFill>
                  <a:schemeClr val="accent3"/>
                </a:solidFill>
                <a:latin typeface="Proxima Nova"/>
                <a:ea typeface="Proxima Nova"/>
                <a:cs typeface="Proxima Nova"/>
                <a:sym typeface="Proxima Nova"/>
              </a:rPr>
              <a:t>Performs zero suppression and data formatting.</a:t>
            </a:r>
            <a:endParaRPr sz="1800">
              <a:solidFill>
                <a:schemeClr val="accent3"/>
              </a:solidFill>
              <a:latin typeface="Proxima Nova"/>
              <a:ea typeface="Proxima Nova"/>
              <a:cs typeface="Proxima Nova"/>
              <a:sym typeface="Proxima Nova"/>
            </a:endParaRPr>
          </a:p>
          <a:p>
            <a:pPr indent="-342900" lvl="0" marL="457200" rtl="0" algn="l">
              <a:lnSpc>
                <a:spcPct val="140000"/>
              </a:lnSpc>
              <a:spcBef>
                <a:spcPts val="0"/>
              </a:spcBef>
              <a:spcAft>
                <a:spcPts val="0"/>
              </a:spcAft>
              <a:buClr>
                <a:schemeClr val="accent3"/>
              </a:buClr>
              <a:buSzPts val="1800"/>
              <a:buFont typeface="Proxima Nova"/>
              <a:buChar char="-"/>
            </a:pPr>
            <a:r>
              <a:rPr lang="en" sz="1800">
                <a:solidFill>
                  <a:schemeClr val="accent3"/>
                </a:solidFill>
                <a:latin typeface="Proxima Nova"/>
                <a:ea typeface="Proxima Nova"/>
                <a:cs typeface="Proxima Nova"/>
                <a:sym typeface="Proxima Nova"/>
              </a:rPr>
              <a:t>Ensures synchronized, efficient transmission to DAQ BE.</a:t>
            </a:r>
            <a:endParaRPr sz="1800">
              <a:solidFill>
                <a:schemeClr val="accent3"/>
              </a:solidFill>
              <a:latin typeface="Proxima Nova"/>
              <a:ea typeface="Proxima Nova"/>
              <a:cs typeface="Proxima Nova"/>
              <a:sym typeface="Proxima Nova"/>
            </a:endParaRPr>
          </a:p>
          <a:p>
            <a:pPr indent="0" lvl="0" marL="0" rtl="0" algn="l">
              <a:lnSpc>
                <a:spcPct val="140000"/>
              </a:lnSpc>
              <a:spcBef>
                <a:spcPts val="0"/>
              </a:spcBef>
              <a:spcAft>
                <a:spcPts val="0"/>
              </a:spcAft>
              <a:buNone/>
            </a:pPr>
            <a:r>
              <a:rPr lang="en" sz="1800">
                <a:solidFill>
                  <a:schemeClr val="accent3"/>
                </a:solidFill>
                <a:latin typeface="Proxima Nova"/>
                <a:ea typeface="Proxima Nova"/>
                <a:cs typeface="Proxima Nova"/>
                <a:sym typeface="Proxima Nova"/>
              </a:rPr>
              <a:t>DAQ BE + TPG BE System Structure</a:t>
            </a:r>
            <a:endParaRPr sz="1800">
              <a:solidFill>
                <a:schemeClr val="accent3"/>
              </a:solidFill>
              <a:latin typeface="Proxima Nova"/>
              <a:ea typeface="Proxima Nova"/>
              <a:cs typeface="Proxima Nova"/>
              <a:sym typeface="Proxima Nova"/>
            </a:endParaRPr>
          </a:p>
          <a:p>
            <a:pPr indent="-342900" lvl="0" marL="457200" rtl="0" algn="l">
              <a:lnSpc>
                <a:spcPct val="140000"/>
              </a:lnSpc>
              <a:spcBef>
                <a:spcPts val="0"/>
              </a:spcBef>
              <a:spcAft>
                <a:spcPts val="0"/>
              </a:spcAft>
              <a:buClr>
                <a:schemeClr val="accent3"/>
              </a:buClr>
              <a:buSzPts val="1800"/>
              <a:buFont typeface="Proxima Nova"/>
              <a:buChar char="-"/>
            </a:pPr>
            <a:r>
              <a:rPr lang="en" sz="1800">
                <a:solidFill>
                  <a:schemeClr val="accent3"/>
                </a:solidFill>
                <a:latin typeface="Proxima Nova"/>
                <a:ea typeface="Proxima Nova"/>
                <a:cs typeface="Proxima Nova"/>
                <a:sym typeface="Proxima Nova"/>
              </a:rPr>
              <a:t>DAQ BE: full event data for analysis (</a:t>
            </a:r>
            <a:r>
              <a:rPr i="1" lang="en" sz="1800">
                <a:solidFill>
                  <a:schemeClr val="accent3"/>
                </a:solidFill>
                <a:latin typeface="Proxima Nova"/>
                <a:ea typeface="Proxima Nova"/>
                <a:cs typeface="Proxima Nova"/>
                <a:sym typeface="Proxima Nova"/>
              </a:rPr>
              <a:t>high definition photograph</a:t>
            </a:r>
            <a:r>
              <a:rPr lang="en" sz="1800">
                <a:solidFill>
                  <a:schemeClr val="accent3"/>
                </a:solidFill>
                <a:latin typeface="Proxima Nova"/>
                <a:ea typeface="Proxima Nova"/>
                <a:cs typeface="Proxima Nova"/>
                <a:sym typeface="Proxima Nova"/>
              </a:rPr>
              <a:t>)</a:t>
            </a:r>
            <a:endParaRPr sz="1800">
              <a:solidFill>
                <a:schemeClr val="accent3"/>
              </a:solidFill>
              <a:latin typeface="Proxima Nova"/>
              <a:ea typeface="Proxima Nova"/>
              <a:cs typeface="Proxima Nova"/>
              <a:sym typeface="Proxima Nova"/>
            </a:endParaRPr>
          </a:p>
          <a:p>
            <a:pPr indent="-342900" lvl="0" marL="457200" rtl="0" algn="l">
              <a:lnSpc>
                <a:spcPct val="140000"/>
              </a:lnSpc>
              <a:spcBef>
                <a:spcPts val="0"/>
              </a:spcBef>
              <a:spcAft>
                <a:spcPts val="0"/>
              </a:spcAft>
              <a:buClr>
                <a:schemeClr val="accent3"/>
              </a:buClr>
              <a:buSzPts val="1800"/>
              <a:buFont typeface="Proxima Nova"/>
              <a:buChar char="-"/>
            </a:pPr>
            <a:r>
              <a:rPr lang="en" sz="1800">
                <a:solidFill>
                  <a:schemeClr val="accent3"/>
                </a:solidFill>
                <a:latin typeface="Proxima Nova"/>
                <a:ea typeface="Proxima Nova"/>
                <a:cs typeface="Proxima Nova"/>
                <a:sym typeface="Proxima Nova"/>
              </a:rPr>
              <a:t>TPG BE: processes trigger primitives to select “interesting” BXs.</a:t>
            </a:r>
            <a:endParaRPr sz="1800">
              <a:solidFill>
                <a:schemeClr val="accent3"/>
              </a:solidFill>
              <a:latin typeface="Proxima Nova"/>
              <a:ea typeface="Proxima Nova"/>
              <a:cs typeface="Proxima Nova"/>
              <a:sym typeface="Proxima Nova"/>
            </a:endParaRPr>
          </a:p>
          <a:p>
            <a:pPr indent="-342900" lvl="0" marL="457200" rtl="0" algn="l">
              <a:lnSpc>
                <a:spcPct val="140000"/>
              </a:lnSpc>
              <a:spcBef>
                <a:spcPts val="0"/>
              </a:spcBef>
              <a:spcAft>
                <a:spcPts val="0"/>
              </a:spcAft>
              <a:buClr>
                <a:schemeClr val="accent3"/>
              </a:buClr>
              <a:buSzPts val="1800"/>
              <a:buFont typeface="Proxima Nova"/>
              <a:buChar char="-"/>
            </a:pPr>
            <a:r>
              <a:rPr lang="en" sz="1800">
                <a:solidFill>
                  <a:schemeClr val="accent3"/>
                </a:solidFill>
                <a:latin typeface="Proxima Nova"/>
                <a:ea typeface="Proxima Nova"/>
                <a:cs typeface="Proxima Nova"/>
                <a:sym typeface="Proxima Nova"/>
              </a:rPr>
              <a:t>High-speed optical data transfer via lpGBT and VTRx+.</a:t>
            </a:r>
            <a:endParaRPr sz="1800">
              <a:solidFill>
                <a:schemeClr val="accent3"/>
              </a:solidFill>
              <a:latin typeface="Proxima Nova"/>
              <a:ea typeface="Proxima Nova"/>
              <a:cs typeface="Proxima Nova"/>
              <a:sym typeface="Proxima Nova"/>
            </a:endParaRPr>
          </a:p>
          <a:p>
            <a:pPr indent="-342900" lvl="0" marL="457200" rtl="0" algn="l">
              <a:lnSpc>
                <a:spcPct val="140000"/>
              </a:lnSpc>
              <a:spcBef>
                <a:spcPts val="0"/>
              </a:spcBef>
              <a:spcAft>
                <a:spcPts val="0"/>
              </a:spcAft>
              <a:buClr>
                <a:schemeClr val="accent3"/>
              </a:buClr>
              <a:buSzPts val="1800"/>
              <a:buFont typeface="Proxima Nova"/>
              <a:buChar char="-"/>
            </a:pPr>
            <a:r>
              <a:rPr lang="en" sz="1800">
                <a:solidFill>
                  <a:schemeClr val="accent3"/>
                </a:solidFill>
                <a:latin typeface="Proxima Nova"/>
                <a:ea typeface="Proxima Nova"/>
                <a:cs typeface="Proxima Nova"/>
                <a:sym typeface="Proxima Nova"/>
              </a:rPr>
              <a:t>BE FPGAs execute DAQ and trigger algorithms, synchronized with LHC timing.</a:t>
            </a:r>
            <a:endParaRPr sz="1800">
              <a:solidFill>
                <a:schemeClr val="accent3"/>
              </a:solidFill>
              <a:latin typeface="Proxima Nova"/>
              <a:ea typeface="Proxima Nova"/>
              <a:cs typeface="Proxima Nova"/>
              <a:sym typeface="Proxima Nova"/>
            </a:endParaRPr>
          </a:p>
        </p:txBody>
      </p:sp>
      <p:sp>
        <p:nvSpPr>
          <p:cNvPr id="113" name="Google Shape;113;p21"/>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Current goal: understanding the electronics system</a:t>
            </a:r>
            <a:endParaRPr/>
          </a:p>
        </p:txBody>
      </p:sp>
    </p:spTree>
  </p:cSld>
  <p:clrMapOvr>
    <a:masterClrMapping/>
  </p:clrMapOvr>
</p:sld>
</file>

<file path=ppt/theme/theme1.xml><?xml version="1.0" encoding="utf-8"?>
<a:theme xmlns:a="http://schemas.openxmlformats.org/drawingml/2006/main" xmlns:r="http://schemas.openxmlformats.org/officeDocument/2006/relationships" name="Spearmint">
  <a:themeElements>
    <a:clrScheme name="Spearmint">
      <a:dk1>
        <a:srgbClr val="202729"/>
      </a:dk1>
      <a:lt1>
        <a:srgbClr val="FFFFFF"/>
      </a:lt1>
      <a:dk2>
        <a:srgbClr val="4BA173"/>
      </a:dk2>
      <a:lt2>
        <a:srgbClr val="63D297"/>
      </a:lt2>
      <a:accent1>
        <a:srgbClr val="353744"/>
      </a:accent1>
      <a:accent2>
        <a:srgbClr val="424242"/>
      </a:accent2>
      <a:accent3>
        <a:srgbClr val="616161"/>
      </a:accent3>
      <a:accent4>
        <a:srgbClr val="999999"/>
      </a:accent4>
      <a:accent5>
        <a:srgbClr val="FF5252"/>
      </a:accent5>
      <a:accent6>
        <a:srgbClr val="FFF176"/>
      </a:accent6>
      <a:hlink>
        <a:srgbClr val="FF5252"/>
      </a:hlink>
      <a:folHlink>
        <a:srgbClr val="FF525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