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5148250" cx="9144000"/>
  <p:notesSz cx="6858000" cy="9144000"/>
  <p:embeddedFontLst>
    <p:embeddedFont>
      <p:font typeface="Play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3" roundtripDataSignature="AMtx7miRenMZF19AN73lFMBJWbbMUdLL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font" Target="fonts/Play-bold.fntdata"/><Relationship Id="rId10" Type="http://schemas.openxmlformats.org/officeDocument/2006/relationships/slide" Target="slides/slide6.xml"/><Relationship Id="rId21" Type="http://schemas.openxmlformats.org/officeDocument/2006/relationships/font" Target="fonts/Play-regular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3ee9e6b522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3ee9e6b522_0_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3ee9e6b522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33ee9e6b522_0_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3ee9e6b522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340"/>
                </a:solidFill>
              </a:rPr>
              <a:t>Peak we see is due to performance of silicon photomultiplier (~220 nm) </a:t>
            </a:r>
            <a:r>
              <a:rPr lang="en" sz="1600">
                <a:solidFill>
                  <a:srgbClr val="FF0000"/>
                </a:solidFill>
              </a:rPr>
              <a:t>or so I thought, x-axis is number of entries if I understand correctly, so is the placement of the peak just a coincidence?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33ee9e6b522_0_1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33ee9e6b522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33ee9e6b522_0_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3ee9e6b522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33ee9e6b522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3ee9e6b522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g33ee9e6b522_0_13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3ee9e6b522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33ee9e6b522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3ee9e6b522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33ee9e6b522_0_1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ee9e6b522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340"/>
                </a:solidFill>
              </a:rPr>
              <a:t>Peak we see is due to performance of silicon photomultiplier (~220 nm) </a:t>
            </a:r>
            <a:r>
              <a:rPr lang="en" sz="1600">
                <a:solidFill>
                  <a:srgbClr val="FF0000"/>
                </a:solidFill>
              </a:rPr>
              <a:t>or so I thought, x-axis is number of entries if I understand correctly, so is the placement of the peak just a coincidence?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g33ee9e6b522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33ee9e6b522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33ee9e6b522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>
                <a:solidFill>
                  <a:srgbClr val="0C2340"/>
                </a:solidFill>
              </a:rPr>
              <a:t>Peak we see is due to performance of silicon photomultiplier (~220 nm) </a:t>
            </a:r>
            <a:r>
              <a:rPr lang="en" sz="1600">
                <a:solidFill>
                  <a:srgbClr val="FF0000"/>
                </a:solidFill>
              </a:rPr>
              <a:t>or so I thought, x-axis is number of entries if I understand correctly, so is the placement of the peak just a coincidence?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3ee9e6b522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340"/>
                </a:solidFill>
              </a:rPr>
              <a:t>Same as before </a:t>
            </a:r>
            <a:endParaRPr sz="1600">
              <a:solidFill>
                <a:srgbClr val="0C2340"/>
              </a:solidFill>
            </a:endParaRPr>
          </a:p>
          <a:p>
            <a:pPr indent="-228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0C2340"/>
                </a:solidFill>
              </a:rPr>
              <a:t>***</a:t>
            </a:r>
            <a:r>
              <a:rPr lang="en" sz="1600">
                <a:solidFill>
                  <a:srgbClr val="FF0000"/>
                </a:solidFill>
              </a:rPr>
              <a:t>Why are there two additional peaks? Is that just noise?</a:t>
            </a:r>
            <a:r>
              <a:rPr lang="en" sz="1600">
                <a:solidFill>
                  <a:srgbClr val="0C2340"/>
                </a:solidFill>
              </a:rPr>
              <a:t>***</a:t>
            </a:r>
            <a:endParaRPr sz="1600">
              <a:solidFill>
                <a:srgbClr val="0C234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2340"/>
              </a:buClr>
              <a:buSzPts val="16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27" name="Google Shape;127;g33ee9e6b522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3ee9e6b522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33ee9e6b522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3ee9e6b522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33ee9e6b522_0_1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">
  <p:cSld name="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/>
          <p:nvPr>
            <p:ph type="ctrTitle"/>
          </p:nvPr>
        </p:nvSpPr>
        <p:spPr>
          <a:xfrm>
            <a:off x="1119750" y="1542900"/>
            <a:ext cx="6904500" cy="24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Georgia"/>
              <a:buNone/>
              <a:defRPr sz="6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" name="Google Shape;1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39975" y="3517275"/>
            <a:ext cx="2064040" cy="84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0">
  <p:cSld name="10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1"/>
          <p:cNvSpPr txBox="1"/>
          <p:nvPr>
            <p:ph idx="12" type="sldNum"/>
          </p:nvPr>
        </p:nvSpPr>
        <p:spPr>
          <a:xfrm>
            <a:off x="8556784" y="4754237"/>
            <a:ext cx="548700" cy="394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">
  <p:cSld name="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/>
          <p:nvPr>
            <p:ph type="ctrTitle"/>
          </p:nvPr>
        </p:nvSpPr>
        <p:spPr>
          <a:xfrm>
            <a:off x="1038100" y="900650"/>
            <a:ext cx="4730183" cy="24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Georgia"/>
              <a:buNone/>
              <a:defRPr sz="6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17" name="Google Shape;17;p13"/>
          <p:cNvSpPr txBox="1"/>
          <p:nvPr>
            <p:ph idx="1" type="subTitle"/>
          </p:nvPr>
        </p:nvSpPr>
        <p:spPr>
          <a:xfrm>
            <a:off x="1108450" y="3444184"/>
            <a:ext cx="3910800" cy="11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  <a:defRPr sz="2000">
                <a:solidFill>
                  <a:schemeClr val="accent2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8" name="Google Shape;18;p13"/>
          <p:cNvSpPr txBox="1"/>
          <p:nvPr>
            <p:ph idx="12" type="sldNum"/>
          </p:nvPr>
        </p:nvSpPr>
        <p:spPr>
          <a:xfrm>
            <a:off x="8556784" y="4754237"/>
            <a:ext cx="548700" cy="394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>
            <a:lvl1pPr lvl="0">
              <a:buNone/>
              <a:defRPr sz="1300">
                <a:solidFill>
                  <a:schemeClr val="dk1"/>
                </a:solidFill>
              </a:defRPr>
            </a:lvl1pPr>
            <a:lvl2pPr lvl="1">
              <a:buNone/>
              <a:defRPr sz="1300">
                <a:solidFill>
                  <a:schemeClr val="dk1"/>
                </a:solidFill>
              </a:defRPr>
            </a:lvl2pPr>
            <a:lvl3pPr lvl="2">
              <a:buNone/>
              <a:defRPr sz="1300">
                <a:solidFill>
                  <a:schemeClr val="dk1"/>
                </a:solidFill>
              </a:defRPr>
            </a:lvl3pPr>
            <a:lvl4pPr lvl="3">
              <a:buNone/>
              <a:defRPr sz="1300">
                <a:solidFill>
                  <a:schemeClr val="dk1"/>
                </a:solidFill>
              </a:defRPr>
            </a:lvl4pPr>
            <a:lvl5pPr lvl="4">
              <a:buNone/>
              <a:defRPr sz="1300">
                <a:solidFill>
                  <a:schemeClr val="dk1"/>
                </a:solidFill>
              </a:defRPr>
            </a:lvl5pPr>
            <a:lvl6pPr lvl="5">
              <a:buNone/>
              <a:defRPr sz="1300">
                <a:solidFill>
                  <a:schemeClr val="dk1"/>
                </a:solidFill>
              </a:defRPr>
            </a:lvl6pPr>
            <a:lvl7pPr lvl="6">
              <a:buNone/>
              <a:defRPr sz="1300">
                <a:solidFill>
                  <a:schemeClr val="dk1"/>
                </a:solidFill>
              </a:defRPr>
            </a:lvl7pPr>
            <a:lvl8pPr lvl="7">
              <a:buNone/>
              <a:defRPr sz="1300">
                <a:solidFill>
                  <a:schemeClr val="dk1"/>
                </a:solidFill>
              </a:defRPr>
            </a:lvl8pPr>
            <a:lvl9pPr lvl="8">
              <a:buNone/>
              <a:defRPr sz="1300">
                <a:solidFill>
                  <a:schemeClr val="dk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">
  <p:cSld name="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4"/>
          <p:cNvSpPr txBox="1"/>
          <p:nvPr>
            <p:ph idx="1" type="body"/>
          </p:nvPr>
        </p:nvSpPr>
        <p:spPr>
          <a:xfrm>
            <a:off x="4645850" y="2345700"/>
            <a:ext cx="16719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" name="Google Shape;21;p14"/>
          <p:cNvSpPr txBox="1"/>
          <p:nvPr>
            <p:ph idx="2" type="body"/>
          </p:nvPr>
        </p:nvSpPr>
        <p:spPr>
          <a:xfrm>
            <a:off x="6317750" y="2345700"/>
            <a:ext cx="16719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" name="Google Shape;22;p14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3" name="Google Shape;23;p14"/>
          <p:cNvSpPr txBox="1"/>
          <p:nvPr>
            <p:ph idx="3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24" name="Google Shape;24;p14"/>
          <p:cNvSpPr/>
          <p:nvPr/>
        </p:nvSpPr>
        <p:spPr>
          <a:xfrm>
            <a:off x="4645850" y="2105925"/>
            <a:ext cx="3305100" cy="64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4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">
  <p:cSld name="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5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28" name="Google Shape;28;p15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9" name="Google Shape;29;p15"/>
          <p:cNvSpPr txBox="1"/>
          <p:nvPr>
            <p:ph type="title"/>
          </p:nvPr>
        </p:nvSpPr>
        <p:spPr>
          <a:xfrm>
            <a:off x="877550" y="1081900"/>
            <a:ext cx="6306600" cy="159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0" name="Google Shape;30;p15"/>
          <p:cNvSpPr txBox="1"/>
          <p:nvPr>
            <p:ph idx="2" type="body"/>
          </p:nvPr>
        </p:nvSpPr>
        <p:spPr>
          <a:xfrm>
            <a:off x="1601850" y="2770900"/>
            <a:ext cx="25983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31" name="Google Shape;31;p15"/>
          <p:cNvCxnSpPr/>
          <p:nvPr/>
        </p:nvCxnSpPr>
        <p:spPr>
          <a:xfrm>
            <a:off x="4572000" y="2734725"/>
            <a:ext cx="0" cy="1852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15"/>
          <p:cNvSpPr txBox="1"/>
          <p:nvPr>
            <p:ph idx="3" type="body"/>
          </p:nvPr>
        </p:nvSpPr>
        <p:spPr>
          <a:xfrm>
            <a:off x="4954675" y="2770900"/>
            <a:ext cx="25983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">
  <p:cSld name="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35" name="Google Shape;35;p16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" name="Google Shape;36;p16"/>
          <p:cNvSpPr txBox="1"/>
          <p:nvPr>
            <p:ph idx="2" type="body"/>
          </p:nvPr>
        </p:nvSpPr>
        <p:spPr>
          <a:xfrm>
            <a:off x="4080000" y="2483800"/>
            <a:ext cx="18288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7" name="Google Shape;37;p16"/>
          <p:cNvSpPr txBox="1"/>
          <p:nvPr>
            <p:ph idx="3" type="body"/>
          </p:nvPr>
        </p:nvSpPr>
        <p:spPr>
          <a:xfrm>
            <a:off x="6338850" y="2483800"/>
            <a:ext cx="18288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8" name="Google Shape;38;p16"/>
          <p:cNvSpPr txBox="1"/>
          <p:nvPr>
            <p:ph type="title"/>
          </p:nvPr>
        </p:nvSpPr>
        <p:spPr>
          <a:xfrm>
            <a:off x="686950" y="1081900"/>
            <a:ext cx="25626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39" name="Google Shape;39;p16"/>
          <p:cNvSpPr/>
          <p:nvPr>
            <p:ph idx="4" type="pic"/>
          </p:nvPr>
        </p:nvSpPr>
        <p:spPr>
          <a:xfrm>
            <a:off x="4284525" y="1103600"/>
            <a:ext cx="1107000" cy="1107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40" name="Google Shape;40;p16"/>
          <p:cNvSpPr/>
          <p:nvPr>
            <p:ph idx="5" type="pic"/>
          </p:nvPr>
        </p:nvSpPr>
        <p:spPr>
          <a:xfrm>
            <a:off x="6543375" y="1103600"/>
            <a:ext cx="1107000" cy="11070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">
  <p:cSld name="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43" name="Google Shape;43;p17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4" name="Google Shape;44;p17"/>
          <p:cNvSpPr txBox="1"/>
          <p:nvPr>
            <p:ph idx="2" type="body"/>
          </p:nvPr>
        </p:nvSpPr>
        <p:spPr>
          <a:xfrm>
            <a:off x="4080000" y="2560000"/>
            <a:ext cx="18288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5" name="Google Shape;45;p17"/>
          <p:cNvSpPr txBox="1"/>
          <p:nvPr>
            <p:ph idx="3" type="body"/>
          </p:nvPr>
        </p:nvSpPr>
        <p:spPr>
          <a:xfrm>
            <a:off x="6338850" y="2560000"/>
            <a:ext cx="18288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6" name="Google Shape;46;p17"/>
          <p:cNvSpPr/>
          <p:nvPr>
            <p:ph idx="4" type="pic"/>
          </p:nvPr>
        </p:nvSpPr>
        <p:spPr>
          <a:xfrm>
            <a:off x="4049850" y="1080100"/>
            <a:ext cx="1889100" cy="1251300"/>
          </a:xfrm>
          <a:prstGeom prst="rect">
            <a:avLst/>
          </a:prstGeom>
          <a:noFill/>
          <a:ln>
            <a:noFill/>
          </a:ln>
        </p:spPr>
      </p:sp>
      <p:sp>
        <p:nvSpPr>
          <p:cNvPr id="47" name="Google Shape;47;p17"/>
          <p:cNvSpPr/>
          <p:nvPr>
            <p:ph idx="5" type="pic"/>
          </p:nvPr>
        </p:nvSpPr>
        <p:spPr>
          <a:xfrm>
            <a:off x="6308700" y="1080100"/>
            <a:ext cx="1889100" cy="1251300"/>
          </a:xfrm>
          <a:prstGeom prst="rect">
            <a:avLst/>
          </a:prstGeom>
          <a:noFill/>
          <a:ln>
            <a:noFill/>
          </a:ln>
        </p:spPr>
      </p:sp>
      <p:sp>
        <p:nvSpPr>
          <p:cNvPr id="48" name="Google Shape;48;p17"/>
          <p:cNvSpPr txBox="1"/>
          <p:nvPr>
            <p:ph type="title"/>
          </p:nvPr>
        </p:nvSpPr>
        <p:spPr>
          <a:xfrm>
            <a:off x="686950" y="1081900"/>
            <a:ext cx="2562600" cy="3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">
  <p:cSld name="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51" name="Google Shape;51;p18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2" name="Google Shape;52;p18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53" name="Google Shape;53;p18"/>
          <p:cNvSpPr txBox="1"/>
          <p:nvPr>
            <p:ph idx="2" type="body"/>
          </p:nvPr>
        </p:nvSpPr>
        <p:spPr>
          <a:xfrm>
            <a:off x="1794350" y="3504825"/>
            <a:ext cx="22857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4" name="Google Shape;54;p18"/>
          <p:cNvSpPr/>
          <p:nvPr>
            <p:ph idx="3" type="pic"/>
          </p:nvPr>
        </p:nvSpPr>
        <p:spPr>
          <a:xfrm>
            <a:off x="4657375" y="1435325"/>
            <a:ext cx="4486500" cy="28755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8">
  <p:cSld name="8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57" name="Google Shape;57;p19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19"/>
          <p:cNvSpPr txBox="1"/>
          <p:nvPr>
            <p:ph idx="2" type="body"/>
          </p:nvPr>
        </p:nvSpPr>
        <p:spPr>
          <a:xfrm>
            <a:off x="964175" y="2325650"/>
            <a:ext cx="1936500" cy="2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9" name="Google Shape;59;p19"/>
          <p:cNvSpPr txBox="1"/>
          <p:nvPr>
            <p:ph idx="3" type="body"/>
          </p:nvPr>
        </p:nvSpPr>
        <p:spPr>
          <a:xfrm>
            <a:off x="3328700" y="2325650"/>
            <a:ext cx="1936500" cy="2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0" name="Google Shape;60;p19"/>
          <p:cNvSpPr txBox="1"/>
          <p:nvPr>
            <p:ph idx="4" type="body"/>
          </p:nvPr>
        </p:nvSpPr>
        <p:spPr>
          <a:xfrm>
            <a:off x="5693225" y="2325650"/>
            <a:ext cx="1936500" cy="2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indent="-3048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indent="-3048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indent="-3048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indent="-3048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indent="-3048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indent="-3048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indent="-3048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1" name="Google Shape;61;p19"/>
          <p:cNvSpPr txBox="1"/>
          <p:nvPr/>
        </p:nvSpPr>
        <p:spPr>
          <a:xfrm>
            <a:off x="1562578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Font typeface="Arial"/>
              <a:buNone/>
            </a:pPr>
            <a:r>
              <a:rPr b="0" i="0" lang="en" sz="7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7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9"/>
          <p:cNvSpPr/>
          <p:nvPr/>
        </p:nvSpPr>
        <p:spPr>
          <a:xfrm>
            <a:off x="1252769" y="1009969"/>
            <a:ext cx="1089212" cy="1089212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9"/>
          <p:cNvSpPr txBox="1"/>
          <p:nvPr/>
        </p:nvSpPr>
        <p:spPr>
          <a:xfrm>
            <a:off x="3913329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Font typeface="Arial"/>
              <a:buNone/>
            </a:pPr>
            <a:r>
              <a:rPr b="0" i="0" lang="en" sz="7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7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9"/>
          <p:cNvSpPr/>
          <p:nvPr/>
        </p:nvSpPr>
        <p:spPr>
          <a:xfrm>
            <a:off x="3603520" y="1009969"/>
            <a:ext cx="1089212" cy="1089212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9"/>
          <p:cNvSpPr txBox="1"/>
          <p:nvPr/>
        </p:nvSpPr>
        <p:spPr>
          <a:xfrm>
            <a:off x="6264081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7200"/>
              <a:buFont typeface="Arial"/>
              <a:buNone/>
            </a:pPr>
            <a:r>
              <a:rPr b="0" i="0" lang="en" sz="7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72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9"/>
          <p:cNvSpPr/>
          <p:nvPr/>
        </p:nvSpPr>
        <p:spPr>
          <a:xfrm>
            <a:off x="5954272" y="1009969"/>
            <a:ext cx="1089212" cy="1089212"/>
          </a:xfrm>
          <a:prstGeom prst="ellipse">
            <a:avLst/>
          </a:prstGeom>
          <a:noFill/>
          <a:ln cap="flat" cmpd="sng" w="1905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9">
  <p:cSld name="9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69" name="Google Shape;69;p2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Google Shape;70;p20"/>
          <p:cNvSpPr txBox="1"/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  <a:defRPr sz="46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Play"/>
              <a:buNone/>
              <a:defRPr b="0" i="0" sz="3300" u="none" cap="none" strike="noStrik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0" type="dt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1"/>
          <p:cNvSpPr txBox="1"/>
          <p:nvPr>
            <p:ph idx="11" type="ftr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1"/>
          <p:cNvSpPr txBox="1"/>
          <p:nvPr>
            <p:ph idx="12" type="sldNum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75788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png"/><Relationship Id="rId4" Type="http://schemas.openxmlformats.org/officeDocument/2006/relationships/image" Target="../media/image5.png"/><Relationship Id="rId5" Type="http://schemas.openxmlformats.org/officeDocument/2006/relationships/image" Target="../media/image1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Relationship Id="rId4" Type="http://schemas.openxmlformats.org/officeDocument/2006/relationships/image" Target="../media/image2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24.jpg"/><Relationship Id="rId5" Type="http://schemas.openxmlformats.org/officeDocument/2006/relationships/image" Target="../media/image2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/>
          <p:nvPr>
            <p:ph type="ctrTitle"/>
          </p:nvPr>
        </p:nvSpPr>
        <p:spPr>
          <a:xfrm>
            <a:off x="916800" y="1215425"/>
            <a:ext cx="73104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80"/>
              <a:buFont typeface="Georgia"/>
              <a:buNone/>
            </a:pPr>
            <a:r>
              <a:rPr lang="en" sz="4180"/>
              <a:t>Characterizing Lead Perovskite Crystals as Radiation Detection Materials</a:t>
            </a:r>
            <a:endParaRPr sz="418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580"/>
              <a:buFont typeface="Georgia"/>
              <a:buNone/>
            </a:pPr>
            <a:r>
              <a:t/>
            </a:r>
            <a:endParaRPr sz="4180"/>
          </a:p>
        </p:txBody>
      </p:sp>
      <p:sp>
        <p:nvSpPr>
          <p:cNvPr id="78" name="Google Shape;78;p1"/>
          <p:cNvSpPr txBox="1"/>
          <p:nvPr>
            <p:ph idx="4294967295" type="subTitle"/>
          </p:nvPr>
        </p:nvSpPr>
        <p:spPr>
          <a:xfrm>
            <a:off x="2616600" y="3028804"/>
            <a:ext cx="3910800" cy="65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</a:pPr>
            <a:r>
              <a:rPr lang="en">
                <a:solidFill>
                  <a:schemeClr val="dk2"/>
                </a:solidFill>
              </a:rPr>
              <a:t>Michael Durant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79" name="Google Shape;79;p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96639" y="3583775"/>
            <a:ext cx="1332311" cy="749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74325" y="3706413"/>
            <a:ext cx="1747062" cy="50415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757880"/>
              </a:buClr>
              <a:buSzPts val="9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2" name="Google Shape;82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47102" y="4185150"/>
            <a:ext cx="1449801" cy="80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3ee9e6b522_0_54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56" name="Google Shape;156;g33ee9e6b522_0_54"/>
          <p:cNvSpPr txBox="1"/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Experimental Set-Up Update</a:t>
            </a:r>
            <a:endParaRPr/>
          </a:p>
        </p:txBody>
      </p:sp>
      <p:sp>
        <p:nvSpPr>
          <p:cNvPr id="157" name="Google Shape;157;g33ee9e6b522_0_54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3ee9e6b522_0_74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63" name="Google Shape;163;g33ee9e6b522_0_74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rPr lang="en" sz="1900"/>
              <a:t>Experimental layout</a:t>
            </a:r>
            <a:r>
              <a:rPr lang="en" sz="1900"/>
              <a:t> nearly finalized</a:t>
            </a:r>
            <a:endParaRPr sz="1900"/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Patch panel layout isolates signal and input wires to limit background noise</a:t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t/>
            </a:r>
            <a:endParaRPr sz="1900"/>
          </a:p>
        </p:txBody>
      </p:sp>
      <p:sp>
        <p:nvSpPr>
          <p:cNvPr id="164" name="Google Shape;164;g33ee9e6b522_0_74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65" name="Google Shape;165;g33ee9e6b522_0_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658500" y="2303750"/>
            <a:ext cx="2366550" cy="315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33ee9e6b522_0_74" title="Brass Container.jpg"/>
          <p:cNvPicPr preferRelativeResize="0"/>
          <p:nvPr/>
        </p:nvPicPr>
        <p:blipFill rotWithShape="1">
          <a:blip r:embed="rId4">
            <a:alphaModFix/>
          </a:blip>
          <a:srcRect b="0" l="31502" r="0" t="0"/>
          <a:stretch/>
        </p:blipFill>
        <p:spPr>
          <a:xfrm>
            <a:off x="4766101" y="693100"/>
            <a:ext cx="3768300" cy="39357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3ee9e6b522_0_17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72" name="Google Shape;172;g33ee9e6b522_0_170"/>
          <p:cNvSpPr txBox="1"/>
          <p:nvPr>
            <p:ph type="title"/>
          </p:nvPr>
        </p:nvSpPr>
        <p:spPr>
          <a:xfrm>
            <a:off x="877550" y="1174125"/>
            <a:ext cx="4866000" cy="30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New Box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Need to update design of sample holder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New box has much more space, so we have more flexibility with arrangement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Need to keep in mind adaptability for future experiments</a:t>
            </a:r>
            <a:endParaRPr sz="3000"/>
          </a:p>
        </p:txBody>
      </p:sp>
      <p:sp>
        <p:nvSpPr>
          <p:cNvPr id="173" name="Google Shape;173;g33ee9e6b522_0_17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74" name="Google Shape;174;g33ee9e6b522_0_170" title="supportPCB_Perovskit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900" y="3124200"/>
            <a:ext cx="2105650" cy="1428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g33ee9e6b522_0_1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8750" y="2693450"/>
            <a:ext cx="3177298" cy="1745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33ee9e6b522_0_170" title="supportPCB_Perovskite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870" y="2894399"/>
            <a:ext cx="2444305" cy="1658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g33ee9e6b522_0_170" title="Brass Container.jpg"/>
          <p:cNvPicPr preferRelativeResize="0"/>
          <p:nvPr/>
        </p:nvPicPr>
        <p:blipFill rotWithShape="1">
          <a:blip r:embed="rId5">
            <a:alphaModFix/>
          </a:blip>
          <a:srcRect b="33179" l="0" r="69685" t="18396"/>
          <a:stretch/>
        </p:blipFill>
        <p:spPr>
          <a:xfrm>
            <a:off x="6124550" y="723900"/>
            <a:ext cx="1638324" cy="1872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3ee9e6b522_0_66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83" name="Google Shape;183;g33ee9e6b522_0_66"/>
          <p:cNvSpPr txBox="1"/>
          <p:nvPr>
            <p:ph type="title"/>
          </p:nvPr>
        </p:nvSpPr>
        <p:spPr>
          <a:xfrm>
            <a:off x="877550" y="1174125"/>
            <a:ext cx="3768300" cy="30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rPr lang="en" sz="1900"/>
              <a:t>Metal gasket has arrived</a:t>
            </a:r>
            <a:endParaRPr sz="1900"/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Essential</a:t>
            </a:r>
            <a:r>
              <a:rPr lang="en" sz="1900"/>
              <a:t> for sealing Faraday cage</a:t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Next steps:</a:t>
            </a:r>
            <a:endParaRPr sz="1900"/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Paint interior</a:t>
            </a:r>
            <a:endParaRPr sz="1900"/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Insert gaskets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Finalize design</a:t>
            </a:r>
            <a:endParaRPr sz="1900"/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Drill holes for patch panel</a:t>
            </a:r>
            <a:endParaRPr sz="1900"/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Install</a:t>
            </a:r>
            <a:r>
              <a:rPr lang="en" sz="1900"/>
              <a:t> boards</a:t>
            </a:r>
            <a:endParaRPr sz="19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/>
              <a:t>Estimated completion date:</a:t>
            </a:r>
            <a:endParaRPr sz="1900"/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By the end of March</a:t>
            </a:r>
            <a:endParaRPr sz="1900"/>
          </a:p>
        </p:txBody>
      </p:sp>
      <p:sp>
        <p:nvSpPr>
          <p:cNvPr id="184" name="Google Shape;184;g33ee9e6b522_0_66"/>
          <p:cNvSpPr/>
          <p:nvPr>
            <p:ph idx="3" type="pic"/>
          </p:nvPr>
        </p:nvSpPr>
        <p:spPr>
          <a:xfrm>
            <a:off x="4657375" y="1435325"/>
            <a:ext cx="4486500" cy="2875500"/>
          </a:xfrm>
          <a:prstGeom prst="rect">
            <a:avLst/>
          </a:prstGeom>
          <a:noFill/>
          <a:ln>
            <a:noFill/>
          </a:ln>
        </p:spPr>
      </p:sp>
      <p:sp>
        <p:nvSpPr>
          <p:cNvPr id="185" name="Google Shape;185;g33ee9e6b522_0_66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6" name="Google Shape;186;g33ee9e6b522_0_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5900" y="2027676"/>
            <a:ext cx="3286125" cy="1767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33ee9e6b522_0_60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92" name="Google Shape;192;g33ee9e6b522_0_60"/>
          <p:cNvSpPr txBox="1"/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Looking Forward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-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Long Term Goals</a:t>
            </a:r>
            <a:endParaRPr/>
          </a:p>
        </p:txBody>
      </p:sp>
      <p:sp>
        <p:nvSpPr>
          <p:cNvPr id="193" name="Google Shape;193;g33ee9e6b522_0_60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"/>
          <p:cNvSpPr txBox="1"/>
          <p:nvPr>
            <p:ph idx="1" type="body"/>
          </p:nvPr>
        </p:nvSpPr>
        <p:spPr>
          <a:xfrm>
            <a:off x="4645850" y="2345700"/>
            <a:ext cx="1671900" cy="23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b="1" lang="en" sz="1700"/>
              <a:t>Industry</a:t>
            </a:r>
            <a:endParaRPr b="1" sz="1700"/>
          </a:p>
          <a:p>
            <a:pPr indent="-9525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EPHJ Conference in Geneva</a:t>
            </a:r>
            <a:endParaRPr sz="1500"/>
          </a:p>
          <a:p>
            <a:pPr indent="-9525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Focus on collaboration with KEP, applications in medical imaging etc.</a:t>
            </a:r>
            <a:endParaRPr sz="1500"/>
          </a:p>
        </p:txBody>
      </p:sp>
      <p:sp>
        <p:nvSpPr>
          <p:cNvPr id="199" name="Google Shape;199;p3"/>
          <p:cNvSpPr txBox="1"/>
          <p:nvPr>
            <p:ph idx="2" type="body"/>
          </p:nvPr>
        </p:nvSpPr>
        <p:spPr>
          <a:xfrm>
            <a:off x="6317750" y="2345700"/>
            <a:ext cx="1671900" cy="19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b="1" lang="en" sz="1700"/>
              <a:t>HEP</a:t>
            </a:r>
            <a:endParaRPr b="1" sz="1700"/>
          </a:p>
          <a:p>
            <a:pPr indent="-9525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EPS HEP Conference in Marseilles</a:t>
            </a:r>
            <a:endParaRPr sz="1500"/>
          </a:p>
          <a:p>
            <a:pPr indent="-9525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Focus on uses in HEP (i.e. in particle detectors)  </a:t>
            </a:r>
            <a:endParaRPr sz="1500"/>
          </a:p>
        </p:txBody>
      </p:sp>
      <p:sp>
        <p:nvSpPr>
          <p:cNvPr id="200" name="Google Shape;200;p3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Georgia"/>
              <a:buNone/>
            </a:pPr>
            <a:r>
              <a:rPr lang="en" sz="2740"/>
              <a:t>Hoping to present at two conferences in June which will </a:t>
            </a:r>
            <a:r>
              <a:rPr lang="en" sz="2740"/>
              <a:t>highlight</a:t>
            </a:r>
            <a:r>
              <a:rPr lang="en" sz="2740"/>
              <a:t> the two directions for the project</a:t>
            </a:r>
            <a:endParaRPr sz="2740"/>
          </a:p>
        </p:txBody>
      </p:sp>
      <p:sp>
        <p:nvSpPr>
          <p:cNvPr id="201" name="Google Shape;201;p3"/>
          <p:cNvSpPr txBox="1"/>
          <p:nvPr>
            <p:ph idx="3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02" name="Google Shape;202;p3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03" name="Google Shape;203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5850" y="284775"/>
            <a:ext cx="2562750" cy="170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2075" y="401325"/>
            <a:ext cx="1671900" cy="167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3ee9e6b522_0_134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210" name="Google Shape;210;g33ee9e6b522_0_134"/>
          <p:cNvSpPr txBox="1"/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211" name="Google Shape;211;g33ee9e6b522_0_134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3ee9e6b522_0_82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88" name="Google Shape;88;g33ee9e6b522_0_82"/>
          <p:cNvSpPr txBox="1"/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Some Clarifications</a:t>
            </a:r>
            <a:endParaRPr/>
          </a:p>
        </p:txBody>
      </p:sp>
      <p:sp>
        <p:nvSpPr>
          <p:cNvPr id="89" name="Google Shape;89;g33ee9e6b522_0_82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3ee9e6b522_0_104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95" name="Google Shape;95;g33ee9e6b522_0_104"/>
          <p:cNvSpPr txBox="1"/>
          <p:nvPr>
            <p:ph type="title"/>
          </p:nvPr>
        </p:nvSpPr>
        <p:spPr>
          <a:xfrm>
            <a:off x="877550" y="1174125"/>
            <a:ext cx="79149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179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●"/>
            </a:pPr>
            <a:r>
              <a:rPr lang="en" sz="1940"/>
              <a:t>Crystal</a:t>
            </a:r>
            <a:r>
              <a:rPr lang="en" sz="1940"/>
              <a:t> gives off green light ~ </a:t>
            </a:r>
            <a:r>
              <a:rPr lang="en" sz="1940"/>
              <a:t>500-550 nm</a:t>
            </a:r>
            <a:endParaRPr sz="1940"/>
          </a:p>
          <a:p>
            <a:pPr indent="-35179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●"/>
            </a:pPr>
            <a:r>
              <a:rPr lang="en" sz="1940"/>
              <a:t>Foreseen benefits of Lead Perovskite crystals:</a:t>
            </a:r>
            <a:endParaRPr sz="1940"/>
          </a:p>
          <a:p>
            <a:pPr indent="-35179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○"/>
            </a:pPr>
            <a:r>
              <a:rPr lang="en" sz="1940"/>
              <a:t>Higher photon emission</a:t>
            </a:r>
            <a:endParaRPr sz="1940"/>
          </a:p>
          <a:p>
            <a:pPr indent="-35179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○"/>
            </a:pPr>
            <a:r>
              <a:rPr lang="en" sz="1940"/>
              <a:t>Tunable emission spectra via doping</a:t>
            </a:r>
            <a:endParaRPr sz="1940"/>
          </a:p>
          <a:p>
            <a:pPr indent="-35179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○"/>
            </a:pPr>
            <a:r>
              <a:rPr lang="en" sz="1940"/>
              <a:t>High bulk resistivity</a:t>
            </a:r>
            <a:endParaRPr sz="1940"/>
          </a:p>
          <a:p>
            <a:pPr indent="-35179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○"/>
            </a:pPr>
            <a:r>
              <a:rPr lang="en" sz="1940"/>
              <a:t>Low exciton binding energy</a:t>
            </a:r>
            <a:endParaRPr sz="1940"/>
          </a:p>
          <a:p>
            <a:pPr indent="-35179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○"/>
            </a:pPr>
            <a:r>
              <a:rPr lang="en" sz="1940"/>
              <a:t>Long diffusion length</a:t>
            </a:r>
            <a:endParaRPr sz="1940"/>
          </a:p>
        </p:txBody>
      </p:sp>
      <p:sp>
        <p:nvSpPr>
          <p:cNvPr id="96" name="Google Shape;96;g33ee9e6b522_0_104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7" name="Google Shape;97;g33ee9e6b522_0_104" title="Screenshot 2025-03-10 at 22.23.50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1025" y="2881425"/>
            <a:ext cx="4702976" cy="175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g33ee9e6b522_0_104" title="IMG_2970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846838" y="3056037"/>
            <a:ext cx="1323375" cy="176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3ee9e6b522_0_152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04" name="Google Shape;104;g33ee9e6b522_0_152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rPr lang="en"/>
              <a:t>The Crystal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t/>
            </a:r>
            <a:endParaRPr sz="3000"/>
          </a:p>
        </p:txBody>
      </p:sp>
      <p:sp>
        <p:nvSpPr>
          <p:cNvPr id="105" name="Google Shape;105;g33ee9e6b522_0_152"/>
          <p:cNvSpPr txBox="1"/>
          <p:nvPr>
            <p:ph idx="2" type="body"/>
          </p:nvPr>
        </p:nvSpPr>
        <p:spPr>
          <a:xfrm>
            <a:off x="2456425" y="2276100"/>
            <a:ext cx="2285700" cy="18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lead perovskite crystal’s emission spectra peaks slightly above where our SiPM is most efficient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106" name="Google Shape;106;g33ee9e6b522_0_152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7" name="Google Shape;107;g33ee9e6b522_0_1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8725" y="893867"/>
            <a:ext cx="4193350" cy="3360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33ee9e6b522_0_152"/>
          <p:cNvPicPr preferRelativeResize="0"/>
          <p:nvPr/>
        </p:nvPicPr>
        <p:blipFill rotWithShape="1">
          <a:blip r:embed="rId4">
            <a:alphaModFix/>
          </a:blip>
          <a:srcRect b="47000" l="44583" r="24790" t="0"/>
          <a:stretch/>
        </p:blipFill>
        <p:spPr>
          <a:xfrm>
            <a:off x="82500" y="2378875"/>
            <a:ext cx="2327327" cy="2202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3ee9e6b522_0_32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14" name="Google Shape;114;g33ee9e6b522_0_32"/>
          <p:cNvSpPr txBox="1"/>
          <p:nvPr>
            <p:ph type="title"/>
          </p:nvPr>
        </p:nvSpPr>
        <p:spPr>
          <a:xfrm>
            <a:off x="2465725" y="1626277"/>
            <a:ext cx="4610100" cy="27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Plotting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Sample Data -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CsPbBr3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Font typeface="Play"/>
              <a:buNone/>
            </a:pPr>
            <a:r>
              <a:rPr lang="en"/>
              <a:t>(Cs104-A)</a:t>
            </a:r>
            <a:endParaRPr/>
          </a:p>
        </p:txBody>
      </p:sp>
      <p:sp>
        <p:nvSpPr>
          <p:cNvPr id="115" name="Google Shape;115;g33ee9e6b522_0_32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21" name="Google Shape;121;p7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rPr lang="en"/>
              <a:t>No Sample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rPr lang="en" sz="3000"/>
              <a:t>Run 2</a:t>
            </a:r>
            <a:endParaRPr sz="3000"/>
          </a:p>
        </p:txBody>
      </p:sp>
      <p:sp>
        <p:nvSpPr>
          <p:cNvPr id="122" name="Google Shape;122;p7"/>
          <p:cNvSpPr txBox="1"/>
          <p:nvPr>
            <p:ph idx="2" type="body"/>
          </p:nvPr>
        </p:nvSpPr>
        <p:spPr>
          <a:xfrm>
            <a:off x="1803875" y="3381000"/>
            <a:ext cx="2285700" cy="18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Peak we see is due to background light (faraday cage not being perfectly sealed) and dark noise of SiPM</a:t>
            </a:r>
            <a:endParaRPr>
              <a:solidFill>
                <a:srgbClr val="FF0000"/>
              </a:solidFill>
            </a:endParaRPr>
          </a:p>
        </p:txBody>
      </p:sp>
      <p:pic>
        <p:nvPicPr>
          <p:cNvPr id="123" name="Google Shape;123;p7" title="Screenshot 2025-03-10 at 21.21.35.png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3933" l="0" r="0" t="4600"/>
          <a:stretch/>
        </p:blipFill>
        <p:spPr>
          <a:xfrm>
            <a:off x="4645850" y="1368650"/>
            <a:ext cx="4486550" cy="3241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7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3ee9e6b522_0_38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0" name="Google Shape;130;g33ee9e6b522_0_38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rPr lang="en"/>
              <a:t>No Sample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rPr lang="en" sz="3000"/>
              <a:t>Run 6</a:t>
            </a:r>
            <a:endParaRPr sz="3000"/>
          </a:p>
        </p:txBody>
      </p:sp>
      <p:sp>
        <p:nvSpPr>
          <p:cNvPr id="131" name="Google Shape;131;g33ee9e6b522_0_38"/>
          <p:cNvSpPr txBox="1"/>
          <p:nvPr>
            <p:ph idx="2" type="body"/>
          </p:nvPr>
        </p:nvSpPr>
        <p:spPr>
          <a:xfrm>
            <a:off x="1794350" y="3504825"/>
            <a:ext cx="22857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n"/>
              <a:t>Same as before but with more pronounced </a:t>
            </a:r>
            <a:r>
              <a:rPr lang="en"/>
              <a:t>secondary</a:t>
            </a:r>
            <a:r>
              <a:rPr lang="en"/>
              <a:t> and tertiary peaks</a:t>
            </a:r>
            <a:endParaRPr/>
          </a:p>
        </p:txBody>
      </p:sp>
      <p:pic>
        <p:nvPicPr>
          <p:cNvPr id="132" name="Google Shape;132;g33ee9e6b522_0_38" title="Screenshot 2025-03-10 at 21.30.47.png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57375" y="1090800"/>
            <a:ext cx="4486500" cy="356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g33ee9e6b522_0_38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33ee9e6b522_0_46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9" name="Google Shape;139;g33ee9e6b522_0_46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rPr lang="en"/>
              <a:t>No Sample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Georgia"/>
              <a:buNone/>
            </a:pPr>
            <a:r>
              <a:rPr lang="en" sz="3000"/>
              <a:t>Run 6</a:t>
            </a:r>
            <a:endParaRPr sz="3000"/>
          </a:p>
        </p:txBody>
      </p:sp>
      <p:sp>
        <p:nvSpPr>
          <p:cNvPr id="140" name="Google Shape;140;g33ee9e6b522_0_46"/>
          <p:cNvSpPr txBox="1"/>
          <p:nvPr>
            <p:ph idx="2" type="body"/>
          </p:nvPr>
        </p:nvSpPr>
        <p:spPr>
          <a:xfrm>
            <a:off x="1794350" y="2942850"/>
            <a:ext cx="2285700" cy="18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n"/>
              <a:t>Remaining questions: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r>
              <a:rPr lang="en"/>
              <a:t>Can we identify more precisely the source of </a:t>
            </a:r>
            <a:r>
              <a:rPr lang="en"/>
              <a:t>this signal? Is it primarily background noise, crystal activity, or SiPM noise?</a:t>
            </a:r>
            <a:endParaRPr/>
          </a:p>
        </p:txBody>
      </p:sp>
      <p:pic>
        <p:nvPicPr>
          <p:cNvPr id="141" name="Google Shape;141;g33ee9e6b522_0_46" title="Screenshot 2025-03-10 at 21.33.00.png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2037"/>
          <a:stretch/>
        </p:blipFill>
        <p:spPr>
          <a:xfrm>
            <a:off x="4657375" y="1174125"/>
            <a:ext cx="4486500" cy="3469974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33ee9e6b522_0_46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3ee9e6b522_0_143"/>
          <p:cNvSpPr txBox="1"/>
          <p:nvPr>
            <p:ph idx="1" type="subTitle"/>
          </p:nvPr>
        </p:nvSpPr>
        <p:spPr>
          <a:xfrm>
            <a:off x="387900" y="141075"/>
            <a:ext cx="3768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171450" lvl="0" marL="1714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48" name="Google Shape;148;g33ee9e6b522_0_143"/>
          <p:cNvSpPr txBox="1"/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40"/>
              <a:t>Goals for Plotting</a:t>
            </a:r>
            <a:endParaRPr sz="1940"/>
          </a:p>
          <a:p>
            <a:pPr indent="-35179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●"/>
            </a:pPr>
            <a:r>
              <a:rPr lang="en" sz="1940"/>
              <a:t>Estimate baseline background noise</a:t>
            </a:r>
            <a:endParaRPr sz="1940"/>
          </a:p>
          <a:p>
            <a:pPr indent="-35179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●"/>
            </a:pPr>
            <a:r>
              <a:rPr lang="en" sz="1940"/>
              <a:t>Estimate max amplitude of waveform</a:t>
            </a:r>
            <a:endParaRPr sz="1940"/>
          </a:p>
          <a:p>
            <a:pPr indent="-35179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●"/>
            </a:pPr>
            <a:r>
              <a:rPr lang="en" sz="1940"/>
              <a:t>Estimate number of peaks and their separation</a:t>
            </a:r>
            <a:endParaRPr sz="1940"/>
          </a:p>
          <a:p>
            <a:pPr indent="-35179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40"/>
              <a:buChar char="●"/>
            </a:pPr>
            <a:r>
              <a:rPr lang="en" sz="1940"/>
              <a:t>Compare data sets with and without samples present using this analysis </a:t>
            </a:r>
            <a:endParaRPr sz="1940"/>
          </a:p>
        </p:txBody>
      </p:sp>
      <p:sp>
        <p:nvSpPr>
          <p:cNvPr id="149" name="Google Shape;149;g33ee9e6b522_0_143"/>
          <p:cNvSpPr txBox="1"/>
          <p:nvPr>
            <p:ph idx="12" type="sldNum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0" name="Google Shape;150;g33ee9e6b522_0_143" title="Screenshot 2025-03-10 at 21.33.00.png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2037"/>
          <a:stretch/>
        </p:blipFill>
        <p:spPr>
          <a:xfrm>
            <a:off x="4985851" y="1156175"/>
            <a:ext cx="3666701" cy="283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Notre Dame">
      <a:dk1>
        <a:srgbClr val="0C2340"/>
      </a:dk1>
      <a:lt1>
        <a:srgbClr val="FFFFFF"/>
      </a:lt1>
      <a:dk2>
        <a:srgbClr val="AE9141"/>
      </a:dk2>
      <a:lt2>
        <a:srgbClr val="EFE9D9"/>
      </a:lt2>
      <a:accent1>
        <a:srgbClr val="143865"/>
      </a:accent1>
      <a:accent2>
        <a:srgbClr val="AE9141"/>
      </a:accent2>
      <a:accent3>
        <a:srgbClr val="0A833C"/>
      </a:accent3>
      <a:accent4>
        <a:srgbClr val="1C4F8F"/>
      </a:accent4>
      <a:accent5>
        <a:srgbClr val="C1CDDD"/>
      </a:accent5>
      <a:accent6>
        <a:srgbClr val="B3DAC5"/>
      </a:accent6>
      <a:hlink>
        <a:srgbClr val="8C7534"/>
      </a:hlink>
      <a:folHlink>
        <a:srgbClr val="1C4F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2024-10-11T14:50:24Z</dcterms:created>
  <dc:creator>Becky Rogers</dc:creator>
</cp:coreProperties>
</file>