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Proxima Nova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regular.fntdata"/><Relationship Id="rId14" Type="http://schemas.openxmlformats.org/officeDocument/2006/relationships/slide" Target="slides/slide9.xml"/><Relationship Id="rId17" Type="http://schemas.openxmlformats.org/officeDocument/2006/relationships/font" Target="fonts/ProximaNova-italic.fntdata"/><Relationship Id="rId16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ProximaNov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bf0b7aea6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bf0b7aea6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STATUS UPDATE SLIDE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2709cc9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2709cc9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4E3M is ECON-T since for the higher charge measurements we just need to know that they’re there. (7 bit floating point)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ROC assigns a 32-bit Cyclic Redundancy Check (CRC) </a:t>
            </a:r>
            <a:r>
              <a:rPr lang="en"/>
              <a:t>Sum (CRC-32)</a:t>
            </a:r>
            <a:r>
              <a:rPr lang="en"/>
              <a:t> computed for the Header and all channel fields to allow for a signal integrity check in the ECON-</a:t>
            </a:r>
            <a:r>
              <a:rPr b="1" lang="en"/>
              <a:t>D</a:t>
            </a:r>
            <a:r>
              <a:rPr lang="en"/>
              <a:t>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3bf0b7aea6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3bf0b7aea6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12709cc9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412709cc9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●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Bandwidth-saving measures (zero suppression, aggregation, compression) reduce data volume but do not fundamentally lower the fixed L1T decision latency (~10 µs).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●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However, they help ensure smooth, timely delivery of the most important trigger information, reducing transmission delays and processing bottlenecks.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Proxima Nova"/>
              <a:buChar char="●"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Less data per link improves system reliability, avoiding congestion that could indirectly increase latency in extreme event conditions.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(FE circuit boards):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HD Hexaboards process more sensor channels and handle higher data rates, while LD Hexaboards cover lower-density regions with fewer readout channels.</a:t>
            </a:r>
            <a:endParaRPr b="1"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412709cc97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412709cc9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12709cc9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412709cc9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bf0b7aea6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3bf0b7aea6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bf0b7aea6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3bf0b7aea6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HGCal progress report: understanding FE electronics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Jackson Lake</a:t>
            </a:r>
            <a:endParaRPr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1648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Meeting without a notebook</a:t>
            </a:r>
            <a:endParaRPr/>
          </a:p>
        </p:txBody>
      </p:sp>
      <p:pic>
        <p:nvPicPr>
          <p:cNvPr id="66" name="Google Shape;66;p14" title="Meeting_14.3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2700" y="589200"/>
            <a:ext cx="5858601" cy="439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 title="Meeting_14.3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1056202" y="548641"/>
            <a:ext cx="12789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Explaining BC vs STC algorithms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3" name="Google Shape;73;p15"/>
          <p:cNvCxnSpPr/>
          <p:nvPr/>
        </p:nvCxnSpPr>
        <p:spPr>
          <a:xfrm>
            <a:off x="1525775" y="1622775"/>
            <a:ext cx="493800" cy="26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4" name="Google Shape;74;p15"/>
          <p:cNvSpPr txBox="1"/>
          <p:nvPr/>
        </p:nvSpPr>
        <p:spPr>
          <a:xfrm>
            <a:off x="3194400" y="3892"/>
            <a:ext cx="12789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Differential signaling (e-Links)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5" name="Google Shape;75;p15"/>
          <p:cNvCxnSpPr/>
          <p:nvPr/>
        </p:nvCxnSpPr>
        <p:spPr>
          <a:xfrm>
            <a:off x="3836450" y="926050"/>
            <a:ext cx="105900" cy="423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" name="Google Shape;76;p15"/>
          <p:cNvSpPr txBox="1"/>
          <p:nvPr/>
        </p:nvSpPr>
        <p:spPr>
          <a:xfrm>
            <a:off x="4870800" y="308700"/>
            <a:ext cx="19185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ROC resolution (10b) vs minimum separation (1 BX)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7" name="Google Shape;77;p15"/>
          <p:cNvCxnSpPr/>
          <p:nvPr/>
        </p:nvCxnSpPr>
        <p:spPr>
          <a:xfrm>
            <a:off x="5512850" y="1230850"/>
            <a:ext cx="105900" cy="423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8" name="Google Shape;78;p15"/>
          <p:cNvSpPr txBox="1"/>
          <p:nvPr/>
        </p:nvSpPr>
        <p:spPr>
          <a:xfrm>
            <a:off x="7116142" y="1656525"/>
            <a:ext cx="911100" cy="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Sampling theorem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9" name="Google Shape;79;p15"/>
          <p:cNvCxnSpPr/>
          <p:nvPr/>
        </p:nvCxnSpPr>
        <p:spPr>
          <a:xfrm flipH="1">
            <a:off x="7350925" y="2250100"/>
            <a:ext cx="379500" cy="310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5"/>
          <p:cNvSpPr txBox="1"/>
          <p:nvPr/>
        </p:nvSpPr>
        <p:spPr>
          <a:xfrm>
            <a:off x="7116150" y="3195725"/>
            <a:ext cx="885000" cy="4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Saving </a:t>
            </a: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bandwidth</a:t>
            </a: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using 4E3M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81" name="Google Shape;81;p15"/>
          <p:cNvCxnSpPr/>
          <p:nvPr/>
        </p:nvCxnSpPr>
        <p:spPr>
          <a:xfrm rot="10800000">
            <a:off x="7176700" y="3210800"/>
            <a:ext cx="517200" cy="81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5"/>
          <p:cNvSpPr txBox="1"/>
          <p:nvPr/>
        </p:nvSpPr>
        <p:spPr>
          <a:xfrm>
            <a:off x="4830150" y="4338725"/>
            <a:ext cx="885000" cy="4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Analog to digital </a:t>
            </a: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conversion, ToT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83" name="Google Shape;83;p15"/>
          <p:cNvCxnSpPr/>
          <p:nvPr/>
        </p:nvCxnSpPr>
        <p:spPr>
          <a:xfrm rot="10800000">
            <a:off x="4974100" y="4254500"/>
            <a:ext cx="433800" cy="181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" name="Google Shape;84;p15"/>
          <p:cNvSpPr txBox="1"/>
          <p:nvPr/>
        </p:nvSpPr>
        <p:spPr>
          <a:xfrm>
            <a:off x="1324950" y="4491125"/>
            <a:ext cx="1061100" cy="4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Cyclic redundancy check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85" name="Google Shape;85;p15"/>
          <p:cNvCxnSpPr/>
          <p:nvPr/>
        </p:nvCxnSpPr>
        <p:spPr>
          <a:xfrm flipH="1" rot="10800000">
            <a:off x="1316500" y="4406900"/>
            <a:ext cx="433800" cy="181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6" title="ToT.jpeg"/>
          <p:cNvPicPr preferRelativeResize="0"/>
          <p:nvPr/>
        </p:nvPicPr>
        <p:blipFill rotWithShape="1">
          <a:blip r:embed="rId3">
            <a:alphaModFix/>
          </a:blip>
          <a:srcRect b="16929" l="0" r="0" t="13601"/>
          <a:stretch/>
        </p:blipFill>
        <p:spPr>
          <a:xfrm>
            <a:off x="6585925" y="2396025"/>
            <a:ext cx="2402400" cy="222535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Sensor modules produce charge corresponding to </a:t>
            </a:r>
            <a:r>
              <a:rPr lang="en"/>
              <a:t>deposited</a:t>
            </a:r>
            <a:r>
              <a:rPr lang="en"/>
              <a:t> energy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ROC: takes analog signal, turns it into voltage signal, then</a:t>
            </a:r>
            <a:endParaRPr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If signal is small enough: 10-bit ADC samples the signal (converts to digital)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Large signal: use ToT (</a:t>
            </a:r>
            <a:r>
              <a:rPr lang="en" sz="1600"/>
              <a:t>proportional</a:t>
            </a:r>
            <a:r>
              <a:rPr lang="en" sz="1600"/>
              <a:t> to charge peak) &amp; ToA,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ADC and TDC measurements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Latency Manager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TPG and DAQ data start parallel co-existence in HGCAL					electronics system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Latency manager</a:t>
            </a:r>
            <a:endParaRPr sz="1600"/>
          </a:p>
        </p:txBody>
      </p:sp>
      <p:sp>
        <p:nvSpPr>
          <p:cNvPr id="92" name="Google Shape;9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Overview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600"/>
              <a:t>Trigger Cells: individual ROC channel values are summed in neighborhoods of 4 or 9 (LD or HD hexaboards). (19-bit and 21-bit pos. integers in linear range respectively.) Then they are compressed into a 7-bit unsigned floating point representation to </a:t>
            </a:r>
            <a:r>
              <a:rPr b="1" lang="en" sz="1600"/>
              <a:t>save output bandwidth</a:t>
            </a:r>
            <a:r>
              <a:rPr lang="en" sz="1600"/>
              <a:t>.</a:t>
            </a:r>
            <a:endParaRPr sz="1600"/>
          </a:p>
        </p:txBody>
      </p:sp>
      <p:sp>
        <p:nvSpPr>
          <p:cNvPr id="98" name="Google Shape;9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Overview (TPG)</a:t>
            </a:r>
            <a:endParaRPr/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2500" y="2443200"/>
            <a:ext cx="6403849" cy="218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600"/>
              <a:t>Different constraints on DAQ vs TPG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Depending on mode and </a:t>
            </a:r>
            <a:r>
              <a:rPr b="1" lang="en" sz="1600"/>
              <a:t>thresholds</a:t>
            </a:r>
            <a:r>
              <a:rPr lang="en" sz="1600"/>
              <a:t> passed, a set of 3 out of 4 of </a:t>
            </a:r>
            <a:r>
              <a:rPr lang="en" sz="1600" u="sng"/>
              <a:t>ADC (BX-1)</a:t>
            </a:r>
            <a:r>
              <a:rPr lang="en" sz="1600"/>
              <a:t>, </a:t>
            </a:r>
            <a:r>
              <a:rPr lang="en" sz="1600" u="sng"/>
              <a:t>ADC</a:t>
            </a:r>
            <a:r>
              <a:rPr lang="en" sz="1600"/>
              <a:t>, </a:t>
            </a:r>
            <a:r>
              <a:rPr lang="en" sz="1600" u="sng"/>
              <a:t>ToT</a:t>
            </a:r>
            <a:r>
              <a:rPr lang="en" sz="1600"/>
              <a:t>, and </a:t>
            </a:r>
            <a:r>
              <a:rPr lang="en" sz="1600" u="sng"/>
              <a:t>ToA</a:t>
            </a:r>
            <a:r>
              <a:rPr lang="en" sz="1600"/>
              <a:t> is selected for transmission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DAQ data (all channels, every BX) taken to circular buffer (RAM1) (can only stay &lt; 512 BX)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If L1A received from BE, data for </a:t>
            </a:r>
            <a:r>
              <a:rPr lang="en" sz="1600"/>
              <a:t>selected BX moved to RAM2 FIFO memory. 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Transformed, serialized, sent to ECON-D</a:t>
            </a:r>
            <a:endParaRPr sz="1600"/>
          </a:p>
        </p:txBody>
      </p:sp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Overview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ECON-T and ECON-D ASICs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ECON-T (Main goal = reduce data bandwidth)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Collects TPG data from multiple ROCs, convert 7-bit to custom 21-bit fixed point, applies STC and BC algorithms to be able to </a:t>
            </a:r>
            <a:r>
              <a:rPr b="1" lang="en"/>
              <a:t>fit the final TPG description</a:t>
            </a:r>
            <a:r>
              <a:rPr lang="en"/>
              <a:t> of any given BX </a:t>
            </a:r>
            <a:r>
              <a:rPr b="1" lang="en"/>
              <a:t>over a number of available output 1.28 Gbit s−1 e-Links</a:t>
            </a:r>
            <a:r>
              <a:rPr lang="en"/>
              <a:t> and the 25 ns time window.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ECON-D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Zero-suppression algorithm, Vertical Reconstruction (resolves inconsistencies in BX number, event counter, orbit counter, CRC) [extremely general overview]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challenges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Each part of the electronics system hinges on seemingly bottomless layers of theory testing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Challenge is to get a solid overall understanding of the system while also permitting myself to delve into specific </a:t>
            </a:r>
            <a:r>
              <a:rPr lang="en"/>
              <a:t>details</a:t>
            </a:r>
            <a:r>
              <a:rPr lang="en"/>
              <a:t> of the decisions behind each circuit, algorithm, threshold, placement in the detector, etc.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goal: understanding the electronics system</a:t>
            </a:r>
            <a:endParaRPr/>
          </a:p>
        </p:txBody>
      </p:sp>
      <p:sp>
        <p:nvSpPr>
          <p:cNvPr id="123" name="Google Shape;123;p21"/>
          <p:cNvSpPr txBox="1"/>
          <p:nvPr/>
        </p:nvSpPr>
        <p:spPr>
          <a:xfrm>
            <a:off x="471950" y="1244250"/>
            <a:ext cx="80748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FE sends info to the BE which sends signals to the FE which sends data to the BE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➢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Very important to understand both sides since they interact for every BX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➢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Whatever I will be working will deal with both, have to know the system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BE is next.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523875" y="4200525"/>
            <a:ext cx="29910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Questions ?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