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60" r:id="rId3"/>
    <p:sldId id="257" r:id="rId4"/>
    <p:sldId id="263" r:id="rId5"/>
    <p:sldId id="259" r:id="rId6"/>
    <p:sldId id="258" r:id="rId7"/>
    <p:sldId id="261" r:id="rId8"/>
    <p:sldId id="267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46"/>
    <p:restoredTop sz="94703"/>
  </p:normalViewPr>
  <p:slideViewPr>
    <p:cSldViewPr snapToGrid="0">
      <p:cViewPr>
        <p:scale>
          <a:sx n="94" d="100"/>
          <a:sy n="94" d="100"/>
        </p:scale>
        <p:origin x="1640" y="9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7698A4-B387-FC4A-B1C1-3B54D9FA6D0F}" type="datetimeFigureOut">
              <a:rPr lang="en-US" smtClean="0"/>
              <a:t>3/12/25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016881-A027-B94B-B0D3-2B5007CB1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17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16881-A027-B94B-B0D3-2B5007CB113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447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EDBC0-EEFC-8E4B-EDAB-119FFBF12C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7D642E-683C-3F20-54C6-B4665D856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A51B84-0E1B-3232-34A0-CF9075181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780B8-90AE-084D-AF1D-01E050CC2379}" type="datetime1">
              <a:rPr lang="en-US" smtClean="0"/>
              <a:t>3/12/25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779780-035C-A937-900D-607079053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5DA482-8729-B54D-F9C1-D564F3EB0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4A8A6-BC6B-2C4D-AE04-305AF3C39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092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E6273-15DF-C0F8-3588-B0EFC8253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E12DAE-CD5D-83A6-5CD4-42E2BCA716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AB638B-FA30-9BFF-92A9-AF5340A08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0E2C8-6645-414C-8FA5-F6772C97B7A9}" type="datetime1">
              <a:rPr lang="en-US" smtClean="0"/>
              <a:t>3/12/25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E1AFEF-E636-A937-6F75-515DE3131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5E5718-32B2-D29C-9BFA-DF715941B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4A8A6-BC6B-2C4D-AE04-305AF3C39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226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435723-3F1F-12DD-5C52-D4DDDC51D6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1319EF-D522-F4BF-CFCB-B22EABD3EC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D6736E-C1AC-13D5-5AA5-30AEE57DB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88780-085B-1348-AA43-EEC963D77B14}" type="datetime1">
              <a:rPr lang="en-US" smtClean="0"/>
              <a:t>3/12/25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FBD367-DBE2-C510-1EB0-F02D0B8D2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D9CF6D-90A2-0F4A-FE7E-231ED4271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4A8A6-BC6B-2C4D-AE04-305AF3C39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379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8CFB78-82B5-6B41-CB5D-4340042255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5D157A-1592-BCFE-87A8-626929BBB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9608C-3CD8-1E40-8BE5-0152EC9588F3}" type="datetime1">
              <a:rPr lang="en-US" smtClean="0"/>
              <a:t>3/17/25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35B48E-2BDA-3CF7-C13B-A2E9A0473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F517CB-A10A-602A-9F20-39CB4D4EB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4A8A6-BC6B-2C4D-AE04-305AF3C3981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83D52C0-94A9-5428-2F91-F71EEACA9954}"/>
              </a:ext>
            </a:extLst>
          </p:cNvPr>
          <p:cNvSpPr/>
          <p:nvPr userDrawn="1"/>
        </p:nvSpPr>
        <p:spPr>
          <a:xfrm>
            <a:off x="0" y="0"/>
            <a:ext cx="12192000" cy="1162878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0F928C5-2F46-313A-0264-747F0E361CF9}"/>
              </a:ext>
            </a:extLst>
          </p:cNvPr>
          <p:cNvSpPr txBox="1">
            <a:spLocks/>
          </p:cNvSpPr>
          <p:nvPr userDrawn="1"/>
        </p:nvSpPr>
        <p:spPr>
          <a:xfrm>
            <a:off x="0" y="307570"/>
            <a:ext cx="12192000" cy="85621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021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5C071-0638-BC9F-BA30-16D1354785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7E3E4B-76EB-01FB-F4FB-7E93CBAB0D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DA98B5-31F0-D4A6-06B9-E32771BF9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1ED59-F70C-734B-AA76-3F26DFE9CDED}" type="datetime1">
              <a:rPr lang="en-US" smtClean="0"/>
              <a:t>3/12/25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658074-9A84-7ECC-6B43-8B0D2615A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37C8A3-C839-4F75-A8CC-33C23DE51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4A8A6-BC6B-2C4D-AE04-305AF3C39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248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DDB021-A497-73A5-4F40-BEFECD8021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E1161C-4742-93CA-5F56-6C3DC02276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6F7DB-2E99-2D87-353D-7EBD3A208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031D9-0C60-DD4F-B846-EA371F1EBA8B}" type="datetime1">
              <a:rPr lang="en-US" smtClean="0"/>
              <a:t>3/17/25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540107-940D-86AE-B73D-2D26687DD4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DE23F6-F6CE-B2FB-7BC0-CDC0304B0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4A8A6-BC6B-2C4D-AE04-305AF3C3981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09EBB87-E4FD-F5C7-DFAD-5E13574E0581}"/>
              </a:ext>
            </a:extLst>
          </p:cNvPr>
          <p:cNvSpPr/>
          <p:nvPr userDrawn="1"/>
        </p:nvSpPr>
        <p:spPr>
          <a:xfrm>
            <a:off x="0" y="0"/>
            <a:ext cx="12192000" cy="1162878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EF9A4AA-2EC9-8C96-D4DD-4D814F10B0BF}"/>
              </a:ext>
            </a:extLst>
          </p:cNvPr>
          <p:cNvSpPr txBox="1">
            <a:spLocks/>
          </p:cNvSpPr>
          <p:nvPr userDrawn="1"/>
        </p:nvSpPr>
        <p:spPr>
          <a:xfrm>
            <a:off x="0" y="307570"/>
            <a:ext cx="12192000" cy="85621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7135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E80817-C5FD-BE68-656C-BBCE03956B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83726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C8AD59-DE43-E48B-CC79-0E4D6E3791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1" y="2171269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6AC9DC-B6C4-8854-8319-EEDD05B8EA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612" y="135255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DA5544-D866-9FEF-9174-09A7F65117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612" y="2176463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EA8EF40-AD76-A972-B567-E248B7176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3C704-C205-5543-A67D-30574BF45CAC}" type="datetime1">
              <a:rPr lang="en-US" smtClean="0"/>
              <a:t>3/17/25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78281CF-A846-D59F-907B-6E63AE4B3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2E7908-24BA-C6FD-A43B-D7108DB27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4A8A6-BC6B-2C4D-AE04-305AF3C3981F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D1B522-51EE-5B55-D4E6-8064D1393F05}"/>
              </a:ext>
            </a:extLst>
          </p:cNvPr>
          <p:cNvSpPr/>
          <p:nvPr userDrawn="1"/>
        </p:nvSpPr>
        <p:spPr>
          <a:xfrm>
            <a:off x="0" y="0"/>
            <a:ext cx="12192000" cy="1162878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7A4D9FC7-61F7-420A-48C8-1C8671FC0420}"/>
              </a:ext>
            </a:extLst>
          </p:cNvPr>
          <p:cNvSpPr txBox="1">
            <a:spLocks/>
          </p:cNvSpPr>
          <p:nvPr userDrawn="1"/>
        </p:nvSpPr>
        <p:spPr>
          <a:xfrm>
            <a:off x="0" y="307570"/>
            <a:ext cx="12192000" cy="85621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339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6E1874-37C5-E927-DC52-CBA4FAE48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53DBD-7387-CA4E-87DE-7036383586DE}" type="datetime1">
              <a:rPr lang="en-US" smtClean="0"/>
              <a:t>3/17/25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F8BE4E-AC3B-2440-622D-CE3A02775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5B17D9-720E-483E-029B-8ECB160D8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4A8A6-BC6B-2C4D-AE04-305AF3C3981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D254D4D-C509-444E-551B-C225BFD718F4}"/>
              </a:ext>
            </a:extLst>
          </p:cNvPr>
          <p:cNvSpPr/>
          <p:nvPr userDrawn="1"/>
        </p:nvSpPr>
        <p:spPr>
          <a:xfrm>
            <a:off x="0" y="0"/>
            <a:ext cx="12192000" cy="1162878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4752C3C-4D24-5D1C-722B-4CEF9742EA70}"/>
              </a:ext>
            </a:extLst>
          </p:cNvPr>
          <p:cNvSpPr txBox="1">
            <a:spLocks/>
          </p:cNvSpPr>
          <p:nvPr userDrawn="1"/>
        </p:nvSpPr>
        <p:spPr>
          <a:xfrm>
            <a:off x="0" y="307570"/>
            <a:ext cx="12192000" cy="85621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6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E388380-6F4D-21C6-6C7B-5F28C97F9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F4ADA-38E1-B44C-8C47-3DA7EDC8FB62}" type="datetime1">
              <a:rPr lang="en-US" smtClean="0"/>
              <a:t>3/12/25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BE79D3-46B9-5B2C-9EAE-78BFB0409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808EDC-C271-8D5C-01D4-087020DF0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4A8A6-BC6B-2C4D-AE04-305AF3C39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566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F76A96-1214-2C2D-4952-06B3B0CBD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D2E768-C7C6-7225-7B35-3977B71687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5CCBF7-B8D2-B791-C210-5A0B07F359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FE0923-2020-8695-566A-27B4B6E5C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C9822-6B70-DA45-A5A8-3C30BC7E619E}" type="datetime1">
              <a:rPr lang="en-US" smtClean="0"/>
              <a:t>3/12/25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0AC639-45F9-600B-28A4-D7EAF5DE1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C70AA2-BA12-DD0D-C43B-599E3CC9E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4A8A6-BC6B-2C4D-AE04-305AF3C39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301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DC227-3BE2-6BA5-43F6-BCAF397FF0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8B81B6-7992-E131-9034-899975A865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66B261-E939-84F8-8A2B-1BA4BFF94F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85E10B-A677-9A4D-E8F4-F7F9113D4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5111C-E3F6-2F46-8A93-9C32BF4A5CA5}" type="datetime1">
              <a:rPr lang="en-US" smtClean="0"/>
              <a:t>3/12/25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F0F0AF-F8D2-987D-651C-FD530788D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2FF8CE-6395-8BC0-6E5B-D377C3E80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4A8A6-BC6B-2C4D-AE04-305AF3C39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24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C927F6-2466-87B9-3697-BDB52F28B9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1397592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7590B3-5D11-966F-89E3-64A25AE46B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0A7562F-16F6-E547-9690-D7442828BCBB}" type="datetime1">
              <a:rPr lang="en-US" smtClean="0"/>
              <a:t>3/12/25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35DF15-DD7C-462F-9D23-BD5710CA76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7E3320-FF38-F8D8-58A9-EF7A6BD1DF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2B4A8A6-BC6B-2C4D-AE04-305AF3C3981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7E9ABE91-6160-AF3D-C4CE-4CE8FBCDEA38}"/>
              </a:ext>
            </a:extLst>
          </p:cNvPr>
          <p:cNvSpPr txBox="1">
            <a:spLocks/>
          </p:cNvSpPr>
          <p:nvPr userDrawn="1"/>
        </p:nvSpPr>
        <p:spPr>
          <a:xfrm>
            <a:off x="0" y="230188"/>
            <a:ext cx="10515600" cy="93269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781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github.com/rresendi/WH-SUEPS/blob/main/Reinterpretation/safplotter.py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hyperlink" Target="https://github.com/MadAnalysis/madanalysis5/blob/3900ec9002ee7c6963162e72feea58e6971c61eb/tools/SampleAnalyzer/Interfaces/delphes/DelphesTreeReader.cpp#L627" TargetMode="External"/><Relationship Id="rId7" Type="http://schemas.openxmlformats.org/officeDocument/2006/relationships/image" Target="../media/image15.png"/><Relationship Id="rId2" Type="http://schemas.openxmlformats.org/officeDocument/2006/relationships/hyperlink" Target="https://github.com/rresendi/WH-SUEPS/blob/main/Reinterpretation/MA_Analyzer.txt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hyperlink" Target="https://indico.cern.ch/event/1112883/contributions/4677589/attachments/2395256/4095349/Matteo_Cacciari_2008_J._High_Energy_Phys._2008_063.pdf" TargetMode="External"/><Relationship Id="rId4" Type="http://schemas.openxmlformats.org/officeDocument/2006/relationships/hyperlink" Target="https://github.com/rresendi/WH-SUEPS/blob/main/Reinterpretation/WH_analyzer.cpp" TargetMode="External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FB9AB7-585D-6D74-7834-6DD8301FBE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EXO-24-030: WH SUEP </a:t>
            </a:r>
            <a:br>
              <a:rPr lang="en-US" dirty="0"/>
            </a:br>
            <a:r>
              <a:rPr lang="en-US" dirty="0"/>
              <a:t>Reinterpretation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EB5DB0-0C4D-4710-9D3B-643E8B73401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18/03/2025</a:t>
            </a:r>
          </a:p>
          <a:p>
            <a:r>
              <a:rPr lang="en-US" dirty="0"/>
              <a:t>Zeynep </a:t>
            </a:r>
            <a:r>
              <a:rPr lang="en-US" dirty="0" err="1"/>
              <a:t>Demiragli</a:t>
            </a:r>
            <a:r>
              <a:rPr lang="en-US" dirty="0"/>
              <a:t>, Carlos </a:t>
            </a:r>
            <a:r>
              <a:rPr lang="en-US" dirty="0" err="1"/>
              <a:t>Erice</a:t>
            </a:r>
            <a:r>
              <a:rPr lang="en-US" dirty="0"/>
              <a:t> Cid, Gianfranco de Castro, </a:t>
            </a:r>
            <a:r>
              <a:rPr lang="en-US" u="sng" dirty="0"/>
              <a:t>Ryleigh </a:t>
            </a:r>
            <a:r>
              <a:rPr lang="en-US" u="sng" dirty="0" err="1"/>
              <a:t>Resendiz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 descr="A close-up of a logo&#10;&#10;Description automatically generated">
            <a:extLst>
              <a:ext uri="{FF2B5EF4-FFF2-40B4-BE49-F238E27FC236}">
                <a16:creationId xmlns:a16="http://schemas.microsoft.com/office/drawing/2014/main" id="{7457132E-DE1E-BE0C-93D4-B4B917E385F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683"/>
          <a:stretch/>
        </p:blipFill>
        <p:spPr>
          <a:xfrm>
            <a:off x="0" y="0"/>
            <a:ext cx="1393371" cy="1383845"/>
          </a:xfrm>
          <a:prstGeom prst="rect">
            <a:avLst/>
          </a:prstGeom>
        </p:spPr>
      </p:pic>
      <p:pic>
        <p:nvPicPr>
          <p:cNvPr id="5" name="Picture 2" descr="Boston University Logo, symbol, meaning, history, PNG, brand">
            <a:extLst>
              <a:ext uri="{FF2B5EF4-FFF2-40B4-BE49-F238E27FC236}">
                <a16:creationId xmlns:a16="http://schemas.microsoft.com/office/drawing/2014/main" id="{F70F6678-ABC8-AA87-2E76-6E7037C150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8"/>
          <a:stretch/>
        </p:blipFill>
        <p:spPr bwMode="auto">
          <a:xfrm>
            <a:off x="9273822" y="-171104"/>
            <a:ext cx="2940403" cy="1655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MadAnalysis · GitHub">
            <a:extLst>
              <a:ext uri="{FF2B5EF4-FFF2-40B4-BE49-F238E27FC236}">
                <a16:creationId xmlns:a16="http://schemas.microsoft.com/office/drawing/2014/main" id="{63E45D2D-7813-AE95-A20A-8B532DF268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4811" y="0"/>
            <a:ext cx="1383845" cy="138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Process and analysis">
            <a:extLst>
              <a:ext uri="{FF2B5EF4-FFF2-40B4-BE49-F238E27FC236}">
                <a16:creationId xmlns:a16="http://schemas.microsoft.com/office/drawing/2014/main" id="{30F7E05D-85D6-43DC-7A74-04D0ABE1F2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7164" y="8874"/>
            <a:ext cx="3356896" cy="138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Delphes · GitHub">
            <a:extLst>
              <a:ext uri="{FF2B5EF4-FFF2-40B4-BE49-F238E27FC236}">
                <a16:creationId xmlns:a16="http://schemas.microsoft.com/office/drawing/2014/main" id="{046724FB-8BA0-354E-D7E0-017F2785E8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8656" y="-1"/>
            <a:ext cx="1383845" cy="138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A whale with containers on it&#10;&#10;AI-generated content may be incorrect.">
            <a:extLst>
              <a:ext uri="{FF2B5EF4-FFF2-40B4-BE49-F238E27FC236}">
                <a16:creationId xmlns:a16="http://schemas.microsoft.com/office/drawing/2014/main" id="{61EB2B4E-4865-50DD-8D01-C31BC8DAB6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49144" y="0"/>
            <a:ext cx="1748013" cy="1383844"/>
          </a:xfrm>
          <a:prstGeom prst="rect">
            <a:avLst/>
          </a:prstGeom>
        </p:spPr>
      </p:pic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17BC55-9DB8-9FF5-71D4-BF3D4F2AF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9E218-182C-4644-A013-4A741D512EE1}" type="datetime1">
              <a:rPr lang="en-US" smtClean="0"/>
              <a:t>3/12/25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789EEBE7-0BD2-4729-0A1E-E4EFFBF31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C6DEF1E-8C7B-4D60-243B-E37FBC9B8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4A8A6-BC6B-2C4D-AE04-305AF3C3981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4710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EAAEB-F1B7-C652-754D-68E3748B6EF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07570"/>
            <a:ext cx="12192000" cy="856211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Need her back </a:t>
            </a:r>
            <a:r>
              <a:rPr lang="en-US" dirty="0" err="1">
                <a:solidFill>
                  <a:schemeClr val="bg1"/>
                </a:solidFill>
              </a:rPr>
              <a:t>tbh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40C734-E7D6-237A-8AA2-DC92752AE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9608C-3CD8-1E40-8BE5-0152EC9588F3}" type="datetime1">
              <a:rPr lang="en-US" smtClean="0"/>
              <a:t>3/12/25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D4BC5F-A25D-C5CD-1988-A2B84991C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CF0FB2-4B96-E3EF-C02F-BE0B5536B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4A8A6-BC6B-2C4D-AE04-305AF3C3981F}" type="slidenum">
              <a:rPr lang="en-US" smtClean="0"/>
              <a:t>10</a:t>
            </a:fld>
            <a:endParaRPr lang="en-US"/>
          </a:p>
        </p:txBody>
      </p:sp>
      <p:pic>
        <p:nvPicPr>
          <p:cNvPr id="7" name="Content Placeholder 7" descr="A baby sitting on the floor with a computer&#10;&#10;AI-generated content may be incorrect.">
            <a:extLst>
              <a:ext uri="{FF2B5EF4-FFF2-40B4-BE49-F238E27FC236}">
                <a16:creationId xmlns:a16="http://schemas.microsoft.com/office/drawing/2014/main" id="{ABF540BF-A62E-3419-72A4-12FD001BE1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6681" y="1397592"/>
            <a:ext cx="6198638" cy="43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194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EA4A2-6E0A-64C0-C2DC-9CA05318A2A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07570"/>
            <a:ext cx="12192000" cy="856211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Action Item Refresher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DF5808-8B6D-650E-31ED-7FF6C3BAFE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45188"/>
            <a:ext cx="5974080" cy="5111161"/>
          </a:xfrm>
        </p:spPr>
        <p:txBody>
          <a:bodyPr>
            <a:normAutofit fontScale="92500" lnSpcReduction="10000"/>
          </a:bodyPr>
          <a:lstStyle/>
          <a:p>
            <a:r>
              <a:rPr lang="en-US" sz="1800" dirty="0"/>
              <a:t>Reproducing the entire WH SUEP analysis using public, non-CMS software (</a:t>
            </a:r>
            <a:r>
              <a:rPr lang="en-US" sz="1800" dirty="0" err="1"/>
              <a:t>Delphes</a:t>
            </a:r>
            <a:r>
              <a:rPr lang="en-US" sz="1800" dirty="0"/>
              <a:t> and </a:t>
            </a:r>
            <a:r>
              <a:rPr lang="en-US" sz="1800" dirty="0" err="1"/>
              <a:t>MadAnalysis</a:t>
            </a:r>
            <a:r>
              <a:rPr lang="en-US" sz="1800" dirty="0"/>
              <a:t>)</a:t>
            </a:r>
          </a:p>
          <a:p>
            <a:r>
              <a:rPr lang="en-US" sz="1800" dirty="0"/>
              <a:t>Tuning these </a:t>
            </a:r>
            <a:r>
              <a:rPr lang="en-US" sz="1800" dirty="0" err="1"/>
              <a:t>softwares</a:t>
            </a:r>
            <a:r>
              <a:rPr lang="en-US" sz="1800" dirty="0"/>
              <a:t> until there is agreement</a:t>
            </a:r>
          </a:p>
          <a:p>
            <a:pPr lvl="1"/>
            <a:r>
              <a:rPr lang="en-US" sz="1600" dirty="0"/>
              <a:t>goal: take ratio of outputs in CMSSW and </a:t>
            </a:r>
            <a:r>
              <a:rPr lang="en-US" sz="1600" dirty="0" err="1"/>
              <a:t>Delphes</a:t>
            </a:r>
            <a:r>
              <a:rPr lang="en-US" sz="1600" dirty="0"/>
              <a:t> and achieve about 1 for everything</a:t>
            </a:r>
          </a:p>
          <a:p>
            <a:pPr lvl="2"/>
            <a:r>
              <a:rPr lang="en-US" sz="1200" dirty="0"/>
              <a:t>essentially guessing and checking scale factors (multipliers) until agreeable</a:t>
            </a:r>
          </a:p>
          <a:p>
            <a:pPr lvl="1"/>
            <a:r>
              <a:rPr lang="en-US" sz="1600" dirty="0"/>
              <a:t>must be done for all years (2016APV, 2016, 2017, 2018)</a:t>
            </a:r>
          </a:p>
          <a:p>
            <a:r>
              <a:rPr lang="en-US" sz="1800" dirty="0"/>
              <a:t>Building all 9 regions of the analysis (extended-ABCD method) with all object selections and event selections applied</a:t>
            </a:r>
          </a:p>
          <a:p>
            <a:pPr lvl="1"/>
            <a:r>
              <a:rPr lang="en-US" sz="1600" dirty="0"/>
              <a:t>for ABCD-regions defined by # of </a:t>
            </a:r>
            <a:r>
              <a:rPr lang="en-US" sz="1600" dirty="0" err="1"/>
              <a:t>suep</a:t>
            </a:r>
            <a:r>
              <a:rPr lang="en-US" sz="1600" dirty="0"/>
              <a:t> constituents and sphericity of the </a:t>
            </a:r>
            <a:r>
              <a:rPr lang="en-US" sz="1600" dirty="0" err="1"/>
              <a:t>suep</a:t>
            </a:r>
            <a:endParaRPr lang="en-US" sz="1600" dirty="0"/>
          </a:p>
          <a:p>
            <a:pPr lvl="1"/>
            <a:r>
              <a:rPr lang="en-US" sz="1600" dirty="0"/>
              <a:t>successes: </a:t>
            </a:r>
          </a:p>
          <a:p>
            <a:pPr lvl="2"/>
            <a:r>
              <a:rPr lang="en-US" sz="1200" dirty="0"/>
              <a:t>kinematic selections (</a:t>
            </a:r>
            <a:r>
              <a:rPr lang="en-US" sz="1200" dirty="0" err="1"/>
              <a:t>pT</a:t>
            </a:r>
            <a:r>
              <a:rPr lang="en-US" sz="1200" dirty="0"/>
              <a:t>, eta, impact parameters) are straightforward</a:t>
            </a:r>
          </a:p>
          <a:p>
            <a:pPr lvl="3"/>
            <a:r>
              <a:rPr lang="en-US" sz="1000" dirty="0"/>
              <a:t>found a typo in the AN while doing this </a:t>
            </a:r>
            <a:r>
              <a:rPr lang="en-US" sz="1000" dirty="0">
                <a:sym typeface="Wingdings" pitchFamily="2" charset="2"/>
              </a:rPr>
              <a:t></a:t>
            </a:r>
            <a:endParaRPr lang="en-US" sz="1000" dirty="0"/>
          </a:p>
          <a:p>
            <a:pPr lvl="1"/>
            <a:r>
              <a:rPr lang="en-US" sz="1600" dirty="0"/>
              <a:t>challenges: </a:t>
            </a:r>
          </a:p>
          <a:p>
            <a:pPr lvl="2"/>
            <a:r>
              <a:rPr lang="en-US" sz="1200" dirty="0"/>
              <a:t>had to write a </a:t>
            </a:r>
            <a:r>
              <a:rPr lang="en-US" sz="1200" dirty="0">
                <a:hlinkClick r:id="rId2"/>
              </a:rPr>
              <a:t>new SAF plotter</a:t>
            </a:r>
            <a:endParaRPr lang="en-US" sz="1200" dirty="0"/>
          </a:p>
          <a:p>
            <a:pPr lvl="3"/>
            <a:r>
              <a:rPr lang="en-US" sz="1000" dirty="0"/>
              <a:t>when you recompile C ++ code all of the files written specific to the C++ analyzer get reset</a:t>
            </a:r>
          </a:p>
          <a:p>
            <a:pPr lvl="2"/>
            <a:r>
              <a:rPr lang="en-US" sz="1200" dirty="0"/>
              <a:t>digging through tons of </a:t>
            </a:r>
            <a:r>
              <a:rPr lang="en-US" sz="1200" dirty="0" err="1"/>
              <a:t>Delphes</a:t>
            </a:r>
            <a:r>
              <a:rPr lang="en-US" sz="1200" dirty="0"/>
              <a:t> scripts to find what is causing problems</a:t>
            </a:r>
          </a:p>
          <a:p>
            <a:pPr lvl="3"/>
            <a:r>
              <a:rPr lang="en-US" sz="1000" dirty="0"/>
              <a:t>overall hard to find useful documentation</a:t>
            </a:r>
          </a:p>
          <a:p>
            <a:pPr lvl="2"/>
            <a:r>
              <a:rPr lang="en-US" sz="1200" dirty="0"/>
              <a:t>impossible to model algorithms (MVA isolation and b-tagging)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C3C887-96FC-C6B9-9DCE-781A6FC50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9608C-3CD8-1E40-8BE5-0152EC9588F3}" type="datetime1">
              <a:rPr lang="en-US" smtClean="0"/>
              <a:t>3/12/25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F74BF4-1F89-B710-3D90-085533AA4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73EA3C-B009-E7BA-EEA4-4E4AD02BF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4A8A6-BC6B-2C4D-AE04-305AF3C3981F}" type="slidenum">
              <a:rPr lang="en-US" smtClean="0"/>
              <a:t>2</a:t>
            </a:fld>
            <a:endParaRPr lang="en-US"/>
          </a:p>
        </p:txBody>
      </p:sp>
      <p:pic>
        <p:nvPicPr>
          <p:cNvPr id="7" name="Picture 6" descr="A white sheet with black text&#10;&#10;AI-generated content may be incorrect.">
            <a:extLst>
              <a:ext uri="{FF2B5EF4-FFF2-40B4-BE49-F238E27FC236}">
                <a16:creationId xmlns:a16="http://schemas.microsoft.com/office/drawing/2014/main" id="{1F5F76B2-B488-F2A3-DC81-A01F496CA8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245188"/>
            <a:ext cx="5473148" cy="1771209"/>
          </a:xfrm>
          <a:prstGeom prst="rect">
            <a:avLst/>
          </a:prstGeom>
        </p:spPr>
      </p:pic>
      <p:pic>
        <p:nvPicPr>
          <p:cNvPr id="9" name="Picture 8" descr="A table of numbers and letters&#10;&#10;AI-generated content may be incorrect.">
            <a:extLst>
              <a:ext uri="{FF2B5EF4-FFF2-40B4-BE49-F238E27FC236}">
                <a16:creationId xmlns:a16="http://schemas.microsoft.com/office/drawing/2014/main" id="{22BFA321-1F7C-FDB0-779E-D56EF6FF19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1843" y="3105086"/>
            <a:ext cx="2904156" cy="31625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97EF9EE-A255-8F86-7470-1698390A10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3091776"/>
            <a:ext cx="2923923" cy="326457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2EB73E5-C27F-DDEE-BDB4-9A1A13E72210}"/>
              </a:ext>
            </a:extLst>
          </p:cNvPr>
          <p:cNvSpPr txBox="1"/>
          <p:nvPr/>
        </p:nvSpPr>
        <p:spPr>
          <a:xfrm>
            <a:off x="5985164" y="58189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639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4ED988-CBCE-6A76-9116-37A65422ACA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07570"/>
            <a:ext cx="12192000" cy="856211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Project Timeline &amp; Feasibility Updates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85AC22-7BE9-0B6A-D304-B04D205B46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97592"/>
            <a:ext cx="12192000" cy="4958758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Timeline</a:t>
            </a:r>
          </a:p>
          <a:p>
            <a:pPr lvl="1"/>
            <a:r>
              <a:rPr lang="en-US" dirty="0"/>
              <a:t>Originally, these materials weren’t required for the publication</a:t>
            </a:r>
          </a:p>
          <a:p>
            <a:pPr lvl="1"/>
            <a:r>
              <a:rPr lang="en-US" dirty="0"/>
              <a:t>I woke up the next day &amp; that was no longer the case</a:t>
            </a:r>
          </a:p>
          <a:p>
            <a:pPr lvl="1"/>
            <a:r>
              <a:rPr lang="en-US" dirty="0"/>
              <a:t>Hoping to have this fully done and do minor tuning in ~2 weeks (one-month total time)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Feasibility</a:t>
            </a:r>
          </a:p>
          <a:p>
            <a:pPr lvl="1"/>
            <a:r>
              <a:rPr lang="en-US" dirty="0" err="1"/>
              <a:t>Delphes</a:t>
            </a:r>
            <a:r>
              <a:rPr lang="en-US" dirty="0"/>
              <a:t> cards aren’t tuned for Run II !!</a:t>
            </a:r>
          </a:p>
          <a:p>
            <a:pPr lvl="2"/>
            <a:r>
              <a:rPr lang="en-US" dirty="0"/>
              <a:t>Tuning efforts for Phase II</a:t>
            </a:r>
          </a:p>
          <a:p>
            <a:pPr lvl="2"/>
            <a:r>
              <a:rPr lang="en-US" dirty="0"/>
              <a:t>Tuning group for Run II disbanded</a:t>
            </a:r>
          </a:p>
          <a:p>
            <a:pPr lvl="1"/>
            <a:r>
              <a:rPr lang="en-US" dirty="0"/>
              <a:t>But WH and ZH are Run II analyses…</a:t>
            </a:r>
          </a:p>
          <a:p>
            <a:pPr lvl="2"/>
            <a:r>
              <a:rPr lang="en-US" dirty="0"/>
              <a:t>Run I </a:t>
            </a:r>
            <a:r>
              <a:rPr lang="en-US" dirty="0" err="1"/>
              <a:t>Delphes</a:t>
            </a:r>
            <a:r>
              <a:rPr lang="en-US" dirty="0"/>
              <a:t> cards work in some instances but tragic elsewhere</a:t>
            </a:r>
          </a:p>
          <a:p>
            <a:pPr lvl="3"/>
            <a:r>
              <a:rPr lang="en-US" dirty="0"/>
              <a:t>most important to us: n-tracks</a:t>
            </a:r>
          </a:p>
          <a:p>
            <a:pPr lvl="2"/>
            <a:r>
              <a:rPr lang="en-US" dirty="0"/>
              <a:t>n-tracks Workaround: adding another dimension (being done by Gianfranco </a:t>
            </a:r>
            <a:r>
              <a:rPr lang="en-US" dirty="0" err="1"/>
              <a:t>rn</a:t>
            </a:r>
            <a:r>
              <a:rPr lang="en-US" dirty="0"/>
              <a:t>)</a:t>
            </a:r>
          </a:p>
          <a:p>
            <a:pPr lvl="3"/>
            <a:r>
              <a:rPr lang="en-US" dirty="0"/>
              <a:t>going to use cone shapes around tracks to avoid counting fakes</a:t>
            </a:r>
          </a:p>
          <a:p>
            <a:pPr lvl="3"/>
            <a:r>
              <a:rPr lang="en-US" dirty="0"/>
              <a:t>then will take the efficiency of what CMSSW measures and what </a:t>
            </a:r>
            <a:r>
              <a:rPr lang="en-US" dirty="0" err="1"/>
              <a:t>Delphes</a:t>
            </a:r>
            <a:r>
              <a:rPr lang="en-US" dirty="0"/>
              <a:t> measures to put a scale factor on n-tracks</a:t>
            </a:r>
            <a:br>
              <a:rPr lang="en-US" dirty="0"/>
            </a:br>
            <a:endParaRPr lang="en-US" dirty="0"/>
          </a:p>
          <a:p>
            <a:r>
              <a:rPr lang="en-US" dirty="0"/>
              <a:t>Leaves me (possibly) with my next task after optimizing the WH analyzer</a:t>
            </a:r>
          </a:p>
          <a:p>
            <a:pPr lvl="1"/>
            <a:r>
              <a:rPr lang="en-US" dirty="0"/>
              <a:t>after we publish…</a:t>
            </a:r>
          </a:p>
          <a:p>
            <a:pPr lvl="2"/>
            <a:r>
              <a:rPr lang="en-US" dirty="0"/>
              <a:t>tune (develop) </a:t>
            </a:r>
            <a:r>
              <a:rPr lang="en-US" dirty="0" err="1"/>
              <a:t>Delphes</a:t>
            </a:r>
            <a:r>
              <a:rPr lang="en-US" dirty="0"/>
              <a:t> for Run II analyses</a:t>
            </a:r>
          </a:p>
          <a:p>
            <a:pPr lvl="2"/>
            <a:r>
              <a:rPr lang="en-US" dirty="0"/>
              <a:t>join a new task force to make </a:t>
            </a:r>
            <a:r>
              <a:rPr lang="en-US" dirty="0" err="1"/>
              <a:t>Delphes</a:t>
            </a:r>
            <a:r>
              <a:rPr lang="en-US" dirty="0"/>
              <a:t> reinterpretation better for Run II analyses</a:t>
            </a:r>
          </a:p>
          <a:p>
            <a:pPr lvl="2"/>
            <a:r>
              <a:rPr lang="en-US" dirty="0"/>
              <a:t>work on tuning </a:t>
            </a:r>
            <a:r>
              <a:rPr lang="en-US" dirty="0" err="1"/>
              <a:t>Delphes</a:t>
            </a:r>
            <a:r>
              <a:rPr lang="en-US" dirty="0"/>
              <a:t> for all experiment </a:t>
            </a:r>
            <a:r>
              <a:rPr lang="en-US" dirty="0" err="1"/>
              <a:t>softwares</a:t>
            </a:r>
            <a:r>
              <a:rPr lang="en-US" dirty="0"/>
              <a:t> (CMSSW, etc.)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92E150-C741-F6C6-B3D4-79D3F346A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5CF1A-FE1E-DA4E-B725-645E398B75AA}" type="datetime1">
              <a:rPr lang="en-US" smtClean="0"/>
              <a:t>3/12/25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5492DA-9AAB-395C-87C0-9A07793A0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5374B5-7662-0F3F-7DFC-CE83B9851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4A8A6-BC6B-2C4D-AE04-305AF3C3981F}" type="slidenum">
              <a:rPr lang="en-US" smtClean="0"/>
              <a:t>3</a:t>
            </a:fld>
            <a:endParaRPr lang="en-US"/>
          </a:p>
        </p:txBody>
      </p:sp>
      <p:pic>
        <p:nvPicPr>
          <p:cNvPr id="8" name="Picture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3542AC1A-7955-AA5C-34DF-B738871135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6664" y="1397592"/>
            <a:ext cx="2514600" cy="705970"/>
          </a:xfrm>
          <a:prstGeom prst="rect">
            <a:avLst/>
          </a:prstGeom>
        </p:spPr>
      </p:pic>
      <p:pic>
        <p:nvPicPr>
          <p:cNvPr id="11" name="Picture 10" descr="A white background with black text&#10;&#10;AI-generated content may be incorrect.">
            <a:extLst>
              <a:ext uri="{FF2B5EF4-FFF2-40B4-BE49-F238E27FC236}">
                <a16:creationId xmlns:a16="http://schemas.microsoft.com/office/drawing/2014/main" id="{458D23E0-62F2-CD98-9959-77FFF8ADE9D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" b="36923"/>
          <a:stretch/>
        </p:blipFill>
        <p:spPr>
          <a:xfrm>
            <a:off x="6096000" y="2723030"/>
            <a:ext cx="5135264" cy="70597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015723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410A1-12F0-05C5-8349-AED80DD0C3A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07570"/>
            <a:ext cx="12192000" cy="856211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Me right now</a:t>
            </a:r>
          </a:p>
        </p:txBody>
      </p:sp>
      <p:pic>
        <p:nvPicPr>
          <p:cNvPr id="8" name="Content Placeholder 7" descr="A baby sitting on the floor with a computer&#10;&#10;AI-generated content may be incorrect.">
            <a:extLst>
              <a:ext uri="{FF2B5EF4-FFF2-40B4-BE49-F238E27FC236}">
                <a16:creationId xmlns:a16="http://schemas.microsoft.com/office/drawing/2014/main" id="{323DD885-2406-5CE8-6B0C-F79309351F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3505" y="1683833"/>
            <a:ext cx="5645360" cy="396701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6AA17F-B97F-ABE0-D854-425F6C8827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9608C-3CD8-1E40-8BE5-0152EC9588F3}" type="datetime1">
              <a:rPr lang="en-US" smtClean="0"/>
              <a:t>3/12/25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79C1D8-4532-1C6E-5F5E-1BA6FB5ED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CBB8AA-905F-D5A0-E065-81386BC16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4A8A6-BC6B-2C4D-AE04-305AF3C3981F}" type="slidenum">
              <a:rPr lang="en-US" smtClean="0"/>
              <a:t>4</a:t>
            </a:fld>
            <a:endParaRPr lang="en-US"/>
          </a:p>
        </p:txBody>
      </p:sp>
      <p:pic>
        <p:nvPicPr>
          <p:cNvPr id="10" name="Picture 9" descr="A person sitting at a table with a computer and a tree roots&#10;&#10;AI-generated content may be incorrect.">
            <a:extLst>
              <a:ext uri="{FF2B5EF4-FFF2-40B4-BE49-F238E27FC236}">
                <a16:creationId xmlns:a16="http://schemas.microsoft.com/office/drawing/2014/main" id="{4E973E5F-51E4-ECB5-2F40-C568E63D5A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044" y="1683833"/>
            <a:ext cx="5645359" cy="3970456"/>
          </a:xfrm>
          <a:prstGeom prst="rect">
            <a:avLst/>
          </a:prstGeom>
        </p:spPr>
      </p:pic>
      <p:sp>
        <p:nvSpPr>
          <p:cNvPr id="11" name="Right Arrow 10">
            <a:extLst>
              <a:ext uri="{FF2B5EF4-FFF2-40B4-BE49-F238E27FC236}">
                <a16:creationId xmlns:a16="http://schemas.microsoft.com/office/drawing/2014/main" id="{EF1ACE7A-732E-80B6-153F-2B47A1D35146}"/>
              </a:ext>
            </a:extLst>
          </p:cNvPr>
          <p:cNvSpPr/>
          <p:nvPr/>
        </p:nvSpPr>
        <p:spPr>
          <a:xfrm>
            <a:off x="4986455" y="3667338"/>
            <a:ext cx="2286000" cy="73739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212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152D65-2E39-D196-4643-14908F267F2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07570"/>
            <a:ext cx="12192000" cy="856211"/>
          </a:xfrm>
          <a:prstGeom prst="rect">
            <a:avLst/>
          </a:prstGeom>
        </p:spPr>
        <p:txBody>
          <a:bodyPr numCol="1"/>
          <a:lstStyle/>
          <a:p>
            <a:r>
              <a:rPr lang="en-US" dirty="0">
                <a:solidFill>
                  <a:schemeClr val="bg1"/>
                </a:solidFill>
              </a:rPr>
              <a:t>Developer’s developments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2727B3-6294-43C1-F05E-157D62118E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97591"/>
            <a:ext cx="11353800" cy="4897411"/>
          </a:xfrm>
        </p:spPr>
        <p:txBody>
          <a:bodyPr>
            <a:normAutofit fontScale="77500" lnSpcReduction="20000"/>
          </a:bodyPr>
          <a:lstStyle/>
          <a:p>
            <a:r>
              <a:rPr lang="en-US" sz="2000" dirty="0" err="1"/>
              <a:t>MadAnalysis</a:t>
            </a:r>
            <a:r>
              <a:rPr lang="en-US" sz="2000" dirty="0"/>
              <a:t> </a:t>
            </a:r>
            <a:r>
              <a:rPr lang="en-US" sz="2000" dirty="0">
                <a:hlinkClick r:id="rId2"/>
              </a:rPr>
              <a:t>analyzer</a:t>
            </a:r>
            <a:endParaRPr lang="en-US" sz="2000" dirty="0"/>
          </a:p>
          <a:p>
            <a:pPr lvl="1"/>
            <a:r>
              <a:rPr lang="en-US" sz="1600" dirty="0"/>
              <a:t>minor updates to what was linked two weeks ago</a:t>
            </a:r>
          </a:p>
          <a:p>
            <a:pPr lvl="2"/>
            <a:r>
              <a:rPr lang="en-US" sz="1200" dirty="0"/>
              <a:t>I was previously running on ZH events…which is why last weeks plot was incorrect → didn’t clone the WH branch of the repo</a:t>
            </a:r>
          </a:p>
          <a:p>
            <a:pPr lvl="2"/>
            <a:r>
              <a:rPr lang="en-US" sz="1400" dirty="0"/>
              <a:t>bugs fixed:</a:t>
            </a:r>
            <a:endParaRPr lang="en-US" sz="1200" dirty="0"/>
          </a:p>
          <a:p>
            <a:pPr lvl="3"/>
            <a:r>
              <a:rPr lang="en-US" sz="1200" dirty="0"/>
              <a:t>running on WH events</a:t>
            </a:r>
          </a:p>
          <a:p>
            <a:pPr lvl="3"/>
            <a:r>
              <a:rPr lang="en-US" sz="1200" dirty="0"/>
              <a:t>better electron eta selection (poor math killed all electrons in endcap)</a:t>
            </a:r>
          </a:p>
          <a:p>
            <a:pPr lvl="3"/>
            <a:r>
              <a:rPr lang="en-US" sz="1200" dirty="0"/>
              <a:t>n-tracks was set to 0 in the </a:t>
            </a:r>
            <a:r>
              <a:rPr lang="en-US" sz="1200" dirty="0">
                <a:hlinkClick r:id="rId3"/>
              </a:rPr>
              <a:t>DelphesTreeReader</a:t>
            </a:r>
            <a:r>
              <a:rPr lang="en-US" sz="1200" dirty="0"/>
              <a:t> card → properly counts &amp; plots the number of charged tracks</a:t>
            </a:r>
          </a:p>
          <a:p>
            <a:pPr lvl="1"/>
            <a:r>
              <a:rPr lang="en-US" sz="1600" dirty="0"/>
              <a:t>generic object-level selections on muons and electrons</a:t>
            </a:r>
          </a:p>
          <a:p>
            <a:pPr lvl="1"/>
            <a:r>
              <a:rPr lang="en-US" sz="1600" dirty="0"/>
              <a:t>thought this was magic (as shown last time) until I found the C++ code that gets compiled behind the scenes…</a:t>
            </a:r>
          </a:p>
          <a:p>
            <a:pPr lvl="2"/>
            <a:r>
              <a:rPr lang="en-US" sz="1200" dirty="0"/>
              <a:t>which is what I’ve graduated to writing</a:t>
            </a:r>
            <a:br>
              <a:rPr lang="en-US" sz="1200" dirty="0"/>
            </a:br>
            <a:endParaRPr lang="en-US" sz="1200" dirty="0"/>
          </a:p>
          <a:p>
            <a:r>
              <a:rPr lang="en-US" sz="2000" dirty="0"/>
              <a:t>C++ </a:t>
            </a:r>
            <a:r>
              <a:rPr lang="en-US" sz="2000" dirty="0">
                <a:hlinkClick r:id="rId4"/>
              </a:rPr>
              <a:t>analyzer</a:t>
            </a:r>
            <a:endParaRPr lang="en-US" sz="2000" dirty="0"/>
          </a:p>
          <a:p>
            <a:pPr lvl="1"/>
            <a:r>
              <a:rPr lang="en-US" sz="1600" dirty="0"/>
              <a:t>way more involved</a:t>
            </a:r>
          </a:p>
          <a:p>
            <a:pPr lvl="1"/>
            <a:r>
              <a:rPr lang="en-US" sz="1600" dirty="0"/>
              <a:t>added all object and event-level selections</a:t>
            </a:r>
          </a:p>
          <a:p>
            <a:pPr lvl="2"/>
            <a:r>
              <a:rPr lang="en-US" sz="1400" dirty="0"/>
              <a:t>modeling things like the isolation and identification algorithms → unphysical/gave up on this</a:t>
            </a:r>
          </a:p>
          <a:p>
            <a:pPr lvl="3"/>
            <a:r>
              <a:rPr lang="en-US" sz="1200" dirty="0"/>
              <a:t>modeling this algorithms with efficiencies</a:t>
            </a:r>
          </a:p>
          <a:p>
            <a:pPr lvl="2"/>
            <a:r>
              <a:rPr lang="en-US" sz="1400" dirty="0"/>
              <a:t>familiarizing myself with jet clustering algorithms (</a:t>
            </a:r>
            <a:r>
              <a:rPr lang="en-US" sz="1400" dirty="0" err="1">
                <a:hlinkClick r:id="rId5"/>
              </a:rPr>
              <a:t>antikt</a:t>
            </a:r>
            <a:r>
              <a:rPr lang="en-US" sz="1400" dirty="0"/>
              <a:t>)</a:t>
            </a:r>
          </a:p>
          <a:p>
            <a:pPr lvl="1"/>
            <a:r>
              <a:rPr lang="en-US" sz="1600" dirty="0"/>
              <a:t>calculating sphericity</a:t>
            </a:r>
          </a:p>
          <a:p>
            <a:pPr lvl="2"/>
            <a:r>
              <a:rPr lang="en-US" sz="1200" dirty="0"/>
              <a:t>important because it’s a main kinematic used to cut on SUEP candidates</a:t>
            </a:r>
          </a:p>
          <a:p>
            <a:pPr lvl="2"/>
            <a:r>
              <a:rPr lang="en-US" sz="1200" dirty="0"/>
              <a:t>involved familiarization of a class called Eigen</a:t>
            </a:r>
          </a:p>
          <a:p>
            <a:pPr lvl="1"/>
            <a:r>
              <a:rPr lang="en-US" sz="1600" dirty="0"/>
              <a:t>way more plotting…(20+ histograms)</a:t>
            </a:r>
          </a:p>
          <a:p>
            <a:pPr lvl="2"/>
            <a:r>
              <a:rPr lang="en-US" sz="1400" dirty="0" err="1"/>
              <a:t>pT</a:t>
            </a:r>
            <a:r>
              <a:rPr lang="en-US" sz="1400" dirty="0"/>
              <a:t>, eta, and phi of the following:</a:t>
            </a:r>
          </a:p>
          <a:p>
            <a:pPr lvl="3"/>
            <a:r>
              <a:rPr lang="en-US" sz="1200" dirty="0"/>
              <a:t>W boson (and its mass), electrons, muons, leading leptons, MET, ak4jets, and ak15jets</a:t>
            </a:r>
          </a:p>
          <a:p>
            <a:pPr lvl="2"/>
            <a:r>
              <a:rPr lang="en-US" sz="1400" dirty="0"/>
              <a:t>sphericity</a:t>
            </a:r>
          </a:p>
          <a:p>
            <a:pPr lvl="2"/>
            <a:r>
              <a:rPr lang="en-US" sz="1400" dirty="0"/>
              <a:t>n SUEP constituents for all 9 ABCD-regions</a:t>
            </a:r>
          </a:p>
          <a:p>
            <a:pPr lvl="1"/>
            <a:r>
              <a:rPr lang="en-US" sz="1800" dirty="0"/>
              <a:t>Finally compiled on Saturday night…but I was deceived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32C9EF-30CC-E5EC-FF0F-D61A2A781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2C01E-DBE7-5F4F-A315-BBCA9180A071}" type="datetime1">
              <a:rPr lang="en-US" smtClean="0"/>
              <a:t>3/12/25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834762-A962-8698-1E22-21A50B0045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CCA00B-0A10-9BF5-229C-6BEE6E962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4A8A6-BC6B-2C4D-AE04-305AF3C3981F}" type="slidenum">
              <a:rPr lang="en-US" smtClean="0"/>
              <a:t>5</a:t>
            </a:fld>
            <a:endParaRPr lang="en-US"/>
          </a:p>
        </p:txBody>
      </p:sp>
      <p:pic>
        <p:nvPicPr>
          <p:cNvPr id="8" name="Picture 7" descr="A black text with black letters&#10;&#10;AI-generated content may be incorrect.">
            <a:extLst>
              <a:ext uri="{FF2B5EF4-FFF2-40B4-BE49-F238E27FC236}">
                <a16:creationId xmlns:a16="http://schemas.microsoft.com/office/drawing/2014/main" id="{08D31AEA-01BB-B7C9-6BDC-EFEDE8F147E9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5618" t="18383" r="8722" b="14633"/>
          <a:stretch/>
        </p:blipFill>
        <p:spPr>
          <a:xfrm>
            <a:off x="5109949" y="4499548"/>
            <a:ext cx="1458438" cy="407312"/>
          </a:xfrm>
          <a:prstGeom prst="rect">
            <a:avLst/>
          </a:prstGeom>
        </p:spPr>
      </p:pic>
      <p:pic>
        <p:nvPicPr>
          <p:cNvPr id="1026" name="Picture 2" descr="😏 Smirking Face emoji Meaning | Dictionary.com">
            <a:extLst>
              <a:ext uri="{FF2B5EF4-FFF2-40B4-BE49-F238E27FC236}">
                <a16:creationId xmlns:a16="http://schemas.microsoft.com/office/drawing/2014/main" id="{6548303C-CD42-F488-3456-DA63D5050A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662" y="384580"/>
            <a:ext cx="481786" cy="481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A screenshot of a computer program&#10;&#10;AI-generated content may be incorrect.">
            <a:extLst>
              <a:ext uri="{FF2B5EF4-FFF2-40B4-BE49-F238E27FC236}">
                <a16:creationId xmlns:a16="http://schemas.microsoft.com/office/drawing/2014/main" id="{6B4852D8-DEAB-5F0B-B063-C3994F3AA73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30290" y="1397591"/>
            <a:ext cx="3435278" cy="3018279"/>
          </a:xfrm>
          <a:prstGeom prst="rect">
            <a:avLst/>
          </a:prstGeom>
        </p:spPr>
      </p:pic>
      <p:pic>
        <p:nvPicPr>
          <p:cNvPr id="14" name="Picture 13" descr="A screen shot of a computer program&#10;&#10;AI-generated content may be incorrect.">
            <a:extLst>
              <a:ext uri="{FF2B5EF4-FFF2-40B4-BE49-F238E27FC236}">
                <a16:creationId xmlns:a16="http://schemas.microsoft.com/office/drawing/2014/main" id="{64EB399D-2933-304E-23A7-C01292714A9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41843" y="4739685"/>
            <a:ext cx="2980330" cy="1072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2348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C1EA86-6138-3C4F-7877-6026EDA16C1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07570"/>
            <a:ext cx="12192000" cy="856211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Plots generated from </a:t>
            </a:r>
            <a:r>
              <a:rPr lang="en-US" dirty="0" err="1">
                <a:solidFill>
                  <a:schemeClr val="bg1"/>
                </a:solidFill>
              </a:rPr>
              <a:t>MadAnalysis</a:t>
            </a:r>
            <a:r>
              <a:rPr lang="en-US" dirty="0">
                <a:solidFill>
                  <a:schemeClr val="bg1"/>
                </a:solidFill>
              </a:rPr>
              <a:t> Analyzer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71B034-7458-6EC5-C290-0BAAF6A86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265B0-ED77-F14E-BDF8-C23F253E1BE6}" type="datetime1">
              <a:rPr lang="en-US" smtClean="0"/>
              <a:t>3/12/25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6053AB-18A1-4E21-861D-9B58A4B60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81DEEC-06B5-CFC1-C599-4C09CB15D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4A8A6-BC6B-2C4D-AE04-305AF3C3981F}" type="slidenum">
              <a:rPr lang="en-US" smtClean="0"/>
              <a:t>6</a:t>
            </a:fld>
            <a:endParaRPr lang="en-US"/>
          </a:p>
        </p:txBody>
      </p:sp>
      <p:pic>
        <p:nvPicPr>
          <p:cNvPr id="14" name="Picture 13" descr="A blue graph with white text&#10;&#10;AI-generated content may be incorrect.">
            <a:extLst>
              <a:ext uri="{FF2B5EF4-FFF2-40B4-BE49-F238E27FC236}">
                <a16:creationId xmlns:a16="http://schemas.microsoft.com/office/drawing/2014/main" id="{1F357E73-CA28-48B6-6F85-1BD5C6B8D0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29" y="3776261"/>
            <a:ext cx="3740725" cy="2666009"/>
          </a:xfrm>
          <a:prstGeom prst="rect">
            <a:avLst/>
          </a:prstGeom>
        </p:spPr>
      </p:pic>
      <p:pic>
        <p:nvPicPr>
          <p:cNvPr id="16" name="Picture 15" descr="A graph of a graph&#10;&#10;AI-generated content may be incorrect.">
            <a:extLst>
              <a:ext uri="{FF2B5EF4-FFF2-40B4-BE49-F238E27FC236}">
                <a16:creationId xmlns:a16="http://schemas.microsoft.com/office/drawing/2014/main" id="{3FA3C32C-AE11-75CD-DAD5-187041A8C9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8529" y="3776263"/>
            <a:ext cx="3740723" cy="2666007"/>
          </a:xfrm>
          <a:prstGeom prst="rect">
            <a:avLst/>
          </a:prstGeom>
        </p:spPr>
      </p:pic>
      <p:pic>
        <p:nvPicPr>
          <p:cNvPr id="7" name="Picture 6" descr="A graph of a blue line&#10;&#10;AI-generated content may be incorrect.">
            <a:extLst>
              <a:ext uri="{FF2B5EF4-FFF2-40B4-BE49-F238E27FC236}">
                <a16:creationId xmlns:a16="http://schemas.microsoft.com/office/drawing/2014/main" id="{9B0695DE-4936-BA33-B686-6AA49984B98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855" t="1371" r="1116" b="424"/>
          <a:stretch/>
        </p:blipFill>
        <p:spPr>
          <a:xfrm>
            <a:off x="7619252" y="3732498"/>
            <a:ext cx="3657601" cy="2618148"/>
          </a:xfrm>
          <a:prstGeom prst="rect">
            <a:avLst/>
          </a:prstGeom>
        </p:spPr>
      </p:pic>
      <p:pic>
        <p:nvPicPr>
          <p:cNvPr id="8" name="Content Placeholder 7" descr="A graph of a graph&#10;&#10;AI-generated content may be incorrect.">
            <a:extLst>
              <a:ext uri="{FF2B5EF4-FFF2-40B4-BE49-F238E27FC236}">
                <a16:creationId xmlns:a16="http://schemas.microsoft.com/office/drawing/2014/main" id="{C789F59B-2B41-4475-E085-80E38B2AD7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297131" y="1196213"/>
            <a:ext cx="3740724" cy="2618148"/>
          </a:xfrm>
        </p:spPr>
      </p:pic>
      <p:pic>
        <p:nvPicPr>
          <p:cNvPr id="10" name="Picture 9" descr="A graph of a number of objects&#10;&#10;AI-generated content may be incorrect.">
            <a:extLst>
              <a:ext uri="{FF2B5EF4-FFF2-40B4-BE49-F238E27FC236}">
                <a16:creationId xmlns:a16="http://schemas.microsoft.com/office/drawing/2014/main" id="{AC357766-1593-8E22-34CC-15A5617EC6F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78530" y="1196212"/>
            <a:ext cx="3740724" cy="2623815"/>
          </a:xfrm>
          <a:prstGeom prst="rect">
            <a:avLst/>
          </a:prstGeom>
        </p:spPr>
      </p:pic>
      <p:pic>
        <p:nvPicPr>
          <p:cNvPr id="12" name="Picture 11" descr="A graph of a number of data&#10;&#10;AI-generated content may be incorrect.">
            <a:extLst>
              <a:ext uri="{FF2B5EF4-FFF2-40B4-BE49-F238E27FC236}">
                <a16:creationId xmlns:a16="http://schemas.microsoft.com/office/drawing/2014/main" id="{70207414-B142-9AA2-2E06-0E3BF86C72B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19253" y="1207546"/>
            <a:ext cx="3734547" cy="2618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7436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C34D0-7653-156C-A257-77E2D700A54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07570"/>
            <a:ext cx="12192000" cy="856211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Plots generated from C++ analyzer</a:t>
            </a:r>
          </a:p>
        </p:txBody>
      </p:sp>
      <p:pic>
        <p:nvPicPr>
          <p:cNvPr id="9" name="Content Placeholder 8" descr="A graph of a graph&#10;&#10;AI-generated content may be incorrect.">
            <a:extLst>
              <a:ext uri="{FF2B5EF4-FFF2-40B4-BE49-F238E27FC236}">
                <a16:creationId xmlns:a16="http://schemas.microsoft.com/office/drawing/2014/main" id="{D0D3A431-3116-CC47-9D9F-277BF1DCF9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54855" y="1270601"/>
            <a:ext cx="3296387" cy="2473576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D1563E-D7B3-68C3-2BC0-DFE6B39DAA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9608C-3CD8-1E40-8BE5-0152EC9588F3}" type="datetime1">
              <a:rPr lang="en-US" smtClean="0"/>
              <a:t>3/12/25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5C7AD8-1D07-6789-2D57-14391D903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1602A4-7189-43C7-E3BB-FD3DFE598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4A8A6-BC6B-2C4D-AE04-305AF3C3981F}" type="slidenum">
              <a:rPr lang="en-US" smtClean="0"/>
              <a:t>7</a:t>
            </a:fld>
            <a:endParaRPr lang="en-US"/>
          </a:p>
        </p:txBody>
      </p:sp>
      <p:pic>
        <p:nvPicPr>
          <p:cNvPr id="11" name="Picture 10" descr="A graph of data on a white background&#10;&#10;AI-generated content may be incorrect.">
            <a:extLst>
              <a:ext uri="{FF2B5EF4-FFF2-40B4-BE49-F238E27FC236}">
                <a16:creationId xmlns:a16="http://schemas.microsoft.com/office/drawing/2014/main" id="{2986EFFA-7F8C-1711-86A9-75ADEB3A54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742" y="3880440"/>
            <a:ext cx="3302926" cy="2475910"/>
          </a:xfrm>
          <a:prstGeom prst="rect">
            <a:avLst/>
          </a:prstGeom>
        </p:spPr>
      </p:pic>
      <p:pic>
        <p:nvPicPr>
          <p:cNvPr id="13" name="Picture 12" descr="A graph of a graph&#10;&#10;AI-generated content may be incorrect.">
            <a:extLst>
              <a:ext uri="{FF2B5EF4-FFF2-40B4-BE49-F238E27FC236}">
                <a16:creationId xmlns:a16="http://schemas.microsoft.com/office/drawing/2014/main" id="{52FFA6B8-BDF2-1034-415B-6C79ECB0C1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4855" y="3880440"/>
            <a:ext cx="3243774" cy="2441659"/>
          </a:xfrm>
          <a:prstGeom prst="rect">
            <a:avLst/>
          </a:prstGeom>
        </p:spPr>
      </p:pic>
      <p:pic>
        <p:nvPicPr>
          <p:cNvPr id="15" name="Picture 14" descr="A graph with blue lines and numbers&#10;&#10;AI-generated content may be incorrect.">
            <a:extLst>
              <a:ext uri="{FF2B5EF4-FFF2-40B4-BE49-F238E27FC236}">
                <a16:creationId xmlns:a16="http://schemas.microsoft.com/office/drawing/2014/main" id="{C5405833-2576-6727-F73C-7A0A86048E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4987" y="1273657"/>
            <a:ext cx="3294680" cy="2473576"/>
          </a:xfrm>
          <a:prstGeom prst="rect">
            <a:avLst/>
          </a:prstGeom>
        </p:spPr>
      </p:pic>
      <p:pic>
        <p:nvPicPr>
          <p:cNvPr id="17" name="Picture 16" descr="A graph with blue lines and dots&#10;&#10;AI-generated content may be incorrect.">
            <a:extLst>
              <a:ext uri="{FF2B5EF4-FFF2-40B4-BE49-F238E27FC236}">
                <a16:creationId xmlns:a16="http://schemas.microsoft.com/office/drawing/2014/main" id="{4B0D4B32-6747-CF5E-BFD8-A6D5B25EADE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54086" y="1268266"/>
            <a:ext cx="3302927" cy="2475911"/>
          </a:xfrm>
          <a:prstGeom prst="rect">
            <a:avLst/>
          </a:prstGeom>
        </p:spPr>
      </p:pic>
      <p:pic>
        <p:nvPicPr>
          <p:cNvPr id="19" name="Picture 18" descr="A graph with blue dots and numbers&#10;&#10;AI-generated content may be incorrect.">
            <a:extLst>
              <a:ext uri="{FF2B5EF4-FFF2-40B4-BE49-F238E27FC236}">
                <a16:creationId xmlns:a16="http://schemas.microsoft.com/office/drawing/2014/main" id="{9717A2B2-9B52-4240-1A85-ABEC99A5020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62334" y="3874114"/>
            <a:ext cx="3307779" cy="2488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2223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D14CB4A-BF02-FDA1-1F90-6FABDA9548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Delphes</a:t>
            </a:r>
            <a:r>
              <a:rPr lang="en-US" dirty="0"/>
              <a:t>/</a:t>
            </a:r>
            <a:r>
              <a:rPr lang="en-US" dirty="0" err="1"/>
              <a:t>MadAnalysis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AEBD78-360A-8E8A-F5A3-80C47BC76B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CMSSW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C31416C-4770-8FF8-4411-5B884CF77C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3C704-C205-5543-A67D-30574BF45CAC}" type="datetime1">
              <a:rPr lang="en-US" smtClean="0"/>
              <a:t>3/18/25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0E9A46F-729C-C8A7-B096-528695DC0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85CCEA0-057B-EAFF-E978-853AC8C2F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4A8A6-BC6B-2C4D-AE04-305AF3C3981F}" type="slidenum">
              <a:rPr lang="en-US" smtClean="0"/>
              <a:t>8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7B9BFB4-CBD3-755E-DE7E-3A3A011C60AC}"/>
              </a:ext>
            </a:extLst>
          </p:cNvPr>
          <p:cNvSpPr txBox="1">
            <a:spLocks/>
          </p:cNvSpPr>
          <p:nvPr/>
        </p:nvSpPr>
        <p:spPr>
          <a:xfrm>
            <a:off x="0" y="307570"/>
            <a:ext cx="12192000" cy="85621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Tuning End Goal</a:t>
            </a:r>
          </a:p>
        </p:txBody>
      </p:sp>
      <p:pic>
        <p:nvPicPr>
          <p:cNvPr id="13" name="Content Placeholder 10" descr="A graph of a number of numbers&#10;&#10;AI-generated content may be incorrect.">
            <a:extLst>
              <a:ext uri="{FF2B5EF4-FFF2-40B4-BE49-F238E27FC236}">
                <a16:creationId xmlns:a16="http://schemas.microsoft.com/office/drawing/2014/main" id="{F2572783-D6BB-0FF9-8ADB-8EE397E0BF5A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6391540" y="2171269"/>
            <a:ext cx="4438119" cy="3995504"/>
          </a:xfrm>
        </p:spPr>
      </p:pic>
      <p:sp>
        <p:nvSpPr>
          <p:cNvPr id="16" name="Right Arrow 15">
            <a:extLst>
              <a:ext uri="{FF2B5EF4-FFF2-40B4-BE49-F238E27FC236}">
                <a16:creationId xmlns:a16="http://schemas.microsoft.com/office/drawing/2014/main" id="{3277F651-0A7A-52E4-DE8F-20B8566BAC5B}"/>
              </a:ext>
            </a:extLst>
          </p:cNvPr>
          <p:cNvSpPr/>
          <p:nvPr/>
        </p:nvSpPr>
        <p:spPr>
          <a:xfrm>
            <a:off x="5554630" y="3719594"/>
            <a:ext cx="880915" cy="23568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21,500+ Questions Mark Stock Photos, Pictures &amp; Royalty-Free Images -  iStock | Questions mark icon">
            <a:extLst>
              <a:ext uri="{FF2B5EF4-FFF2-40B4-BE49-F238E27FC236}">
                <a16:creationId xmlns:a16="http://schemas.microsoft.com/office/drawing/2014/main" id="{CD435E1C-6AB7-3F67-C1E1-3D4EF925BB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2525" y="2228643"/>
            <a:ext cx="3349136" cy="3349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24764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321B4D-75E8-9F7E-A855-A5D9475C48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5CC6B3-284E-8EFD-B0E6-D2558F6C4E1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07570"/>
            <a:ext cx="12192000" cy="856211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Outline for next two weeks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F147C0-B89C-D9AF-CE28-DCFF10F68C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97592"/>
            <a:ext cx="7540487" cy="4351338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Today:</a:t>
            </a:r>
          </a:p>
          <a:p>
            <a:pPr lvl="1"/>
            <a:r>
              <a:rPr lang="en-US" sz="2000" dirty="0"/>
              <a:t>analyzer with all event and object selections has been completely written</a:t>
            </a:r>
          </a:p>
          <a:p>
            <a:pPr lvl="2"/>
            <a:r>
              <a:rPr lang="en-US" sz="1600" dirty="0"/>
              <a:t>plots shown</a:t>
            </a:r>
          </a:p>
          <a:p>
            <a:r>
              <a:rPr lang="en-US" sz="2400" dirty="0"/>
              <a:t>By EOW:</a:t>
            </a:r>
          </a:p>
          <a:p>
            <a:pPr lvl="1"/>
            <a:r>
              <a:rPr lang="en-US" sz="2000" dirty="0"/>
              <a:t>running the entire WH analysis using the </a:t>
            </a:r>
            <a:r>
              <a:rPr lang="en-US" sz="2000" dirty="0" err="1"/>
              <a:t>coffea</a:t>
            </a:r>
            <a:r>
              <a:rPr lang="en-US" sz="2000" dirty="0"/>
              <a:t> framework</a:t>
            </a:r>
          </a:p>
          <a:p>
            <a:pPr lvl="2"/>
            <a:r>
              <a:rPr lang="en-US" sz="1800" dirty="0"/>
              <a:t>outputs have been generated by the other guys but don’t contain all the kinematics I need</a:t>
            </a:r>
          </a:p>
          <a:p>
            <a:pPr lvl="2"/>
            <a:r>
              <a:rPr lang="en-US" sz="1800" dirty="0"/>
              <a:t>this is going to take forever</a:t>
            </a:r>
          </a:p>
          <a:p>
            <a:pPr lvl="1"/>
            <a:r>
              <a:rPr lang="en-US" sz="2000" dirty="0"/>
              <a:t>start taking ratios to get a rough idea of initial CMSSW and </a:t>
            </a:r>
            <a:r>
              <a:rPr lang="en-US" sz="2000" dirty="0" err="1"/>
              <a:t>Delphes</a:t>
            </a:r>
            <a:r>
              <a:rPr lang="en-US" sz="2000" dirty="0"/>
              <a:t> agreement</a:t>
            </a:r>
          </a:p>
          <a:p>
            <a:pPr lvl="1"/>
            <a:r>
              <a:rPr lang="en-US" sz="2000" dirty="0"/>
              <a:t>begin the tuning process</a:t>
            </a:r>
          </a:p>
          <a:p>
            <a:r>
              <a:rPr lang="en-US" sz="2400" dirty="0"/>
              <a:t>Next week:</a:t>
            </a:r>
          </a:p>
          <a:p>
            <a:pPr lvl="1"/>
            <a:r>
              <a:rPr lang="en-US" sz="2000" dirty="0"/>
              <a:t>Hopefully will have some agreeable plots → will start distributing materials/sending results to committees for approval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630F3B-04FA-0325-0B8A-8C87790F15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9608C-3CD8-1E40-8BE5-0152EC9588F3}" type="datetime1">
              <a:rPr lang="en-US" smtClean="0"/>
              <a:t>3/12/25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111B2D-DFB3-3500-53CD-6B90D1E26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003603-BCCE-CF69-143B-5BD84C0BE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4A8A6-BC6B-2C4D-AE04-305AF3C3981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0041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9148</TotalTime>
  <Words>815</Words>
  <Application>Microsoft Macintosh PowerPoint</Application>
  <PresentationFormat>Widescreen</PresentationFormat>
  <Paragraphs>117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Aptos</vt:lpstr>
      <vt:lpstr>Aptos Display</vt:lpstr>
      <vt:lpstr>Arial</vt:lpstr>
      <vt:lpstr>Wingdings</vt:lpstr>
      <vt:lpstr>Office Theme</vt:lpstr>
      <vt:lpstr>EXO-24-030: WH SUEP  Reinterpretation</vt:lpstr>
      <vt:lpstr>Action Item Refresher</vt:lpstr>
      <vt:lpstr>Project Timeline &amp; Feasibility Updates</vt:lpstr>
      <vt:lpstr>Me right now</vt:lpstr>
      <vt:lpstr>Developer’s developments</vt:lpstr>
      <vt:lpstr>Plots generated from MadAnalysis Analyzer</vt:lpstr>
      <vt:lpstr>Plots generated from C++ analyzer</vt:lpstr>
      <vt:lpstr>PowerPoint Presentation</vt:lpstr>
      <vt:lpstr>Outline for next two weeks</vt:lpstr>
      <vt:lpstr>Need her back tbh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Ryleigh Resendiz</dc:creator>
  <cp:lastModifiedBy>Ryleigh Resendiz</cp:lastModifiedBy>
  <cp:revision>226</cp:revision>
  <dcterms:created xsi:type="dcterms:W3CDTF">2025-03-11T12:21:42Z</dcterms:created>
  <dcterms:modified xsi:type="dcterms:W3CDTF">2025-03-18T14:40:00Z</dcterms:modified>
</cp:coreProperties>
</file>