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305" r:id="rId6"/>
    <p:sldId id="332" r:id="rId7"/>
    <p:sldId id="347" r:id="rId8"/>
    <p:sldId id="370" r:id="rId9"/>
    <p:sldId id="369" r:id="rId10"/>
    <p:sldId id="371" r:id="rId11"/>
    <p:sldId id="365" r:id="rId12"/>
    <p:sldId id="372" r:id="rId13"/>
    <p:sldId id="342" r:id="rId14"/>
    <p:sldId id="343" r:id="rId15"/>
    <p:sldId id="363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vanni Casula" initials="GC" lastIdx="1" clrIdx="0">
    <p:extLst>
      <p:ext uri="{19B8F6BF-5375-455C-9EA6-DF929625EA0E}">
        <p15:presenceInfo xmlns:p15="http://schemas.microsoft.com/office/powerpoint/2012/main" userId="S::giovanni.casula@cern.ch::60d4f75f-59c8-4578-a565-3c8442a1e7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DB39"/>
    <a:srgbClr val="FFB7AF"/>
    <a:srgbClr val="0093BE"/>
    <a:srgbClr val="662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93792" autoAdjust="0"/>
  </p:normalViewPr>
  <p:slideViewPr>
    <p:cSldViewPr snapToObjects="1" showGuides="1">
      <p:cViewPr varScale="1">
        <p:scale>
          <a:sx n="157" d="100"/>
          <a:sy n="157" d="100"/>
        </p:scale>
        <p:origin x="150" y="30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/>
              <a:t>Giovanni Casula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16869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harepoint.com/sites/HL-LHC/WP15/SitePages/HL-LHC-Installation-Discrepancies.aspx" TargetMode="External"/><Relationship Id="rId2" Type="http://schemas.openxmlformats.org/officeDocument/2006/relationships/hyperlink" Target="https://cern.sharepoint.com/sites/HL-LHC/WP15/SitePages/Review-for-Installation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ern.sharepoint.com/sites/HL-LHC/WP15/SitePages/HL-LHC-Integration-Reference-Models-for-Underground-and-Surface-Buildings.asp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92290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80465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79644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301805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990600" y="3798934"/>
            <a:ext cx="6952008" cy="457726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/>
              <a:t>Stephane Maridor, Paolo Fessia, </a:t>
            </a:r>
            <a:r>
              <a:rPr lang="en-US" i="1" u="sng" dirty="0"/>
              <a:t>Miguel Navarro Baeza</a:t>
            </a:r>
            <a:endParaRPr lang="en-US" i="1" dirty="0"/>
          </a:p>
          <a:p>
            <a:r>
              <a:rPr lang="en-US" dirty="0"/>
              <a:t>HL-LHC WP15 Integration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itre 17">
            <a:extLst>
              <a:ext uri="{FF2B5EF4-FFF2-40B4-BE49-F238E27FC236}">
                <a16:creationId xmlns:a16="http://schemas.microsoft.com/office/drawing/2014/main" id="{61BC6B2D-BA1E-071C-A80B-D008B1997993}"/>
              </a:ext>
            </a:extLst>
          </p:cNvPr>
          <p:cNvSpPr txBox="1">
            <a:spLocks/>
          </p:cNvSpPr>
          <p:nvPr/>
        </p:nvSpPr>
        <p:spPr>
          <a:xfrm>
            <a:off x="790648" y="1834986"/>
            <a:ext cx="7562703" cy="13848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HL-LHC New Infrastructure Integration – Status Update &amp; Key Deadlines</a:t>
            </a:r>
          </a:p>
        </p:txBody>
      </p:sp>
      <p:sp>
        <p:nvSpPr>
          <p:cNvPr id="6" name="Espace réservé du texte 19">
            <a:extLst>
              <a:ext uri="{FF2B5EF4-FFF2-40B4-BE49-F238E27FC236}">
                <a16:creationId xmlns:a16="http://schemas.microsoft.com/office/drawing/2014/main" id="{B04619B1-AF58-2635-4698-5DB0B6B36F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15616" y="4577556"/>
            <a:ext cx="6480000" cy="261938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21/02/2025</a:t>
            </a:r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3" name="Espace réservé du texte 19">
            <a:extLst>
              <a:ext uri="{FF2B5EF4-FFF2-40B4-BE49-F238E27FC236}">
                <a16:creationId xmlns:a16="http://schemas.microsoft.com/office/drawing/2014/main" id="{9DEB7EE1-1AD2-2B55-24CA-FBAD6CF08A42}"/>
              </a:ext>
            </a:extLst>
          </p:cNvPr>
          <p:cNvSpPr txBox="1">
            <a:spLocks/>
          </p:cNvSpPr>
          <p:nvPr/>
        </p:nvSpPr>
        <p:spPr>
          <a:xfrm>
            <a:off x="6012160" y="4577556"/>
            <a:ext cx="1570152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i="0" dirty="0">
                <a:solidFill>
                  <a:schemeClr val="bg2"/>
                </a:solidFill>
                <a:hlinkClick r:id="rId3"/>
              </a:rPr>
              <a:t>INDICO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C286C-1E8F-A3E6-0DCF-8271EF281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72C62-1E44-0BDE-F625-938082D91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27B207-7268-11FD-C714-0E10F0E5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10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1D31F67-6C01-8CAF-53C6-3F14C3C04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dirty="0"/>
              <a:t>Thanks!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200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A14991-ED88-E44A-85D5-05EC9F011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7A3C7F-1BA6-41CD-DFB1-FD262E51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813F83-783F-B72B-B893-B1E420D80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11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31B2031-3E8C-D7C2-92E3-9CA11D0AC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dirty="0"/>
              <a:t>Extra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8393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41A0CA-6008-D669-91C9-2645C54A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12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563638"/>
            <a:ext cx="7920000" cy="2473074"/>
          </a:xfrm>
        </p:spPr>
        <p:txBody>
          <a:bodyPr>
            <a:normAutofit/>
          </a:bodyPr>
          <a:lstStyle/>
          <a:p>
            <a:pPr algn="just"/>
            <a:r>
              <a:rPr lang="en-GB" sz="1600" b="1" dirty="0"/>
              <a:t>Integration Review for Installation – </a:t>
            </a:r>
            <a:r>
              <a:rPr lang="en-GB" sz="1600" b="1" dirty="0">
                <a:hlinkClick r:id="rId2"/>
              </a:rPr>
              <a:t>SharePoint Link</a:t>
            </a:r>
            <a:endParaRPr lang="en-GB" sz="1600" b="1" dirty="0"/>
          </a:p>
          <a:p>
            <a:pPr algn="just"/>
            <a:endParaRPr lang="en-GB" sz="1600" b="1" dirty="0"/>
          </a:p>
          <a:p>
            <a:pPr algn="just"/>
            <a:r>
              <a:rPr lang="en-GB" sz="1600" b="1" dirty="0"/>
              <a:t>HL-LHC Installation Discrepancies – </a:t>
            </a:r>
            <a:r>
              <a:rPr lang="en-GB" sz="1600" b="1" dirty="0">
                <a:hlinkClick r:id="rId3"/>
              </a:rPr>
              <a:t>SharePoint Link</a:t>
            </a:r>
            <a:endParaRPr lang="en-GB" sz="1600" b="1" dirty="0"/>
          </a:p>
          <a:p>
            <a:pPr algn="just"/>
            <a:endParaRPr lang="en-GB" sz="1600" b="1" dirty="0"/>
          </a:p>
          <a:p>
            <a:pPr algn="just"/>
            <a:r>
              <a:rPr lang="en-GB" sz="1600" b="1" dirty="0"/>
              <a:t>HL-LHC Integration Reference Models for Underground and Surface Buildings – </a:t>
            </a:r>
            <a:r>
              <a:rPr lang="en-GB" sz="1600" b="1" dirty="0">
                <a:hlinkClick r:id="rId4"/>
              </a:rPr>
              <a:t>SharePoint Link</a:t>
            </a:r>
            <a:endParaRPr lang="en-GB" sz="1600" b="1" dirty="0"/>
          </a:p>
          <a:p>
            <a:pPr algn="just"/>
            <a:endParaRPr lang="en-GB" sz="1600" b="1" dirty="0"/>
          </a:p>
          <a:p>
            <a:pPr algn="just"/>
            <a:endParaRPr lang="en-GB" sz="160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8BCCC0F-E2AD-0698-8327-1E9D2F5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Additional Material</a:t>
            </a:r>
          </a:p>
        </p:txBody>
      </p:sp>
    </p:spTree>
    <p:extLst>
      <p:ext uri="{BB962C8B-B14F-4D97-AF65-F5344CB8AC3E}">
        <p14:creationId xmlns:p14="http://schemas.microsoft.com/office/powerpoint/2010/main" val="1362537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2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31590"/>
            <a:ext cx="7920000" cy="2901639"/>
          </a:xfrm>
        </p:spPr>
        <p:txBody>
          <a:bodyPr>
            <a:normAutofit/>
          </a:bodyPr>
          <a:lstStyle/>
          <a:p>
            <a:pPr algn="just"/>
            <a:r>
              <a:rPr lang="en-GB" sz="1400" dirty="0"/>
              <a:t>Provide each </a:t>
            </a:r>
            <a:r>
              <a:rPr lang="en-GB" sz="1400" b="1" dirty="0"/>
              <a:t>service and equipment </a:t>
            </a:r>
            <a:r>
              <a:rPr lang="en-GB" sz="1400" dirty="0"/>
              <a:t>a </a:t>
            </a:r>
            <a:r>
              <a:rPr lang="en-GB" sz="1400" b="1" dirty="0"/>
              <a:t>reserved space </a:t>
            </a:r>
            <a:r>
              <a:rPr lang="en-GB" sz="1400" dirty="0"/>
              <a:t>in HL-LHC integration 3D models of each facility according to project baseline.</a:t>
            </a:r>
          </a:p>
          <a:p>
            <a:pPr algn="just"/>
            <a:r>
              <a:rPr lang="en-GB" sz="1400" dirty="0"/>
              <a:t>Overview of HL-LHC new underground integration review:</a:t>
            </a:r>
          </a:p>
          <a:p>
            <a:pPr lvl="1" algn="just"/>
            <a:r>
              <a:rPr lang="en-GB" sz="1200" dirty="0"/>
              <a:t>Performed by HL-LHC WP15 in collaboration with the ‘</a:t>
            </a:r>
            <a:r>
              <a:rPr lang="en-GB" sz="1200" b="1" dirty="0"/>
              <a:t>HL-LHC Installation Review Mailing List</a:t>
            </a:r>
            <a:r>
              <a:rPr lang="en-GB" sz="1200" dirty="0"/>
              <a:t>’</a:t>
            </a:r>
          </a:p>
          <a:p>
            <a:pPr lvl="1" algn="just"/>
            <a:r>
              <a:rPr lang="en-GB" sz="1200" dirty="0"/>
              <a:t>Discussed and approved in “</a:t>
            </a:r>
            <a:r>
              <a:rPr lang="en-GB" sz="1200" b="1" dirty="0"/>
              <a:t>HL-LHC WP15 Monday Integration Meetings</a:t>
            </a:r>
            <a:r>
              <a:rPr lang="en-GB" sz="1200" dirty="0"/>
              <a:t>”</a:t>
            </a:r>
          </a:p>
          <a:p>
            <a:pPr lvl="1" algn="just"/>
            <a:r>
              <a:rPr lang="en-GB" sz="1200" dirty="0"/>
              <a:t>Pertinent members of the HL-LHC project's </a:t>
            </a:r>
            <a:r>
              <a:rPr lang="en-GB" sz="1200" b="1" dirty="0"/>
              <a:t>relevant</a:t>
            </a:r>
            <a:r>
              <a:rPr lang="en-GB" sz="1200" dirty="0"/>
              <a:t> </a:t>
            </a:r>
            <a:r>
              <a:rPr lang="en-GB" sz="1200" b="1" dirty="0"/>
              <a:t>WPs invited</a:t>
            </a:r>
            <a:r>
              <a:rPr lang="en-GB" sz="1200" dirty="0"/>
              <a:t>.</a:t>
            </a:r>
          </a:p>
          <a:p>
            <a:pPr algn="just"/>
            <a:r>
              <a:rPr lang="en-GB" sz="1400" dirty="0"/>
              <a:t>Due to key equipment installation timelines, </a:t>
            </a:r>
            <a:r>
              <a:rPr lang="en-GB" sz="1400" b="1" dirty="0"/>
              <a:t>integration approval </a:t>
            </a:r>
            <a:r>
              <a:rPr lang="en-GB" sz="1400" dirty="0"/>
              <a:t>has been </a:t>
            </a:r>
            <a:r>
              <a:rPr lang="en-GB" sz="1400" b="1" dirty="0"/>
              <a:t>phased</a:t>
            </a:r>
            <a:r>
              <a:rPr lang="en-GB" sz="1400" dirty="0"/>
              <a:t> to maintain coherence with installation planning. </a:t>
            </a:r>
          </a:p>
          <a:p>
            <a:pPr algn="just"/>
            <a:r>
              <a:rPr lang="en-GB" sz="1400" dirty="0"/>
              <a:t>Once a </a:t>
            </a:r>
            <a:r>
              <a:rPr lang="en-GB" sz="1400" b="1" dirty="0"/>
              <a:t>Phase</a:t>
            </a:r>
            <a:r>
              <a:rPr lang="en-GB" sz="1400" dirty="0"/>
              <a:t> is </a:t>
            </a:r>
            <a:r>
              <a:rPr lang="en-GB" sz="1400" b="1" dirty="0"/>
              <a:t>approved</a:t>
            </a:r>
            <a:r>
              <a:rPr lang="en-GB" sz="1400" dirty="0"/>
              <a:t> by HL-LHC Technical De-/Installation Coordinator it becomes integration </a:t>
            </a:r>
            <a:r>
              <a:rPr lang="en-GB" sz="1400" b="1" dirty="0"/>
              <a:t>baseline</a:t>
            </a:r>
            <a:r>
              <a:rPr lang="en-GB" sz="1400" dirty="0"/>
              <a:t> that consolidates equipment space allocation.</a:t>
            </a:r>
          </a:p>
          <a:p>
            <a:pPr marL="0" indent="0" algn="just">
              <a:buNone/>
            </a:pPr>
            <a:endParaRPr lang="en-GB" sz="1600" dirty="0"/>
          </a:p>
          <a:p>
            <a:pPr algn="l"/>
            <a:endParaRPr lang="en-GB" sz="1800" b="1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8BCCC0F-E2AD-0698-8327-1E9D2F5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Introduction to </a:t>
            </a:r>
            <a:r>
              <a:rPr lang="en-US" u="sng" dirty="0"/>
              <a:t>Integration Review</a:t>
            </a:r>
            <a:endParaRPr lang="en-GB" u="sng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F9097D4B-8262-9E9A-CCC9-E8273C2F9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662C99D8-21BF-2CBB-F783-C01EA4385E72}"/>
              </a:ext>
            </a:extLst>
          </p:cNvPr>
          <p:cNvSpPr/>
          <p:nvPr/>
        </p:nvSpPr>
        <p:spPr>
          <a:xfrm>
            <a:off x="4411496" y="3939902"/>
            <a:ext cx="321008" cy="648072"/>
          </a:xfrm>
          <a:prstGeom prst="down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20E2BB-77EC-F9F2-18F1-A2FA0FB86C3C}"/>
              </a:ext>
            </a:extLst>
          </p:cNvPr>
          <p:cNvSpPr txBox="1"/>
          <p:nvPr/>
        </p:nvSpPr>
        <p:spPr>
          <a:xfrm>
            <a:off x="3032956" y="4650690"/>
            <a:ext cx="3078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/>
                </a:solidFill>
              </a:rPr>
              <a:t>INSTALLATION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F93683-F856-F801-4015-7AD1A02AB41A}"/>
              </a:ext>
            </a:extLst>
          </p:cNvPr>
          <p:cNvSpPr txBox="1"/>
          <p:nvPr/>
        </p:nvSpPr>
        <p:spPr>
          <a:xfrm>
            <a:off x="3032956" y="3513352"/>
            <a:ext cx="3078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/>
                </a:solidFill>
              </a:rPr>
              <a:t>INTEGRATION APPROVAL</a:t>
            </a:r>
          </a:p>
        </p:txBody>
      </p:sp>
    </p:spTree>
    <p:extLst>
      <p:ext uri="{BB962C8B-B14F-4D97-AF65-F5344CB8AC3E}">
        <p14:creationId xmlns:p14="http://schemas.microsoft.com/office/powerpoint/2010/main" val="257520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2444F1-7E5F-BA82-84E7-E2C30AD57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5DB8229-305A-A621-E2F4-48454F305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HL-LHC new technical infrastructure integration completion</a:t>
            </a: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EDB4E4-2BD9-DDE3-DA3B-D50601A80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/>
              <a:t>Miguel Navarro Baeza WP15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9CE306-2C24-8593-84D1-85C431B3D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z="1400" smtClean="0"/>
              <a:t>3</a:t>
            </a:fld>
            <a:endParaRPr lang="en-GB" sz="1400"/>
          </a:p>
        </p:txBody>
      </p:sp>
      <p:pic>
        <p:nvPicPr>
          <p:cNvPr id="2" name="Content Placeholder 9" descr="A blue and grey pipe system&#10;&#10;Description automatically generated">
            <a:extLst>
              <a:ext uri="{FF2B5EF4-FFF2-40B4-BE49-F238E27FC236}">
                <a16:creationId xmlns:a16="http://schemas.microsoft.com/office/drawing/2014/main" id="{30B58436-F3BB-CEBF-85EA-6DBB552E5A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31" r="3017" b="5735"/>
          <a:stretch/>
        </p:blipFill>
        <p:spPr>
          <a:xfrm>
            <a:off x="1143660" y="736154"/>
            <a:ext cx="7097862" cy="38367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76E488-5B34-E357-DC43-93EB64AD9E32}"/>
              </a:ext>
            </a:extLst>
          </p:cNvPr>
          <p:cNvSpPr txBox="1"/>
          <p:nvPr/>
        </p:nvSpPr>
        <p:spPr>
          <a:xfrm>
            <a:off x="4035936" y="4170889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IP5 (CMS)</a:t>
            </a:r>
            <a:endParaRPr lang="en-GB" sz="1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F086D7-A57F-6F5B-936D-65F295D768F5}"/>
              </a:ext>
            </a:extLst>
          </p:cNvPr>
          <p:cNvSpPr txBox="1"/>
          <p:nvPr/>
        </p:nvSpPr>
        <p:spPr>
          <a:xfrm>
            <a:off x="5612489" y="2649820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UR55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91AB65-34C1-6E3F-C88A-937A26EEFE56}"/>
              </a:ext>
            </a:extLst>
          </p:cNvPr>
          <p:cNvSpPr txBox="1"/>
          <p:nvPr/>
        </p:nvSpPr>
        <p:spPr>
          <a:xfrm>
            <a:off x="2746602" y="2290664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US57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67A71A-026D-7DC0-88D9-42FD029C7C41}"/>
              </a:ext>
            </a:extLst>
          </p:cNvPr>
          <p:cNvSpPr txBox="1"/>
          <p:nvPr/>
        </p:nvSpPr>
        <p:spPr>
          <a:xfrm>
            <a:off x="2188050" y="2928004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UA57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8F9B30-BFDE-2C6E-1088-569B23E3B14C}"/>
              </a:ext>
            </a:extLst>
          </p:cNvPr>
          <p:cNvSpPr txBox="1"/>
          <p:nvPr/>
        </p:nvSpPr>
        <p:spPr>
          <a:xfrm>
            <a:off x="7474900" y="4035924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UA53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65493B-C472-197C-6933-9DDC7B943853}"/>
              </a:ext>
            </a:extLst>
          </p:cNvPr>
          <p:cNvSpPr txBox="1"/>
          <p:nvPr/>
        </p:nvSpPr>
        <p:spPr>
          <a:xfrm>
            <a:off x="6397869" y="3520029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UL53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3249D1-4A04-1E31-CE96-3BD77BD50166}"/>
              </a:ext>
            </a:extLst>
          </p:cNvPr>
          <p:cNvSpPr txBox="1"/>
          <p:nvPr/>
        </p:nvSpPr>
        <p:spPr>
          <a:xfrm>
            <a:off x="3407806" y="2960399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UL57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B2FE74-8489-4669-0DE4-5CD6EDB3C6E4}"/>
              </a:ext>
            </a:extLst>
          </p:cNvPr>
          <p:cNvSpPr txBox="1"/>
          <p:nvPr/>
        </p:nvSpPr>
        <p:spPr>
          <a:xfrm>
            <a:off x="4090155" y="757781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SHM57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E6A3DD-5FC3-9AC2-1BCB-B3C699C72358}"/>
              </a:ext>
            </a:extLst>
          </p:cNvPr>
          <p:cNvSpPr txBox="1"/>
          <p:nvPr/>
        </p:nvSpPr>
        <p:spPr>
          <a:xfrm>
            <a:off x="2347487" y="943069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SF57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DF2924-D57B-6C4A-7B96-B2A765B67653}"/>
              </a:ext>
            </a:extLst>
          </p:cNvPr>
          <p:cNvSpPr txBox="1"/>
          <p:nvPr/>
        </p:nvSpPr>
        <p:spPr>
          <a:xfrm>
            <a:off x="1376830" y="1161095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SD57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4BBD85-82F4-C45C-47E6-B2D39A41674D}"/>
              </a:ext>
            </a:extLst>
          </p:cNvPr>
          <p:cNvSpPr txBox="1"/>
          <p:nvPr/>
        </p:nvSpPr>
        <p:spPr>
          <a:xfrm>
            <a:off x="1017281" y="1666395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SE57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0B6205-960E-5775-1473-38C2B2FD4A47}"/>
              </a:ext>
            </a:extLst>
          </p:cNvPr>
          <p:cNvSpPr txBox="1"/>
          <p:nvPr/>
        </p:nvSpPr>
        <p:spPr>
          <a:xfrm>
            <a:off x="1259632" y="2080813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SU57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E84561-BF6E-2B92-59AA-68091DD9D673}"/>
              </a:ext>
            </a:extLst>
          </p:cNvPr>
          <p:cNvSpPr txBox="1"/>
          <p:nvPr/>
        </p:nvSpPr>
        <p:spPr>
          <a:xfrm>
            <a:off x="676115" y="3246016"/>
            <a:ext cx="13513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LHC Tunnel</a:t>
            </a:r>
            <a:endParaRPr lang="en-GB" sz="1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AA9C506-27BC-3DFA-8D06-419E0252CC97}"/>
              </a:ext>
            </a:extLst>
          </p:cNvPr>
          <p:cNvSpPr txBox="1"/>
          <p:nvPr/>
        </p:nvSpPr>
        <p:spPr>
          <a:xfrm>
            <a:off x="3281427" y="1484410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SHE57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ACB745-E33A-5BB8-B7C8-2FDFECA83DC4}"/>
              </a:ext>
            </a:extLst>
          </p:cNvPr>
          <p:cNvSpPr txBox="1"/>
          <p:nvPr/>
        </p:nvSpPr>
        <p:spPr>
          <a:xfrm>
            <a:off x="2446765" y="2040902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PM57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D925F6-5941-1A28-10E0-105DF9AFE0BA}"/>
              </a:ext>
            </a:extLst>
          </p:cNvPr>
          <p:cNvSpPr txBox="1"/>
          <p:nvPr/>
        </p:nvSpPr>
        <p:spPr>
          <a:xfrm>
            <a:off x="2655482" y="741681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933D82-3A5E-9BF3-962E-6BFCCB108D23}"/>
              </a:ext>
            </a:extLst>
          </p:cNvPr>
          <p:cNvSpPr txBox="1"/>
          <p:nvPr/>
        </p:nvSpPr>
        <p:spPr>
          <a:xfrm>
            <a:off x="3589422" y="1695358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8DA356-D170-6E6A-547D-62EEDFC80EBD}"/>
              </a:ext>
            </a:extLst>
          </p:cNvPr>
          <p:cNvSpPr txBox="1"/>
          <p:nvPr/>
        </p:nvSpPr>
        <p:spPr>
          <a:xfrm>
            <a:off x="2497653" y="3132904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FF5D02-F81B-4968-0524-1ACFC3833737}"/>
              </a:ext>
            </a:extLst>
          </p:cNvPr>
          <p:cNvSpPr txBox="1"/>
          <p:nvPr/>
        </p:nvSpPr>
        <p:spPr>
          <a:xfrm>
            <a:off x="7782895" y="4251368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E132A5E-52C5-BB24-20FA-A502C3306855}"/>
              </a:ext>
            </a:extLst>
          </p:cNvPr>
          <p:cNvSpPr txBox="1"/>
          <p:nvPr/>
        </p:nvSpPr>
        <p:spPr>
          <a:xfrm>
            <a:off x="1567627" y="2284298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392579C-180D-9FD8-AD9F-8367BC6C6990}"/>
              </a:ext>
            </a:extLst>
          </p:cNvPr>
          <p:cNvSpPr txBox="1"/>
          <p:nvPr/>
        </p:nvSpPr>
        <p:spPr>
          <a:xfrm>
            <a:off x="2761568" y="1825458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EA46AA-BE3C-FF87-801F-C17E1DCA48E9}"/>
              </a:ext>
            </a:extLst>
          </p:cNvPr>
          <p:cNvSpPr txBox="1"/>
          <p:nvPr/>
        </p:nvSpPr>
        <p:spPr>
          <a:xfrm>
            <a:off x="1334358" y="1462712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A79200-9ECF-B4AF-53D4-0C12E11CFF4B}"/>
              </a:ext>
            </a:extLst>
          </p:cNvPr>
          <p:cNvSpPr txBox="1"/>
          <p:nvPr/>
        </p:nvSpPr>
        <p:spPr>
          <a:xfrm>
            <a:off x="1684825" y="955253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80%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DBC2C70-D21C-5E9A-FE66-12E74A9A79DD}"/>
              </a:ext>
            </a:extLst>
          </p:cNvPr>
          <p:cNvSpPr txBox="1"/>
          <p:nvPr/>
        </p:nvSpPr>
        <p:spPr>
          <a:xfrm>
            <a:off x="4398150" y="552882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80%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6A7756D-2778-1368-307A-398CF883AA29}"/>
              </a:ext>
            </a:extLst>
          </p:cNvPr>
          <p:cNvSpPr txBox="1"/>
          <p:nvPr/>
        </p:nvSpPr>
        <p:spPr>
          <a:xfrm>
            <a:off x="3715801" y="3161409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70%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963994E-998A-D852-6191-B965ED2D6858}"/>
              </a:ext>
            </a:extLst>
          </p:cNvPr>
          <p:cNvSpPr txBox="1"/>
          <p:nvPr/>
        </p:nvSpPr>
        <p:spPr>
          <a:xfrm>
            <a:off x="6747110" y="3735473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70%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67D597B-9CB2-A3B2-10F5-C8CE23C9B7B8}"/>
              </a:ext>
            </a:extLst>
          </p:cNvPr>
          <p:cNvSpPr txBox="1"/>
          <p:nvPr/>
        </p:nvSpPr>
        <p:spPr>
          <a:xfrm>
            <a:off x="5920484" y="2854720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80%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5A1F31D-A47D-DCF3-F7CA-C1DBCC6BC852}"/>
              </a:ext>
            </a:extLst>
          </p:cNvPr>
          <p:cNvSpPr txBox="1"/>
          <p:nvPr/>
        </p:nvSpPr>
        <p:spPr>
          <a:xfrm>
            <a:off x="1587231" y="2520193"/>
            <a:ext cx="10933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UW57</a:t>
            </a:r>
            <a:endParaRPr lang="en-GB" sz="1400" b="1" dirty="0">
              <a:solidFill>
                <a:schemeClr val="bg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F09B49-6649-C33D-6820-104711F6B4FA}"/>
              </a:ext>
            </a:extLst>
          </p:cNvPr>
          <p:cNvSpPr txBox="1"/>
          <p:nvPr/>
        </p:nvSpPr>
        <p:spPr>
          <a:xfrm>
            <a:off x="1895226" y="2716346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B050"/>
                </a:solidFill>
              </a:rPr>
              <a:t>100%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B06032D-89D8-651A-DE38-A0C29C3E36C0}"/>
              </a:ext>
            </a:extLst>
          </p:cNvPr>
          <p:cNvSpPr txBox="1"/>
          <p:nvPr/>
        </p:nvSpPr>
        <p:spPr>
          <a:xfrm>
            <a:off x="3051885" y="2497116"/>
            <a:ext cx="47738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80%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05451C-B2E6-E74B-C006-EC48FDC36121}"/>
              </a:ext>
            </a:extLst>
          </p:cNvPr>
          <p:cNvSpPr txBox="1"/>
          <p:nvPr/>
        </p:nvSpPr>
        <p:spPr>
          <a:xfrm>
            <a:off x="3032956" y="4577511"/>
            <a:ext cx="307808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i="1" dirty="0">
                <a:solidFill>
                  <a:schemeClr val="tx2"/>
                </a:solidFill>
              </a:rPr>
              <a:t>P. Fessia at Chamonix Workshop</a:t>
            </a:r>
          </a:p>
        </p:txBody>
      </p:sp>
    </p:spTree>
    <p:extLst>
      <p:ext uri="{BB962C8B-B14F-4D97-AF65-F5344CB8AC3E}">
        <p14:creationId xmlns:p14="http://schemas.microsoft.com/office/powerpoint/2010/main" val="173931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7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4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24" y="648078"/>
            <a:ext cx="8568952" cy="6008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/>
              <a:t>HL-LHC -  P1/P5 Surface buildings - Phase II - Weekly integration review for installation, EDMS </a:t>
            </a:r>
            <a:r>
              <a:rPr lang="en-GB" sz="1400" dirty="0">
                <a:hlinkClick r:id="rId2"/>
              </a:rPr>
              <a:t>2922909</a:t>
            </a:r>
            <a:r>
              <a:rPr lang="en-GB" sz="1400" dirty="0"/>
              <a:t> </a:t>
            </a:r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8BCCC0F-E2AD-0698-8327-1E9D2F5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400" dirty="0"/>
              <a:t>Pending ITEMs for </a:t>
            </a:r>
            <a:r>
              <a:rPr lang="en-US" sz="2400" u="sng" dirty="0"/>
              <a:t>Surface</a:t>
            </a:r>
            <a:r>
              <a:rPr lang="en-US" sz="2400" dirty="0"/>
              <a:t> Integration Approval</a:t>
            </a:r>
            <a:endParaRPr lang="en-GB" sz="24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5EBE831-CD71-7215-8596-08AB4D3AD9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198285"/>
              </p:ext>
            </p:extLst>
          </p:nvPr>
        </p:nvGraphicFramePr>
        <p:xfrm>
          <a:off x="0" y="1439597"/>
          <a:ext cx="9144002" cy="24282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314">
                  <a:extLst>
                    <a:ext uri="{9D8B030D-6E8A-4147-A177-3AD203B41FA5}">
                      <a16:colId xmlns:a16="http://schemas.microsoft.com/office/drawing/2014/main" val="3596253084"/>
                    </a:ext>
                  </a:extLst>
                </a:gridCol>
                <a:gridCol w="730274">
                  <a:extLst>
                    <a:ext uri="{9D8B030D-6E8A-4147-A177-3AD203B41FA5}">
                      <a16:colId xmlns:a16="http://schemas.microsoft.com/office/drawing/2014/main" val="2012321516"/>
                    </a:ext>
                  </a:extLst>
                </a:gridCol>
                <a:gridCol w="3864468">
                  <a:extLst>
                    <a:ext uri="{9D8B030D-6E8A-4147-A177-3AD203B41FA5}">
                      <a16:colId xmlns:a16="http://schemas.microsoft.com/office/drawing/2014/main" val="2178271937"/>
                    </a:ext>
                  </a:extLst>
                </a:gridCol>
                <a:gridCol w="2022756">
                  <a:extLst>
                    <a:ext uri="{9D8B030D-6E8A-4147-A177-3AD203B41FA5}">
                      <a16:colId xmlns:a16="http://schemas.microsoft.com/office/drawing/2014/main" val="2666675855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62501257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1882686552"/>
                    </a:ext>
                  </a:extLst>
                </a:gridCol>
              </a:tblGrid>
              <a:tr h="424254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ITEM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Facility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Description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Actions Pending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Responsible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1098637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SHM17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SHM57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Cables and electrical infrastructure of the WP9 compressors</a:t>
                      </a:r>
                    </a:p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 SHM17 and SHM57.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WP9, EN-EL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03/03/2025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83156784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SHM17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SHM57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Transportability of WP9 equipment in SHM buildings.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 confirmation from transport.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WP9, EN-HE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Completed</a:t>
                      </a:r>
                      <a:endParaRPr lang="en-GB" sz="1000" b="1" i="0" kern="14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7828025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SD17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venting pipe exit towards harmonic filters area.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 confirmation from EPC.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WP9, SY-EPC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kern="14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Completed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2032022"/>
                  </a:ext>
                </a:extLst>
              </a:tr>
              <a:tr h="271605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SD17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Accessibility for cabling to cable tray section next to sectional door due to potential interference with cryogenic metallic structure.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Agree on a temporary solution that permits cabling (metallic cover?).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EN-ACE, SCE, EN-EL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03/03/2025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4193462"/>
                  </a:ext>
                </a:extLst>
              </a:tr>
              <a:tr h="271605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SD17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SD57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cryogenic line supporting structure on top of control room.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 contact SCE for feasibility study once design is received.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WP9, SCE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30/03/2025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443999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7701E7F8-3C5E-B991-1E5D-CAE71790A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82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B26CB-EC6D-C5D0-CC21-CED258EC7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709FE1-FBD7-E0EC-51AA-225E2DAB2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5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333AE8D-C8DE-27C2-66B9-20F907E98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600" y="671214"/>
            <a:ext cx="7920000" cy="892424"/>
          </a:xfrm>
        </p:spPr>
        <p:txBody>
          <a:bodyPr>
            <a:normAutofit/>
          </a:bodyPr>
          <a:lstStyle/>
          <a:p>
            <a:pPr algn="just"/>
            <a:r>
              <a:rPr lang="en-GB" sz="1200" dirty="0"/>
              <a:t>HL-LHC - US17/US57 - Weekly integration review for installation, EDMS </a:t>
            </a:r>
            <a:r>
              <a:rPr lang="en-GB" sz="1200" dirty="0">
                <a:hlinkClick r:id="rId2"/>
              </a:rPr>
              <a:t>2804653</a:t>
            </a:r>
            <a:endParaRPr lang="en-GB" sz="1200" dirty="0"/>
          </a:p>
          <a:p>
            <a:pPr algn="just"/>
            <a:endParaRPr lang="en-GB" sz="1400" dirty="0"/>
          </a:p>
          <a:p>
            <a:pPr algn="just"/>
            <a:endParaRPr lang="en-GB" sz="140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E5182FAB-F49D-0099-CEE9-67B76255E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400" dirty="0"/>
              <a:t>Pending ITEMs for </a:t>
            </a:r>
            <a:r>
              <a:rPr lang="en-GB" sz="2400" u="sng" dirty="0"/>
              <a:t>US17/US57</a:t>
            </a:r>
            <a:r>
              <a:rPr lang="en-US" sz="2400" dirty="0"/>
              <a:t> Integration Approval</a:t>
            </a:r>
            <a:endParaRPr lang="en-GB" sz="24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701048C-24F0-DC0F-2A00-6050F647CD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752927"/>
              </p:ext>
            </p:extLst>
          </p:nvPr>
        </p:nvGraphicFramePr>
        <p:xfrm>
          <a:off x="0" y="1433801"/>
          <a:ext cx="9144002" cy="2031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314">
                  <a:extLst>
                    <a:ext uri="{9D8B030D-6E8A-4147-A177-3AD203B41FA5}">
                      <a16:colId xmlns:a16="http://schemas.microsoft.com/office/drawing/2014/main" val="3596253084"/>
                    </a:ext>
                  </a:extLst>
                </a:gridCol>
                <a:gridCol w="730274">
                  <a:extLst>
                    <a:ext uri="{9D8B030D-6E8A-4147-A177-3AD203B41FA5}">
                      <a16:colId xmlns:a16="http://schemas.microsoft.com/office/drawing/2014/main" val="2012321516"/>
                    </a:ext>
                  </a:extLst>
                </a:gridCol>
                <a:gridCol w="4000308">
                  <a:extLst>
                    <a:ext uri="{9D8B030D-6E8A-4147-A177-3AD203B41FA5}">
                      <a16:colId xmlns:a16="http://schemas.microsoft.com/office/drawing/2014/main" val="2178271937"/>
                    </a:ext>
                  </a:extLst>
                </a:gridCol>
                <a:gridCol w="1886916">
                  <a:extLst>
                    <a:ext uri="{9D8B030D-6E8A-4147-A177-3AD203B41FA5}">
                      <a16:colId xmlns:a16="http://schemas.microsoft.com/office/drawing/2014/main" val="2666675855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62501257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4099605941"/>
                    </a:ext>
                  </a:extLst>
                </a:gridCol>
              </a:tblGrid>
              <a:tr h="424254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ITEM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Facility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Description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Actions Pending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Responsible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1098637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US17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US57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US17/57 cold box metallic structure modification.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Feasibility study to be provided by SCE. Meetings ongoing.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WP9, SCE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07/03/2025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83156784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US17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US57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warm pipes and their supports at US17/57 vault.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integration to be confirmed when design available.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WP9, EN-EL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24/02/2025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7828025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US17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US57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Positioning of control racks for cold box.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Converge on final position.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24/02/2025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2032022"/>
                  </a:ext>
                </a:extLst>
              </a:tr>
              <a:tr h="271605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US17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US57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new fire-resistant cable tray below the smoke extraction duct.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position integration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EN-EL, EN-AA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03/03/2025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4193462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736497F5-FE78-3D32-71E6-2046089C8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041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B34CA-E2D3-C43E-0CC3-4AACF192D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2924A-33BB-4827-9F89-25F30000C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6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11FAC90-48D0-9E88-A8C3-96ABB16B2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600" y="671214"/>
            <a:ext cx="7920000" cy="892424"/>
          </a:xfrm>
        </p:spPr>
        <p:txBody>
          <a:bodyPr>
            <a:normAutofit/>
          </a:bodyPr>
          <a:lstStyle/>
          <a:p>
            <a:pPr algn="just"/>
            <a:r>
              <a:rPr lang="en-GB" sz="1200" dirty="0"/>
              <a:t>HL-LHC - UR15/UR55 - Weekly integration review for installation, EDMS </a:t>
            </a:r>
            <a:r>
              <a:rPr lang="en-GB" sz="1200" dirty="0">
                <a:hlinkClick r:id="rId2"/>
              </a:rPr>
              <a:t>2796441</a:t>
            </a:r>
            <a:r>
              <a:rPr lang="en-GB" sz="1200" dirty="0"/>
              <a:t> </a:t>
            </a:r>
          </a:p>
          <a:p>
            <a:pPr algn="just"/>
            <a:endParaRPr lang="en-GB" sz="1400" dirty="0"/>
          </a:p>
          <a:p>
            <a:pPr algn="just"/>
            <a:endParaRPr lang="en-GB" sz="140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00972A1D-CD85-49A3-14EF-447E69F46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400" dirty="0"/>
              <a:t>Pending ITEMs for </a:t>
            </a:r>
            <a:r>
              <a:rPr lang="en-GB" sz="2400" u="sng" dirty="0"/>
              <a:t>UR15/UR55</a:t>
            </a:r>
            <a:r>
              <a:rPr lang="en-US" sz="2400" u="sng" dirty="0"/>
              <a:t> </a:t>
            </a:r>
            <a:r>
              <a:rPr lang="en-US" sz="2400" dirty="0"/>
              <a:t>Integration Approval</a:t>
            </a:r>
            <a:endParaRPr lang="en-GB" sz="24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36154A2-5A91-92C3-9C32-2F27068C25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361685"/>
              </p:ext>
            </p:extLst>
          </p:nvPr>
        </p:nvGraphicFramePr>
        <p:xfrm>
          <a:off x="0" y="1433801"/>
          <a:ext cx="9144002" cy="2742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314">
                  <a:extLst>
                    <a:ext uri="{9D8B030D-6E8A-4147-A177-3AD203B41FA5}">
                      <a16:colId xmlns:a16="http://schemas.microsoft.com/office/drawing/2014/main" val="3596253084"/>
                    </a:ext>
                  </a:extLst>
                </a:gridCol>
                <a:gridCol w="730274">
                  <a:extLst>
                    <a:ext uri="{9D8B030D-6E8A-4147-A177-3AD203B41FA5}">
                      <a16:colId xmlns:a16="http://schemas.microsoft.com/office/drawing/2014/main" val="2012321516"/>
                    </a:ext>
                  </a:extLst>
                </a:gridCol>
                <a:gridCol w="4000308">
                  <a:extLst>
                    <a:ext uri="{9D8B030D-6E8A-4147-A177-3AD203B41FA5}">
                      <a16:colId xmlns:a16="http://schemas.microsoft.com/office/drawing/2014/main" val="2178271937"/>
                    </a:ext>
                  </a:extLst>
                </a:gridCol>
                <a:gridCol w="1886916">
                  <a:extLst>
                    <a:ext uri="{9D8B030D-6E8A-4147-A177-3AD203B41FA5}">
                      <a16:colId xmlns:a16="http://schemas.microsoft.com/office/drawing/2014/main" val="2666675855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62501257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4099605941"/>
                    </a:ext>
                  </a:extLst>
                </a:gridCol>
              </a:tblGrid>
              <a:tr h="424254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ITEM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Facility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Description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Actions Pending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Responsible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1098637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UR15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UR55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Flexibles for Power Converters.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EN-CV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03/03/2025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83156784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UR15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UR55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Lights on transport side.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 of supports from WP9.</a:t>
                      </a:r>
                    </a:p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integration from EN-EL.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WP9, EN-EL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24/02/2025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7828025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UR15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UR55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Sequence and Transport Volumes for SC Link, DFHX and DFHM (discussion offline and outcome to be added later).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Global discussion on actions taken. Several actions ongoing.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WP6A, EN-EL, EN-ACE, SCE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03/03/2025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2032022"/>
                  </a:ext>
                </a:extLst>
              </a:tr>
              <a:tr h="271605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UR15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UR55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EN-AA equipment. ASDs, Loudspeakers.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position integration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EN-AA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03/03/2025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4193462"/>
                  </a:ext>
                </a:extLst>
              </a:tr>
              <a:tr h="271605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UR15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UR55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new fire-resistant cable tray below the smoke extraction duct.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integration check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EN-EL, EN-AA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24/02/2025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443999"/>
                  </a:ext>
                </a:extLst>
              </a:tr>
              <a:tr h="271605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UR15</a:t>
                      </a:r>
                    </a:p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UR55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ODH systems and electrical service boxes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integration check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EN-EL, EN-AA</a:t>
                      </a: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WP15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24/02/2025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0263823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3C912CE3-BDEF-BCE1-C5E7-C63873770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380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9D328-C0BE-E068-890E-E12235EE5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986ECB-02E3-B987-2DC6-078BA6D2C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7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FF927ED-D7BC-3359-2E3E-86995B938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600" y="671214"/>
            <a:ext cx="7920000" cy="892424"/>
          </a:xfrm>
        </p:spPr>
        <p:txBody>
          <a:bodyPr>
            <a:normAutofit/>
          </a:bodyPr>
          <a:lstStyle/>
          <a:p>
            <a:pPr algn="just"/>
            <a:r>
              <a:rPr lang="en-GB" sz="1200" dirty="0"/>
              <a:t>HL-LHC - UL13/UL17, UL53/UL57 - Weekly integration review for installation, EDMS </a:t>
            </a:r>
            <a:r>
              <a:rPr lang="en-GB" sz="1200" dirty="0">
                <a:hlinkClick r:id="rId2"/>
              </a:rPr>
              <a:t>3018054</a:t>
            </a:r>
            <a:r>
              <a:rPr lang="en-GB" sz="1200" dirty="0"/>
              <a:t> </a:t>
            </a:r>
          </a:p>
          <a:p>
            <a:pPr algn="just"/>
            <a:endParaRPr lang="en-GB" sz="1400" dirty="0"/>
          </a:p>
          <a:p>
            <a:pPr algn="just"/>
            <a:endParaRPr lang="en-GB" sz="1400" dirty="0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59BED19E-7476-AEB1-1934-573E9CE95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000" dirty="0"/>
              <a:t>Pending ITEMs for </a:t>
            </a:r>
            <a:r>
              <a:rPr lang="en-GB" sz="2000" u="sng" dirty="0"/>
              <a:t>UL13/UL17, UL53/UL57</a:t>
            </a:r>
            <a:r>
              <a:rPr lang="en-US" sz="2000" dirty="0"/>
              <a:t> Integration Approval</a:t>
            </a:r>
            <a:endParaRPr lang="en-GB" sz="20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F9CB71E-38E9-A211-C2AB-2A8898915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217316"/>
              </p:ext>
            </p:extLst>
          </p:nvPr>
        </p:nvGraphicFramePr>
        <p:xfrm>
          <a:off x="0" y="1433801"/>
          <a:ext cx="9144002" cy="1218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1314">
                  <a:extLst>
                    <a:ext uri="{9D8B030D-6E8A-4147-A177-3AD203B41FA5}">
                      <a16:colId xmlns:a16="http://schemas.microsoft.com/office/drawing/2014/main" val="3596253084"/>
                    </a:ext>
                  </a:extLst>
                </a:gridCol>
                <a:gridCol w="850326">
                  <a:extLst>
                    <a:ext uri="{9D8B030D-6E8A-4147-A177-3AD203B41FA5}">
                      <a16:colId xmlns:a16="http://schemas.microsoft.com/office/drawing/2014/main" val="2012321516"/>
                    </a:ext>
                  </a:extLst>
                </a:gridCol>
                <a:gridCol w="3880256">
                  <a:extLst>
                    <a:ext uri="{9D8B030D-6E8A-4147-A177-3AD203B41FA5}">
                      <a16:colId xmlns:a16="http://schemas.microsoft.com/office/drawing/2014/main" val="2178271937"/>
                    </a:ext>
                  </a:extLst>
                </a:gridCol>
                <a:gridCol w="1886916">
                  <a:extLst>
                    <a:ext uri="{9D8B030D-6E8A-4147-A177-3AD203B41FA5}">
                      <a16:colId xmlns:a16="http://schemas.microsoft.com/office/drawing/2014/main" val="2666675855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62501257"/>
                    </a:ext>
                  </a:extLst>
                </a:gridCol>
                <a:gridCol w="1022595">
                  <a:extLst>
                    <a:ext uri="{9D8B030D-6E8A-4147-A177-3AD203B41FA5}">
                      <a16:colId xmlns:a16="http://schemas.microsoft.com/office/drawing/2014/main" val="4099605941"/>
                    </a:ext>
                  </a:extLst>
                </a:gridCol>
              </a:tblGrid>
              <a:tr h="424254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ITEM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Facility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Description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Actions Pending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+mn-lt"/>
                        </a:rPr>
                        <a:t>Responsible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Deadline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1098637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sz="11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UL13/UL17, UL53/UL57 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around cores area.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Converge on final integration at cores area.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WP9, EN-EL, EN-CV, WP6A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28/04/2025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83156784"/>
                  </a:ext>
                </a:extLst>
              </a:tr>
              <a:tr h="397081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kern="14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XX</a:t>
                      </a:r>
                      <a:endParaRPr lang="en-GB" sz="1100" b="1" kern="14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UL13/UL17, UL53/UL57 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of QXL short branch.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integration check.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WP9, ALL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4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28/04/2025</a:t>
                      </a:r>
                      <a:endParaRPr lang="en-GB" sz="1000" kern="14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7828025"/>
                  </a:ext>
                </a:extLst>
              </a:tr>
            </a:tbl>
          </a:graphicData>
        </a:graphic>
      </p:graphicFrame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DE71B113-0BA5-944C-58CF-F0975D67F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051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211850-0065-5E34-2817-182716A9D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8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6DD1031-DB17-4351-1A96-8A0232A22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31157"/>
            <a:ext cx="7920000" cy="3481186"/>
          </a:xfrm>
        </p:spPr>
        <p:txBody>
          <a:bodyPr>
            <a:normAutofit/>
          </a:bodyPr>
          <a:lstStyle/>
          <a:p>
            <a:pPr algn="just"/>
            <a:r>
              <a:rPr lang="en-GB" sz="1400" dirty="0"/>
              <a:t>Detail the </a:t>
            </a:r>
            <a:r>
              <a:rPr lang="en-GB" sz="1400" b="1" dirty="0"/>
              <a:t>floor markings </a:t>
            </a:r>
            <a:r>
              <a:rPr lang="en-GB" sz="1400" dirty="0"/>
              <a:t>for the installation of equipment on the UAs according to each WP installation needs with respect to </a:t>
            </a:r>
            <a:r>
              <a:rPr lang="en-GB" sz="1400" b="1" dirty="0"/>
              <a:t>referenced nails </a:t>
            </a:r>
            <a:r>
              <a:rPr lang="en-GB" sz="1400" dirty="0"/>
              <a:t>placed by BE-GM along the length of the UR.</a:t>
            </a:r>
          </a:p>
          <a:p>
            <a:pPr algn="just"/>
            <a:r>
              <a:rPr lang="en-GB" sz="1400" dirty="0"/>
              <a:t>Drawings of are being produced by S. Maridor (WP15) and will be </a:t>
            </a:r>
            <a:r>
              <a:rPr lang="en-GB" sz="1400" b="1" dirty="0"/>
              <a:t>approved after HL Engineering Check</a:t>
            </a:r>
            <a:r>
              <a:rPr lang="en-GB" sz="1400" dirty="0"/>
              <a:t>.</a:t>
            </a:r>
          </a:p>
          <a:p>
            <a:pPr algn="just"/>
            <a:r>
              <a:rPr lang="en-GB" sz="1400" dirty="0"/>
              <a:t>Floor marking to </a:t>
            </a:r>
            <a:r>
              <a:rPr lang="en-GB" sz="1400" b="1" dirty="0"/>
              <a:t>commence end of March </a:t>
            </a:r>
            <a:r>
              <a:rPr lang="en-GB" sz="1400" dirty="0"/>
              <a:t>and to be performed by SCE (S. D’Armancourt).</a:t>
            </a:r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8BCCC0F-E2AD-0698-8327-1E9D2F5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2400" dirty="0"/>
              <a:t>UAs floor marking for installation of equipment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9102B23-F15D-063E-8DBB-59FAC3EB8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C58373-5571-7F63-9CBD-8141BCEC5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348846"/>
            <a:ext cx="2789380" cy="19634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3A0252-4887-2728-2B0A-9326CD67EB7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993"/>
          <a:stretch/>
        </p:blipFill>
        <p:spPr>
          <a:xfrm>
            <a:off x="4860032" y="2100735"/>
            <a:ext cx="1770420" cy="281819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489CF7A-9A73-EDC2-5785-063893E6F7F8}"/>
              </a:ext>
            </a:extLst>
          </p:cNvPr>
          <p:cNvSpPr/>
          <p:nvPr/>
        </p:nvSpPr>
        <p:spPr>
          <a:xfrm>
            <a:off x="3347865" y="2820408"/>
            <a:ext cx="504056" cy="80236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DEEB3B8-1336-E9F7-B817-26556080AF91}"/>
              </a:ext>
            </a:extLst>
          </p:cNvPr>
          <p:cNvCxnSpPr>
            <a:cxnSpLocks/>
          </p:cNvCxnSpPr>
          <p:nvPr/>
        </p:nvCxnSpPr>
        <p:spPr>
          <a:xfrm flipV="1">
            <a:off x="3851921" y="2100735"/>
            <a:ext cx="1008111" cy="719673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8102FE1-6982-A0BA-90E4-6DAEBAB75FD4}"/>
              </a:ext>
            </a:extLst>
          </p:cNvPr>
          <p:cNvCxnSpPr>
            <a:cxnSpLocks/>
          </p:cNvCxnSpPr>
          <p:nvPr/>
        </p:nvCxnSpPr>
        <p:spPr>
          <a:xfrm>
            <a:off x="3851921" y="3622776"/>
            <a:ext cx="1008111" cy="1303028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066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9DFBFE-4A75-86CC-C140-63701C16F3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AD2C1-A21B-292D-56D5-D55937FA4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9</a:t>
            </a:fld>
            <a:endParaRPr lang="en-GB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A7C6A99-CB6F-3983-6490-48509DB7D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600" y="671214"/>
            <a:ext cx="7920000" cy="3340696"/>
          </a:xfrm>
        </p:spPr>
        <p:txBody>
          <a:bodyPr>
            <a:normAutofit/>
          </a:bodyPr>
          <a:lstStyle/>
          <a:p>
            <a:pPr algn="just"/>
            <a:endParaRPr lang="en-GB" sz="1400" dirty="0"/>
          </a:p>
          <a:p>
            <a:pPr algn="just">
              <a:lnSpc>
                <a:spcPct val="150000"/>
              </a:lnSpc>
            </a:pPr>
            <a:r>
              <a:rPr lang="en-GB" sz="1400" dirty="0"/>
              <a:t>HL New Infrastructure </a:t>
            </a:r>
            <a:r>
              <a:rPr lang="en-GB" sz="1400" b="1" dirty="0"/>
              <a:t>complete integration approval </a:t>
            </a:r>
            <a:r>
              <a:rPr lang="en-GB" sz="1400" dirty="0"/>
              <a:t>by </a:t>
            </a:r>
          </a:p>
          <a:p>
            <a:pPr lvl="1" algn="just">
              <a:lnSpc>
                <a:spcPct val="150000"/>
              </a:lnSpc>
            </a:pPr>
            <a:r>
              <a:rPr lang="en-GB" sz="1200" dirty="0"/>
              <a:t>Surface</a:t>
            </a:r>
            <a:r>
              <a:rPr lang="en-GB" sz="1200" b="1" dirty="0"/>
              <a:t> </a:t>
            </a:r>
            <a:r>
              <a:rPr lang="en-GB" sz="1200" dirty="0"/>
              <a:t>—</a:t>
            </a:r>
            <a:r>
              <a:rPr lang="en-GB" sz="1200" b="1" dirty="0"/>
              <a:t> 30/03/2025 </a:t>
            </a:r>
            <a:r>
              <a:rPr lang="en-GB" sz="1200" dirty="0"/>
              <a:t>(SD17/57)</a:t>
            </a:r>
          </a:p>
          <a:p>
            <a:pPr lvl="1" algn="just">
              <a:lnSpc>
                <a:spcPct val="150000"/>
              </a:lnSpc>
            </a:pPr>
            <a:r>
              <a:rPr lang="en-GB" sz="1200" dirty="0"/>
              <a:t>Underground</a:t>
            </a:r>
            <a:r>
              <a:rPr lang="en-GB" sz="1200" b="1" dirty="0"/>
              <a:t> </a:t>
            </a:r>
            <a:r>
              <a:rPr lang="en-GB" sz="1200" dirty="0"/>
              <a:t>— </a:t>
            </a:r>
            <a:r>
              <a:rPr lang="en-GB" sz="1200" b="1" dirty="0"/>
              <a:t>28/04/2025 </a:t>
            </a:r>
            <a:r>
              <a:rPr lang="en-GB" sz="1200" dirty="0"/>
              <a:t>(ULs)</a:t>
            </a:r>
          </a:p>
          <a:p>
            <a:pPr algn="just">
              <a:lnSpc>
                <a:spcPct val="150000"/>
              </a:lnSpc>
            </a:pPr>
            <a:r>
              <a:rPr lang="en-GB" sz="1400" b="1" dirty="0"/>
              <a:t>Completing integration </a:t>
            </a:r>
            <a:r>
              <a:rPr lang="en-GB" sz="1400" dirty="0"/>
              <a:t>will ensure a smooth an </a:t>
            </a:r>
            <a:r>
              <a:rPr lang="en-GB" sz="1400" b="1" dirty="0"/>
              <a:t>ongoing installation </a:t>
            </a:r>
            <a:r>
              <a:rPr lang="en-GB" sz="1400" dirty="0"/>
              <a:t>process.</a:t>
            </a:r>
          </a:p>
          <a:p>
            <a:pPr algn="just">
              <a:lnSpc>
                <a:spcPct val="150000"/>
              </a:lnSpc>
            </a:pPr>
            <a:r>
              <a:rPr lang="en-GB" sz="1400" dirty="0"/>
              <a:t>We are in the </a:t>
            </a:r>
            <a:r>
              <a:rPr lang="en-GB" sz="1400" b="1" dirty="0"/>
              <a:t>final stages </a:t>
            </a:r>
            <a:r>
              <a:rPr lang="en-GB" sz="1400" dirty="0"/>
              <a:t>of </a:t>
            </a:r>
            <a:r>
              <a:rPr lang="en-GB" sz="1400" b="1" dirty="0"/>
              <a:t>integration</a:t>
            </a:r>
            <a:r>
              <a:rPr lang="en-GB" sz="1400" dirty="0"/>
              <a:t>—last efforts are crucial.</a:t>
            </a:r>
          </a:p>
          <a:p>
            <a:pPr algn="just">
              <a:lnSpc>
                <a:spcPct val="150000"/>
              </a:lnSpc>
            </a:pPr>
            <a:r>
              <a:rPr lang="en-GB" sz="1400" dirty="0"/>
              <a:t>We must </a:t>
            </a:r>
            <a:r>
              <a:rPr lang="en-GB" sz="1400" b="1" dirty="0"/>
              <a:t>free up resources </a:t>
            </a:r>
            <a:r>
              <a:rPr lang="en-GB" sz="1400" dirty="0"/>
              <a:t>to fully focus on the integration of the </a:t>
            </a:r>
            <a:r>
              <a:rPr lang="en-GB" sz="1400" b="1" dirty="0"/>
              <a:t>LHC tunnel</a:t>
            </a:r>
            <a:r>
              <a:rPr lang="en-GB" sz="1400" dirty="0"/>
              <a:t>.</a:t>
            </a:r>
          </a:p>
          <a:p>
            <a:pPr algn="just">
              <a:lnSpc>
                <a:spcPct val="150000"/>
              </a:lnSpc>
            </a:pPr>
            <a:r>
              <a:rPr lang="en-GB" sz="1400" dirty="0"/>
              <a:t>Thank you all for your </a:t>
            </a:r>
            <a:r>
              <a:rPr lang="en-GB" sz="1400" b="1" dirty="0"/>
              <a:t>hard work and dedication </a:t>
            </a:r>
            <a:r>
              <a:rPr lang="en-GB" sz="1400" dirty="0"/>
              <a:t>in this final stretch!</a:t>
            </a:r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24FDB086-3383-1071-BE3E-143DED46B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sz="2000" dirty="0"/>
              <a:t>Conclusions &amp; Next Steps</a:t>
            </a:r>
            <a:endParaRPr lang="en-GB" sz="2000" dirty="0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91000A1B-EDBB-B7C6-79D6-E06DAFFB9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31806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purl.org/dc/elements/1.1/"/>
    <ds:schemaRef ds:uri="8946e33d-fd2f-4ae4-8ee9-d90c129cdf9e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32643</TotalTime>
  <Words>975</Words>
  <Application>Microsoft Office PowerPoint</Application>
  <PresentationFormat>On-screen Show (16:9)</PresentationFormat>
  <Paragraphs>239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PowerPoint Presentation</vt:lpstr>
      <vt:lpstr>Introduction to Integration Review</vt:lpstr>
      <vt:lpstr>HL-LHC new technical infrastructure integration completion</vt:lpstr>
      <vt:lpstr>Pending ITEMs for Surface Integration Approval</vt:lpstr>
      <vt:lpstr>Pending ITEMs for US17/US57 Integration Approval</vt:lpstr>
      <vt:lpstr>Pending ITEMs for UR15/UR55 Integration Approval</vt:lpstr>
      <vt:lpstr>Pending ITEMs for UL13/UL17, UL53/UL57 Integration Approval</vt:lpstr>
      <vt:lpstr>UAs floor marking for installation of equipment</vt:lpstr>
      <vt:lpstr>Conclusions &amp; Next Steps</vt:lpstr>
      <vt:lpstr>Thanks!</vt:lpstr>
      <vt:lpstr>Extra slides</vt:lpstr>
      <vt:lpstr>Additional Material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HL-LHC_Update_Integration_Electrical_Layout_UJ14_UJ16_UL14_UL16_UJ56_UL557_RR73_RR77_20231110</dc:title>
  <dc:creator>miguel.navarro.baeza@cern.ch</dc:creator>
  <cp:lastModifiedBy>Miguel Navarro</cp:lastModifiedBy>
  <cp:revision>664</cp:revision>
  <dcterms:created xsi:type="dcterms:W3CDTF">2016-02-12T09:02:01Z</dcterms:created>
  <dcterms:modified xsi:type="dcterms:W3CDTF">2025-02-21T09:24:24Z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