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533" r:id="rId3"/>
    <p:sldId id="534" r:id="rId4"/>
    <p:sldId id="535" r:id="rId5"/>
    <p:sldId id="536" r:id="rId6"/>
    <p:sldId id="540" r:id="rId7"/>
    <p:sldId id="256" r:id="rId8"/>
    <p:sldId id="261" r:id="rId9"/>
    <p:sldId id="257" r:id="rId10"/>
    <p:sldId id="258" r:id="rId11"/>
    <p:sldId id="262" r:id="rId12"/>
    <p:sldId id="259" r:id="rId13"/>
    <p:sldId id="263" r:id="rId14"/>
    <p:sldId id="260" r:id="rId15"/>
    <p:sldId id="264" r:id="rId16"/>
    <p:sldId id="265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07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00"/>
    <p:restoredTop sz="96281"/>
  </p:normalViewPr>
  <p:slideViewPr>
    <p:cSldViewPr snapToGrid="0">
      <p:cViewPr varScale="1">
        <p:scale>
          <a:sx n="103" d="100"/>
          <a:sy n="103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7A3F18-F369-0685-7AAD-73FF7551F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BC04E9-0A38-B017-448D-B7B030D12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408A3C-E531-F668-D0A1-ED1235DDE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A42613-499A-C785-386B-AE6008C00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0508B8-7E02-6211-4F46-92D98F148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7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D02EB5-6E15-F2A8-C069-2E6ECE6A7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DDF4C10-8F4C-A71C-BA96-D28F17EAF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BF9394-5C22-74BB-8B7B-AF8021252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DC714-C390-AE0D-0480-4F5C07770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D4970E-425E-7D4A-109D-57DDEB578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651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C908631-42C1-5054-0CC7-09217294E5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9DCBCEB-A5DF-C440-1C47-59FA113F9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08F243-5459-AA54-544C-4F0A3B9FA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48639D-8846-72A0-FE74-2CA19F32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2AD32D-85EC-62CB-E293-54DD862AE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45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629D07-78E8-3262-A34A-D25AE12EB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A346B3-3806-F2EB-8997-A7D07D131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A23E93-0085-60FD-80BC-3A5BCD942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4CA9C0-9CA7-83C9-572C-F87208BB7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6DDF48-F545-85B9-03C8-BD610DD1B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27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72C51F-C9E3-5DFA-09A1-6ED3A55B4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1FB53A-261C-7294-7F9F-034DA5731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AD4D6F-4455-B659-D4A5-E3923AFF8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79035E-7493-AA33-41D1-4F24854B8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657712-803B-2619-FD7B-DC5A0B35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35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81A552-1C96-8B00-5EA2-52716D64C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4BED1-4DEB-B1E4-C6B5-7E0778733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C8ED9C5-4A06-0A71-B3E0-F0BB5372D3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9E6D049-6F63-F4AA-76D2-3DFE77BA6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6014FD6-8FC9-981A-F72E-C24BA7170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0D4952E-828A-C5B9-2916-4EE62BC7B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6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BEEC5A-F026-E680-0E22-D7E357800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6BB547-54AC-27C7-9EB1-360B08261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EC82EE-B7B2-8421-0E49-0EB5E0C0FF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A00F9A0-10FC-F6A2-AB53-7355721C8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1A8283-17C3-7688-4271-D2E125B48B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C8193D7-85FA-DD9B-6952-3F18A516B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3A566CB-AA0F-B089-5F74-71558E063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4738CDC-B948-54DF-9E1F-FD81C8E41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061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068E19-CDE0-BB8B-9951-5EF414940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33BF52F-A91A-3C71-6B72-8CB968BA6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15B2F9-2EBB-DB91-CBD5-09FD0FACF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5374BF-3DFF-E0E0-1A47-E1D8BD4D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84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847C7A-AF87-97DB-2A24-1325DA0C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BF34CC5-CB58-3CE6-8963-D84400C45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8B1423-2422-9431-57BC-DA933DDFF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354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6488C4-D3DE-84CB-C8F1-BF697F4F6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19AB8A-7813-76B0-47FB-D2D89ECA0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03FCFF8-EC29-148B-C8BF-8F5CB30F2F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1A042D-F84F-B2EC-0868-15EB10156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0B6035-2965-EB02-54FA-6A9206E33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DB9A3A-10C2-3CF8-6CA6-B1B3E9921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024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3C9452-1968-167E-826C-8D0D8D619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D253BF-C29F-A3A9-244C-0BC987A39E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AAC69A5-E5D4-44C4-FC95-B0E34550CA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584E7E-326F-8E21-ED2C-60122D5BC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E4C549-4A4B-AE0E-3C86-94E764D26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64D169-5326-49B8-6E7A-6DEE34F5D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920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0D0507-89CE-6609-F3EE-25567B84F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1B41EB0-F3FB-103B-4F78-A847610A6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0FEE0D-7E84-82A5-C6F9-EAF61A8EB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03215-8E47-5149-A86E-D0E3E048FC90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7AB1D9-5592-7D6F-CEFE-BE0D3E2AA3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BB4B4F-9CBB-42DA-1749-CB72BDF555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97418-A0D6-8745-9C3D-B0FCA0F880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102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4206E2BB-DF77-4E52-5C1E-A93488F62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1308" y="2992438"/>
            <a:ext cx="10609384" cy="3044947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ASTRONET: </a:t>
            </a:r>
            <a:r>
              <a:rPr lang="en-US" sz="3200" b="1" dirty="0">
                <a:solidFill>
                  <a:srgbClr val="0070C0"/>
                </a:solidFill>
              </a:rPr>
              <a:t>a strategic planning and coordination mechanism for all of European astronomy</a:t>
            </a:r>
            <a:endParaRPr lang="fr-FR" sz="3200" b="1" dirty="0">
              <a:solidFill>
                <a:srgbClr val="0070C0"/>
              </a:solidFill>
            </a:endParaRPr>
          </a:p>
          <a:p>
            <a:endParaRPr lang="fr-FR" sz="2100" b="1" dirty="0">
              <a:solidFill>
                <a:srgbClr val="0070C0"/>
              </a:solidFill>
            </a:endParaRPr>
          </a:p>
          <a:p>
            <a:endParaRPr lang="fr-FR" sz="2100" b="1" dirty="0">
              <a:solidFill>
                <a:srgbClr val="0070C0"/>
              </a:solidFill>
            </a:endParaRPr>
          </a:p>
          <a:p>
            <a:pPr algn="l"/>
            <a:endParaRPr lang="en-US" sz="2100" b="1" dirty="0">
              <a:solidFill>
                <a:srgbClr val="0070C0"/>
              </a:solidFill>
            </a:endParaRPr>
          </a:p>
          <a:p>
            <a:pPr algn="l"/>
            <a:endParaRPr lang="en-US" sz="2100" b="1" dirty="0">
              <a:solidFill>
                <a:srgbClr val="0070C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DB9A064-67ED-A395-25AC-930B0EBE2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1" y="-14418"/>
            <a:ext cx="12179269" cy="266392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393FCF9-8218-8CC4-5392-97E6A9E0116C}"/>
              </a:ext>
            </a:extLst>
          </p:cNvPr>
          <p:cNvSpPr txBox="1"/>
          <p:nvPr/>
        </p:nvSpPr>
        <p:spPr>
          <a:xfrm>
            <a:off x="3692769" y="2274277"/>
            <a:ext cx="3833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</a:t>
            </a:r>
            <a:r>
              <a:rPr lang="fr-FR" dirty="0" err="1">
                <a:solidFill>
                  <a:schemeClr val="bg1"/>
                </a:solidFill>
              </a:rPr>
              <a:t>www.astronet-eu.org</a:t>
            </a:r>
            <a:r>
              <a:rPr lang="fr-FR" dirty="0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374181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AEC188CB-8CF6-3016-59A4-749B8638C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64417"/>
          </a:xfrm>
        </p:spPr>
        <p:txBody>
          <a:bodyPr>
            <a:normAutofit/>
          </a:bodyPr>
          <a:lstStyle/>
          <a:p>
            <a:r>
              <a:rPr lang="fr-FR" sz="3600" dirty="0" err="1">
                <a:solidFill>
                  <a:srgbClr val="FF0000"/>
                </a:solidFill>
              </a:rPr>
              <a:t>From</a:t>
            </a:r>
            <a:r>
              <a:rPr lang="fr-FR" sz="3600" dirty="0">
                <a:solidFill>
                  <a:srgbClr val="FF0000"/>
                </a:solidFill>
              </a:rPr>
              <a:t> </a:t>
            </a:r>
            <a:r>
              <a:rPr lang="fr-FR" sz="3600" dirty="0" err="1">
                <a:solidFill>
                  <a:srgbClr val="FF0000"/>
                </a:solidFill>
              </a:rPr>
              <a:t>common</a:t>
            </a:r>
            <a:r>
              <a:rPr lang="fr-FR" sz="3600" dirty="0">
                <a:solidFill>
                  <a:srgbClr val="FF0000"/>
                </a:solidFill>
              </a:rPr>
              <a:t> questions to </a:t>
            </a:r>
            <a:r>
              <a:rPr lang="fr-FR" sz="3600" dirty="0" err="1">
                <a:solidFill>
                  <a:srgbClr val="FF0000"/>
                </a:solidFill>
              </a:rPr>
              <a:t>common</a:t>
            </a:r>
            <a:r>
              <a:rPr lang="fr-FR" sz="3600" dirty="0">
                <a:solidFill>
                  <a:srgbClr val="FF0000"/>
                </a:solidFill>
              </a:rPr>
              <a:t> </a:t>
            </a:r>
            <a:r>
              <a:rPr lang="fr-FR" sz="3600" dirty="0" err="1">
                <a:solidFill>
                  <a:srgbClr val="FF0000"/>
                </a:solidFill>
              </a:rPr>
              <a:t>methodologies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F15D552A-AB71-F526-732A-F9E8A8653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9711"/>
            <a:ext cx="10093182" cy="420244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/>
              <a:t>I/ Probe the primordial </a:t>
            </a:r>
            <a:r>
              <a:rPr lang="fr-FR" dirty="0" err="1"/>
              <a:t>universe</a:t>
            </a:r>
            <a:endParaRPr lang="fr-FR" dirty="0"/>
          </a:p>
          <a:p>
            <a:pPr marL="0" indent="0">
              <a:buNone/>
            </a:pPr>
            <a:r>
              <a:rPr lang="fr-FR" sz="2400" dirty="0"/>
              <a:t>	</a:t>
            </a:r>
            <a:r>
              <a:rPr lang="fr-FR" sz="2400" dirty="0">
                <a:solidFill>
                  <a:srgbClr val="0070C0"/>
                </a:solidFill>
              </a:rPr>
              <a:t>I.1 high </a:t>
            </a:r>
            <a:r>
              <a:rPr lang="fr-FR" sz="2400" dirty="0" err="1">
                <a:solidFill>
                  <a:srgbClr val="0070C0"/>
                </a:solidFill>
              </a:rPr>
              <a:t>precision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measurements</a:t>
            </a:r>
            <a:r>
              <a:rPr lang="fr-FR" sz="2400" dirty="0">
                <a:solidFill>
                  <a:srgbClr val="0070C0"/>
                </a:solidFill>
              </a:rPr>
              <a:t> of the CMB: polarisation, spectral distorsions</a:t>
            </a: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I.2 </a:t>
            </a:r>
            <a:r>
              <a:rPr lang="fr-FR" sz="2400" dirty="0" err="1">
                <a:solidFill>
                  <a:srgbClr val="0070C0"/>
                </a:solidFill>
              </a:rPr>
              <a:t>stochastic</a:t>
            </a:r>
            <a:r>
              <a:rPr lang="fr-FR" sz="2400" dirty="0">
                <a:solidFill>
                  <a:srgbClr val="0070C0"/>
                </a:solidFill>
              </a:rPr>
              <a:t> background of </a:t>
            </a:r>
            <a:r>
              <a:rPr lang="fr-FR" sz="2400" dirty="0" err="1">
                <a:solidFill>
                  <a:srgbClr val="0070C0"/>
                </a:solidFill>
              </a:rPr>
              <a:t>gravitational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waves</a:t>
            </a:r>
            <a:r>
              <a:rPr lang="fr-FR" sz="2400" dirty="0">
                <a:solidFill>
                  <a:srgbClr val="0070C0"/>
                </a:solidFill>
              </a:rPr>
              <a:t> (</a:t>
            </a:r>
            <a:r>
              <a:rPr lang="fr-FR" sz="2400" dirty="0" err="1">
                <a:solidFill>
                  <a:srgbClr val="0070C0"/>
                </a:solidFill>
              </a:rPr>
              <a:t>directly</a:t>
            </a:r>
            <a:r>
              <a:rPr lang="fr-FR" sz="2400" dirty="0">
                <a:solidFill>
                  <a:srgbClr val="0070C0"/>
                </a:solidFill>
              </a:rPr>
              <a:t> or </a:t>
            </a:r>
            <a:r>
              <a:rPr lang="fr-FR" sz="2400" dirty="0" err="1">
                <a:solidFill>
                  <a:srgbClr val="0070C0"/>
                </a:solidFill>
              </a:rPr>
              <a:t>trough</a:t>
            </a:r>
            <a:r>
              <a:rPr lang="fr-FR" sz="2400" dirty="0">
                <a:solidFill>
                  <a:srgbClr val="0070C0"/>
                </a:solidFill>
              </a:rPr>
              <a:t> pulsar timing)</a:t>
            </a:r>
          </a:p>
          <a:p>
            <a:pPr marL="0" indent="0">
              <a:buNone/>
            </a:pPr>
            <a:r>
              <a:rPr lang="fr-FR" dirty="0"/>
              <a:t>II/ </a:t>
            </a:r>
            <a:r>
              <a:rPr lang="fr-FR" dirty="0" err="1"/>
              <a:t>Elucidate</a:t>
            </a:r>
            <a:r>
              <a:rPr lang="fr-FR" dirty="0"/>
              <a:t> the </a:t>
            </a:r>
            <a:r>
              <a:rPr lang="fr-FR" dirty="0" err="1"/>
              <a:t>dark</a:t>
            </a:r>
            <a:r>
              <a:rPr lang="fr-FR" dirty="0"/>
              <a:t> </a:t>
            </a:r>
            <a:r>
              <a:rPr lang="fr-FR" dirty="0" err="1"/>
              <a:t>sector</a:t>
            </a:r>
            <a:r>
              <a:rPr lang="fr-FR" dirty="0"/>
              <a:t> of </a:t>
            </a:r>
            <a:r>
              <a:rPr lang="fr-FR" dirty="0" err="1"/>
              <a:t>cosmological</a:t>
            </a:r>
            <a:r>
              <a:rPr lang="fr-FR" dirty="0"/>
              <a:t> </a:t>
            </a:r>
            <a:r>
              <a:rPr lang="fr-FR" dirty="0" err="1"/>
              <a:t>models</a:t>
            </a:r>
            <a:endParaRPr lang="fr-FR" dirty="0"/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II.1 large </a:t>
            </a:r>
            <a:r>
              <a:rPr lang="fr-FR" sz="2400" dirty="0" err="1">
                <a:solidFill>
                  <a:srgbClr val="0070C0"/>
                </a:solidFill>
              </a:rPr>
              <a:t>surveys</a:t>
            </a:r>
            <a:r>
              <a:rPr lang="fr-FR" sz="2400" dirty="0">
                <a:solidFill>
                  <a:srgbClr val="0070C0"/>
                </a:solidFill>
              </a:rPr>
              <a:t> of distant galaxies</a:t>
            </a: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II.2 direct </a:t>
            </a:r>
            <a:r>
              <a:rPr lang="fr-FR" sz="2400" dirty="0" err="1">
                <a:solidFill>
                  <a:srgbClr val="0070C0"/>
                </a:solidFill>
              </a:rPr>
              <a:t>dark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matter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detection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II.3 indirect </a:t>
            </a:r>
            <a:r>
              <a:rPr lang="fr-FR" sz="2400" dirty="0" err="1">
                <a:solidFill>
                  <a:srgbClr val="0070C0"/>
                </a:solidFill>
              </a:rPr>
              <a:t>dark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matter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detection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/>
              <a:t>III/ </a:t>
            </a:r>
            <a:r>
              <a:rPr lang="fr-FR" dirty="0" err="1"/>
              <a:t>Understand</a:t>
            </a:r>
            <a:r>
              <a:rPr lang="fr-FR" dirty="0"/>
              <a:t> the violent and </a:t>
            </a:r>
            <a:r>
              <a:rPr lang="fr-FR" dirty="0" err="1"/>
              <a:t>extreme</a:t>
            </a:r>
            <a:r>
              <a:rPr lang="fr-FR" dirty="0"/>
              <a:t> </a:t>
            </a:r>
            <a:r>
              <a:rPr lang="fr-FR" dirty="0" err="1"/>
              <a:t>universe</a:t>
            </a:r>
            <a:endParaRPr lang="fr-FR" dirty="0"/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III.1 </a:t>
            </a:r>
            <a:r>
              <a:rPr lang="fr-FR" sz="2400" dirty="0" err="1">
                <a:solidFill>
                  <a:srgbClr val="0070C0"/>
                </a:solidFill>
              </a:rPr>
              <a:t>multimessenger</a:t>
            </a:r>
            <a:r>
              <a:rPr lang="fr-FR" sz="2400" dirty="0">
                <a:solidFill>
                  <a:srgbClr val="0070C0"/>
                </a:solidFill>
              </a:rPr>
              <a:t> (all </a:t>
            </a:r>
            <a:r>
              <a:rPr lang="fr-FR" sz="2400" dirty="0" err="1">
                <a:solidFill>
                  <a:srgbClr val="0070C0"/>
                </a:solidFill>
              </a:rPr>
              <a:t>kinds</a:t>
            </a:r>
            <a:r>
              <a:rPr lang="fr-FR" sz="2400" dirty="0">
                <a:solidFill>
                  <a:srgbClr val="0070C0"/>
                </a:solidFill>
              </a:rPr>
              <a:t>) &amp; time </a:t>
            </a:r>
            <a:r>
              <a:rPr lang="fr-FR" sz="2400" dirty="0" err="1">
                <a:solidFill>
                  <a:srgbClr val="0070C0"/>
                </a:solidFill>
              </a:rPr>
              <a:t>domain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astronomy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III.2 </a:t>
            </a:r>
            <a:r>
              <a:rPr lang="fr-FR" sz="2400" dirty="0" err="1">
                <a:solidFill>
                  <a:srgbClr val="0070C0"/>
                </a:solidFill>
              </a:rPr>
              <a:t>gravitationnal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waves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astronomy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III.3 neutrino </a:t>
            </a:r>
            <a:r>
              <a:rPr lang="fr-FR" sz="2400" dirty="0" err="1">
                <a:solidFill>
                  <a:srgbClr val="0070C0"/>
                </a:solidFill>
              </a:rPr>
              <a:t>astronomy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200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012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AEC188CB-8CF6-3016-59A4-749B8638C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64417"/>
          </a:xfrm>
        </p:spPr>
        <p:txBody>
          <a:bodyPr>
            <a:normAutofit/>
          </a:bodyPr>
          <a:lstStyle/>
          <a:p>
            <a:r>
              <a:rPr lang="fr-FR" sz="3600" dirty="0" err="1">
                <a:solidFill>
                  <a:srgbClr val="FF0000"/>
                </a:solidFill>
              </a:rPr>
              <a:t>From</a:t>
            </a:r>
            <a:r>
              <a:rPr lang="fr-FR" sz="3600" dirty="0">
                <a:solidFill>
                  <a:srgbClr val="FF0000"/>
                </a:solidFill>
              </a:rPr>
              <a:t> </a:t>
            </a:r>
            <a:r>
              <a:rPr lang="fr-FR" sz="3600" dirty="0" err="1">
                <a:solidFill>
                  <a:srgbClr val="FF0000"/>
                </a:solidFill>
              </a:rPr>
              <a:t>common</a:t>
            </a:r>
            <a:r>
              <a:rPr lang="fr-FR" sz="3600" dirty="0">
                <a:solidFill>
                  <a:srgbClr val="FF0000"/>
                </a:solidFill>
              </a:rPr>
              <a:t> questions to </a:t>
            </a:r>
            <a:r>
              <a:rPr lang="fr-FR" sz="3600" dirty="0" err="1">
                <a:solidFill>
                  <a:srgbClr val="FF0000"/>
                </a:solidFill>
              </a:rPr>
              <a:t>common</a:t>
            </a:r>
            <a:r>
              <a:rPr lang="fr-FR" sz="3600" dirty="0">
                <a:solidFill>
                  <a:srgbClr val="FF0000"/>
                </a:solidFill>
              </a:rPr>
              <a:t> </a:t>
            </a:r>
            <a:r>
              <a:rPr lang="fr-FR" sz="3600" dirty="0" err="1">
                <a:solidFill>
                  <a:srgbClr val="FF0000"/>
                </a:solidFill>
              </a:rPr>
              <a:t>methodologies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F15D552A-AB71-F526-732A-F9E8A8653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9711"/>
            <a:ext cx="10093182" cy="420244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/>
              <a:t>I/ Probe the primordial </a:t>
            </a:r>
            <a:r>
              <a:rPr lang="fr-FR" dirty="0" err="1"/>
              <a:t>universe</a:t>
            </a:r>
            <a:endParaRPr lang="fr-FR" dirty="0"/>
          </a:p>
          <a:p>
            <a:pPr marL="0" indent="0">
              <a:buNone/>
            </a:pPr>
            <a:r>
              <a:rPr lang="fr-FR" sz="2400" dirty="0"/>
              <a:t>	</a:t>
            </a:r>
            <a:r>
              <a:rPr lang="fr-FR" sz="2400" dirty="0">
                <a:solidFill>
                  <a:srgbClr val="0070C0"/>
                </a:solidFill>
              </a:rPr>
              <a:t>I.1 high </a:t>
            </a:r>
            <a:r>
              <a:rPr lang="fr-FR" sz="2400" dirty="0" err="1">
                <a:solidFill>
                  <a:srgbClr val="0070C0"/>
                </a:solidFill>
              </a:rPr>
              <a:t>precision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measurements</a:t>
            </a:r>
            <a:r>
              <a:rPr lang="fr-FR" sz="2400" dirty="0">
                <a:solidFill>
                  <a:srgbClr val="0070C0"/>
                </a:solidFill>
              </a:rPr>
              <a:t> of the CMB: polarisation, spectral distorsions</a:t>
            </a: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I.2 </a:t>
            </a:r>
            <a:r>
              <a:rPr lang="fr-FR" sz="2400" dirty="0" err="1">
                <a:solidFill>
                  <a:srgbClr val="0070C0"/>
                </a:solidFill>
              </a:rPr>
              <a:t>stochastic</a:t>
            </a:r>
            <a:r>
              <a:rPr lang="fr-FR" sz="2400" dirty="0">
                <a:solidFill>
                  <a:srgbClr val="0070C0"/>
                </a:solidFill>
              </a:rPr>
              <a:t> background of </a:t>
            </a:r>
            <a:r>
              <a:rPr lang="fr-FR" sz="2400" dirty="0" err="1">
                <a:solidFill>
                  <a:srgbClr val="0070C0"/>
                </a:solidFill>
              </a:rPr>
              <a:t>gravitational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waves</a:t>
            </a:r>
            <a:r>
              <a:rPr lang="fr-FR" sz="2400" dirty="0">
                <a:solidFill>
                  <a:srgbClr val="0070C0"/>
                </a:solidFill>
              </a:rPr>
              <a:t> (</a:t>
            </a:r>
            <a:r>
              <a:rPr lang="fr-FR" sz="2400" dirty="0" err="1">
                <a:solidFill>
                  <a:srgbClr val="0070C0"/>
                </a:solidFill>
              </a:rPr>
              <a:t>directly</a:t>
            </a:r>
            <a:r>
              <a:rPr lang="fr-FR" sz="2400" dirty="0">
                <a:solidFill>
                  <a:srgbClr val="0070C0"/>
                </a:solidFill>
              </a:rPr>
              <a:t> or </a:t>
            </a:r>
            <a:r>
              <a:rPr lang="fr-FR" sz="2400" dirty="0" err="1">
                <a:solidFill>
                  <a:srgbClr val="0070C0"/>
                </a:solidFill>
              </a:rPr>
              <a:t>trough</a:t>
            </a:r>
            <a:r>
              <a:rPr lang="fr-FR" sz="2400" dirty="0">
                <a:solidFill>
                  <a:srgbClr val="0070C0"/>
                </a:solidFill>
              </a:rPr>
              <a:t> pulsar timing)</a:t>
            </a:r>
          </a:p>
          <a:p>
            <a:pPr marL="0" indent="0">
              <a:buNone/>
            </a:pPr>
            <a:r>
              <a:rPr lang="fr-FR" dirty="0"/>
              <a:t>II/ </a:t>
            </a:r>
            <a:r>
              <a:rPr lang="fr-FR" dirty="0" err="1"/>
              <a:t>Elucidate</a:t>
            </a:r>
            <a:r>
              <a:rPr lang="fr-FR" dirty="0"/>
              <a:t> the </a:t>
            </a:r>
            <a:r>
              <a:rPr lang="fr-FR" dirty="0" err="1"/>
              <a:t>dark</a:t>
            </a:r>
            <a:r>
              <a:rPr lang="fr-FR" dirty="0"/>
              <a:t> </a:t>
            </a:r>
            <a:r>
              <a:rPr lang="fr-FR" dirty="0" err="1"/>
              <a:t>sector</a:t>
            </a:r>
            <a:r>
              <a:rPr lang="fr-FR" dirty="0"/>
              <a:t> of </a:t>
            </a:r>
            <a:r>
              <a:rPr lang="fr-FR" dirty="0" err="1"/>
              <a:t>cosmological</a:t>
            </a:r>
            <a:r>
              <a:rPr lang="fr-FR" dirty="0"/>
              <a:t> </a:t>
            </a:r>
            <a:r>
              <a:rPr lang="fr-FR" dirty="0" err="1"/>
              <a:t>models</a:t>
            </a:r>
            <a:endParaRPr lang="fr-FR" dirty="0"/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II.1 large </a:t>
            </a:r>
            <a:r>
              <a:rPr lang="fr-FR" sz="2400" dirty="0" err="1">
                <a:solidFill>
                  <a:srgbClr val="0070C0"/>
                </a:solidFill>
              </a:rPr>
              <a:t>surveys</a:t>
            </a:r>
            <a:r>
              <a:rPr lang="fr-FR" sz="2400" dirty="0">
                <a:solidFill>
                  <a:srgbClr val="0070C0"/>
                </a:solidFill>
              </a:rPr>
              <a:t> of distant galaxies</a:t>
            </a: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II.2 direct </a:t>
            </a:r>
            <a:r>
              <a:rPr lang="fr-FR" sz="2400" dirty="0" err="1">
                <a:solidFill>
                  <a:srgbClr val="0070C0"/>
                </a:solidFill>
              </a:rPr>
              <a:t>dark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matter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detection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II.3 indirect </a:t>
            </a:r>
            <a:r>
              <a:rPr lang="fr-FR" sz="2400" dirty="0" err="1">
                <a:solidFill>
                  <a:srgbClr val="0070C0"/>
                </a:solidFill>
              </a:rPr>
              <a:t>dark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matter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detection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/>
              <a:t>III/ </a:t>
            </a:r>
            <a:r>
              <a:rPr lang="fr-FR" dirty="0" err="1"/>
              <a:t>Understand</a:t>
            </a:r>
            <a:r>
              <a:rPr lang="fr-FR" dirty="0"/>
              <a:t> the violent and </a:t>
            </a:r>
            <a:r>
              <a:rPr lang="fr-FR" dirty="0" err="1"/>
              <a:t>extreme</a:t>
            </a:r>
            <a:r>
              <a:rPr lang="fr-FR" dirty="0"/>
              <a:t> </a:t>
            </a:r>
            <a:r>
              <a:rPr lang="fr-FR" dirty="0" err="1"/>
              <a:t>universe</a:t>
            </a:r>
            <a:endParaRPr lang="fr-FR" dirty="0"/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III.1 </a:t>
            </a:r>
            <a:r>
              <a:rPr lang="fr-FR" sz="2400" dirty="0" err="1">
                <a:solidFill>
                  <a:srgbClr val="0070C0"/>
                </a:solidFill>
              </a:rPr>
              <a:t>multimessenger</a:t>
            </a:r>
            <a:r>
              <a:rPr lang="fr-FR" sz="2400" dirty="0">
                <a:solidFill>
                  <a:srgbClr val="0070C0"/>
                </a:solidFill>
              </a:rPr>
              <a:t> (all </a:t>
            </a:r>
            <a:r>
              <a:rPr lang="fr-FR" sz="2400" dirty="0" err="1">
                <a:solidFill>
                  <a:srgbClr val="0070C0"/>
                </a:solidFill>
              </a:rPr>
              <a:t>kinds</a:t>
            </a:r>
            <a:r>
              <a:rPr lang="fr-FR" sz="2400" dirty="0">
                <a:solidFill>
                  <a:srgbClr val="0070C0"/>
                </a:solidFill>
              </a:rPr>
              <a:t>) &amp; time </a:t>
            </a:r>
            <a:r>
              <a:rPr lang="fr-FR" sz="2400" dirty="0" err="1">
                <a:solidFill>
                  <a:srgbClr val="0070C0"/>
                </a:solidFill>
              </a:rPr>
              <a:t>domain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astronomy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III.2 </a:t>
            </a:r>
            <a:r>
              <a:rPr lang="fr-FR" sz="2400" dirty="0" err="1">
                <a:solidFill>
                  <a:srgbClr val="0070C0"/>
                </a:solidFill>
              </a:rPr>
              <a:t>gravitationnal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waves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astronomy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III.3 neutrino </a:t>
            </a:r>
            <a:r>
              <a:rPr lang="fr-FR" sz="2400" dirty="0" err="1">
                <a:solidFill>
                  <a:srgbClr val="0070C0"/>
                </a:solidFill>
              </a:rPr>
              <a:t>astronomy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200" dirty="0"/>
          </a:p>
          <a:p>
            <a:endParaRPr lang="fr-FR" dirty="0"/>
          </a:p>
          <a:p>
            <a:endParaRPr lang="fr-FR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4A6A485-DA4E-9C23-580B-824F5260B3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825985"/>
              </p:ext>
            </p:extLst>
          </p:nvPr>
        </p:nvGraphicFramePr>
        <p:xfrm>
          <a:off x="7978878" y="1660173"/>
          <a:ext cx="2462980" cy="4191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490">
                  <a:extLst>
                    <a:ext uri="{9D8B030D-6E8A-4147-A177-3AD203B41FA5}">
                      <a16:colId xmlns:a16="http://schemas.microsoft.com/office/drawing/2014/main" val="770187065"/>
                    </a:ext>
                  </a:extLst>
                </a:gridCol>
                <a:gridCol w="1231490">
                  <a:extLst>
                    <a:ext uri="{9D8B030D-6E8A-4147-A177-3AD203B41FA5}">
                      <a16:colId xmlns:a16="http://schemas.microsoft.com/office/drawing/2014/main" val="3963571958"/>
                    </a:ext>
                  </a:extLst>
                </a:gridCol>
              </a:tblGrid>
              <a:tr h="38109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APPEC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ASTRONET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156041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518078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289290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687108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966398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736973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513968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425763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60789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146425"/>
                  </a:ext>
                </a:extLst>
              </a:tr>
              <a:tr h="38109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103269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84A49AB3-3FB4-A268-4CAF-64EFD4E1C7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010414"/>
              </p:ext>
            </p:extLst>
          </p:nvPr>
        </p:nvGraphicFramePr>
        <p:xfrm>
          <a:off x="7824020" y="1255795"/>
          <a:ext cx="2772696" cy="404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696">
                  <a:extLst>
                    <a:ext uri="{9D8B030D-6E8A-4147-A177-3AD203B41FA5}">
                      <a16:colId xmlns:a16="http://schemas.microsoft.com/office/drawing/2014/main" val="1496703411"/>
                    </a:ext>
                  </a:extLst>
                </a:gridCol>
              </a:tblGrid>
              <a:tr h="404378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Interest</a:t>
                      </a:r>
                      <a:r>
                        <a:rPr lang="fr-FR" dirty="0"/>
                        <a:t> for </a:t>
                      </a:r>
                      <a:r>
                        <a:rPr lang="fr-FR" dirty="0" err="1"/>
                        <a:t>communities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66268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1430E137-1989-1DF8-F6C6-16F693FC2934}"/>
              </a:ext>
            </a:extLst>
          </p:cNvPr>
          <p:cNvSpPr txBox="1"/>
          <p:nvPr/>
        </p:nvSpPr>
        <p:spPr>
          <a:xfrm rot="18128621">
            <a:off x="7079225" y="3602780"/>
            <a:ext cx="4289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</a:rPr>
              <a:t>WORK TO BE DONE</a:t>
            </a:r>
          </a:p>
        </p:txBody>
      </p:sp>
    </p:spTree>
    <p:extLst>
      <p:ext uri="{BB962C8B-B14F-4D97-AF65-F5344CB8AC3E}">
        <p14:creationId xmlns:p14="http://schemas.microsoft.com/office/powerpoint/2010/main" val="559929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18ABCFB-46DE-4168-097A-CE429E58F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2201"/>
          </a:xfrm>
        </p:spPr>
        <p:txBody>
          <a:bodyPr>
            <a:normAutofit/>
          </a:bodyPr>
          <a:lstStyle/>
          <a:p>
            <a:r>
              <a:rPr lang="fr-FR" sz="3600" dirty="0" err="1">
                <a:solidFill>
                  <a:srgbClr val="FF0000"/>
                </a:solidFill>
              </a:rPr>
              <a:t>From</a:t>
            </a:r>
            <a:r>
              <a:rPr lang="fr-FR" sz="3600" dirty="0">
                <a:solidFill>
                  <a:srgbClr val="FF0000"/>
                </a:solidFill>
              </a:rPr>
              <a:t> </a:t>
            </a:r>
            <a:r>
              <a:rPr lang="fr-FR" sz="3600" dirty="0" err="1">
                <a:solidFill>
                  <a:srgbClr val="FF0000"/>
                </a:solidFill>
              </a:rPr>
              <a:t>common</a:t>
            </a:r>
            <a:r>
              <a:rPr lang="fr-FR" sz="3600" dirty="0">
                <a:solidFill>
                  <a:srgbClr val="FF0000"/>
                </a:solidFill>
              </a:rPr>
              <a:t> </a:t>
            </a:r>
            <a:r>
              <a:rPr lang="fr-FR" sz="3600" dirty="0" err="1">
                <a:solidFill>
                  <a:srgbClr val="FF0000"/>
                </a:solidFill>
              </a:rPr>
              <a:t>methodologies</a:t>
            </a:r>
            <a:r>
              <a:rPr lang="fr-FR" sz="3600" dirty="0">
                <a:solidFill>
                  <a:srgbClr val="FF0000"/>
                </a:solidFill>
              </a:rPr>
              <a:t> to Infrastructures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7B333702-E069-DC3A-BB53-137D2BE2A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671450"/>
              </p:ext>
            </p:extLst>
          </p:nvPr>
        </p:nvGraphicFramePr>
        <p:xfrm>
          <a:off x="1632989" y="1267326"/>
          <a:ext cx="9281768" cy="5511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0884">
                  <a:extLst>
                    <a:ext uri="{9D8B030D-6E8A-4147-A177-3AD203B41FA5}">
                      <a16:colId xmlns:a16="http://schemas.microsoft.com/office/drawing/2014/main" val="1899149699"/>
                    </a:ext>
                  </a:extLst>
                </a:gridCol>
                <a:gridCol w="4640884">
                  <a:extLst>
                    <a:ext uri="{9D8B030D-6E8A-4147-A177-3AD203B41FA5}">
                      <a16:colId xmlns:a16="http://schemas.microsoft.com/office/drawing/2014/main" val="3879144485"/>
                    </a:ext>
                  </a:extLst>
                </a:gridCol>
              </a:tblGrid>
              <a:tr h="390541">
                <a:tc>
                  <a:txBody>
                    <a:bodyPr/>
                    <a:lstStyle/>
                    <a:p>
                      <a:r>
                        <a:rPr lang="fr-FR" dirty="0" err="1"/>
                        <a:t>Methodolgy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Existing</a:t>
                      </a:r>
                      <a:r>
                        <a:rPr lang="fr-FR" dirty="0"/>
                        <a:t> or </a:t>
                      </a:r>
                      <a:r>
                        <a:rPr lang="fr-FR" dirty="0" err="1"/>
                        <a:t>decided</a:t>
                      </a:r>
                      <a:r>
                        <a:rPr lang="fr-FR" dirty="0"/>
                        <a:t> infrastructures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32038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I.1 high </a:t>
                      </a:r>
                      <a:r>
                        <a:rPr lang="fr-FR" sz="1800" dirty="0" err="1"/>
                        <a:t>precision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measurements</a:t>
                      </a:r>
                      <a:r>
                        <a:rPr lang="fr-FR" sz="1800" dirty="0"/>
                        <a:t> of the CMB: polarisation, spectral distorsions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SPT, Simons </a:t>
                      </a:r>
                      <a:r>
                        <a:rPr lang="fr-FR" sz="1800" dirty="0" err="1"/>
                        <a:t>Observatory</a:t>
                      </a:r>
                      <a:endParaRPr lang="fr-FR" sz="1800" dirty="0"/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32537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I.2 </a:t>
                      </a:r>
                      <a:r>
                        <a:rPr lang="fr-FR" sz="1800" dirty="0" err="1"/>
                        <a:t>stochastic</a:t>
                      </a:r>
                      <a:r>
                        <a:rPr lang="fr-FR" sz="1800" dirty="0"/>
                        <a:t> background of </a:t>
                      </a:r>
                      <a:r>
                        <a:rPr lang="fr-FR" sz="1800" dirty="0" err="1"/>
                        <a:t>gravitational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waves</a:t>
                      </a:r>
                      <a:r>
                        <a:rPr lang="fr-FR" sz="1800" dirty="0"/>
                        <a:t> (</a:t>
                      </a:r>
                      <a:r>
                        <a:rPr lang="fr-FR" sz="1800" dirty="0" err="1"/>
                        <a:t>directly</a:t>
                      </a:r>
                      <a:r>
                        <a:rPr lang="fr-FR" sz="1800" dirty="0"/>
                        <a:t> or </a:t>
                      </a:r>
                      <a:r>
                        <a:rPr lang="fr-FR" sz="1800" dirty="0" err="1"/>
                        <a:t>trough</a:t>
                      </a:r>
                      <a:r>
                        <a:rPr lang="fr-FR" sz="1800" dirty="0"/>
                        <a:t> pulsar timing)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PTA, LISA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068559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II.1 large </a:t>
                      </a:r>
                      <a:r>
                        <a:rPr lang="fr-FR" sz="1800" dirty="0" err="1"/>
                        <a:t>surveys</a:t>
                      </a:r>
                      <a:r>
                        <a:rPr lang="fr-FR" sz="1800" dirty="0"/>
                        <a:t> of distant galaxies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EUCLID, DESI, Vera Rubin, GAIA, WEAVE, 4MOST, SKA, XMM, </a:t>
                      </a:r>
                      <a:r>
                        <a:rPr lang="fr-FR" sz="1800" dirty="0" err="1"/>
                        <a:t>NewAthena</a:t>
                      </a:r>
                      <a:r>
                        <a:rPr lang="fr-FR" sz="1800" dirty="0"/>
                        <a:t>, Roman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005565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II.2 direct </a:t>
                      </a:r>
                      <a:r>
                        <a:rPr lang="fr-FR" sz="1800" dirty="0" err="1"/>
                        <a:t>dark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matter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detection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XENON, DAMIC-M, MIMAC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831627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II.3 indirect </a:t>
                      </a:r>
                      <a:r>
                        <a:rPr lang="fr-FR" sz="1800" dirty="0" err="1"/>
                        <a:t>dark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matter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detection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HESS, CTA, KM3NET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674605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III.1 </a:t>
                      </a:r>
                      <a:r>
                        <a:rPr lang="fr-FR" sz="1800" dirty="0" err="1"/>
                        <a:t>multimessenger</a:t>
                      </a:r>
                      <a:r>
                        <a:rPr lang="fr-FR" sz="1800" dirty="0"/>
                        <a:t> (all </a:t>
                      </a:r>
                      <a:r>
                        <a:rPr lang="fr-FR" sz="1800" dirty="0" err="1"/>
                        <a:t>kinds</a:t>
                      </a:r>
                      <a:r>
                        <a:rPr lang="fr-FR" sz="1800" dirty="0"/>
                        <a:t>) &amp; time </a:t>
                      </a:r>
                      <a:r>
                        <a:rPr lang="fr-FR" sz="1800" dirty="0" err="1"/>
                        <a:t>domain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Many</a:t>
                      </a:r>
                      <a:r>
                        <a:rPr lang="fr-FR" dirty="0"/>
                        <a:t>, </a:t>
                      </a:r>
                      <a:r>
                        <a:rPr lang="fr-FR" dirty="0" err="1"/>
                        <a:t>from</a:t>
                      </a:r>
                      <a:r>
                        <a:rPr lang="fr-FR" dirty="0"/>
                        <a:t> GW to radio, </a:t>
                      </a:r>
                      <a:r>
                        <a:rPr lang="fr-FR" dirty="0" err="1"/>
                        <a:t>ground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based</a:t>
                      </a:r>
                      <a:r>
                        <a:rPr lang="fr-FR" dirty="0"/>
                        <a:t> and satellite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86616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III.2 </a:t>
                      </a:r>
                      <a:r>
                        <a:rPr lang="fr-FR" sz="1800" dirty="0" err="1"/>
                        <a:t>gravitationnal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waves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VIRGO/LIGO/KAGRA, LISA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973544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III.3 neutrino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KM3NET, GRAND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358576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53D9E0AD-516F-D18F-318F-ECF116D5713F}"/>
              </a:ext>
            </a:extLst>
          </p:cNvPr>
          <p:cNvSpPr txBox="1"/>
          <p:nvPr/>
        </p:nvSpPr>
        <p:spPr>
          <a:xfrm rot="18128621">
            <a:off x="7787147" y="3761306"/>
            <a:ext cx="4289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2906472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18ABCFB-46DE-4168-097A-CE429E58F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2201"/>
          </a:xfrm>
        </p:spPr>
        <p:txBody>
          <a:bodyPr>
            <a:normAutofit/>
          </a:bodyPr>
          <a:lstStyle/>
          <a:p>
            <a:r>
              <a:rPr lang="fr-FR" sz="3600" dirty="0" err="1">
                <a:solidFill>
                  <a:srgbClr val="FF0000"/>
                </a:solidFill>
              </a:rPr>
              <a:t>From</a:t>
            </a:r>
            <a:r>
              <a:rPr lang="fr-FR" sz="3600" dirty="0">
                <a:solidFill>
                  <a:srgbClr val="FF0000"/>
                </a:solidFill>
              </a:rPr>
              <a:t> </a:t>
            </a:r>
            <a:r>
              <a:rPr lang="fr-FR" sz="3600" dirty="0" err="1">
                <a:solidFill>
                  <a:srgbClr val="FF0000"/>
                </a:solidFill>
              </a:rPr>
              <a:t>common</a:t>
            </a:r>
            <a:r>
              <a:rPr lang="fr-FR" sz="3600" dirty="0">
                <a:solidFill>
                  <a:srgbClr val="FF0000"/>
                </a:solidFill>
              </a:rPr>
              <a:t> </a:t>
            </a:r>
            <a:r>
              <a:rPr lang="fr-FR" sz="3600" dirty="0" err="1">
                <a:solidFill>
                  <a:srgbClr val="FF0000"/>
                </a:solidFill>
              </a:rPr>
              <a:t>methodologies</a:t>
            </a:r>
            <a:r>
              <a:rPr lang="fr-FR" sz="3600" dirty="0">
                <a:solidFill>
                  <a:srgbClr val="FF0000"/>
                </a:solidFill>
              </a:rPr>
              <a:t> to Infrastructures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7B333702-E069-DC3A-BB53-137D2BE2A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721052"/>
              </p:ext>
            </p:extLst>
          </p:nvPr>
        </p:nvGraphicFramePr>
        <p:xfrm>
          <a:off x="0" y="1360532"/>
          <a:ext cx="9281768" cy="5511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0884">
                  <a:extLst>
                    <a:ext uri="{9D8B030D-6E8A-4147-A177-3AD203B41FA5}">
                      <a16:colId xmlns:a16="http://schemas.microsoft.com/office/drawing/2014/main" val="1899149699"/>
                    </a:ext>
                  </a:extLst>
                </a:gridCol>
                <a:gridCol w="4640884">
                  <a:extLst>
                    <a:ext uri="{9D8B030D-6E8A-4147-A177-3AD203B41FA5}">
                      <a16:colId xmlns:a16="http://schemas.microsoft.com/office/drawing/2014/main" val="3879144485"/>
                    </a:ext>
                  </a:extLst>
                </a:gridCol>
              </a:tblGrid>
              <a:tr h="390541">
                <a:tc>
                  <a:txBody>
                    <a:bodyPr/>
                    <a:lstStyle/>
                    <a:p>
                      <a:r>
                        <a:rPr lang="fr-FR" dirty="0" err="1"/>
                        <a:t>Methodolgy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Existing</a:t>
                      </a:r>
                      <a:r>
                        <a:rPr lang="fr-FR" dirty="0"/>
                        <a:t> or </a:t>
                      </a:r>
                      <a:r>
                        <a:rPr lang="fr-FR" dirty="0" err="1"/>
                        <a:t>decided</a:t>
                      </a:r>
                      <a:r>
                        <a:rPr lang="fr-FR" dirty="0"/>
                        <a:t> infrastructures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32038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I.1 high </a:t>
                      </a:r>
                      <a:r>
                        <a:rPr lang="fr-FR" sz="1800" dirty="0" err="1"/>
                        <a:t>precision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measurements</a:t>
                      </a:r>
                      <a:r>
                        <a:rPr lang="fr-FR" sz="1800" dirty="0"/>
                        <a:t> of the CMB: polarisation, spectral distorsions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SPT, Simons </a:t>
                      </a:r>
                      <a:r>
                        <a:rPr lang="fr-FR" sz="1800" dirty="0" err="1"/>
                        <a:t>Observatory</a:t>
                      </a:r>
                      <a:endParaRPr lang="fr-FR" sz="1800" dirty="0"/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32537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I.2 </a:t>
                      </a:r>
                      <a:r>
                        <a:rPr lang="fr-FR" sz="1800" dirty="0" err="1"/>
                        <a:t>stochastic</a:t>
                      </a:r>
                      <a:r>
                        <a:rPr lang="fr-FR" sz="1800" dirty="0"/>
                        <a:t> background of </a:t>
                      </a:r>
                      <a:r>
                        <a:rPr lang="fr-FR" sz="1800" dirty="0" err="1"/>
                        <a:t>gravitational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waves</a:t>
                      </a:r>
                      <a:r>
                        <a:rPr lang="fr-FR" sz="1800" dirty="0"/>
                        <a:t> (</a:t>
                      </a:r>
                      <a:r>
                        <a:rPr lang="fr-FR" sz="1800" dirty="0" err="1"/>
                        <a:t>directly</a:t>
                      </a:r>
                      <a:r>
                        <a:rPr lang="fr-FR" sz="1800" dirty="0"/>
                        <a:t> or </a:t>
                      </a:r>
                      <a:r>
                        <a:rPr lang="fr-FR" sz="1800" dirty="0" err="1"/>
                        <a:t>trough</a:t>
                      </a:r>
                      <a:r>
                        <a:rPr lang="fr-FR" sz="1800" dirty="0"/>
                        <a:t> pulsar timing)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PTA, LISA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068559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II.1 large </a:t>
                      </a:r>
                      <a:r>
                        <a:rPr lang="fr-FR" sz="1800" dirty="0" err="1"/>
                        <a:t>surveys</a:t>
                      </a:r>
                      <a:r>
                        <a:rPr lang="fr-FR" sz="1800" dirty="0"/>
                        <a:t> of distant galaxies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EUCLID, DESI, Vera Rubin, GAIA, WEAVE, 4MOST, SKA, XMM, </a:t>
                      </a:r>
                      <a:r>
                        <a:rPr lang="fr-FR" sz="1800" dirty="0" err="1"/>
                        <a:t>NewAthena</a:t>
                      </a:r>
                      <a:r>
                        <a:rPr lang="fr-FR" sz="1800" dirty="0"/>
                        <a:t>, Roman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005565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II.2 direct </a:t>
                      </a:r>
                      <a:r>
                        <a:rPr lang="fr-FR" sz="1800" dirty="0" err="1"/>
                        <a:t>dark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matter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detection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XENON, DAMIC-M, MIMAC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831627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II.3 indirect </a:t>
                      </a:r>
                      <a:r>
                        <a:rPr lang="fr-FR" sz="1800" dirty="0" err="1"/>
                        <a:t>dark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matter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detection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HESS, CTA, KM3NET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674605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III.1 </a:t>
                      </a:r>
                      <a:r>
                        <a:rPr lang="fr-FR" sz="1800" dirty="0" err="1"/>
                        <a:t>multimessenger</a:t>
                      </a:r>
                      <a:r>
                        <a:rPr lang="fr-FR" sz="1800" dirty="0"/>
                        <a:t> (all </a:t>
                      </a:r>
                      <a:r>
                        <a:rPr lang="fr-FR" sz="1800" dirty="0" err="1"/>
                        <a:t>kinds</a:t>
                      </a:r>
                      <a:r>
                        <a:rPr lang="fr-FR" sz="1800" dirty="0"/>
                        <a:t>) &amp; time </a:t>
                      </a:r>
                      <a:r>
                        <a:rPr lang="fr-FR" sz="1800" dirty="0" err="1"/>
                        <a:t>domain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Many</a:t>
                      </a:r>
                      <a:r>
                        <a:rPr lang="fr-FR" dirty="0"/>
                        <a:t>, </a:t>
                      </a:r>
                      <a:r>
                        <a:rPr lang="fr-FR" dirty="0" err="1"/>
                        <a:t>from</a:t>
                      </a:r>
                      <a:r>
                        <a:rPr lang="fr-FR" dirty="0"/>
                        <a:t> GW to radio, </a:t>
                      </a:r>
                      <a:r>
                        <a:rPr lang="fr-FR" dirty="0" err="1"/>
                        <a:t>ground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based</a:t>
                      </a:r>
                      <a:r>
                        <a:rPr lang="fr-FR" dirty="0"/>
                        <a:t> and satellite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86616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III.2 </a:t>
                      </a:r>
                      <a:r>
                        <a:rPr lang="fr-FR" sz="1800" dirty="0" err="1"/>
                        <a:t>gravitationnal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waves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VIRGO/LIGO/KAGRA, LISA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973544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III.3 neutrino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KM3NET, GRAND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358576"/>
                  </a:ext>
                </a:extLst>
              </a:tr>
            </a:tbl>
          </a:graphicData>
        </a:graphic>
      </p:graphicFrame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F04F548F-529B-97F9-B3F2-37CA3E3CC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93945"/>
              </p:ext>
            </p:extLst>
          </p:nvPr>
        </p:nvGraphicFramePr>
        <p:xfrm>
          <a:off x="8631494" y="572691"/>
          <a:ext cx="2772696" cy="404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696">
                  <a:extLst>
                    <a:ext uri="{9D8B030D-6E8A-4147-A177-3AD203B41FA5}">
                      <a16:colId xmlns:a16="http://schemas.microsoft.com/office/drawing/2014/main" val="1496703411"/>
                    </a:ext>
                  </a:extLst>
                </a:gridCol>
              </a:tblGrid>
              <a:tr h="404378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Interest</a:t>
                      </a:r>
                      <a:r>
                        <a:rPr lang="fr-FR" dirty="0"/>
                        <a:t> for </a:t>
                      </a:r>
                      <a:r>
                        <a:rPr lang="fr-FR" dirty="0" err="1"/>
                        <a:t>communities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66268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59FDB856-403E-72A0-3729-152B5B813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805910"/>
              </p:ext>
            </p:extLst>
          </p:nvPr>
        </p:nvGraphicFramePr>
        <p:xfrm>
          <a:off x="8384458" y="1088609"/>
          <a:ext cx="3266768" cy="5783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384">
                  <a:extLst>
                    <a:ext uri="{9D8B030D-6E8A-4147-A177-3AD203B41FA5}">
                      <a16:colId xmlns:a16="http://schemas.microsoft.com/office/drawing/2014/main" val="770187065"/>
                    </a:ext>
                  </a:extLst>
                </a:gridCol>
                <a:gridCol w="1633384">
                  <a:extLst>
                    <a:ext uri="{9D8B030D-6E8A-4147-A177-3AD203B41FA5}">
                      <a16:colId xmlns:a16="http://schemas.microsoft.com/office/drawing/2014/main" val="3963571958"/>
                    </a:ext>
                  </a:extLst>
                </a:gridCol>
              </a:tblGrid>
              <a:tr h="6425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APPEC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ASTRONET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156041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518078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289290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966398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736973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513968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60789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146425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103269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BE35F5D-6B06-4427-0F71-931EE68D61D5}"/>
              </a:ext>
            </a:extLst>
          </p:cNvPr>
          <p:cNvSpPr txBox="1"/>
          <p:nvPr/>
        </p:nvSpPr>
        <p:spPr>
          <a:xfrm rot="18128621">
            <a:off x="7873179" y="3684309"/>
            <a:ext cx="4289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</a:rPr>
              <a:t>WORK TO BE DONE</a:t>
            </a:r>
          </a:p>
        </p:txBody>
      </p:sp>
    </p:spTree>
    <p:extLst>
      <p:ext uri="{BB962C8B-B14F-4D97-AF65-F5344CB8AC3E}">
        <p14:creationId xmlns:p14="http://schemas.microsoft.com/office/powerpoint/2010/main" val="778615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18ABCFB-46DE-4168-097A-CE429E58F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22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Strategic </a:t>
            </a:r>
            <a:r>
              <a:rPr lang="fr-FR" sz="3600" dirty="0" err="1">
                <a:solidFill>
                  <a:srgbClr val="FF0000"/>
                </a:solidFill>
              </a:rPr>
              <a:t>common</a:t>
            </a:r>
            <a:r>
              <a:rPr lang="fr-FR" sz="3600" dirty="0">
                <a:solidFill>
                  <a:srgbClr val="FF0000"/>
                </a:solidFill>
              </a:rPr>
              <a:t> infrastructures for the future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7B333702-E069-DC3A-BB53-137D2BE2A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773250"/>
              </p:ext>
            </p:extLst>
          </p:nvPr>
        </p:nvGraphicFramePr>
        <p:xfrm>
          <a:off x="1632989" y="1267326"/>
          <a:ext cx="9281768" cy="5511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0884">
                  <a:extLst>
                    <a:ext uri="{9D8B030D-6E8A-4147-A177-3AD203B41FA5}">
                      <a16:colId xmlns:a16="http://schemas.microsoft.com/office/drawing/2014/main" val="1899149699"/>
                    </a:ext>
                  </a:extLst>
                </a:gridCol>
                <a:gridCol w="4640884">
                  <a:extLst>
                    <a:ext uri="{9D8B030D-6E8A-4147-A177-3AD203B41FA5}">
                      <a16:colId xmlns:a16="http://schemas.microsoft.com/office/drawing/2014/main" val="3879144485"/>
                    </a:ext>
                  </a:extLst>
                </a:gridCol>
              </a:tblGrid>
              <a:tr h="390541">
                <a:tc>
                  <a:txBody>
                    <a:bodyPr/>
                    <a:lstStyle/>
                    <a:p>
                      <a:r>
                        <a:rPr lang="fr-FR" dirty="0" err="1"/>
                        <a:t>Methodolgy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Future infrastructures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32038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I.1 high </a:t>
                      </a:r>
                      <a:r>
                        <a:rPr lang="fr-FR" sz="1800" dirty="0" err="1"/>
                        <a:t>precision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measurements</a:t>
                      </a:r>
                      <a:r>
                        <a:rPr lang="fr-FR" sz="1800" dirty="0"/>
                        <a:t> of the CMB: polarisation, spectral distorsions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LiteBIRD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32537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I.2 </a:t>
                      </a:r>
                      <a:r>
                        <a:rPr lang="fr-FR" sz="1800" dirty="0" err="1"/>
                        <a:t>stochastic</a:t>
                      </a:r>
                      <a:r>
                        <a:rPr lang="fr-FR" sz="1800" dirty="0"/>
                        <a:t> background of </a:t>
                      </a:r>
                      <a:r>
                        <a:rPr lang="fr-FR" sz="1800" dirty="0" err="1"/>
                        <a:t>gravitational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waves</a:t>
                      </a:r>
                      <a:r>
                        <a:rPr lang="fr-FR" sz="1800" dirty="0"/>
                        <a:t> (</a:t>
                      </a:r>
                      <a:r>
                        <a:rPr lang="fr-FR" sz="1800" dirty="0" err="1"/>
                        <a:t>directly</a:t>
                      </a:r>
                      <a:r>
                        <a:rPr lang="fr-FR" sz="1800" dirty="0"/>
                        <a:t> or </a:t>
                      </a:r>
                      <a:r>
                        <a:rPr lang="fr-FR" sz="1800" dirty="0" err="1"/>
                        <a:t>trough</a:t>
                      </a:r>
                      <a:r>
                        <a:rPr lang="fr-FR" sz="1800" dirty="0"/>
                        <a:t> pulsar timing)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068559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II.1 large </a:t>
                      </a:r>
                      <a:r>
                        <a:rPr lang="fr-FR" sz="1800" dirty="0" err="1"/>
                        <a:t>surveys</a:t>
                      </a:r>
                      <a:r>
                        <a:rPr lang="fr-FR" sz="1800" dirty="0"/>
                        <a:t> of distant galaxies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005565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II.2 direct </a:t>
                      </a:r>
                      <a:r>
                        <a:rPr lang="fr-FR" sz="1800" dirty="0" err="1"/>
                        <a:t>dark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matter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detection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831627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II.3 indirect </a:t>
                      </a:r>
                      <a:r>
                        <a:rPr lang="fr-FR" sz="1800" dirty="0" err="1"/>
                        <a:t>dark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matter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detection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674605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III.1 </a:t>
                      </a:r>
                      <a:r>
                        <a:rPr lang="fr-FR" sz="1800" dirty="0" err="1"/>
                        <a:t>multimessenger</a:t>
                      </a:r>
                      <a:r>
                        <a:rPr lang="fr-FR" sz="1800" dirty="0"/>
                        <a:t> (all </a:t>
                      </a:r>
                      <a:r>
                        <a:rPr lang="fr-FR" sz="1800" dirty="0" err="1"/>
                        <a:t>kinds</a:t>
                      </a:r>
                      <a:r>
                        <a:rPr lang="fr-FR" sz="1800" dirty="0"/>
                        <a:t>) &amp; time </a:t>
                      </a:r>
                      <a:r>
                        <a:rPr lang="fr-FR" sz="1800" dirty="0" err="1"/>
                        <a:t>domain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Theseus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86616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III.2 </a:t>
                      </a:r>
                      <a:r>
                        <a:rPr lang="fr-FR" sz="1800" dirty="0" err="1"/>
                        <a:t>gravitationnal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waves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973544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III.3 neutrino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358576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B2CF78E7-1E69-6E0F-AD6B-28D6DC87C7FE}"/>
              </a:ext>
            </a:extLst>
          </p:cNvPr>
          <p:cNvSpPr txBox="1"/>
          <p:nvPr/>
        </p:nvSpPr>
        <p:spPr>
          <a:xfrm rot="18128621">
            <a:off x="6622024" y="3761305"/>
            <a:ext cx="4289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3980492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18ABCFB-46DE-4168-097A-CE429E58F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22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Strategic </a:t>
            </a:r>
            <a:r>
              <a:rPr lang="fr-FR" sz="3600" dirty="0" err="1">
                <a:solidFill>
                  <a:srgbClr val="FF0000"/>
                </a:solidFill>
              </a:rPr>
              <a:t>common</a:t>
            </a:r>
            <a:r>
              <a:rPr lang="fr-FR" sz="3600" dirty="0">
                <a:solidFill>
                  <a:srgbClr val="FF0000"/>
                </a:solidFill>
              </a:rPr>
              <a:t> infrastructures for the future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7B333702-E069-DC3A-BB53-137D2BE2A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225207"/>
              </p:ext>
            </p:extLst>
          </p:nvPr>
        </p:nvGraphicFramePr>
        <p:xfrm>
          <a:off x="146996" y="1266291"/>
          <a:ext cx="9281768" cy="5511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0884">
                  <a:extLst>
                    <a:ext uri="{9D8B030D-6E8A-4147-A177-3AD203B41FA5}">
                      <a16:colId xmlns:a16="http://schemas.microsoft.com/office/drawing/2014/main" val="1899149699"/>
                    </a:ext>
                  </a:extLst>
                </a:gridCol>
                <a:gridCol w="4640884">
                  <a:extLst>
                    <a:ext uri="{9D8B030D-6E8A-4147-A177-3AD203B41FA5}">
                      <a16:colId xmlns:a16="http://schemas.microsoft.com/office/drawing/2014/main" val="3879144485"/>
                    </a:ext>
                  </a:extLst>
                </a:gridCol>
              </a:tblGrid>
              <a:tr h="390541">
                <a:tc>
                  <a:txBody>
                    <a:bodyPr/>
                    <a:lstStyle/>
                    <a:p>
                      <a:r>
                        <a:rPr lang="fr-FR" dirty="0" err="1"/>
                        <a:t>Methodolgy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Future infrastructures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32038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I.1 high </a:t>
                      </a:r>
                      <a:r>
                        <a:rPr lang="fr-FR" sz="1800" dirty="0" err="1"/>
                        <a:t>precision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measurements</a:t>
                      </a:r>
                      <a:r>
                        <a:rPr lang="fr-FR" sz="1800" dirty="0"/>
                        <a:t> of the CMB: polarisation, spectral distorsions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LiteBIRD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32537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I.2 </a:t>
                      </a:r>
                      <a:r>
                        <a:rPr lang="fr-FR" sz="1800" dirty="0" err="1"/>
                        <a:t>stochastic</a:t>
                      </a:r>
                      <a:r>
                        <a:rPr lang="fr-FR" sz="1800" dirty="0"/>
                        <a:t> background of </a:t>
                      </a:r>
                      <a:r>
                        <a:rPr lang="fr-FR" sz="1800" dirty="0" err="1"/>
                        <a:t>gravitational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waves</a:t>
                      </a:r>
                      <a:r>
                        <a:rPr lang="fr-FR" sz="1800" dirty="0"/>
                        <a:t> (</a:t>
                      </a:r>
                      <a:r>
                        <a:rPr lang="fr-FR" sz="1800" dirty="0" err="1"/>
                        <a:t>directly</a:t>
                      </a:r>
                      <a:r>
                        <a:rPr lang="fr-FR" sz="1800" dirty="0"/>
                        <a:t> or </a:t>
                      </a:r>
                      <a:r>
                        <a:rPr lang="fr-FR" sz="1800" dirty="0" err="1"/>
                        <a:t>trough</a:t>
                      </a:r>
                      <a:r>
                        <a:rPr lang="fr-FR" sz="1800" dirty="0"/>
                        <a:t> pulsar timing)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068559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II.1 large </a:t>
                      </a:r>
                      <a:r>
                        <a:rPr lang="fr-FR" sz="1800" dirty="0" err="1"/>
                        <a:t>surveys</a:t>
                      </a:r>
                      <a:r>
                        <a:rPr lang="fr-FR" sz="1800" dirty="0"/>
                        <a:t> of distant galaxies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005565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II.2 direct </a:t>
                      </a:r>
                      <a:r>
                        <a:rPr lang="fr-FR" sz="1800" dirty="0" err="1"/>
                        <a:t>dark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matter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detection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831627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II.3 indirect </a:t>
                      </a:r>
                      <a:r>
                        <a:rPr lang="fr-FR" sz="1800" dirty="0" err="1"/>
                        <a:t>dark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matter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detection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674605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III.1 </a:t>
                      </a:r>
                      <a:r>
                        <a:rPr lang="fr-FR" sz="1800" dirty="0" err="1"/>
                        <a:t>multimessenger</a:t>
                      </a:r>
                      <a:r>
                        <a:rPr lang="fr-FR" sz="1800" dirty="0"/>
                        <a:t> (all </a:t>
                      </a:r>
                      <a:r>
                        <a:rPr lang="fr-FR" sz="1800" dirty="0" err="1"/>
                        <a:t>kinds</a:t>
                      </a:r>
                      <a:r>
                        <a:rPr lang="fr-FR" sz="1800" dirty="0"/>
                        <a:t>) &amp; time </a:t>
                      </a:r>
                      <a:r>
                        <a:rPr lang="fr-FR" sz="1800" dirty="0" err="1"/>
                        <a:t>domain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Theseus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86616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III.2 </a:t>
                      </a:r>
                      <a:r>
                        <a:rPr lang="fr-FR" sz="1800" dirty="0" err="1"/>
                        <a:t>gravitationnal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waves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973544"/>
                  </a:ext>
                </a:extLst>
              </a:tr>
              <a:tr h="3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III.3 neutrino </a:t>
                      </a:r>
                      <a:r>
                        <a:rPr lang="fr-FR" sz="1800" dirty="0" err="1"/>
                        <a:t>astronomy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358576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65652710-D1CD-D5DF-533E-0D3DF787BF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77270"/>
              </p:ext>
            </p:extLst>
          </p:nvPr>
        </p:nvGraphicFramePr>
        <p:xfrm>
          <a:off x="7481120" y="478451"/>
          <a:ext cx="2772696" cy="404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696">
                  <a:extLst>
                    <a:ext uri="{9D8B030D-6E8A-4147-A177-3AD203B41FA5}">
                      <a16:colId xmlns:a16="http://schemas.microsoft.com/office/drawing/2014/main" val="1496703411"/>
                    </a:ext>
                  </a:extLst>
                </a:gridCol>
              </a:tblGrid>
              <a:tr h="404378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Interest</a:t>
                      </a:r>
                      <a:r>
                        <a:rPr lang="fr-FR" dirty="0"/>
                        <a:t> for </a:t>
                      </a:r>
                      <a:r>
                        <a:rPr lang="fr-FR" dirty="0" err="1"/>
                        <a:t>communities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66268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0E73DD2-0A87-37EB-1EDC-4D10D1869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230652"/>
              </p:ext>
            </p:extLst>
          </p:nvPr>
        </p:nvGraphicFramePr>
        <p:xfrm>
          <a:off x="7234084" y="994369"/>
          <a:ext cx="3266768" cy="5783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384">
                  <a:extLst>
                    <a:ext uri="{9D8B030D-6E8A-4147-A177-3AD203B41FA5}">
                      <a16:colId xmlns:a16="http://schemas.microsoft.com/office/drawing/2014/main" val="770187065"/>
                    </a:ext>
                  </a:extLst>
                </a:gridCol>
                <a:gridCol w="1633384">
                  <a:extLst>
                    <a:ext uri="{9D8B030D-6E8A-4147-A177-3AD203B41FA5}">
                      <a16:colId xmlns:a16="http://schemas.microsoft.com/office/drawing/2014/main" val="3963571958"/>
                    </a:ext>
                  </a:extLst>
                </a:gridCol>
              </a:tblGrid>
              <a:tr h="6425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APPEC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ASTRONET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156041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518078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289290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966398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736973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513968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60789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146425"/>
                  </a:ext>
                </a:extLst>
              </a:tr>
              <a:tr h="642567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10326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01303B69-EF02-7221-6B14-F5C3B3E6303A}"/>
              </a:ext>
            </a:extLst>
          </p:cNvPr>
          <p:cNvSpPr txBox="1"/>
          <p:nvPr/>
        </p:nvSpPr>
        <p:spPr>
          <a:xfrm rot="18128621">
            <a:off x="6722805" y="3590069"/>
            <a:ext cx="4289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</a:rPr>
              <a:t>WORK TO BE DONE</a:t>
            </a:r>
          </a:p>
        </p:txBody>
      </p:sp>
    </p:spTree>
    <p:extLst>
      <p:ext uri="{BB962C8B-B14F-4D97-AF65-F5344CB8AC3E}">
        <p14:creationId xmlns:p14="http://schemas.microsoft.com/office/powerpoint/2010/main" val="3413568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4CCA66-7DD6-879F-BBE6-9FC229AD9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008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sz="7200" dirty="0"/>
              <a:t>THANKS !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C356C6A2-C311-4266-CA6A-2FF88EDB5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9129" y="3960084"/>
            <a:ext cx="15251129" cy="293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PPEC Logo">
            <a:extLst>
              <a:ext uri="{FF2B5EF4-FFF2-40B4-BE49-F238E27FC236}">
                <a16:creationId xmlns:a16="http://schemas.microsoft.com/office/drawing/2014/main" id="{DF57E7FC-F783-8D9A-F886-453E92E4BA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72"/>
          <a:stretch/>
        </p:blipFill>
        <p:spPr bwMode="auto">
          <a:xfrm>
            <a:off x="7004784" y="4127913"/>
            <a:ext cx="145589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stronet">
            <a:extLst>
              <a:ext uri="{FF2B5EF4-FFF2-40B4-BE49-F238E27FC236}">
                <a16:creationId xmlns:a16="http://schemas.microsoft.com/office/drawing/2014/main" id="{3DB70750-82B7-158A-EC26-C0C3D1A9F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435" y="3636136"/>
            <a:ext cx="16256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506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DB9A064-67ED-A395-25AC-930B0EBE26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002"/>
          <a:stretch/>
        </p:blipFill>
        <p:spPr>
          <a:xfrm>
            <a:off x="12731" y="5366479"/>
            <a:ext cx="12179269" cy="237084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B9C142F-F032-559C-CB51-143BFCC21431}"/>
              </a:ext>
            </a:extLst>
          </p:cNvPr>
          <p:cNvSpPr txBox="1"/>
          <p:nvPr/>
        </p:nvSpPr>
        <p:spPr>
          <a:xfrm>
            <a:off x="12731" y="1752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BD3807-B3C9-7599-DC13-5DA85E6EC7E9}"/>
              </a:ext>
            </a:extLst>
          </p:cNvPr>
          <p:cNvSpPr txBox="1"/>
          <p:nvPr/>
        </p:nvSpPr>
        <p:spPr>
          <a:xfrm>
            <a:off x="769749" y="380499"/>
            <a:ext cx="1044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About ASTRONET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F61093E-118F-FA42-E38C-4C04D1454831}"/>
              </a:ext>
            </a:extLst>
          </p:cNvPr>
          <p:cNvSpPr txBox="1"/>
          <p:nvPr/>
        </p:nvSpPr>
        <p:spPr>
          <a:xfrm>
            <a:off x="769749" y="997147"/>
            <a:ext cx="75044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0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Network of European funding agencies and associated bodies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Self-sustained: 2015 – present, EU funding: 2005 – 2015 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sz="20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ll of astronomy – regardless of ground/space, frequency, facility or technique</a:t>
            </a:r>
          </a:p>
          <a:p>
            <a:pPr lvl="1"/>
            <a:r>
              <a:rPr lang="en-GB" sz="20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GB" sz="2000" b="1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2000" b="1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Focus: strategic planning, facilitating 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European coordination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2000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Liaise with national and European science strategy providers -&gt; science-based, rational and coordinated decisions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Enhance communication and coordination between planned and existing research infrastructures</a:t>
            </a:r>
          </a:p>
          <a:p>
            <a:pPr lvl="1"/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en-GB" sz="20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Science Vision and Infrastructure Roadmap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2000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Providing</a:t>
            </a:r>
            <a:r>
              <a:rPr lang="en-GB" sz="20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 common vision, identifying common needs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endParaRPr lang="en-GB" sz="2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 4">
            <a:extLst>
              <a:ext uri="{FF2B5EF4-FFF2-40B4-BE49-F238E27FC236}">
                <a16:creationId xmlns:a16="http://schemas.microsoft.com/office/drawing/2014/main" id="{206AC11F-46E3-A525-9F69-4251F4737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6548" y="1061008"/>
            <a:ext cx="2753109" cy="389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582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DB9A064-67ED-A395-25AC-930B0EBE26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002"/>
          <a:stretch/>
        </p:blipFill>
        <p:spPr>
          <a:xfrm>
            <a:off x="12731" y="5366479"/>
            <a:ext cx="12179269" cy="2370842"/>
          </a:xfrm>
          <a:prstGeom prst="rect">
            <a:avLst/>
          </a:prstGeom>
        </p:spPr>
      </p:pic>
      <p:sp>
        <p:nvSpPr>
          <p:cNvPr id="4" name="Sous-titre 3">
            <a:extLst>
              <a:ext uri="{FF2B5EF4-FFF2-40B4-BE49-F238E27FC236}">
                <a16:creationId xmlns:a16="http://schemas.microsoft.com/office/drawing/2014/main" id="{468873C5-69AC-F540-B81A-1089B930DE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5D56E89-02E3-E084-EF31-A0B5986B9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102" y="0"/>
            <a:ext cx="11351795" cy="5366479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B9C142F-F032-559C-CB51-143BFCC21431}"/>
              </a:ext>
            </a:extLst>
          </p:cNvPr>
          <p:cNvSpPr txBox="1"/>
          <p:nvPr/>
        </p:nvSpPr>
        <p:spPr>
          <a:xfrm>
            <a:off x="12731" y="1752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9D5CF0B-B86B-D85F-579A-B821263F2DA4}"/>
              </a:ext>
            </a:extLst>
          </p:cNvPr>
          <p:cNvSpPr txBox="1"/>
          <p:nvPr/>
        </p:nvSpPr>
        <p:spPr>
          <a:xfrm>
            <a:off x="5341853" y="1597276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NWO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68BAE22-B9F9-7ED9-6112-56C33493A315}"/>
              </a:ext>
            </a:extLst>
          </p:cNvPr>
          <p:cNvSpPr txBox="1"/>
          <p:nvPr/>
        </p:nvSpPr>
        <p:spPr>
          <a:xfrm>
            <a:off x="6352980" y="3275111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INAF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152A766-C7CA-37B9-4289-10C5789B2016}"/>
              </a:ext>
            </a:extLst>
          </p:cNvPr>
          <p:cNvSpPr txBox="1"/>
          <p:nvPr/>
        </p:nvSpPr>
        <p:spPr>
          <a:xfrm>
            <a:off x="4648201" y="3489249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Spain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7D67E23-72EA-77DE-291B-2D031DB32F84}"/>
              </a:ext>
            </a:extLst>
          </p:cNvPr>
          <p:cNvSpPr txBox="1"/>
          <p:nvPr/>
        </p:nvSpPr>
        <p:spPr>
          <a:xfrm>
            <a:off x="5254019" y="1862161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FWO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96162CE-E11A-B5B2-C251-01172D7A0E6F}"/>
              </a:ext>
            </a:extLst>
          </p:cNvPr>
          <p:cNvSpPr txBox="1"/>
          <p:nvPr/>
        </p:nvSpPr>
        <p:spPr>
          <a:xfrm>
            <a:off x="6962861" y="175894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SRC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AB0744-5BFA-B2EA-B565-2BF310214E8F}"/>
              </a:ext>
            </a:extLst>
          </p:cNvPr>
          <p:cNvSpPr txBox="1"/>
          <p:nvPr/>
        </p:nvSpPr>
        <p:spPr>
          <a:xfrm>
            <a:off x="6264680" y="2259833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ESO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5C7EB38-8794-4C52-4C26-E7CB4BA534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9106" y="2171918"/>
            <a:ext cx="274124" cy="36302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EEC10AB-7B06-9D62-9041-D0600A344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665" y="1723538"/>
            <a:ext cx="274124" cy="36302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9304D3E-FF84-BDC0-385B-2D803EFBC6D8}"/>
              </a:ext>
            </a:extLst>
          </p:cNvPr>
          <p:cNvSpPr txBox="1"/>
          <p:nvPr/>
        </p:nvSpPr>
        <p:spPr>
          <a:xfrm>
            <a:off x="4571972" y="1724197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STFC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6651868-15B9-FA67-8A19-8521827367C0}"/>
              </a:ext>
            </a:extLst>
          </p:cNvPr>
          <p:cNvSpPr txBox="1"/>
          <p:nvPr/>
        </p:nvSpPr>
        <p:spPr>
          <a:xfrm>
            <a:off x="5127227" y="216235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CNRS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C1FA47A-9149-C8C5-EE8F-E58B59F88354}"/>
              </a:ext>
            </a:extLst>
          </p:cNvPr>
          <p:cNvSpPr txBox="1"/>
          <p:nvPr/>
        </p:nvSpPr>
        <p:spPr>
          <a:xfrm>
            <a:off x="4802103" y="3699490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CSIC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D227914-3762-98D4-EDEA-C268C5B1096F}"/>
              </a:ext>
            </a:extLst>
          </p:cNvPr>
          <p:cNvSpPr txBox="1"/>
          <p:nvPr/>
        </p:nvSpPr>
        <p:spPr>
          <a:xfrm>
            <a:off x="3784664" y="3740589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PSA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C8C9EAD-8A8D-B825-D75B-2ECB2F334756}"/>
              </a:ext>
            </a:extLst>
          </p:cNvPr>
          <p:cNvSpPr txBox="1"/>
          <p:nvPr/>
        </p:nvSpPr>
        <p:spPr>
          <a:xfrm>
            <a:off x="4108451" y="1377425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ASI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505DD6C-BF0F-09F3-FD9F-1C833FAB65EE}"/>
              </a:ext>
            </a:extLst>
          </p:cNvPr>
          <p:cNvSpPr txBox="1"/>
          <p:nvPr/>
        </p:nvSpPr>
        <p:spPr>
          <a:xfrm>
            <a:off x="6293324" y="85998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IDA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79F2C82-885F-84C7-58A8-5CEFDE9BD26B}"/>
              </a:ext>
            </a:extLst>
          </p:cNvPr>
          <p:cNvSpPr txBox="1"/>
          <p:nvPr/>
        </p:nvSpPr>
        <p:spPr>
          <a:xfrm>
            <a:off x="5831768" y="1857983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RDS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008C7CC-FD73-09A2-CCA3-3A5F424AA815}"/>
              </a:ext>
            </a:extLst>
          </p:cNvPr>
          <p:cNvSpPr txBox="1"/>
          <p:nvPr/>
        </p:nvSpPr>
        <p:spPr>
          <a:xfrm>
            <a:off x="7969724" y="1167759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TFAI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31FB065-73DF-2DA2-9A38-8E9CF64B1D2C}"/>
              </a:ext>
            </a:extLst>
          </p:cNvPr>
          <p:cNvSpPr txBox="1"/>
          <p:nvPr/>
        </p:nvSpPr>
        <p:spPr>
          <a:xfrm>
            <a:off x="7473502" y="160799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PTA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DB7F32F-B659-48B0-DA87-0DA7D819D456}"/>
              </a:ext>
            </a:extLst>
          </p:cNvPr>
          <p:cNvSpPr txBox="1"/>
          <p:nvPr/>
        </p:nvSpPr>
        <p:spPr>
          <a:xfrm>
            <a:off x="7033630" y="2291031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OAW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4215F88-BA50-CA8C-0030-F1A68AE883FB}"/>
              </a:ext>
            </a:extLst>
          </p:cNvPr>
          <p:cNvSpPr txBox="1"/>
          <p:nvPr/>
        </p:nvSpPr>
        <p:spPr>
          <a:xfrm>
            <a:off x="5952519" y="2603475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SCNAT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3D3FB77-8C49-2E56-09C1-C630201669AD}"/>
              </a:ext>
            </a:extLst>
          </p:cNvPr>
          <p:cNvSpPr txBox="1"/>
          <p:nvPr/>
        </p:nvSpPr>
        <p:spPr>
          <a:xfrm>
            <a:off x="6679119" y="1997265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CNKA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15C6CF7-6142-AEB0-CEB4-D18A2601ECB5}"/>
              </a:ext>
            </a:extLst>
          </p:cNvPr>
          <p:cNvSpPr txBox="1"/>
          <p:nvPr/>
        </p:nvSpPr>
        <p:spPr>
          <a:xfrm>
            <a:off x="4802103" y="1401665"/>
            <a:ext cx="107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SKAO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CA0D52B-AE69-2FDC-DCFA-EA55E1107046}"/>
              </a:ext>
            </a:extLst>
          </p:cNvPr>
          <p:cNvSpPr txBox="1"/>
          <p:nvPr/>
        </p:nvSpPr>
        <p:spPr>
          <a:xfrm>
            <a:off x="4238635" y="2204389"/>
            <a:ext cx="662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rgbClr val="FF0000"/>
                </a:solidFill>
              </a:rPr>
              <a:t>+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</a:rPr>
              <a:t>ESA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</a:rPr>
              <a:t>EAS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</a:rPr>
              <a:t>APPEC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5C8A7A5-4646-6DDE-1C2B-EB1B6D4E1447}"/>
              </a:ext>
            </a:extLst>
          </p:cNvPr>
          <p:cNvSpPr txBox="1"/>
          <p:nvPr/>
        </p:nvSpPr>
        <p:spPr>
          <a:xfrm>
            <a:off x="851908" y="348504"/>
            <a:ext cx="43064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ASTRONET </a:t>
            </a:r>
            <a:r>
              <a:rPr lang="fr-FR" dirty="0" err="1">
                <a:solidFill>
                  <a:schemeClr val="bg1"/>
                </a:solidFill>
              </a:rPr>
              <a:t>members</a:t>
            </a:r>
            <a:r>
              <a:rPr lang="fr-FR" dirty="0">
                <a:solidFill>
                  <a:schemeClr val="bg1"/>
                </a:solidFill>
              </a:rPr>
              <a:t> :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CNRS, France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CMIN, Spain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FWO, </a:t>
            </a:r>
            <a:r>
              <a:rPr lang="fr-FR" dirty="0" err="1">
                <a:solidFill>
                  <a:schemeClr val="bg1"/>
                </a:solidFill>
              </a:rPr>
              <a:t>Belgium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INAF, </a:t>
            </a:r>
            <a:r>
              <a:rPr lang="fr-FR" dirty="0" err="1">
                <a:solidFill>
                  <a:schemeClr val="bg1"/>
                </a:solidFill>
              </a:rPr>
              <a:t>Italy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NWO, The </a:t>
            </a:r>
            <a:r>
              <a:rPr lang="fr-FR" dirty="0" err="1">
                <a:solidFill>
                  <a:schemeClr val="bg1"/>
                </a:solidFill>
              </a:rPr>
              <a:t>Netherlands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SRC, </a:t>
            </a:r>
            <a:r>
              <a:rPr lang="fr-FR" dirty="0" err="1">
                <a:solidFill>
                  <a:schemeClr val="bg1"/>
                </a:solidFill>
              </a:rPr>
              <a:t>Sweden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STFC, United </a:t>
            </a:r>
            <a:r>
              <a:rPr lang="fr-FR" dirty="0" err="1">
                <a:solidFill>
                  <a:schemeClr val="bg1"/>
                </a:solidFill>
              </a:rPr>
              <a:t>Kingdom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ESO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01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900AB54-49E7-E109-1736-75E9C3B696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26" r="2" b="2"/>
          <a:stretch>
            <a:fillRect/>
          </a:stretch>
        </p:blipFill>
        <p:spPr>
          <a:xfrm>
            <a:off x="9639299" y="1711684"/>
            <a:ext cx="2255462" cy="3155238"/>
          </a:xfrm>
          <a:prstGeom prst="rect">
            <a:avLst/>
          </a:prstGeom>
        </p:spPr>
      </p:pic>
      <p:pic>
        <p:nvPicPr>
          <p:cNvPr id="7" name="Picture 6" descr="A book cover with stars and clouds&#10;&#10;AI-generated content may be incorrect.">
            <a:extLst>
              <a:ext uri="{FF2B5EF4-FFF2-40B4-BE49-F238E27FC236}">
                <a16:creationId xmlns:a16="http://schemas.microsoft.com/office/drawing/2014/main" id="{34E599C1-7EEF-2249-E849-DA7647D111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52" r="2896" b="-1"/>
          <a:stretch>
            <a:fillRect/>
          </a:stretch>
        </p:blipFill>
        <p:spPr>
          <a:xfrm>
            <a:off x="2589691" y="1711684"/>
            <a:ext cx="2255462" cy="31552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463BC96-098F-4D24-3EA7-7CCFC709351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-2" b="2772"/>
          <a:stretch>
            <a:fillRect/>
          </a:stretch>
        </p:blipFill>
        <p:spPr>
          <a:xfrm>
            <a:off x="252396" y="1711684"/>
            <a:ext cx="2255462" cy="3155238"/>
          </a:xfrm>
          <a:prstGeom prst="rect">
            <a:avLst/>
          </a:prstGeom>
        </p:spPr>
      </p:pic>
      <p:pic>
        <p:nvPicPr>
          <p:cNvPr id="13" name="Picture 12" descr="A close-up of a galaxy&#10;&#10;AI-generated content may be incorrect.">
            <a:extLst>
              <a:ext uri="{FF2B5EF4-FFF2-40B4-BE49-F238E27FC236}">
                <a16:creationId xmlns:a16="http://schemas.microsoft.com/office/drawing/2014/main" id="{DF6361F6-36D6-CDC7-CF7F-D52A28535C6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026" r="2" b="2"/>
          <a:stretch>
            <a:fillRect/>
          </a:stretch>
        </p:blipFill>
        <p:spPr>
          <a:xfrm>
            <a:off x="4963976" y="1711684"/>
            <a:ext cx="2255462" cy="3155238"/>
          </a:xfrm>
          <a:prstGeom prst="rect">
            <a:avLst/>
          </a:prstGeom>
        </p:spPr>
      </p:pic>
      <p:pic>
        <p:nvPicPr>
          <p:cNvPr id="15" name="Picture 14" descr="A galaxy with stars and clouds&#10;&#10;AI-generated content may be incorrect.">
            <a:extLst>
              <a:ext uri="{FF2B5EF4-FFF2-40B4-BE49-F238E27FC236}">
                <a16:creationId xmlns:a16="http://schemas.microsoft.com/office/drawing/2014/main" id="{7988F1F9-4F15-79D2-596C-C00EA76CD17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026" r="2" b="2"/>
          <a:stretch>
            <a:fillRect/>
          </a:stretch>
        </p:blipFill>
        <p:spPr>
          <a:xfrm>
            <a:off x="7301271" y="1711684"/>
            <a:ext cx="2255462" cy="3155238"/>
          </a:xfrm>
          <a:prstGeom prst="rect">
            <a:avLst/>
          </a:prstGeom>
        </p:spPr>
      </p:pic>
      <p:sp>
        <p:nvSpPr>
          <p:cNvPr id="18" name="ZoneTexte 27">
            <a:extLst>
              <a:ext uri="{FF2B5EF4-FFF2-40B4-BE49-F238E27FC236}">
                <a16:creationId xmlns:a16="http://schemas.microsoft.com/office/drawing/2014/main" id="{57094451-45F6-DC47-92FD-69A0C11150D5}"/>
              </a:ext>
            </a:extLst>
          </p:cNvPr>
          <p:cNvSpPr txBox="1"/>
          <p:nvPr/>
        </p:nvSpPr>
        <p:spPr>
          <a:xfrm>
            <a:off x="769748" y="380499"/>
            <a:ext cx="10635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ASTRONET Science Vision and Infrastructure Roadmap</a:t>
            </a:r>
          </a:p>
        </p:txBody>
      </p:sp>
      <p:pic>
        <p:nvPicPr>
          <p:cNvPr id="19" name="Image 4">
            <a:extLst>
              <a:ext uri="{FF2B5EF4-FFF2-40B4-BE49-F238E27FC236}">
                <a16:creationId xmlns:a16="http://schemas.microsoft.com/office/drawing/2014/main" id="{0836CAF3-F634-B23B-F52B-B1FC5535B1C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002"/>
          <a:stretch/>
        </p:blipFill>
        <p:spPr>
          <a:xfrm>
            <a:off x="12731" y="5366479"/>
            <a:ext cx="12179269" cy="237084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8D5D1D9-480F-12D6-98A0-06DCD982002E}"/>
              </a:ext>
            </a:extLst>
          </p:cNvPr>
          <p:cNvSpPr txBox="1"/>
          <p:nvPr/>
        </p:nvSpPr>
        <p:spPr>
          <a:xfrm>
            <a:off x="963949" y="1311574"/>
            <a:ext cx="832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2007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AA91F6-4F32-15F9-D338-7EC3CF39770B}"/>
              </a:ext>
            </a:extLst>
          </p:cNvPr>
          <p:cNvSpPr txBox="1"/>
          <p:nvPr/>
        </p:nvSpPr>
        <p:spPr>
          <a:xfrm>
            <a:off x="3259338" y="1311574"/>
            <a:ext cx="832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2008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E845F4-56B5-F500-6D56-C157938B8BE5}"/>
              </a:ext>
            </a:extLst>
          </p:cNvPr>
          <p:cNvSpPr txBox="1"/>
          <p:nvPr/>
        </p:nvSpPr>
        <p:spPr>
          <a:xfrm>
            <a:off x="7915778" y="1302253"/>
            <a:ext cx="832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2014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7C511D-5EC4-43B1-3D85-583FAB701693}"/>
              </a:ext>
            </a:extLst>
          </p:cNvPr>
          <p:cNvSpPr txBox="1"/>
          <p:nvPr/>
        </p:nvSpPr>
        <p:spPr>
          <a:xfrm>
            <a:off x="5660316" y="1311574"/>
            <a:ext cx="832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2013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C2D754-45B0-011D-D02B-A9449FD421BD}"/>
              </a:ext>
            </a:extLst>
          </p:cNvPr>
          <p:cNvSpPr txBox="1"/>
          <p:nvPr/>
        </p:nvSpPr>
        <p:spPr>
          <a:xfrm>
            <a:off x="10350852" y="1302253"/>
            <a:ext cx="832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15637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900AB54-49E7-E109-1736-75E9C3B69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51" y="1684536"/>
            <a:ext cx="3451701" cy="487929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2B0F466-C8B4-2A75-9A12-877BA6C0A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813" y="1684536"/>
            <a:ext cx="6981046" cy="4879298"/>
          </a:xfrm>
          <a:prstGeom prst="rect">
            <a:avLst/>
          </a:prstGeom>
        </p:spPr>
      </p:pic>
      <p:sp>
        <p:nvSpPr>
          <p:cNvPr id="3" name="ZoneTexte 27">
            <a:extLst>
              <a:ext uri="{FF2B5EF4-FFF2-40B4-BE49-F238E27FC236}">
                <a16:creationId xmlns:a16="http://schemas.microsoft.com/office/drawing/2014/main" id="{BC1E0F59-DF58-5123-2992-65CDE6C327D0}"/>
              </a:ext>
            </a:extLst>
          </p:cNvPr>
          <p:cNvSpPr txBox="1"/>
          <p:nvPr/>
        </p:nvSpPr>
        <p:spPr>
          <a:xfrm>
            <a:off x="769749" y="480860"/>
            <a:ext cx="1044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Documents: https://www.astronet-eu.org/</a:t>
            </a:r>
            <a:endParaRPr lang="fr-FR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87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DB9A064-67ED-A395-25AC-930B0EBE26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002"/>
          <a:stretch/>
        </p:blipFill>
        <p:spPr>
          <a:xfrm>
            <a:off x="12731" y="5366479"/>
            <a:ext cx="12179269" cy="237084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B9C142F-F032-559C-CB51-143BFCC21431}"/>
              </a:ext>
            </a:extLst>
          </p:cNvPr>
          <p:cNvSpPr txBox="1"/>
          <p:nvPr/>
        </p:nvSpPr>
        <p:spPr>
          <a:xfrm>
            <a:off x="12731" y="1752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BD3807-B3C9-7599-DC13-5DA85E6EC7E9}"/>
              </a:ext>
            </a:extLst>
          </p:cNvPr>
          <p:cNvSpPr txBox="1"/>
          <p:nvPr/>
        </p:nvSpPr>
        <p:spPr>
          <a:xfrm>
            <a:off x="769749" y="380499"/>
            <a:ext cx="1044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>
                <a:solidFill>
                  <a:srgbClr val="0070C0"/>
                </a:solidFill>
              </a:rPr>
              <a:t>What</a:t>
            </a:r>
            <a:r>
              <a:rPr lang="fr-FR" sz="3200" b="1" dirty="0">
                <a:solidFill>
                  <a:srgbClr val="0070C0"/>
                </a:solidFill>
              </a:rPr>
              <a:t> </a:t>
            </a:r>
            <a:r>
              <a:rPr lang="fr-FR" sz="3200" b="1" dirty="0" err="1">
                <a:solidFill>
                  <a:srgbClr val="0070C0"/>
                </a:solidFill>
              </a:rPr>
              <a:t>is</a:t>
            </a:r>
            <a:r>
              <a:rPr lang="fr-FR" sz="3200" b="1" dirty="0">
                <a:solidFill>
                  <a:srgbClr val="0070C0"/>
                </a:solidFill>
              </a:rPr>
              <a:t> ASTRONET </a:t>
            </a:r>
            <a:r>
              <a:rPr lang="fr-FR" sz="3200" b="1" dirty="0" err="1">
                <a:solidFill>
                  <a:srgbClr val="0070C0"/>
                </a:solidFill>
              </a:rPr>
              <a:t>doing</a:t>
            </a:r>
            <a:r>
              <a:rPr lang="fr-FR" sz="3200" b="1" dirty="0">
                <a:solidFill>
                  <a:srgbClr val="0070C0"/>
                </a:solidFill>
              </a:rPr>
              <a:t> </a:t>
            </a:r>
            <a:r>
              <a:rPr lang="fr-FR" sz="3200" b="1" dirty="0" err="1">
                <a:solidFill>
                  <a:srgbClr val="0070C0"/>
                </a:solidFill>
              </a:rPr>
              <a:t>now</a:t>
            </a:r>
            <a:r>
              <a:rPr lang="fr-FR" sz="3200" b="1" dirty="0">
                <a:solidFill>
                  <a:srgbClr val="0070C0"/>
                </a:solidFill>
              </a:rPr>
              <a:t> 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F61093E-118F-FA42-E38C-4C04D1454831}"/>
              </a:ext>
            </a:extLst>
          </p:cNvPr>
          <p:cNvSpPr txBox="1"/>
          <p:nvPr/>
        </p:nvSpPr>
        <p:spPr>
          <a:xfrm>
            <a:off x="1084881" y="997147"/>
            <a:ext cx="10337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sz="1800" b="1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lvl="0"/>
            <a:r>
              <a:rPr lang="en-GB" sz="18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GB" b="1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STRONET activities focus on the level of funding agencies (policies, coordination / independent position)</a:t>
            </a:r>
            <a:endParaRPr lang="en-GB" sz="1800" b="1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en-GB" b="1" kern="1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WG1 : Link with APPEC and elaboration of common strategies</a:t>
            </a:r>
            <a:endParaRPr lang="fr-FR" sz="1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457200"/>
            <a:r>
              <a:rPr lang="en-GB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fr-FR" sz="1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WG2 : Future strategies for science with small telescopes : a concerted European exercise</a:t>
            </a:r>
            <a:endParaRPr lang="fr-FR" sz="1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457200"/>
            <a:r>
              <a:rPr lang="en-GB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fr-FR" sz="1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8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WG3 : Building strategies to materialize the roadmap (EST, SKA-SRC, data science, etc.)</a:t>
            </a:r>
            <a:endParaRPr lang="fr-FR" sz="1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457200"/>
            <a:r>
              <a:rPr lang="en-GB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fr-FR" sz="1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WG4 : </a:t>
            </a:r>
            <a:r>
              <a:rPr lang="fr-FR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Connections and joint </a:t>
            </a:r>
            <a:r>
              <a:rPr lang="fr-FR" sz="1800" kern="1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policies</a:t>
            </a:r>
            <a:r>
              <a:rPr lang="fr-FR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1800" kern="1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fr-FR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the EC and </a:t>
            </a:r>
            <a:r>
              <a:rPr lang="fr-FR" sz="1800" kern="1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fr-FR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key stakeholders</a:t>
            </a:r>
            <a:r>
              <a:rPr lang="en-GB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</a:p>
          <a:p>
            <a:pPr lvl="0"/>
            <a:endParaRPr lang="fr-FR" sz="1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WG5 : Sustainability and societal issues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en-GB" kern="1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lvl="0"/>
            <a:r>
              <a:rPr lang="en-GB" sz="18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AND: timely update and renewal of the Science Vision and Infrastructure Roadmap</a:t>
            </a:r>
            <a:endParaRPr lang="fr-FR" sz="1800" b="1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743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>
            <a:extLst>
              <a:ext uri="{FF2B5EF4-FFF2-40B4-BE49-F238E27FC236}">
                <a16:creationId xmlns:a16="http://schemas.microsoft.com/office/drawing/2014/main" id="{72DE1192-36D6-0873-B42D-97CE9F230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9129" y="5420171"/>
            <a:ext cx="15251129" cy="293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1BD8053-98EA-1A7D-EA6B-79D667EF8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6553"/>
            <a:ext cx="9144000" cy="1478756"/>
          </a:xfrm>
        </p:spPr>
        <p:txBody>
          <a:bodyPr>
            <a:normAutofit fontScale="90000"/>
          </a:bodyPr>
          <a:lstStyle/>
          <a:p>
            <a:r>
              <a:rPr lang="fr-FR" sz="4000" dirty="0" err="1"/>
              <a:t>Towards</a:t>
            </a:r>
            <a:r>
              <a:rPr lang="fr-FR" sz="4000" dirty="0"/>
              <a:t> synergies and </a:t>
            </a:r>
            <a:r>
              <a:rPr lang="fr-FR" sz="4000" dirty="0" err="1"/>
              <a:t>common</a:t>
            </a:r>
            <a:r>
              <a:rPr lang="fr-FR" sz="4000" dirty="0"/>
              <a:t> </a:t>
            </a:r>
            <a:r>
              <a:rPr lang="fr-FR" sz="4000" dirty="0" err="1"/>
              <a:t>interests</a:t>
            </a:r>
            <a:r>
              <a:rPr lang="fr-FR" sz="4000" dirty="0"/>
              <a:t> </a:t>
            </a:r>
            <a:r>
              <a:rPr lang="fr-FR" sz="4000" dirty="0" err="1"/>
              <a:t>between</a:t>
            </a:r>
            <a:r>
              <a:rPr lang="fr-FR" sz="4000" dirty="0"/>
              <a:t> the ASTRONET and APPEC </a:t>
            </a:r>
            <a:br>
              <a:rPr lang="fr-FR" sz="4000" dirty="0"/>
            </a:br>
            <a:r>
              <a:rPr lang="fr-FR" sz="4000" dirty="0"/>
              <a:t>Visions and Roadmaps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72BEB43-3661-480B-2083-07B427193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209257"/>
            <a:ext cx="9511430" cy="2886966"/>
          </a:xfrm>
        </p:spPr>
        <p:txBody>
          <a:bodyPr>
            <a:noAutofit/>
          </a:bodyPr>
          <a:lstStyle/>
          <a:p>
            <a:r>
              <a:rPr lang="fr-FR" sz="2000" dirty="0"/>
              <a:t>APPEC/ASTRONET </a:t>
            </a:r>
            <a:r>
              <a:rPr lang="fr-FR" sz="2000" dirty="0" err="1"/>
              <a:t>common</a:t>
            </a:r>
            <a:r>
              <a:rPr lang="fr-FR" sz="2000" dirty="0"/>
              <a:t> </a:t>
            </a:r>
            <a:r>
              <a:rPr lang="fr-FR" sz="2000" dirty="0" err="1"/>
              <a:t>Working</a:t>
            </a:r>
            <a:r>
              <a:rPr lang="fr-FR" sz="2000" dirty="0"/>
              <a:t> Group 2025</a:t>
            </a:r>
          </a:p>
          <a:p>
            <a:r>
              <a:rPr lang="fr-FR" sz="2000" i="1" dirty="0">
                <a:solidFill>
                  <a:srgbClr val="FF0000"/>
                </a:solidFill>
              </a:rPr>
              <a:t>WORK IN PROGRESS</a:t>
            </a:r>
          </a:p>
          <a:p>
            <a:r>
              <a:rPr lang="fr-FR" sz="2000" dirty="0"/>
              <a:t>Co-</a:t>
            </a:r>
            <a:r>
              <a:rPr lang="fr-FR" sz="2000" dirty="0" err="1"/>
              <a:t>chaired</a:t>
            </a:r>
            <a:r>
              <a:rPr lang="fr-FR" sz="2000" dirty="0"/>
              <a:t> by:</a:t>
            </a:r>
          </a:p>
          <a:p>
            <a:r>
              <a:rPr lang="fr-FR" sz="2000" dirty="0"/>
              <a:t>Martin Giard, for ASTRONET &amp; Carlos </a:t>
            </a:r>
            <a:r>
              <a:rPr lang="fr-FR" sz="2000" dirty="0" err="1"/>
              <a:t>Peña</a:t>
            </a:r>
            <a:r>
              <a:rPr lang="fr-FR" sz="2000" dirty="0"/>
              <a:t> Garay, for APPEC</a:t>
            </a:r>
          </a:p>
          <a:p>
            <a:r>
              <a:rPr lang="fr-FR" sz="2000" dirty="0" err="1"/>
              <a:t>working</a:t>
            </a:r>
            <a:r>
              <a:rPr lang="fr-FR" sz="2000" dirty="0"/>
              <a:t> Group </a:t>
            </a:r>
            <a:r>
              <a:rPr lang="fr-FR" sz="2000" dirty="0" err="1"/>
              <a:t>members</a:t>
            </a:r>
            <a:r>
              <a:rPr lang="fr-FR" sz="2000" dirty="0"/>
              <a:t>:</a:t>
            </a:r>
          </a:p>
          <a:p>
            <a:r>
              <a:rPr lang="fr-FR" sz="2000" dirty="0"/>
              <a:t>Paula Chadwick, Antoine Kouchner, Saskia </a:t>
            </a:r>
            <a:r>
              <a:rPr lang="fr-FR" sz="2000" dirty="0" err="1"/>
              <a:t>Matheusen</a:t>
            </a:r>
            <a:r>
              <a:rPr lang="fr-FR" sz="2000" dirty="0"/>
              <a:t>, Teresa </a:t>
            </a:r>
            <a:r>
              <a:rPr lang="fr-FR" sz="2000" dirty="0" err="1"/>
              <a:t>Montaruli</a:t>
            </a:r>
            <a:r>
              <a:rPr lang="fr-FR" sz="2000" dirty="0"/>
              <a:t>, </a:t>
            </a:r>
          </a:p>
          <a:p>
            <a:r>
              <a:rPr lang="fr-FR" sz="2000" dirty="0" err="1"/>
              <a:t>Nanda</a:t>
            </a:r>
            <a:r>
              <a:rPr lang="fr-FR" sz="2000" dirty="0"/>
              <a:t> Rea, Amélie Saintonge, Salvatore </a:t>
            </a:r>
            <a:r>
              <a:rPr lang="fr-FR" sz="2000" dirty="0" err="1"/>
              <a:t>Sciortino</a:t>
            </a:r>
            <a:endParaRPr lang="fr-FR" sz="2000" dirty="0"/>
          </a:p>
        </p:txBody>
      </p:sp>
      <p:pic>
        <p:nvPicPr>
          <p:cNvPr id="1026" name="Picture 2" descr="APPEC Logo">
            <a:extLst>
              <a:ext uri="{FF2B5EF4-FFF2-40B4-BE49-F238E27FC236}">
                <a16:creationId xmlns:a16="http://schemas.microsoft.com/office/drawing/2014/main" id="{28F76E87-4AE9-3919-05B9-0992C84C50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72"/>
          <a:stretch/>
        </p:blipFill>
        <p:spPr bwMode="auto">
          <a:xfrm>
            <a:off x="7004784" y="5588000"/>
            <a:ext cx="145589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stronet">
            <a:extLst>
              <a:ext uri="{FF2B5EF4-FFF2-40B4-BE49-F238E27FC236}">
                <a16:creationId xmlns:a16="http://schemas.microsoft.com/office/drawing/2014/main" id="{851CB756-9346-3ED1-E104-B1B26A687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435" y="5096223"/>
            <a:ext cx="16256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334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B09533DF-0488-0E9E-06B5-E29FFBEDBD39}"/>
              </a:ext>
            </a:extLst>
          </p:cNvPr>
          <p:cNvGrpSpPr/>
          <p:nvPr/>
        </p:nvGrpSpPr>
        <p:grpSpPr>
          <a:xfrm>
            <a:off x="1815452" y="4112071"/>
            <a:ext cx="8657132" cy="1261607"/>
            <a:chOff x="1815452" y="4112071"/>
            <a:chExt cx="8657132" cy="1261607"/>
          </a:xfrm>
        </p:grpSpPr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3EA0789B-1330-7574-35D2-E308431ED5AE}"/>
                </a:ext>
              </a:extLst>
            </p:cNvPr>
            <p:cNvSpPr/>
            <p:nvPr/>
          </p:nvSpPr>
          <p:spPr>
            <a:xfrm>
              <a:off x="1815452" y="4612849"/>
              <a:ext cx="8657132" cy="760829"/>
            </a:xfrm>
            <a:prstGeom prst="roundRect">
              <a:avLst/>
            </a:prstGeom>
            <a:solidFill>
              <a:srgbClr val="EB070A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dirty="0"/>
                <a:t>Common </a:t>
              </a:r>
              <a:r>
                <a:rPr lang="fr-FR" sz="3600" dirty="0" err="1"/>
                <a:t>priorities</a:t>
              </a:r>
              <a:r>
                <a:rPr lang="fr-FR" sz="3600" dirty="0"/>
                <a:t> for 2026 – 2035 ?</a:t>
              </a:r>
            </a:p>
          </p:txBody>
        </p:sp>
        <p:sp>
          <p:nvSpPr>
            <p:cNvPr id="16" name="Flèche vers le bas 15">
              <a:extLst>
                <a:ext uri="{FF2B5EF4-FFF2-40B4-BE49-F238E27FC236}">
                  <a16:creationId xmlns:a16="http://schemas.microsoft.com/office/drawing/2014/main" id="{22D231B8-AC4E-4049-51E1-15A90754CE80}"/>
                </a:ext>
              </a:extLst>
            </p:cNvPr>
            <p:cNvSpPr/>
            <p:nvPr/>
          </p:nvSpPr>
          <p:spPr>
            <a:xfrm>
              <a:off x="5443145" y="4112071"/>
              <a:ext cx="1154300" cy="575187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4" name="Picture 8">
            <a:extLst>
              <a:ext uri="{FF2B5EF4-FFF2-40B4-BE49-F238E27FC236}">
                <a16:creationId xmlns:a16="http://schemas.microsoft.com/office/drawing/2014/main" id="{89B507A8-C91A-7B3A-E524-B12DFD561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9129" y="5420171"/>
            <a:ext cx="15251129" cy="293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PPEC Logo">
            <a:extLst>
              <a:ext uri="{FF2B5EF4-FFF2-40B4-BE49-F238E27FC236}">
                <a16:creationId xmlns:a16="http://schemas.microsoft.com/office/drawing/2014/main" id="{3ED3174D-FC9C-7590-05A7-0648EADF5D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72"/>
          <a:stretch/>
        </p:blipFill>
        <p:spPr bwMode="auto">
          <a:xfrm>
            <a:off x="7004784" y="5588000"/>
            <a:ext cx="145589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stronet">
            <a:extLst>
              <a:ext uri="{FF2B5EF4-FFF2-40B4-BE49-F238E27FC236}">
                <a16:creationId xmlns:a16="http://schemas.microsoft.com/office/drawing/2014/main" id="{2B0A1E62-D1E4-50EB-1176-839B42EAF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435" y="5096223"/>
            <a:ext cx="16256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BA7A442-0134-802F-D593-4FF1478677C6}"/>
              </a:ext>
            </a:extLst>
          </p:cNvPr>
          <p:cNvSpPr/>
          <p:nvPr/>
        </p:nvSpPr>
        <p:spPr>
          <a:xfrm>
            <a:off x="1873216" y="298642"/>
            <a:ext cx="8541604" cy="76082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Common </a:t>
            </a:r>
            <a:r>
              <a:rPr lang="fr-FR" sz="3600" dirty="0" err="1"/>
              <a:t>scientific</a:t>
            </a:r>
            <a:r>
              <a:rPr lang="fr-FR" sz="3600" dirty="0"/>
              <a:t> questions / </a:t>
            </a:r>
            <a:r>
              <a:rPr lang="fr-FR" sz="3600" dirty="0" err="1"/>
              <a:t>domains</a:t>
            </a:r>
            <a:endParaRPr lang="fr-FR" sz="3600" dirty="0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E88FF2ED-DEBF-FD86-C4BD-86A3F84D137A}"/>
              </a:ext>
            </a:extLst>
          </p:cNvPr>
          <p:cNvGrpSpPr/>
          <p:nvPr/>
        </p:nvGrpSpPr>
        <p:grpSpPr>
          <a:xfrm>
            <a:off x="1873216" y="1150235"/>
            <a:ext cx="8541604" cy="1412946"/>
            <a:chOff x="1873216" y="1150235"/>
            <a:chExt cx="8541604" cy="1412946"/>
          </a:xfrm>
        </p:grpSpPr>
        <p:sp>
          <p:nvSpPr>
            <p:cNvPr id="11" name="Flèche vers le bas 10">
              <a:extLst>
                <a:ext uri="{FF2B5EF4-FFF2-40B4-BE49-F238E27FC236}">
                  <a16:creationId xmlns:a16="http://schemas.microsoft.com/office/drawing/2014/main" id="{B7C3311F-D0B1-FD1B-5E96-1AE7713DC698}"/>
                </a:ext>
              </a:extLst>
            </p:cNvPr>
            <p:cNvSpPr/>
            <p:nvPr/>
          </p:nvSpPr>
          <p:spPr>
            <a:xfrm>
              <a:off x="5379235" y="1150235"/>
              <a:ext cx="1154300" cy="575187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4B095E4F-A099-1E2F-98F7-C6F550D2C220}"/>
                </a:ext>
              </a:extLst>
            </p:cNvPr>
            <p:cNvSpPr/>
            <p:nvPr/>
          </p:nvSpPr>
          <p:spPr>
            <a:xfrm>
              <a:off x="1873216" y="1802352"/>
              <a:ext cx="8541604" cy="760829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dirty="0"/>
                <a:t>Common </a:t>
              </a:r>
              <a:r>
                <a:rPr lang="fr-FR" sz="3600" dirty="0" err="1"/>
                <a:t>methodologies</a:t>
              </a:r>
              <a:endParaRPr lang="fr-FR" sz="3600" dirty="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4EF3967B-EF44-FD36-A122-448C53C6CF0B}"/>
              </a:ext>
            </a:extLst>
          </p:cNvPr>
          <p:cNvGrpSpPr/>
          <p:nvPr/>
        </p:nvGrpSpPr>
        <p:grpSpPr>
          <a:xfrm>
            <a:off x="1873216" y="2628280"/>
            <a:ext cx="8541604" cy="1382509"/>
            <a:chOff x="1873216" y="2628280"/>
            <a:chExt cx="8541604" cy="1382509"/>
          </a:xfrm>
        </p:grpSpPr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58DD3311-9426-A77A-DFD6-2B7839C8E600}"/>
                </a:ext>
              </a:extLst>
            </p:cNvPr>
            <p:cNvSpPr/>
            <p:nvPr/>
          </p:nvSpPr>
          <p:spPr>
            <a:xfrm>
              <a:off x="1873216" y="3249960"/>
              <a:ext cx="8541604" cy="760829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dirty="0"/>
                <a:t>Common infrastructures</a:t>
              </a:r>
            </a:p>
          </p:txBody>
        </p:sp>
        <p:sp>
          <p:nvSpPr>
            <p:cNvPr id="13" name="Flèche vers le bas 12">
              <a:extLst>
                <a:ext uri="{FF2B5EF4-FFF2-40B4-BE49-F238E27FC236}">
                  <a16:creationId xmlns:a16="http://schemas.microsoft.com/office/drawing/2014/main" id="{EF797C48-6F54-5019-C08B-9226F611BE17}"/>
                </a:ext>
              </a:extLst>
            </p:cNvPr>
            <p:cNvSpPr/>
            <p:nvPr/>
          </p:nvSpPr>
          <p:spPr>
            <a:xfrm>
              <a:off x="5379235" y="2628280"/>
              <a:ext cx="1154300" cy="575187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84417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70A55B-B5D3-D80A-6A79-B4D15135F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2201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Common </a:t>
            </a:r>
            <a:r>
              <a:rPr lang="fr-FR" sz="3600" dirty="0" err="1">
                <a:solidFill>
                  <a:srgbClr val="FF0000"/>
                </a:solidFill>
              </a:rPr>
              <a:t>scientific</a:t>
            </a:r>
            <a:r>
              <a:rPr lang="fr-FR" sz="3600" dirty="0">
                <a:solidFill>
                  <a:srgbClr val="FF0000"/>
                </a:solidFill>
              </a:rPr>
              <a:t> questions/</a:t>
            </a:r>
            <a:r>
              <a:rPr lang="fr-FR" sz="3600" dirty="0" err="1">
                <a:solidFill>
                  <a:srgbClr val="FF0000"/>
                </a:solidFill>
              </a:rPr>
              <a:t>domains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C96BE6-7115-F44E-2E47-B99746E13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1117"/>
            <a:ext cx="10968789" cy="510139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/>
              <a:t>I/ Probe the primordial </a:t>
            </a:r>
            <a:r>
              <a:rPr lang="fr-FR" dirty="0" err="1"/>
              <a:t>universe</a:t>
            </a:r>
            <a:endParaRPr lang="fr-FR" dirty="0"/>
          </a:p>
          <a:p>
            <a:pPr marL="0" indent="0">
              <a:buNone/>
            </a:pPr>
            <a:r>
              <a:rPr lang="fr-FR" sz="2400" dirty="0"/>
              <a:t>	</a:t>
            </a:r>
            <a:r>
              <a:rPr lang="fr-FR" sz="2400" dirty="0">
                <a:solidFill>
                  <a:srgbClr val="0070C0"/>
                </a:solidFill>
              </a:rPr>
              <a:t>- </a:t>
            </a:r>
            <a:r>
              <a:rPr lang="fr-FR" sz="2400" dirty="0" err="1">
                <a:solidFill>
                  <a:srgbClr val="0070C0"/>
                </a:solidFill>
              </a:rPr>
              <a:t>very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early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universe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models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primordial black </a:t>
            </a:r>
            <a:r>
              <a:rPr lang="fr-FR" sz="2400" dirty="0" err="1">
                <a:solidFill>
                  <a:srgbClr val="0070C0"/>
                </a:solidFill>
              </a:rPr>
              <a:t>holes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non-</a:t>
            </a:r>
            <a:r>
              <a:rPr lang="fr-FR" sz="2400" dirty="0" err="1">
                <a:solidFill>
                  <a:srgbClr val="0070C0"/>
                </a:solidFill>
              </a:rPr>
              <a:t>gaussianities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quantum / </a:t>
            </a:r>
            <a:r>
              <a:rPr lang="fr-FR" sz="2400" dirty="0" err="1">
                <a:solidFill>
                  <a:srgbClr val="0070C0"/>
                </a:solidFill>
              </a:rPr>
              <a:t>modified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gravity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dirty="0"/>
              <a:t>II/ </a:t>
            </a:r>
            <a:r>
              <a:rPr lang="fr-FR" dirty="0" err="1"/>
              <a:t>Elucidate</a:t>
            </a:r>
            <a:r>
              <a:rPr lang="fr-FR" dirty="0"/>
              <a:t> the </a:t>
            </a:r>
            <a:r>
              <a:rPr lang="fr-FR" dirty="0" err="1"/>
              <a:t>dark</a:t>
            </a:r>
            <a:r>
              <a:rPr lang="fr-FR" dirty="0"/>
              <a:t> </a:t>
            </a:r>
            <a:r>
              <a:rPr lang="fr-FR" dirty="0" err="1"/>
              <a:t>sector</a:t>
            </a:r>
            <a:r>
              <a:rPr lang="fr-FR" dirty="0"/>
              <a:t> of </a:t>
            </a:r>
            <a:r>
              <a:rPr lang="fr-FR" dirty="0" err="1"/>
              <a:t>cosmological</a:t>
            </a:r>
            <a:r>
              <a:rPr lang="fr-FR" dirty="0"/>
              <a:t> </a:t>
            </a:r>
            <a:r>
              <a:rPr lang="fr-FR" dirty="0" err="1"/>
              <a:t>models</a:t>
            </a:r>
            <a:endParaRPr lang="fr-FR" dirty="0"/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</a:t>
            </a:r>
            <a:r>
              <a:rPr lang="fr-FR" sz="2400" dirty="0" err="1">
                <a:solidFill>
                  <a:srgbClr val="0070C0"/>
                </a:solidFill>
              </a:rPr>
              <a:t>what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is</a:t>
            </a:r>
            <a:r>
              <a:rPr lang="fr-FR" sz="2400" dirty="0">
                <a:solidFill>
                  <a:srgbClr val="0070C0"/>
                </a:solidFill>
              </a:rPr>
              <a:t> the nature of </a:t>
            </a:r>
            <a:r>
              <a:rPr lang="fr-FR" sz="2400" dirty="0" err="1">
                <a:solidFill>
                  <a:srgbClr val="0070C0"/>
                </a:solidFill>
              </a:rPr>
              <a:t>dark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matter</a:t>
            </a:r>
            <a:r>
              <a:rPr lang="fr-FR" sz="2400" dirty="0">
                <a:solidFill>
                  <a:srgbClr val="0070C0"/>
                </a:solidFill>
              </a:rPr>
              <a:t> ?</a:t>
            </a: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</a:t>
            </a:r>
            <a:r>
              <a:rPr lang="fr-FR" sz="2400" dirty="0" err="1">
                <a:solidFill>
                  <a:srgbClr val="0070C0"/>
                </a:solidFill>
              </a:rPr>
              <a:t>what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is</a:t>
            </a:r>
            <a:r>
              <a:rPr lang="fr-FR" sz="2400" dirty="0">
                <a:solidFill>
                  <a:srgbClr val="0070C0"/>
                </a:solidFill>
              </a:rPr>
              <a:t> the nature of </a:t>
            </a:r>
            <a:r>
              <a:rPr lang="fr-FR" sz="2400" dirty="0" err="1">
                <a:solidFill>
                  <a:srgbClr val="0070C0"/>
                </a:solidFill>
              </a:rPr>
              <a:t>dark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energy</a:t>
            </a:r>
            <a:r>
              <a:rPr lang="fr-FR" sz="2400" dirty="0">
                <a:solidFill>
                  <a:srgbClr val="0070C0"/>
                </a:solidFill>
              </a:rPr>
              <a:t> ?</a:t>
            </a: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</a:t>
            </a:r>
            <a:r>
              <a:rPr lang="fr-FR" sz="2400" dirty="0" err="1">
                <a:solidFill>
                  <a:srgbClr val="0070C0"/>
                </a:solidFill>
              </a:rPr>
              <a:t>resolve</a:t>
            </a:r>
            <a:r>
              <a:rPr lang="fr-FR" sz="2400" dirty="0">
                <a:solidFill>
                  <a:srgbClr val="0070C0"/>
                </a:solidFill>
              </a:rPr>
              <a:t> the tensions in the concordance model</a:t>
            </a:r>
          </a:p>
          <a:p>
            <a:pPr marL="0" indent="0">
              <a:buNone/>
            </a:pPr>
            <a:r>
              <a:rPr lang="fr-FR" sz="2400" dirty="0"/>
              <a:t>III/ </a:t>
            </a:r>
            <a:r>
              <a:rPr lang="fr-FR" dirty="0" err="1"/>
              <a:t>Understand</a:t>
            </a:r>
            <a:r>
              <a:rPr lang="fr-FR" dirty="0"/>
              <a:t> the violent and </a:t>
            </a:r>
            <a:r>
              <a:rPr lang="fr-FR" dirty="0" err="1"/>
              <a:t>extreme</a:t>
            </a:r>
            <a:r>
              <a:rPr lang="fr-FR" dirty="0"/>
              <a:t> </a:t>
            </a:r>
            <a:r>
              <a:rPr lang="fr-FR" dirty="0" err="1"/>
              <a:t>universe</a:t>
            </a:r>
            <a:endParaRPr lang="fr-FR" dirty="0"/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the </a:t>
            </a:r>
            <a:r>
              <a:rPr lang="fr-FR" sz="2400" dirty="0" err="1">
                <a:solidFill>
                  <a:srgbClr val="0070C0"/>
                </a:solidFill>
              </a:rPr>
              <a:t>origin</a:t>
            </a:r>
            <a:r>
              <a:rPr lang="fr-FR" sz="2400" dirty="0">
                <a:solidFill>
                  <a:srgbClr val="0070C0"/>
                </a:solidFill>
              </a:rPr>
              <a:t> of </a:t>
            </a:r>
            <a:r>
              <a:rPr lang="fr-FR" sz="2400" dirty="0" err="1">
                <a:solidFill>
                  <a:srgbClr val="0070C0"/>
                </a:solidFill>
              </a:rPr>
              <a:t>cosmic</a:t>
            </a:r>
            <a:r>
              <a:rPr lang="fr-FR" sz="2400" dirty="0">
                <a:solidFill>
                  <a:srgbClr val="0070C0"/>
                </a:solidFill>
              </a:rPr>
              <a:t> rays</a:t>
            </a: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the nature of neutrinos</a:t>
            </a: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</a:t>
            </a:r>
            <a:r>
              <a:rPr lang="fr-FR" sz="2400" dirty="0" err="1">
                <a:solidFill>
                  <a:srgbClr val="0070C0"/>
                </a:solidFill>
              </a:rPr>
              <a:t>mecanisms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giving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rise</a:t>
            </a:r>
            <a:r>
              <a:rPr lang="fr-FR" sz="2400" dirty="0">
                <a:solidFill>
                  <a:srgbClr val="0070C0"/>
                </a:solidFill>
              </a:rPr>
              <a:t> to high </a:t>
            </a:r>
            <a:r>
              <a:rPr lang="fr-FR" sz="2400" dirty="0" err="1">
                <a:solidFill>
                  <a:srgbClr val="0070C0"/>
                </a:solidFill>
              </a:rPr>
              <a:t>energy</a:t>
            </a:r>
            <a:r>
              <a:rPr lang="fr-FR" sz="2400" dirty="0">
                <a:solidFill>
                  <a:srgbClr val="0070C0"/>
                </a:solidFill>
              </a:rPr>
              <a:t> transient </a:t>
            </a:r>
            <a:r>
              <a:rPr lang="fr-FR" sz="2400" dirty="0" err="1">
                <a:solidFill>
                  <a:srgbClr val="0070C0"/>
                </a:solidFill>
              </a:rPr>
              <a:t>phenomena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	- </a:t>
            </a:r>
            <a:r>
              <a:rPr lang="fr-FR" sz="2400" dirty="0" err="1">
                <a:solidFill>
                  <a:srgbClr val="0070C0"/>
                </a:solidFill>
              </a:rPr>
              <a:t>testing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fundamental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physics</a:t>
            </a:r>
            <a:endParaRPr lang="fr-FR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sz="2200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0C577D-CCCA-1D17-1BA5-4E75787950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5650" b="29991"/>
          <a:stretch/>
        </p:blipFill>
        <p:spPr>
          <a:xfrm>
            <a:off x="8872076" y="654875"/>
            <a:ext cx="2217696" cy="204961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29E93DC-DC1F-5049-66EE-CCABC2FA4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2076" y="2936562"/>
            <a:ext cx="2217696" cy="155269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8B7C9CE-3F2F-2028-3E05-19921FC45F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8049" y="4658640"/>
            <a:ext cx="2745751" cy="154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3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4186</TotalTime>
  <Words>1183</Words>
  <Application>Microsoft Macintosh PowerPoint</Application>
  <PresentationFormat>Grand écran</PresentationFormat>
  <Paragraphs>217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Towards synergies and common interests between the ASTRONET and APPEC  Visions and Roadmaps</vt:lpstr>
      <vt:lpstr>Présentation PowerPoint</vt:lpstr>
      <vt:lpstr>Common scientific questions/domains</vt:lpstr>
      <vt:lpstr>From common questions to common methodologies</vt:lpstr>
      <vt:lpstr>From common questions to common methodologies</vt:lpstr>
      <vt:lpstr>From common methodologies to Infrastructures</vt:lpstr>
      <vt:lpstr>From common methodologies to Infrastructures</vt:lpstr>
      <vt:lpstr>Strategic common infrastructures for the future</vt:lpstr>
      <vt:lpstr>Strategic common infrastructures for the future</vt:lpstr>
      <vt:lpstr>THANKS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Martin Giard</dc:creator>
  <cp:lastModifiedBy>Martin Giard</cp:lastModifiedBy>
  <cp:revision>33</cp:revision>
  <dcterms:created xsi:type="dcterms:W3CDTF">2025-09-09T14:59:54Z</dcterms:created>
  <dcterms:modified xsi:type="dcterms:W3CDTF">2025-09-22T18:52:40Z</dcterms:modified>
</cp:coreProperties>
</file>