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63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91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19"/>
    <p:restoredTop sz="96327"/>
  </p:normalViewPr>
  <p:slideViewPr>
    <p:cSldViewPr snapToObjects="1">
      <p:cViewPr varScale="1">
        <p:scale>
          <a:sx n="122" d="100"/>
          <a:sy n="122" d="100"/>
        </p:scale>
        <p:origin x="760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08E850-70FD-9C0F-2AE1-FE8A324B1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8" name="Picture 7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038D816D-1539-CC17-1E78-03877F5614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730" y="159548"/>
            <a:ext cx="790435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7484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3997" y="5543897"/>
            <a:ext cx="11376026" cy="40538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Author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AD5C02B0-F54F-F5BA-A387-8F76A6DB97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51CFC7E9-D8AF-FF9F-A061-A1315D4875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210" y="101216"/>
            <a:ext cx="1014125" cy="960142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0CF145-E799-DAF8-45C3-44F0557E70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225" y="4437063"/>
            <a:ext cx="3171825" cy="647700"/>
          </a:xfrm>
        </p:spPr>
        <p:txBody>
          <a:bodyPr/>
          <a:lstStyle>
            <a:lvl1pPr>
              <a:defRPr sz="3600">
                <a:solidFill>
                  <a:schemeClr val="bg2">
                    <a:lumMod val="75000"/>
                  </a:schemeClr>
                </a:solidFill>
              </a:defRPr>
            </a:lvl1pPr>
            <a:lvl3pPr marL="324000" indent="0">
              <a:buNone/>
              <a:defRPr/>
            </a:lvl3pPr>
          </a:lstStyle>
          <a:p>
            <a:pPr lvl="0"/>
            <a:r>
              <a:rPr lang="en-CH" dirty="0"/>
              <a:t>Subtitle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F3421B-E258-3161-4B1F-A2BF838D41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6092825"/>
            <a:ext cx="11376025" cy="431800"/>
          </a:xfrm>
        </p:spPr>
        <p:txBody>
          <a:bodyPr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Fabian Metzger | MTN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8225B82-820E-495F-4091-5F3EFB44A957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6364599"/>
            <a:ext cx="495689" cy="3937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Fabian Metzger | MTN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470ED9D-78AC-1EB9-E70F-DBFF6AEA67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908" y="6389211"/>
            <a:ext cx="45091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dms.cern.ch/document/3194894/1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A859-ECF8-3033-2D69-CBC264ED6D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1440159"/>
          </a:xfrm>
        </p:spPr>
        <p:txBody>
          <a:bodyPr/>
          <a:lstStyle/>
          <a:p>
            <a:r>
              <a:rPr lang="en-CH" dirty="0"/>
              <a:t>MTN Transfer Function and Hysterisis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3A5B02-D509-B628-540D-DDAFF7C558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Fabian Metzger, Laurie Nevay, Dipanwita Banerjee, Luke D</a:t>
            </a:r>
            <a:r>
              <a:rPr lang="en-GB" dirty="0" err="1"/>
              <a:t>yks</a:t>
            </a:r>
            <a:r>
              <a:rPr lang="en-GB" dirty="0"/>
              <a:t>, Florian </a:t>
            </a:r>
            <a:r>
              <a:rPr lang="en-GB"/>
              <a:t>Stummer</a:t>
            </a:r>
            <a:endParaRPr lang="en-CH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3176A-E944-66C0-43C1-C3359E4D4D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H" dirty="0"/>
              <a:t>03.02.2025</a:t>
            </a:r>
          </a:p>
        </p:txBody>
      </p:sp>
    </p:spTree>
    <p:extLst>
      <p:ext uri="{BB962C8B-B14F-4D97-AF65-F5344CB8AC3E}">
        <p14:creationId xmlns:p14="http://schemas.microsoft.com/office/powerpoint/2010/main" val="4213649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D76310-962A-ED45-0542-7F2074C8B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One spare MTN has been put on the measurement bench </a:t>
            </a:r>
            <a:br>
              <a:rPr lang="en-CH" dirty="0"/>
            </a:br>
            <a:r>
              <a:rPr lang="en-CH" dirty="0"/>
              <a:t>end of last year</a:t>
            </a:r>
          </a:p>
          <a:p>
            <a:pPr lvl="1"/>
            <a:r>
              <a:rPr lang="en-CH" dirty="0"/>
              <a:t>It’s actually the one that replaced the broken one of bend 2 of the </a:t>
            </a:r>
            <a:br>
              <a:rPr lang="en-CH" dirty="0"/>
            </a:br>
            <a:r>
              <a:rPr lang="en-CH" dirty="0"/>
              <a:t>T4 Wobbling</a:t>
            </a:r>
          </a:p>
          <a:p>
            <a:r>
              <a:rPr lang="en-CH" dirty="0"/>
              <a:t>By default, they measure the transfer function</a:t>
            </a:r>
          </a:p>
          <a:p>
            <a:r>
              <a:rPr lang="en-CH" dirty="0"/>
              <a:t>Field quality in the transverse plane has been investigated</a:t>
            </a:r>
          </a:p>
          <a:p>
            <a:r>
              <a:rPr lang="en-CH" dirty="0"/>
              <a:t>Following some requests from our side, the following has been measured too</a:t>
            </a:r>
          </a:p>
          <a:p>
            <a:pPr lvl="1"/>
            <a:r>
              <a:rPr lang="en-CH" dirty="0"/>
              <a:t>Dynamic behaviour → How long does it take to stabilise to 1% for different initial and final currents</a:t>
            </a:r>
          </a:p>
          <a:p>
            <a:pPr lvl="1"/>
            <a:r>
              <a:rPr lang="en-CH" dirty="0"/>
              <a:t>Hysterisis effect → We don’t degauss the MTNs when changing the wobbling, but we switch polarities</a:t>
            </a:r>
          </a:p>
          <a:p>
            <a:r>
              <a:rPr lang="en-CH" dirty="0"/>
              <a:t>Report is written </a:t>
            </a:r>
            <a:r>
              <a:rPr lang="en-CH" dirty="0">
                <a:hlinkClick r:id="rId2"/>
              </a:rPr>
              <a:t>here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B5DD2B-4373-76FA-A3A8-46FEEDC30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was measured?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1F707-3B78-E2AD-E5BC-F73A95365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8E6C2-B235-5EC4-FCAF-FA7376954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EB216-C96C-F4E9-74F9-127EFEC65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 descr="A machine with yellow arrows&#10;&#10;AI-generated content may be incorrect.">
            <a:extLst>
              <a:ext uri="{FF2B5EF4-FFF2-40B4-BE49-F238E27FC236}">
                <a16:creationId xmlns:a16="http://schemas.microsoft.com/office/drawing/2014/main" id="{5D437930-59C6-03A6-9B49-58CC3C3BE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2184" y="109027"/>
            <a:ext cx="4328212" cy="2581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3667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4CDFA3B-4201-9EFA-1679-292EED9AEF1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0764" y="692696"/>
            <a:ext cx="5616624" cy="4493299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0023120-CE3A-5B11-9599-01E42CD809D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6167388" y="692696"/>
            <a:ext cx="5616624" cy="449329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9B2E3D-4439-3902-FC73-4A2B69D1A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Transfer Function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6B7C0-34B4-B1B1-68A3-63D06FF04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FB04A8-E50C-B43F-0552-5F33220A5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FC49BD-FC7F-C542-55F6-AD6CEA9B4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C7B312-19D9-77E0-992E-45105E80AEAC}"/>
              </a:ext>
            </a:extLst>
          </p:cNvPr>
          <p:cNvSpPr txBox="1"/>
          <p:nvPr/>
        </p:nvSpPr>
        <p:spPr>
          <a:xfrm>
            <a:off x="407988" y="5013176"/>
            <a:ext cx="1137602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Difference is on sub-percent level in the linear region, but becomes reasonable when going into saturation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New measurement implies kick was always higher than it was assumed to be</a:t>
            </a:r>
          </a:p>
        </p:txBody>
      </p:sp>
    </p:spTree>
    <p:extLst>
      <p:ext uri="{BB962C8B-B14F-4D97-AF65-F5344CB8AC3E}">
        <p14:creationId xmlns:p14="http://schemas.microsoft.com/office/powerpoint/2010/main" val="2989905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817D47-75C4-F403-3958-17C773D87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06464"/>
            <a:ext cx="11376024" cy="2882576"/>
          </a:xfrm>
        </p:spPr>
        <p:txBody>
          <a:bodyPr/>
          <a:lstStyle/>
          <a:p>
            <a:r>
              <a:rPr lang="en-CH" dirty="0"/>
              <a:t>The transfer function we assume is based on a fully degaussed magnet → Hysterisis changes the actual field that is in the magnet</a:t>
            </a:r>
          </a:p>
          <a:p>
            <a:r>
              <a:rPr lang="en-CH" dirty="0"/>
              <a:t>Such an effect might be partially compensated as we kick opposite with bend 2 and 3</a:t>
            </a:r>
          </a:p>
          <a:p>
            <a:pPr lvl="1"/>
            <a:r>
              <a:rPr lang="en-CH" dirty="0"/>
              <a:t>But it’s not straightforward as we don’t drive bend 3 into saturation with negative wobbling</a:t>
            </a:r>
          </a:p>
          <a:p>
            <a:pPr lvl="1"/>
            <a:r>
              <a:rPr lang="en-CH" dirty="0"/>
              <a:t>And we use the current that is predicted for a degaussed magnet</a:t>
            </a:r>
          </a:p>
          <a:p>
            <a:r>
              <a:rPr lang="en-CH" dirty="0"/>
              <a:t>The shown values have been measured after a full hysterisis cycle after full degaussing</a:t>
            </a:r>
          </a:p>
          <a:p>
            <a:pPr lvl="1"/>
            <a:r>
              <a:rPr lang="en-CH" dirty="0"/>
              <a:t>Situation becomes better when we aren’t on outermost hysterisis loop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FB4883-9F1D-93AF-53AB-F75CD5A50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Hysterisis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8A3C1E-F235-E460-5E37-92D069EA3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E6D43-AD0C-6F35-02AC-9B7CB41E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Fabian Metzger | MTN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4784EB-AB3E-23BA-CE90-CE0C20895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70F94C9-05C0-6187-C542-61294A55BD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653843"/>
              </p:ext>
            </p:extLst>
          </p:nvPr>
        </p:nvGraphicFramePr>
        <p:xfrm>
          <a:off x="695399" y="3868973"/>
          <a:ext cx="10801200" cy="2225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1837568334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1178005675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13448408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606745097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5671902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Current in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Measured BL in 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Expected BL from TF in 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Difference in 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Deviation in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5964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-3.0384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-3.0631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0.0247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0.81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-5.3889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-5.4777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0.0888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830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-6.8160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-6.8556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0.0396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0.58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237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3.0452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3.0631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-0.0179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-0.58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118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7.1793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7.1886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-0.0093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-0.13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215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188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618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C0B984A-9DE1-4B4E-9B42-6C7279CB06C2}" vid="{1A43A230-0650-FE46-8B9C-4895A1B1FE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4241</TotalTime>
  <Words>325</Words>
  <Application>Microsoft Macintosh PowerPoint</Application>
  <PresentationFormat>Widescreen</PresentationFormat>
  <Paragraphs>61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MTN Transfer Function and Hysterisis</vt:lpstr>
      <vt:lpstr>What was measured?</vt:lpstr>
      <vt:lpstr>Transfer Function</vt:lpstr>
      <vt:lpstr>Hysterisis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Fabian Metzger</dc:creator>
  <cp:lastModifiedBy>Fabian Metzger</cp:lastModifiedBy>
  <cp:revision>18</cp:revision>
  <cp:lastPrinted>2020-01-30T13:49:18Z</cp:lastPrinted>
  <dcterms:created xsi:type="dcterms:W3CDTF">2025-01-31T10:17:49Z</dcterms:created>
  <dcterms:modified xsi:type="dcterms:W3CDTF">2025-02-20T13:28:34Z</dcterms:modified>
</cp:coreProperties>
</file>