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63" r:id="rId5"/>
    <p:sldId id="264" r:id="rId6"/>
    <p:sldId id="292" r:id="rId7"/>
    <p:sldId id="293" r:id="rId8"/>
    <p:sldId id="288" r:id="rId9"/>
    <p:sldId id="265" r:id="rId10"/>
    <p:sldId id="282" r:id="rId11"/>
    <p:sldId id="272" r:id="rId12"/>
    <p:sldId id="283" r:id="rId13"/>
    <p:sldId id="274" r:id="rId14"/>
    <p:sldId id="285" r:id="rId15"/>
    <p:sldId id="266" r:id="rId16"/>
    <p:sldId id="278" r:id="rId17"/>
    <p:sldId id="279" r:id="rId18"/>
    <p:sldId id="268" r:id="rId19"/>
    <p:sldId id="280" r:id="rId20"/>
    <p:sldId id="269" r:id="rId21"/>
    <p:sldId id="276" r:id="rId22"/>
    <p:sldId id="270" r:id="rId23"/>
    <p:sldId id="281" r:id="rId24"/>
    <p:sldId id="271" r:id="rId25"/>
    <p:sldId id="286" r:id="rId26"/>
    <p:sldId id="273" r:id="rId27"/>
    <p:sldId id="277" r:id="rId28"/>
    <p:sldId id="287" r:id="rId29"/>
    <p:sldId id="289" r:id="rId30"/>
    <p:sldId id="291" r:id="rId31"/>
    <p:sldId id="290" r:id="rId32"/>
  </p:sldIdLst>
  <p:sldSz cx="12192000" cy="6858000"/>
  <p:notesSz cx="6797675" cy="987425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8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24" autoAdjust="0"/>
    <p:restoredTop sz="90461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126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57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041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084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091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318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14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r>
              <a:rPr lang="fr-FR"/>
              <a:t>/25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r>
              <a:rPr lang="fr-FR"/>
              <a:t>/25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r>
              <a:rPr lang="fr-FR"/>
              <a:t>/25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r>
              <a:rPr lang="fr-FR"/>
              <a:t>/25</a:t>
            </a: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r>
              <a:rPr lang="fr-FR"/>
              <a:t>/25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605345" TargetMode="External"/><Relationship Id="rId13" Type="http://schemas.openxmlformats.org/officeDocument/2006/relationships/image" Target="../media/image11.png"/><Relationship Id="rId3" Type="http://schemas.openxmlformats.org/officeDocument/2006/relationships/hyperlink" Target="https://edms.cern.ch/document/2101934" TargetMode="External"/><Relationship Id="rId7" Type="http://schemas.openxmlformats.org/officeDocument/2006/relationships/hyperlink" Target="https://edms.cern.ch/document/2769165" TargetMode="External"/><Relationship Id="rId12" Type="http://schemas.openxmlformats.org/officeDocument/2006/relationships/image" Target="../media/image10.jpeg"/><Relationship Id="rId17" Type="http://schemas.openxmlformats.org/officeDocument/2006/relationships/image" Target="../media/image15.jpg"/><Relationship Id="rId2" Type="http://schemas.openxmlformats.org/officeDocument/2006/relationships/hyperlink" Target="https://edms.cern.ch/document/2595726" TargetMode="External"/><Relationship Id="rId16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769089" TargetMode="External"/><Relationship Id="rId11" Type="http://schemas.openxmlformats.org/officeDocument/2006/relationships/hyperlink" Target="https://edms.cern.ch/document/2592079" TargetMode="External"/><Relationship Id="rId5" Type="http://schemas.openxmlformats.org/officeDocument/2006/relationships/hyperlink" Target="https://edms.cern.ch/document/2767197" TargetMode="External"/><Relationship Id="rId15" Type="http://schemas.openxmlformats.org/officeDocument/2006/relationships/image" Target="../media/image13.png"/><Relationship Id="rId10" Type="http://schemas.openxmlformats.org/officeDocument/2006/relationships/hyperlink" Target="https://edms.cern.ch/document/2769047" TargetMode="External"/><Relationship Id="rId4" Type="http://schemas.openxmlformats.org/officeDocument/2006/relationships/hyperlink" Target="https://edms.cern.ch/document/2218580" TargetMode="External"/><Relationship Id="rId9" Type="http://schemas.openxmlformats.org/officeDocument/2006/relationships/hyperlink" Target="https://edms.cern.ch/document/2233186" TargetMode="External"/><Relationship Id="rId1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566184" TargetMode="External"/><Relationship Id="rId13" Type="http://schemas.openxmlformats.org/officeDocument/2006/relationships/hyperlink" Target="https://edms.cern.ch/document/2806004" TargetMode="External"/><Relationship Id="rId18" Type="http://schemas.microsoft.com/office/2007/relationships/hdphoto" Target="../media/hdphoto2.wdp"/><Relationship Id="rId3" Type="http://schemas.openxmlformats.org/officeDocument/2006/relationships/hyperlink" Target="https://edms.cern.ch/document/2093032" TargetMode="External"/><Relationship Id="rId21" Type="http://schemas.openxmlformats.org/officeDocument/2006/relationships/image" Target="../media/image22.png"/><Relationship Id="rId7" Type="http://schemas.openxmlformats.org/officeDocument/2006/relationships/hyperlink" Target="https://edms.cern.ch/document/2566185" TargetMode="External"/><Relationship Id="rId12" Type="http://schemas.openxmlformats.org/officeDocument/2006/relationships/hyperlink" Target="https://edms.cern.ch/document/2721714" TargetMode="External"/><Relationship Id="rId17" Type="http://schemas.openxmlformats.org/officeDocument/2006/relationships/image" Target="../media/image19.png"/><Relationship Id="rId2" Type="http://schemas.openxmlformats.org/officeDocument/2006/relationships/hyperlink" Target="https://edms.cern.ch/document/2873198" TargetMode="External"/><Relationship Id="rId16" Type="http://schemas.microsoft.com/office/2007/relationships/hdphoto" Target="../media/hdphoto1.wdp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566179" TargetMode="External"/><Relationship Id="rId11" Type="http://schemas.openxmlformats.org/officeDocument/2006/relationships/hyperlink" Target="https://edms.cern.ch/document/2566188" TargetMode="External"/><Relationship Id="rId24" Type="http://schemas.openxmlformats.org/officeDocument/2006/relationships/image" Target="../media/image25.jpg"/><Relationship Id="rId5" Type="http://schemas.openxmlformats.org/officeDocument/2006/relationships/hyperlink" Target="https://edms.cern.ch/document/2566161" TargetMode="External"/><Relationship Id="rId15" Type="http://schemas.openxmlformats.org/officeDocument/2006/relationships/image" Target="../media/image18.png"/><Relationship Id="rId23" Type="http://schemas.openxmlformats.org/officeDocument/2006/relationships/image" Target="../media/image24.jpeg"/><Relationship Id="rId10" Type="http://schemas.openxmlformats.org/officeDocument/2006/relationships/hyperlink" Target="https://edms.cern.ch/document/3007180" TargetMode="External"/><Relationship Id="rId19" Type="http://schemas.openxmlformats.org/officeDocument/2006/relationships/image" Target="../media/image20.jpeg"/><Relationship Id="rId4" Type="http://schemas.openxmlformats.org/officeDocument/2006/relationships/hyperlink" Target="https://edms.cern.ch/document/2477175" TargetMode="External"/><Relationship Id="rId9" Type="http://schemas.openxmlformats.org/officeDocument/2006/relationships/hyperlink" Target="https://edms.cern.ch/document/2566181" TargetMode="External"/><Relationship Id="rId14" Type="http://schemas.openxmlformats.org/officeDocument/2006/relationships/image" Target="../media/image17.jpeg"/><Relationship Id="rId2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93633" TargetMode="External"/><Relationship Id="rId13" Type="http://schemas.openxmlformats.org/officeDocument/2006/relationships/image" Target="../media/image27.jpg"/><Relationship Id="rId18" Type="http://schemas.openxmlformats.org/officeDocument/2006/relationships/image" Target="../media/image32.png"/><Relationship Id="rId3" Type="http://schemas.openxmlformats.org/officeDocument/2006/relationships/hyperlink" Target="https://edms.cern.ch/document/2977699" TargetMode="External"/><Relationship Id="rId7" Type="http://schemas.openxmlformats.org/officeDocument/2006/relationships/hyperlink" Target="https://edms.cern.ch/document/3193632" TargetMode="External"/><Relationship Id="rId12" Type="http://schemas.openxmlformats.org/officeDocument/2006/relationships/image" Target="../media/image26.jpeg"/><Relationship Id="rId17" Type="http://schemas.openxmlformats.org/officeDocument/2006/relationships/image" Target="../media/image31.jpg"/><Relationship Id="rId2" Type="http://schemas.openxmlformats.org/officeDocument/2006/relationships/hyperlink" Target="https://edms.cern.ch/document/3055177" TargetMode="External"/><Relationship Id="rId16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577950" TargetMode="External"/><Relationship Id="rId11" Type="http://schemas.openxmlformats.org/officeDocument/2006/relationships/hyperlink" Target="https://edms.cern.ch/document/3140654" TargetMode="External"/><Relationship Id="rId5" Type="http://schemas.openxmlformats.org/officeDocument/2006/relationships/hyperlink" Target="https://edms.cern.ch/document/3063725" TargetMode="External"/><Relationship Id="rId15" Type="http://schemas.openxmlformats.org/officeDocument/2006/relationships/image" Target="../media/image29.jpg"/><Relationship Id="rId10" Type="http://schemas.openxmlformats.org/officeDocument/2006/relationships/hyperlink" Target="https://edms.cern.ch/document/2806004" TargetMode="External"/><Relationship Id="rId4" Type="http://schemas.openxmlformats.org/officeDocument/2006/relationships/hyperlink" Target="https://edms.cern.ch/document/2093032" TargetMode="External"/><Relationship Id="rId9" Type="http://schemas.openxmlformats.org/officeDocument/2006/relationships/hyperlink" Target="https://edms.cern.ch/document/2883208" TargetMode="External"/><Relationship Id="rId1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93919" TargetMode="External"/><Relationship Id="rId13" Type="http://schemas.openxmlformats.org/officeDocument/2006/relationships/image" Target="../media/image36.png"/><Relationship Id="rId3" Type="http://schemas.openxmlformats.org/officeDocument/2006/relationships/hyperlink" Target="https://edms.cern.ch/document/2101922" TargetMode="External"/><Relationship Id="rId7" Type="http://schemas.openxmlformats.org/officeDocument/2006/relationships/hyperlink" Target="https://edms.cern.ch/document/3193926" TargetMode="External"/><Relationship Id="rId12" Type="http://schemas.openxmlformats.org/officeDocument/2006/relationships/image" Target="../media/image35.jpeg"/><Relationship Id="rId2" Type="http://schemas.openxmlformats.org/officeDocument/2006/relationships/hyperlink" Target="https://edms.cern.ch/document/282633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015832" TargetMode="External"/><Relationship Id="rId11" Type="http://schemas.openxmlformats.org/officeDocument/2006/relationships/image" Target="../media/image34.jpg"/><Relationship Id="rId5" Type="http://schemas.openxmlformats.org/officeDocument/2006/relationships/hyperlink" Target="https://edms.cern.ch/document/3193924" TargetMode="External"/><Relationship Id="rId10" Type="http://schemas.openxmlformats.org/officeDocument/2006/relationships/image" Target="../media/image33.jpg"/><Relationship Id="rId4" Type="http://schemas.openxmlformats.org/officeDocument/2006/relationships/hyperlink" Target="https://edms.cern.ch/document/2936498" TargetMode="External"/><Relationship Id="rId9" Type="http://schemas.openxmlformats.org/officeDocument/2006/relationships/hyperlink" Target="https://edms.cern.ch/document/3016774" TargetMode="External"/><Relationship Id="rId1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44140" TargetMode="External"/><Relationship Id="rId2" Type="http://schemas.openxmlformats.org/officeDocument/2006/relationships/hyperlink" Target="https://edms.cern.ch/document/301583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01926" TargetMode="External"/><Relationship Id="rId2" Type="http://schemas.openxmlformats.org/officeDocument/2006/relationships/hyperlink" Target="https://edms.cern.ch/document/282584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06475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086385/1" TargetMode="External"/><Relationship Id="rId4" Type="http://schemas.openxmlformats.org/officeDocument/2006/relationships/hyperlink" Target="https://edms.cern.ch/document/204301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396174" TargetMode="External"/><Relationship Id="rId13" Type="http://schemas.microsoft.com/office/2007/relationships/hdphoto" Target="../media/hdphoto3.wdp"/><Relationship Id="rId18" Type="http://schemas.openxmlformats.org/officeDocument/2006/relationships/image" Target="../media/image45.png"/><Relationship Id="rId3" Type="http://schemas.openxmlformats.org/officeDocument/2006/relationships/hyperlink" Target="https://edms.cern.ch/document/2728852" TargetMode="External"/><Relationship Id="rId7" Type="http://schemas.openxmlformats.org/officeDocument/2006/relationships/hyperlink" Target="https://edms.cern.ch/document/2274732" TargetMode="External"/><Relationship Id="rId12" Type="http://schemas.openxmlformats.org/officeDocument/2006/relationships/image" Target="../media/image42.png"/><Relationship Id="rId17" Type="http://schemas.microsoft.com/office/2007/relationships/hdphoto" Target="../media/hdphoto5.wdp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4.png"/><Relationship Id="rId20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273908" TargetMode="External"/><Relationship Id="rId11" Type="http://schemas.openxmlformats.org/officeDocument/2006/relationships/hyperlink" Target="https://edms.cern.ch/document/2399620/2" TargetMode="External"/><Relationship Id="rId5" Type="http://schemas.openxmlformats.org/officeDocument/2006/relationships/hyperlink" Target="https://edms.cern.ch/document/2274634" TargetMode="External"/><Relationship Id="rId15" Type="http://schemas.microsoft.com/office/2007/relationships/hdphoto" Target="../media/hdphoto4.wdp"/><Relationship Id="rId10" Type="http://schemas.openxmlformats.org/officeDocument/2006/relationships/hyperlink" Target="https://edms.cern.ch/document/2359491" TargetMode="External"/><Relationship Id="rId19" Type="http://schemas.microsoft.com/office/2007/relationships/hdphoto" Target="../media/hdphoto6.wdp"/><Relationship Id="rId4" Type="http://schemas.openxmlformats.org/officeDocument/2006/relationships/hyperlink" Target="https://edms.cern.ch/document/2274615" TargetMode="External"/><Relationship Id="rId9" Type="http://schemas.openxmlformats.org/officeDocument/2006/relationships/hyperlink" Target="https://edms.cern.ch/document/2396178" TargetMode="External"/><Relationship Id="rId1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01938" TargetMode="External"/><Relationship Id="rId7" Type="http://schemas.openxmlformats.org/officeDocument/2006/relationships/image" Target="../media/image48.jpg"/><Relationship Id="rId2" Type="http://schemas.openxmlformats.org/officeDocument/2006/relationships/hyperlink" Target="https://edms.cern.ch/document/300055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hyperlink" Target="https://edms.cern.ch/document/3087421" TargetMode="External"/><Relationship Id="rId4" Type="http://schemas.openxmlformats.org/officeDocument/2006/relationships/hyperlink" Target="https://edms.cern.ch/document/2310327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microsoft.com/office/2007/relationships/hdphoto" Target="../media/hdphoto7.wdp"/><Relationship Id="rId7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microsoft.com/office/2007/relationships/hdphoto" Target="../media/hdphoto8.wdp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086385/1" TargetMode="External"/><Relationship Id="rId5" Type="http://schemas.openxmlformats.org/officeDocument/2006/relationships/hyperlink" Target="https://edms.cern.ch/document/2043014" TargetMode="External"/><Relationship Id="rId4" Type="http://schemas.openxmlformats.org/officeDocument/2006/relationships/hyperlink" Target="https://edms.cern.ch/document/270647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06475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086385/1" TargetMode="External"/><Relationship Id="rId4" Type="http://schemas.openxmlformats.org/officeDocument/2006/relationships/hyperlink" Target="https://edms.cern.ch/document/204301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01924" TargetMode="External"/><Relationship Id="rId2" Type="http://schemas.openxmlformats.org/officeDocument/2006/relationships/hyperlink" Target="https://edms.cern.ch/document/282321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hyperlink" Target="https://edms.cern.ch/document/3024966" TargetMode="External"/><Relationship Id="rId4" Type="http://schemas.openxmlformats.org/officeDocument/2006/relationships/hyperlink" Target="https://edms.cern.ch/document/227285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edms.cern.ch/document/1389669" TargetMode="External"/><Relationship Id="rId7" Type="http://schemas.openxmlformats.org/officeDocument/2006/relationships/hyperlink" Target="https://edms.cern.ch/document/3175999" TargetMode="External"/><Relationship Id="rId2" Type="http://schemas.openxmlformats.org/officeDocument/2006/relationships/hyperlink" Target="http://edms.cern.ch/document/278062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632333" TargetMode="External"/><Relationship Id="rId5" Type="http://schemas.openxmlformats.org/officeDocument/2006/relationships/hyperlink" Target="https://edms.cern.ch/document/2966544" TargetMode="External"/><Relationship Id="rId4" Type="http://schemas.openxmlformats.org/officeDocument/2006/relationships/hyperlink" Target="https://edms.cern.ch/document/2276057" TargetMode="External"/><Relationship Id="rId9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10384" y="2415557"/>
            <a:ext cx="7785216" cy="1584029"/>
          </a:xfrm>
        </p:spPr>
        <p:txBody>
          <a:bodyPr/>
          <a:lstStyle/>
          <a:p>
            <a:r>
              <a:rPr lang="fr-CH" dirty="0"/>
              <a:t>RFD </a:t>
            </a:r>
            <a:r>
              <a:rPr lang="fr-CH" dirty="0" err="1"/>
              <a:t>Cryomodule</a:t>
            </a:r>
            <a:r>
              <a:rPr lang="fr-CH"/>
              <a:t> Design Overview</a:t>
            </a:r>
            <a:br>
              <a:rPr lang="fr-CH" dirty="0"/>
            </a:br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2368573" y="6342612"/>
            <a:ext cx="8372246" cy="40732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0" dirty="0" err="1"/>
              <a:t>Laurène</a:t>
            </a:r>
            <a:r>
              <a:rPr lang="en-GB" sz="1400" b="0" dirty="0"/>
              <a:t> Giordanino on behalf of the WP4 collaboration</a:t>
            </a:r>
          </a:p>
        </p:txBody>
      </p:sp>
      <p:pic>
        <p:nvPicPr>
          <p:cNvPr id="6" name="Picture 5" descr="A computer generated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49A5841D-C6BE-B633-8924-F2AB79D3A2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6282" y="2811777"/>
            <a:ext cx="4859437" cy="353083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3C7F2-D562-1BC0-2B4C-635193C17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RF equipment (design by SY-RF team)</a:t>
            </a:r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B8B9477-32C0-C96E-1D58-09D5BDAF65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582347"/>
              </p:ext>
            </p:extLst>
          </p:nvPr>
        </p:nvGraphicFramePr>
        <p:xfrm>
          <a:off x="815998" y="1107264"/>
          <a:ext cx="10560002" cy="5026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8576">
                  <a:extLst>
                    <a:ext uri="{9D8B030D-6E8A-4147-A177-3AD203B41FA5}">
                      <a16:colId xmlns:a16="http://schemas.microsoft.com/office/drawing/2014/main" val="3613456910"/>
                    </a:ext>
                  </a:extLst>
                </a:gridCol>
                <a:gridCol w="1961746">
                  <a:extLst>
                    <a:ext uri="{9D8B030D-6E8A-4147-A177-3AD203B41FA5}">
                      <a16:colId xmlns:a16="http://schemas.microsoft.com/office/drawing/2014/main" val="3881495320"/>
                    </a:ext>
                  </a:extLst>
                </a:gridCol>
                <a:gridCol w="1886989">
                  <a:extLst>
                    <a:ext uri="{9D8B030D-6E8A-4147-A177-3AD203B41FA5}">
                      <a16:colId xmlns:a16="http://schemas.microsoft.com/office/drawing/2014/main" val="1340048745"/>
                    </a:ext>
                  </a:extLst>
                </a:gridCol>
                <a:gridCol w="4642691">
                  <a:extLst>
                    <a:ext uri="{9D8B030D-6E8A-4147-A177-3AD203B41FA5}">
                      <a16:colId xmlns:a16="http://schemas.microsoft.com/office/drawing/2014/main" val="150831125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number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5321027"/>
                  </a:ext>
                </a:extLst>
              </a:tr>
              <a:tr h="131894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FPC with outer pipe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LHCACFMC0207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2"/>
                        </a:rPr>
                        <a:t>https://edms.cern.ch/document/2595726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https://edms.cern.ch/document/2101934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https://edms.cern.ch/document/2218580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5"/>
                        </a:rPr>
                        <a:t>https://edms.cern.ch/document/2767197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37046695"/>
                  </a:ext>
                </a:extLst>
              </a:tr>
              <a:tr h="131894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H-HOMS/V-HOMS coaxial lines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LHCACFRL0218</a:t>
                      </a:r>
                    </a:p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LHCACFRL0281</a:t>
                      </a:r>
                    </a:p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LHCACFRL0282</a:t>
                      </a:r>
                    </a:p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LHCACFRL0285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folders: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6"/>
                        </a:rPr>
                        <a:t>https://edms.cern.ch/document/2769089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7"/>
                        </a:rPr>
                        <a:t>https://edms.cern.ch/document/2769165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8"/>
                        </a:rPr>
                        <a:t>https://edms.cern.ch/document/2605345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9"/>
                        </a:rPr>
                        <a:t>https://edms.cern.ch/document/2233186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31053452"/>
                  </a:ext>
                </a:extLst>
              </a:tr>
              <a:tr h="1318940"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+mn-lt"/>
                        </a:rPr>
                        <a:t>Pick up antenna coaxial lines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 LHCACFRL0278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0"/>
                        </a:rPr>
                        <a:t>https://edms.cern.ch/document/2769047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8"/>
                        </a:rPr>
                        <a:t>https://edms.cern.ch/document/2605345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11"/>
                        </a:rPr>
                        <a:t>https://edms.cern.ch/document/2592079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1913359"/>
                  </a:ext>
                </a:extLst>
              </a:tr>
              <a:tr h="703435"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Antennas flexible cable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5631507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866D9-C823-6345-0D52-CE7DD3591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5DE86C-B409-5665-C715-3356C22139A8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8434" y="2882509"/>
            <a:ext cx="796092" cy="1126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F89336-5731-7795-37B0-0A109842DD72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270" y="2966298"/>
            <a:ext cx="547788" cy="441251"/>
          </a:xfrm>
          <a:prstGeom prst="rect">
            <a:avLst/>
          </a:prstGeom>
        </p:spPr>
      </p:pic>
      <p:pic>
        <p:nvPicPr>
          <p:cNvPr id="9" name="Picture 8" descr="A mechanical device with a pipe&#10;&#10;Description automatically generated with medium confidence">
            <a:extLst>
              <a:ext uri="{FF2B5EF4-FFF2-40B4-BE49-F238E27FC236}">
                <a16:creationId xmlns:a16="http://schemas.microsoft.com/office/drawing/2014/main" id="{A5D29E42-3000-EB3D-F8CB-2D37226B92FA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2066" y="2834256"/>
            <a:ext cx="796092" cy="12525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F35F41-C72C-42E2-4518-16D435F32727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389" y="5449608"/>
            <a:ext cx="1000870" cy="666631"/>
          </a:xfrm>
          <a:prstGeom prst="rect">
            <a:avLst/>
          </a:prstGeom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98992783-B7A4-ABC3-5CDC-3587D5691764}"/>
              </a:ext>
            </a:extLst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0386" y="4212948"/>
            <a:ext cx="574819" cy="1048250"/>
          </a:xfrm>
          <a:prstGeom prst="rect">
            <a:avLst/>
          </a:prstGeom>
        </p:spPr>
      </p:pic>
      <p:pic>
        <p:nvPicPr>
          <p:cNvPr id="14" name="Picture 13" descr="A cartoon of a machine&#10;&#10;Description automatically generated">
            <a:extLst>
              <a:ext uri="{FF2B5EF4-FFF2-40B4-BE49-F238E27FC236}">
                <a16:creationId xmlns:a16="http://schemas.microsoft.com/office/drawing/2014/main" id="{B919924F-CCE9-DB28-C49F-AE8CF30E21FF}"/>
              </a:ext>
            </a:extLst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0866" y="1488240"/>
            <a:ext cx="624976" cy="122308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90AF6-B48D-36C6-CB07-D0A1AC914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8/25</a:t>
            </a:r>
          </a:p>
        </p:txBody>
      </p:sp>
    </p:spTree>
    <p:extLst>
      <p:ext uri="{BB962C8B-B14F-4D97-AF65-F5344CB8AC3E}">
        <p14:creationId xmlns:p14="http://schemas.microsoft.com/office/powerpoint/2010/main" val="3872919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9023E-BF0D-4579-307D-626DB9FD6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0">
            <a:extLst>
              <a:ext uri="{FF2B5EF4-FFF2-40B4-BE49-F238E27FC236}">
                <a16:creationId xmlns:a16="http://schemas.microsoft.com/office/drawing/2014/main" id="{5284CE45-ECD2-37FA-8BD6-1D05FE6826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45495" t="2831" r="33983" b="29926"/>
          <a:stretch/>
        </p:blipFill>
        <p:spPr>
          <a:xfrm>
            <a:off x="7154426" y="0"/>
            <a:ext cx="5037574" cy="6858382"/>
          </a:xfrm>
        </p:spPr>
      </p:pic>
      <p:pic>
        <p:nvPicPr>
          <p:cNvPr id="2" name="Content Placeholder 20">
            <a:extLst>
              <a:ext uri="{FF2B5EF4-FFF2-40B4-BE49-F238E27FC236}">
                <a16:creationId xmlns:a16="http://schemas.microsoft.com/office/drawing/2014/main" id="{B46B7228-47DA-AD66-D75C-3AD233BB39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51" t="2996" r="66635" b="30654"/>
          <a:stretch/>
        </p:blipFill>
        <p:spPr>
          <a:xfrm>
            <a:off x="0" y="-1"/>
            <a:ext cx="6396843" cy="685800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0B3C960-C2BC-47D4-0A84-CEC5CCC91773}"/>
              </a:ext>
            </a:extLst>
          </p:cNvPr>
          <p:cNvGrpSpPr/>
          <p:nvPr/>
        </p:nvGrpSpPr>
        <p:grpSpPr>
          <a:xfrm>
            <a:off x="6271729" y="124685"/>
            <a:ext cx="383889" cy="6664942"/>
            <a:chOff x="8509584" y="124685"/>
            <a:chExt cx="383889" cy="666494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7C3024E-1D83-5007-E8F7-8557DA736DAA}"/>
                </a:ext>
              </a:extLst>
            </p:cNvPr>
            <p:cNvGrpSpPr/>
            <p:nvPr/>
          </p:nvGrpSpPr>
          <p:grpSpPr>
            <a:xfrm>
              <a:off x="8509584" y="124685"/>
              <a:ext cx="383889" cy="6440251"/>
              <a:chOff x="6685628" y="387103"/>
              <a:chExt cx="383889" cy="644025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7F18C39-107D-FC00-9B64-4B2E2B36861C}"/>
                  </a:ext>
                </a:extLst>
              </p:cNvPr>
              <p:cNvGrpSpPr/>
              <p:nvPr/>
            </p:nvGrpSpPr>
            <p:grpSpPr>
              <a:xfrm>
                <a:off x="6685628" y="387103"/>
                <a:ext cx="383889" cy="5983860"/>
                <a:chOff x="6449523" y="387103"/>
                <a:chExt cx="383889" cy="5983860"/>
              </a:xfrm>
            </p:grpSpPr>
            <p:cxnSp>
              <p:nvCxnSpPr>
                <p:cNvPr id="10" name="Connector: Elbow 9">
                  <a:extLst>
                    <a:ext uri="{FF2B5EF4-FFF2-40B4-BE49-F238E27FC236}">
                      <a16:creationId xmlns:a16="http://schemas.microsoft.com/office/drawing/2014/main" id="{F69C56F7-ACD5-863E-588E-8E577BA79E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7652" y="38710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nector: Elbow 10">
                  <a:extLst>
                    <a:ext uri="{FF2B5EF4-FFF2-40B4-BE49-F238E27FC236}">
                      <a16:creationId xmlns:a16="http://schemas.microsoft.com/office/drawing/2014/main" id="{67740BFA-B9DF-8F96-0761-45927F0378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3232" y="111381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or: Elbow 11">
                  <a:extLst>
                    <a:ext uri="{FF2B5EF4-FFF2-40B4-BE49-F238E27FC236}">
                      <a16:creationId xmlns:a16="http://schemas.microsoft.com/office/drawing/2014/main" id="{6D2DE780-B950-CEA5-172C-88ED28D224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3683" y="752055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or: Elbow 12">
                  <a:extLst>
                    <a:ext uri="{FF2B5EF4-FFF2-40B4-BE49-F238E27FC236}">
                      <a16:creationId xmlns:a16="http://schemas.microsoft.com/office/drawing/2014/main" id="{33401F64-B2DF-45AD-ED69-94D0CEEC0A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2782" y="147558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ctor: Elbow 13">
                  <a:extLst>
                    <a:ext uri="{FF2B5EF4-FFF2-40B4-BE49-F238E27FC236}">
                      <a16:creationId xmlns:a16="http://schemas.microsoft.com/office/drawing/2014/main" id="{C13E4295-4596-B584-BB2B-45C3D22769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2782" y="1837348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or: Elbow 14">
                  <a:extLst>
                    <a:ext uri="{FF2B5EF4-FFF2-40B4-BE49-F238E27FC236}">
                      <a16:creationId xmlns:a16="http://schemas.microsoft.com/office/drawing/2014/main" id="{F1E1CEFE-CFF2-8D9C-715B-49195D149F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2782" y="219911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or: Elbow 15">
                  <a:extLst>
                    <a:ext uri="{FF2B5EF4-FFF2-40B4-BE49-F238E27FC236}">
                      <a16:creationId xmlns:a16="http://schemas.microsoft.com/office/drawing/2014/main" id="{8BE0F4FF-4D5B-0CBC-4ABB-860E9AEC07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8362" y="292582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ctor: Elbow 16">
                  <a:extLst>
                    <a:ext uri="{FF2B5EF4-FFF2-40B4-BE49-F238E27FC236}">
                      <a16:creationId xmlns:a16="http://schemas.microsoft.com/office/drawing/2014/main" id="{1F034996-42BA-91A5-37A9-38AE62E6F7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8813" y="2564065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or: Elbow 17">
                  <a:extLst>
                    <a:ext uri="{FF2B5EF4-FFF2-40B4-BE49-F238E27FC236}">
                      <a16:creationId xmlns:a16="http://schemas.microsoft.com/office/drawing/2014/main" id="{7CCBD89A-2097-C4D0-15BB-32C9892ED7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7912" y="328759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or: Elbow 18">
                  <a:extLst>
                    <a:ext uri="{FF2B5EF4-FFF2-40B4-BE49-F238E27FC236}">
                      <a16:creationId xmlns:a16="http://schemas.microsoft.com/office/drawing/2014/main" id="{EE58BD78-335D-970D-D5D9-8DD9C22680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7912" y="3649358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or: Elbow 19">
                  <a:extLst>
                    <a:ext uri="{FF2B5EF4-FFF2-40B4-BE49-F238E27FC236}">
                      <a16:creationId xmlns:a16="http://schemas.microsoft.com/office/drawing/2014/main" id="{E37EC3DE-5E8E-0DAE-793A-D5F2533C4F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7912" y="4011124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or: Elbow 20">
                  <a:extLst>
                    <a:ext uri="{FF2B5EF4-FFF2-40B4-BE49-F238E27FC236}">
                      <a16:creationId xmlns:a16="http://schemas.microsoft.com/office/drawing/2014/main" id="{D72256C7-C7D0-8FF8-5A2E-ADA6514204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3492" y="4737840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or: Elbow 21">
                  <a:extLst>
                    <a:ext uri="{FF2B5EF4-FFF2-40B4-BE49-F238E27FC236}">
                      <a16:creationId xmlns:a16="http://schemas.microsoft.com/office/drawing/2014/main" id="{ADC22A3D-241F-4910-623C-31A9A8CD73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943" y="4376076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or: Elbow 22">
                  <a:extLst>
                    <a:ext uri="{FF2B5EF4-FFF2-40B4-BE49-F238E27FC236}">
                      <a16:creationId xmlns:a16="http://schemas.microsoft.com/office/drawing/2014/main" id="{EF787179-79E5-C6B6-8C92-A5D27D2184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042" y="5099604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or: Elbow 23">
                  <a:extLst>
                    <a:ext uri="{FF2B5EF4-FFF2-40B4-BE49-F238E27FC236}">
                      <a16:creationId xmlns:a16="http://schemas.microsoft.com/office/drawing/2014/main" id="{D5032169-1D73-5A10-3942-BE6C2DEF67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3042" y="546136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or: Elbow 24">
                  <a:extLst>
                    <a:ext uri="{FF2B5EF4-FFF2-40B4-BE49-F238E27FC236}">
                      <a16:creationId xmlns:a16="http://schemas.microsoft.com/office/drawing/2014/main" id="{B6D2947F-6970-7EE2-F7BD-FBB247A646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492" y="5823131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ctor: Elbow 25">
                  <a:extLst>
                    <a:ext uri="{FF2B5EF4-FFF2-40B4-BE49-F238E27FC236}">
                      <a16:creationId xmlns:a16="http://schemas.microsoft.com/office/drawing/2014/main" id="{932E8BCE-0311-553A-3B52-EE4F70FCA9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49523" y="618808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" name="Connector: Elbow 8">
                <a:extLst>
                  <a:ext uri="{FF2B5EF4-FFF2-40B4-BE49-F238E27FC236}">
                    <a16:creationId xmlns:a16="http://schemas.microsoft.com/office/drawing/2014/main" id="{DDEA1436-D8FF-17EC-F667-99C30B1B66FD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682862" y="6553034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F3EF562-9C8F-094D-2ED1-C49444D9C1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5690" y="6552540"/>
              <a:ext cx="128016" cy="128016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BE52305-C48A-2A3A-2033-F1CD09AE4DD6}"/>
                </a:ext>
              </a:extLst>
            </p:cNvPr>
            <p:cNvCxnSpPr>
              <a:cxnSpLocks/>
            </p:cNvCxnSpPr>
            <p:nvPr/>
          </p:nvCxnSpPr>
          <p:spPr>
            <a:xfrm>
              <a:off x="8625690" y="6661611"/>
              <a:ext cx="128016" cy="128016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E9B1A0F-0BCC-D7B2-BB4D-7A79F926223F}"/>
              </a:ext>
            </a:extLst>
          </p:cNvPr>
          <p:cNvGrpSpPr/>
          <p:nvPr/>
        </p:nvGrpSpPr>
        <p:grpSpPr>
          <a:xfrm flipH="1">
            <a:off x="6894196" y="128973"/>
            <a:ext cx="383889" cy="6664942"/>
            <a:chOff x="8509584" y="124685"/>
            <a:chExt cx="383889" cy="6664942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2EC700D-C5AA-09B3-941F-64110D15B2A9}"/>
                </a:ext>
              </a:extLst>
            </p:cNvPr>
            <p:cNvGrpSpPr/>
            <p:nvPr/>
          </p:nvGrpSpPr>
          <p:grpSpPr>
            <a:xfrm>
              <a:off x="8509584" y="124685"/>
              <a:ext cx="383889" cy="6440251"/>
              <a:chOff x="6685628" y="387103"/>
              <a:chExt cx="383889" cy="6440251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6CAD81D2-0873-BC8B-BE1A-71A23E548D3D}"/>
                  </a:ext>
                </a:extLst>
              </p:cNvPr>
              <p:cNvGrpSpPr/>
              <p:nvPr/>
            </p:nvGrpSpPr>
            <p:grpSpPr>
              <a:xfrm>
                <a:off x="6685628" y="387103"/>
                <a:ext cx="383889" cy="5983860"/>
                <a:chOff x="6449523" y="387103"/>
                <a:chExt cx="383889" cy="5983860"/>
              </a:xfrm>
            </p:grpSpPr>
            <p:cxnSp>
              <p:nvCxnSpPr>
                <p:cNvPr id="33" name="Connector: Elbow 32">
                  <a:extLst>
                    <a:ext uri="{FF2B5EF4-FFF2-40B4-BE49-F238E27FC236}">
                      <a16:creationId xmlns:a16="http://schemas.microsoft.com/office/drawing/2014/main" id="{48CF09BB-9C86-0C66-3716-0FF6F36C37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7652" y="38710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or: Elbow 33">
                  <a:extLst>
                    <a:ext uri="{FF2B5EF4-FFF2-40B4-BE49-F238E27FC236}">
                      <a16:creationId xmlns:a16="http://schemas.microsoft.com/office/drawing/2014/main" id="{B038D7A4-6E1D-D38D-2858-AA86B6306E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3232" y="111381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or: Elbow 34">
                  <a:extLst>
                    <a:ext uri="{FF2B5EF4-FFF2-40B4-BE49-F238E27FC236}">
                      <a16:creationId xmlns:a16="http://schemas.microsoft.com/office/drawing/2014/main" id="{B25CE814-4DA9-277E-681B-A98777E2FF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3683" y="752055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or: Elbow 35">
                  <a:extLst>
                    <a:ext uri="{FF2B5EF4-FFF2-40B4-BE49-F238E27FC236}">
                      <a16:creationId xmlns:a16="http://schemas.microsoft.com/office/drawing/2014/main" id="{136B5921-F787-A223-843C-F39A06B1EE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2782" y="147558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or: Elbow 36">
                  <a:extLst>
                    <a:ext uri="{FF2B5EF4-FFF2-40B4-BE49-F238E27FC236}">
                      <a16:creationId xmlns:a16="http://schemas.microsoft.com/office/drawing/2014/main" id="{B20378B9-D249-51DF-A1E1-D1D417BBFC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2782" y="1837348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ctor: Elbow 37">
                  <a:extLst>
                    <a:ext uri="{FF2B5EF4-FFF2-40B4-BE49-F238E27FC236}">
                      <a16:creationId xmlns:a16="http://schemas.microsoft.com/office/drawing/2014/main" id="{90589C2E-F662-6642-D2D0-C8586EEB79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2782" y="219911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nector: Elbow 38">
                  <a:extLst>
                    <a:ext uri="{FF2B5EF4-FFF2-40B4-BE49-F238E27FC236}">
                      <a16:creationId xmlns:a16="http://schemas.microsoft.com/office/drawing/2014/main" id="{D7D90D9E-476A-FF27-429B-7E94843378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8362" y="292582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ctor: Elbow 39">
                  <a:extLst>
                    <a:ext uri="{FF2B5EF4-FFF2-40B4-BE49-F238E27FC236}">
                      <a16:creationId xmlns:a16="http://schemas.microsoft.com/office/drawing/2014/main" id="{A107EF83-B454-12E8-554C-7241DA5F79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8813" y="2564065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or: Elbow 40">
                  <a:extLst>
                    <a:ext uri="{FF2B5EF4-FFF2-40B4-BE49-F238E27FC236}">
                      <a16:creationId xmlns:a16="http://schemas.microsoft.com/office/drawing/2014/main" id="{EAEE4406-5F9B-ADA3-18F5-B5F6FCCB7F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7912" y="328759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nector: Elbow 41">
                  <a:extLst>
                    <a:ext uri="{FF2B5EF4-FFF2-40B4-BE49-F238E27FC236}">
                      <a16:creationId xmlns:a16="http://schemas.microsoft.com/office/drawing/2014/main" id="{F1B8972F-120D-2283-025B-84ED20B48F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7912" y="3649358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or: Elbow 42">
                  <a:extLst>
                    <a:ext uri="{FF2B5EF4-FFF2-40B4-BE49-F238E27FC236}">
                      <a16:creationId xmlns:a16="http://schemas.microsoft.com/office/drawing/2014/main" id="{8C0D43A3-34CA-9868-ADDB-214CBD29A9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7912" y="4011124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or: Elbow 43">
                  <a:extLst>
                    <a:ext uri="{FF2B5EF4-FFF2-40B4-BE49-F238E27FC236}">
                      <a16:creationId xmlns:a16="http://schemas.microsoft.com/office/drawing/2014/main" id="{B05A0AC8-1824-DAAC-EAED-BB4BF71FCC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3492" y="4737840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or: Elbow 44">
                  <a:extLst>
                    <a:ext uri="{FF2B5EF4-FFF2-40B4-BE49-F238E27FC236}">
                      <a16:creationId xmlns:a16="http://schemas.microsoft.com/office/drawing/2014/main" id="{B0E328F2-AA7A-B32E-2F91-0B8F2B8853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943" y="4376076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or: Elbow 45">
                  <a:extLst>
                    <a:ext uri="{FF2B5EF4-FFF2-40B4-BE49-F238E27FC236}">
                      <a16:creationId xmlns:a16="http://schemas.microsoft.com/office/drawing/2014/main" id="{DDEE3F90-4940-E711-616E-5831C03873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042" y="5099604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ctor: Elbow 46">
                  <a:extLst>
                    <a:ext uri="{FF2B5EF4-FFF2-40B4-BE49-F238E27FC236}">
                      <a16:creationId xmlns:a16="http://schemas.microsoft.com/office/drawing/2014/main" id="{F90FAD4B-4D18-F607-1C00-8FF8CE6C2A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3042" y="546136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or: Elbow 47">
                  <a:extLst>
                    <a:ext uri="{FF2B5EF4-FFF2-40B4-BE49-F238E27FC236}">
                      <a16:creationId xmlns:a16="http://schemas.microsoft.com/office/drawing/2014/main" id="{6601C299-A016-FE3D-BEAE-4A9D00E0BE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492" y="5823131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or: Elbow 48">
                  <a:extLst>
                    <a:ext uri="{FF2B5EF4-FFF2-40B4-BE49-F238E27FC236}">
                      <a16:creationId xmlns:a16="http://schemas.microsoft.com/office/drawing/2014/main" id="{793E7FD5-D20D-EE26-B28E-D4E64FF270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49523" y="618808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Connector: Elbow 31">
                <a:extLst>
                  <a:ext uri="{FF2B5EF4-FFF2-40B4-BE49-F238E27FC236}">
                    <a16:creationId xmlns:a16="http://schemas.microsoft.com/office/drawing/2014/main" id="{FD50C537-796A-DE2D-4CED-56743F8E0774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682862" y="6553034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C81BCAB-477D-8B2D-DE23-29A8C14211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5690" y="6552540"/>
              <a:ext cx="128016" cy="128016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E7E1CE6-91AC-C113-90A1-11504E633AC7}"/>
                </a:ext>
              </a:extLst>
            </p:cNvPr>
            <p:cNvCxnSpPr>
              <a:cxnSpLocks/>
            </p:cNvCxnSpPr>
            <p:nvPr/>
          </p:nvCxnSpPr>
          <p:spPr>
            <a:xfrm>
              <a:off x="8625690" y="6661611"/>
              <a:ext cx="128016" cy="128016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4A4D834E-1CF6-3FD5-7D2D-ECE07A0E75AC}"/>
              </a:ext>
            </a:extLst>
          </p:cNvPr>
          <p:cNvSpPr/>
          <p:nvPr/>
        </p:nvSpPr>
        <p:spPr>
          <a:xfrm>
            <a:off x="-12033" y="2256021"/>
            <a:ext cx="6404907" cy="4602361"/>
          </a:xfrm>
          <a:custGeom>
            <a:avLst/>
            <a:gdLst>
              <a:gd name="connsiteX0" fmla="*/ 4768517 w 6404907"/>
              <a:gd name="connsiteY0" fmla="*/ 1226370 h 4601977"/>
              <a:gd name="connsiteX1" fmla="*/ 4768517 w 6404907"/>
              <a:gd name="connsiteY1" fmla="*/ 2169211 h 4601977"/>
              <a:gd name="connsiteX2" fmla="*/ 6384805 w 6404907"/>
              <a:gd name="connsiteY2" fmla="*/ 2169211 h 4601977"/>
              <a:gd name="connsiteX3" fmla="*/ 6384805 w 6404907"/>
              <a:gd name="connsiteY3" fmla="*/ 1226370 h 4601977"/>
              <a:gd name="connsiteX4" fmla="*/ 48124 w 6404907"/>
              <a:gd name="connsiteY4" fmla="*/ 62064 h 4601977"/>
              <a:gd name="connsiteX5" fmla="*/ 48124 w 6404907"/>
              <a:gd name="connsiteY5" fmla="*/ 659635 h 4601977"/>
              <a:gd name="connsiteX6" fmla="*/ 1694044 w 6404907"/>
              <a:gd name="connsiteY6" fmla="*/ 659635 h 4601977"/>
              <a:gd name="connsiteX7" fmla="*/ 1694044 w 6404907"/>
              <a:gd name="connsiteY7" fmla="*/ 62064 h 4601977"/>
              <a:gd name="connsiteX8" fmla="*/ 0 w 6404907"/>
              <a:gd name="connsiteY8" fmla="*/ 0 h 4601977"/>
              <a:gd name="connsiteX9" fmla="*/ 6404907 w 6404907"/>
              <a:gd name="connsiteY9" fmla="*/ 0 h 4601977"/>
              <a:gd name="connsiteX10" fmla="*/ 6404907 w 6404907"/>
              <a:gd name="connsiteY10" fmla="*/ 4601977 h 4601977"/>
              <a:gd name="connsiteX11" fmla="*/ 0 w 6404907"/>
              <a:gd name="connsiteY11" fmla="*/ 4601977 h 4601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4907" h="4601977">
                <a:moveTo>
                  <a:pt x="4768517" y="1226370"/>
                </a:moveTo>
                <a:lnTo>
                  <a:pt x="4768517" y="2169211"/>
                </a:lnTo>
                <a:lnTo>
                  <a:pt x="6384805" y="2169211"/>
                </a:lnTo>
                <a:lnTo>
                  <a:pt x="6384805" y="1226370"/>
                </a:lnTo>
                <a:close/>
                <a:moveTo>
                  <a:pt x="48124" y="62064"/>
                </a:moveTo>
                <a:lnTo>
                  <a:pt x="48124" y="659635"/>
                </a:lnTo>
                <a:lnTo>
                  <a:pt x="1694044" y="659635"/>
                </a:lnTo>
                <a:lnTo>
                  <a:pt x="1694044" y="62064"/>
                </a:lnTo>
                <a:close/>
                <a:moveTo>
                  <a:pt x="0" y="0"/>
                </a:moveTo>
                <a:lnTo>
                  <a:pt x="6404907" y="0"/>
                </a:lnTo>
                <a:lnTo>
                  <a:pt x="6404907" y="4601977"/>
                </a:lnTo>
                <a:lnTo>
                  <a:pt x="0" y="4601977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78F8951-A427-D379-EA1A-9A887C1D9C13}"/>
              </a:ext>
            </a:extLst>
          </p:cNvPr>
          <p:cNvSpPr/>
          <p:nvPr/>
        </p:nvSpPr>
        <p:spPr>
          <a:xfrm>
            <a:off x="7154426" y="2256022"/>
            <a:ext cx="5037574" cy="4601978"/>
          </a:xfrm>
          <a:custGeom>
            <a:avLst/>
            <a:gdLst>
              <a:gd name="connsiteX0" fmla="*/ 41619 w 5037574"/>
              <a:gd name="connsiteY0" fmla="*/ 544995 h 4601978"/>
              <a:gd name="connsiteX1" fmla="*/ 41619 w 5037574"/>
              <a:gd name="connsiteY1" fmla="*/ 1048472 h 4601978"/>
              <a:gd name="connsiteX2" fmla="*/ 1657907 w 5037574"/>
              <a:gd name="connsiteY2" fmla="*/ 1048472 h 4601978"/>
              <a:gd name="connsiteX3" fmla="*/ 1657907 w 5037574"/>
              <a:gd name="connsiteY3" fmla="*/ 544995 h 4601978"/>
              <a:gd name="connsiteX4" fmla="*/ 3354314 w 5037574"/>
              <a:gd name="connsiteY4" fmla="*/ 59245 h 4601978"/>
              <a:gd name="connsiteX5" fmla="*/ 3354314 w 5037574"/>
              <a:gd name="connsiteY5" fmla="*/ 928334 h 4601978"/>
              <a:gd name="connsiteX6" fmla="*/ 5025541 w 5037574"/>
              <a:gd name="connsiteY6" fmla="*/ 928334 h 4601978"/>
              <a:gd name="connsiteX7" fmla="*/ 5025541 w 5037574"/>
              <a:gd name="connsiteY7" fmla="*/ 59245 h 4601978"/>
              <a:gd name="connsiteX8" fmla="*/ 0 w 5037574"/>
              <a:gd name="connsiteY8" fmla="*/ 0 h 4601978"/>
              <a:gd name="connsiteX9" fmla="*/ 5037574 w 5037574"/>
              <a:gd name="connsiteY9" fmla="*/ 0 h 4601978"/>
              <a:gd name="connsiteX10" fmla="*/ 5037574 w 5037574"/>
              <a:gd name="connsiteY10" fmla="*/ 4601978 h 4601978"/>
              <a:gd name="connsiteX11" fmla="*/ 0 w 5037574"/>
              <a:gd name="connsiteY11" fmla="*/ 4601978 h 460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37574" h="4601978">
                <a:moveTo>
                  <a:pt x="41619" y="544995"/>
                </a:moveTo>
                <a:lnTo>
                  <a:pt x="41619" y="1048472"/>
                </a:lnTo>
                <a:lnTo>
                  <a:pt x="1657907" y="1048472"/>
                </a:lnTo>
                <a:lnTo>
                  <a:pt x="1657907" y="544995"/>
                </a:lnTo>
                <a:close/>
                <a:moveTo>
                  <a:pt x="3354314" y="59245"/>
                </a:moveTo>
                <a:lnTo>
                  <a:pt x="3354314" y="928334"/>
                </a:lnTo>
                <a:lnTo>
                  <a:pt x="5025541" y="928334"/>
                </a:lnTo>
                <a:lnTo>
                  <a:pt x="5025541" y="59245"/>
                </a:lnTo>
                <a:close/>
                <a:moveTo>
                  <a:pt x="0" y="0"/>
                </a:moveTo>
                <a:lnTo>
                  <a:pt x="5037574" y="0"/>
                </a:lnTo>
                <a:lnTo>
                  <a:pt x="5037574" y="4601978"/>
                </a:lnTo>
                <a:lnTo>
                  <a:pt x="0" y="4601978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Slide Number Placeholder 52">
            <a:extLst>
              <a:ext uri="{FF2B5EF4-FFF2-40B4-BE49-F238E27FC236}">
                <a16:creationId xmlns:a16="http://schemas.microsoft.com/office/drawing/2014/main" id="{629A9141-19B5-AF14-9CD2-21A8427A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9/25</a:t>
            </a:r>
          </a:p>
        </p:txBody>
      </p:sp>
    </p:spTree>
    <p:extLst>
      <p:ext uri="{BB962C8B-B14F-4D97-AF65-F5344CB8AC3E}">
        <p14:creationId xmlns:p14="http://schemas.microsoft.com/office/powerpoint/2010/main" val="3628049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ED4B7-67FC-5B45-E2E6-DB336E414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Cryogenic equipment and supports</a:t>
            </a:r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8872965-6FA4-D09E-935B-9C93C956AB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9160975"/>
              </p:ext>
            </p:extLst>
          </p:nvPr>
        </p:nvGraphicFramePr>
        <p:xfrm>
          <a:off x="464898" y="857535"/>
          <a:ext cx="11262204" cy="5601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8844">
                  <a:extLst>
                    <a:ext uri="{9D8B030D-6E8A-4147-A177-3AD203B41FA5}">
                      <a16:colId xmlns:a16="http://schemas.microsoft.com/office/drawing/2014/main" val="1620397353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val="1789658832"/>
                    </a:ext>
                  </a:extLst>
                </a:gridCol>
                <a:gridCol w="1666240">
                  <a:extLst>
                    <a:ext uri="{9D8B030D-6E8A-4147-A177-3AD203B41FA5}">
                      <a16:colId xmlns:a16="http://schemas.microsoft.com/office/drawing/2014/main" val="1470594501"/>
                    </a:ext>
                  </a:extLst>
                </a:gridCol>
                <a:gridCol w="4663440">
                  <a:extLst>
                    <a:ext uri="{9D8B030D-6E8A-4147-A177-3AD203B41FA5}">
                      <a16:colId xmlns:a16="http://schemas.microsoft.com/office/drawing/2014/main" val="471179123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 number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extLst>
                  <a:ext uri="{0D108BD9-81ED-4DB2-BD59-A6C34878D82A}">
                    <a16:rowId xmlns:a16="http://schemas.microsoft.com/office/drawing/2014/main" val="3035903077"/>
                  </a:ext>
                </a:extLst>
              </a:tr>
              <a:tr h="937533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Biphase line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LHCACFQC0494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"/>
                        </a:rPr>
                        <a:t>https://edms.cern.ch/document/2873198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https://edms.cern.ch/document/2093032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https://edms.cern.ch/document/2477175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48978377"/>
                  </a:ext>
                </a:extLst>
              </a:tr>
              <a:tr h="582166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2K filling line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LHCACFQC0224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5"/>
                        </a:rPr>
                        <a:t>https://edms.cern.ch/document/2566161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https://edms.cern.ch/document/2093032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73633058"/>
                  </a:ext>
                </a:extLst>
              </a:tr>
              <a:tr h="830146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Lower line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LHCACFQC0488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6"/>
                        </a:rPr>
                        <a:t>https://edms.cern.ch/document/2566179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https://edms.cern.ch/document/2093032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https://edms.cern.ch/document/2477175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5296223"/>
                  </a:ext>
                </a:extLst>
              </a:tr>
              <a:tr h="128016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4-20K cooling line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LHCACFQC0303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LHCACFQC0300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LHCACFQC0299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LHCACFQC0525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folders:</a:t>
                      </a: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7"/>
                        </a:rPr>
                        <a:t>https://edms.cern.ch/document/2566185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8"/>
                        </a:rPr>
                        <a:t>https://edms.cern.ch/document/2566184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9"/>
                        </a:rPr>
                        <a:t>https://edms.cern.ch/document/2566181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0"/>
                        </a:rPr>
                        <a:t>https://edms.cern.ch/document/3007180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https://edms.cern.ch/document/2093032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43793222"/>
                  </a:ext>
                </a:extLst>
              </a:tr>
              <a:tr h="690916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HOM flexible link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LHCACFQC0256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11"/>
                        </a:rPr>
                        <a:t>https://edms.cern.ch/document/2566188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https://edms.cern.ch/document/2093032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69893318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baseline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Cryogenic safety extension</a:t>
                      </a:r>
                      <a:endParaRPr lang="en-US" sz="1400" b="0" i="0" u="none" strike="noStrike" baseline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LHCACFQC0428</a:t>
                      </a:r>
                      <a:endParaRPr lang="en-US" sz="1400" b="0" i="0" u="none" strike="noStrike" baseline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https://edms.cern.ch/document/2721714</a:t>
                      </a:r>
                      <a:endParaRPr lang="en-US" sz="1200" b="0" i="0" u="sng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https://edms.cern.ch/document/2806004</a:t>
                      </a:r>
                      <a:r>
                        <a:rPr lang="en-US" sz="12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502178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C651654A-2763-264F-27AC-393CA10AE518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4281" y="1281679"/>
            <a:ext cx="1345124" cy="8588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E164BA-89D7-ACB1-3FD3-E1644E2547ED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6494" b="94156" l="4921" r="92698">
                        <a14:foregroundMark x1="5238" y1="12468" x2="6984" y2="12338"/>
                        <a14:foregroundMark x1="5873" y1="7662" x2="6349" y2="6623"/>
                        <a14:foregroundMark x1="90476" y1="82987" x2="91111" y2="83766"/>
                        <a14:foregroundMark x1="92857" y1="88701" x2="91429" y2="89481"/>
                        <a14:foregroundMark x1="90159" y1="93896" x2="90794" y2="941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 flipH="1">
            <a:off x="1787217" y="1943268"/>
            <a:ext cx="790388" cy="10552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F5E89E-4269-AF59-8E28-C13E319505FC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5309" b="92199" l="9794" r="89691">
                        <a14:foregroundMark x1="48711" y1="7584" x2="47680" y2="8559"/>
                        <a14:foregroundMark x1="44072" y1="5742" x2="46907" y2="5417"/>
                        <a14:foregroundMark x1="46907" y1="92199" x2="48711" y2="920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612" y="4014699"/>
            <a:ext cx="333252" cy="7927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1DD6B9-7CF5-C665-7A73-7112A7D95F65}"/>
              </a:ext>
            </a:extLst>
          </p:cNvPr>
          <p:cNvPicPr>
            <a:picLocks noChangeAspect="1"/>
          </p:cNvPicPr>
          <p:nvPr/>
        </p:nvPicPr>
        <p:blipFill>
          <a:blip r:embed="rId1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6138" y="5008746"/>
            <a:ext cx="781410" cy="4281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D3194A-B8D3-D22E-16D3-54725A74E64A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439" y="3961633"/>
            <a:ext cx="2805294" cy="8424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65B6ED-C1E9-C877-8E46-CE69FDE5B87C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3404" y="3655483"/>
            <a:ext cx="1326020" cy="5638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1BF945-5B05-E4C6-3F59-4E248C9E864A}"/>
              </a:ext>
            </a:extLst>
          </p:cNvPr>
          <p:cNvPicPr>
            <a:picLocks noChangeAspect="1"/>
          </p:cNvPicPr>
          <p:nvPr/>
        </p:nvPicPr>
        <p:blipFill>
          <a:blip r:embed="rId2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87" y="3682494"/>
            <a:ext cx="1345124" cy="6644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8A0CF8-706E-A19D-CE87-B4752C77BF75}"/>
              </a:ext>
            </a:extLst>
          </p:cNvPr>
          <p:cNvPicPr>
            <a:picLocks noChangeAspect="1"/>
          </p:cNvPicPr>
          <p:nvPr/>
        </p:nvPicPr>
        <p:blipFill>
          <a:blip r:embed="rId2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3355" y="2769608"/>
            <a:ext cx="1345123" cy="7600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3E4B9E-EB09-C58D-3CA2-2E6FD511AE3C}"/>
              </a:ext>
            </a:extLst>
          </p:cNvPr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640748" y="5614467"/>
            <a:ext cx="992190" cy="808908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B2B3D53-5D31-C3AB-6B5A-1BA8124A8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84ADDE1-5FA5-9B08-B37C-609656FCFA7D}"/>
              </a:ext>
            </a:extLst>
          </p:cNvPr>
          <p:cNvGrpSpPr/>
          <p:nvPr/>
        </p:nvGrpSpPr>
        <p:grpSpPr>
          <a:xfrm>
            <a:off x="4655011" y="6212395"/>
            <a:ext cx="2267745" cy="246221"/>
            <a:chOff x="4906549" y="6212395"/>
            <a:chExt cx="2267745" cy="24622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48BB84E-6BFC-9FF5-3396-B9FE6F6FB2E1}"/>
                </a:ext>
              </a:extLst>
            </p:cNvPr>
            <p:cNvSpPr txBox="1"/>
            <p:nvPr/>
          </p:nvSpPr>
          <p:spPr>
            <a:xfrm>
              <a:off x="5017705" y="6212395"/>
              <a:ext cx="2156589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>
              <a:spAutoFit/>
            </a:bodyPr>
            <a:lstStyle/>
            <a:p>
              <a:r>
                <a:rPr lang="fr-FR" sz="1000">
                  <a:solidFill>
                    <a:schemeClr val="bg1">
                      <a:lumMod val="50000"/>
                    </a:schemeClr>
                  </a:solidFill>
                </a:rPr>
                <a:t>after step 12, design in progress</a:t>
              </a:r>
              <a:endParaRPr lang="en-US" sz="1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" name="Arrow: Bent 3">
              <a:extLst>
                <a:ext uri="{FF2B5EF4-FFF2-40B4-BE49-F238E27FC236}">
                  <a16:creationId xmlns:a16="http://schemas.microsoft.com/office/drawing/2014/main" id="{31989240-3D4F-2BD8-AD58-8EB5ED47DB83}"/>
                </a:ext>
              </a:extLst>
            </p:cNvPr>
            <p:cNvSpPr/>
            <p:nvPr/>
          </p:nvSpPr>
          <p:spPr>
            <a:xfrm flipV="1">
              <a:off x="4906549" y="6231055"/>
              <a:ext cx="150586" cy="156906"/>
            </a:xfrm>
            <a:prstGeom prst="bentArrow">
              <a:avLst>
                <a:gd name="adj1" fmla="val 13489"/>
                <a:gd name="adj2" fmla="val 24999"/>
                <a:gd name="adj3" fmla="val 39389"/>
                <a:gd name="adj4" fmla="val 2072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EEE604C-D6BB-1E73-2CB8-4092F88D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10/25</a:t>
            </a:r>
          </a:p>
        </p:txBody>
      </p:sp>
    </p:spTree>
    <p:extLst>
      <p:ext uri="{BB962C8B-B14F-4D97-AF65-F5344CB8AC3E}">
        <p14:creationId xmlns:p14="http://schemas.microsoft.com/office/powerpoint/2010/main" val="2414618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19C55-79B3-7945-77F1-B3191A3CF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99169-3CF3-5B4D-4603-EA2CEB975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Cryogenic equipment and supports</a:t>
            </a:r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EABF96C-294E-1FE6-91D1-C5DDD90FC7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216840"/>
              </p:ext>
            </p:extLst>
          </p:nvPr>
        </p:nvGraphicFramePr>
        <p:xfrm>
          <a:off x="1014153" y="888255"/>
          <a:ext cx="10183091" cy="5321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6830">
                  <a:extLst>
                    <a:ext uri="{9D8B030D-6E8A-4147-A177-3AD203B41FA5}">
                      <a16:colId xmlns:a16="http://schemas.microsoft.com/office/drawing/2014/main" val="3216528831"/>
                    </a:ext>
                  </a:extLst>
                </a:gridCol>
                <a:gridCol w="1932039">
                  <a:extLst>
                    <a:ext uri="{9D8B030D-6E8A-4147-A177-3AD203B41FA5}">
                      <a16:colId xmlns:a16="http://schemas.microsoft.com/office/drawing/2014/main" val="1789658832"/>
                    </a:ext>
                  </a:extLst>
                </a:gridCol>
                <a:gridCol w="1639014">
                  <a:extLst>
                    <a:ext uri="{9D8B030D-6E8A-4147-A177-3AD203B41FA5}">
                      <a16:colId xmlns:a16="http://schemas.microsoft.com/office/drawing/2014/main" val="1470594501"/>
                    </a:ext>
                  </a:extLst>
                </a:gridCol>
                <a:gridCol w="4545208">
                  <a:extLst>
                    <a:ext uri="{9D8B030D-6E8A-4147-A177-3AD203B41FA5}">
                      <a16:colId xmlns:a16="http://schemas.microsoft.com/office/drawing/2014/main" val="1587934483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 number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extLst>
                  <a:ext uri="{0D108BD9-81ED-4DB2-BD59-A6C34878D82A}">
                    <a16:rowId xmlns:a16="http://schemas.microsoft.com/office/drawing/2014/main" val="292358375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Jumper</a:t>
                      </a:r>
                      <a:endParaRPr lang="en-US" sz="14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https://edms.cern.ch/document/3055177</a:t>
                      </a:r>
                      <a:r>
                        <a:rPr lang="en-US" sz="12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4797" marR="4797" marT="4797" marB="0" anchor="ctr"/>
                </a:tc>
                <a:extLst>
                  <a:ext uri="{0D108BD9-81ED-4DB2-BD59-A6C34878D82A}">
                    <a16:rowId xmlns:a16="http://schemas.microsoft.com/office/drawing/2014/main" val="1439726374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Biphase support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LHCACFQC0605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https://edms.cern.ch/document/2977699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https://edms.cern.ch/document/2093032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5"/>
                        </a:rPr>
                        <a:t>https://edms.cern.ch/document/3063725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0889299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baseline="0">
                          <a:effectLst/>
                        </a:rPr>
                        <a:t>Jumper support</a:t>
                      </a:r>
                      <a:endParaRPr lang="en-US" sz="14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baseline="0">
                          <a:effectLst/>
                        </a:rPr>
                        <a:t>LHCACFQC0310</a:t>
                      </a:r>
                      <a:endParaRPr lang="en-US" sz="14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6"/>
                        </a:rPr>
                        <a:t>https://edms.cern.ch/document/2577950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39116864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4-20K cooling line support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LHCACFQC0647</a:t>
                      </a:r>
                    </a:p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LHCACFQC0650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folders: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hlinkClick r:id="rId7"/>
                      </a:endParaRP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7"/>
                        </a:rPr>
                        <a:t>https://edms.cern.ch/document/3193632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8"/>
                        </a:rPr>
                        <a:t>https://edms.cern.ch/document/3193633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extLst>
                  <a:ext uri="{0D108BD9-81ED-4DB2-BD59-A6C34878D82A}">
                    <a16:rowId xmlns:a16="http://schemas.microsoft.com/office/drawing/2014/main" val="3661947231"/>
                  </a:ext>
                </a:extLst>
              </a:tr>
              <a:tr h="749352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Heater support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LHCACFAH0090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extLst>
                  <a:ext uri="{0D108BD9-81ED-4DB2-BD59-A6C34878D82A}">
                    <a16:rowId xmlns:a16="http://schemas.microsoft.com/office/drawing/2014/main" val="2722300298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Helium guard for level gauge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LHCACFVT0113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9"/>
                        </a:rPr>
                        <a:t>https://edms.cern.ch/document/2883208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10"/>
                        </a:rPr>
                        <a:t>https://edms.cern.ch/document/2806004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702861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Instrumentation and supports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7" marR="4797" marT="47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11"/>
                        </a:rPr>
                        <a:t>https://edms.cern.ch/document/3140654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106171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17D41-31E2-0798-FE21-BFDBB366E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71E0E2-8AF3-E72A-144F-8C4957F4BD44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7395" y="1971491"/>
            <a:ext cx="1915992" cy="6753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5D22FF8-0F43-3DA8-AEDA-F58099F39ACB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2167905" y="3576302"/>
            <a:ext cx="296502" cy="694980"/>
          </a:xfrm>
          <a:prstGeom prst="rect">
            <a:avLst/>
          </a:prstGeom>
        </p:spPr>
      </p:pic>
      <p:pic>
        <p:nvPicPr>
          <p:cNvPr id="18" name="Picture 17" descr="A green and silver object with a white screen&#10;&#10;Description automatically generated">
            <a:extLst>
              <a:ext uri="{FF2B5EF4-FFF2-40B4-BE49-F238E27FC236}">
                <a16:creationId xmlns:a16="http://schemas.microsoft.com/office/drawing/2014/main" id="{3BB871F5-A576-644C-DFC5-422AE2BDDDBB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9963" y="3627525"/>
            <a:ext cx="266568" cy="6437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FCAEC78-CC43-7CB6-83BC-867888E9DAA0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747303" y="4410387"/>
            <a:ext cx="636176" cy="643757"/>
          </a:xfrm>
          <a:prstGeom prst="rect">
            <a:avLst/>
          </a:prstGeom>
        </p:spPr>
      </p:pic>
      <p:pic>
        <p:nvPicPr>
          <p:cNvPr id="9" name="Picture 8" descr="A circular object with holes&#10;&#10;Description automatically generated">
            <a:extLst>
              <a:ext uri="{FF2B5EF4-FFF2-40B4-BE49-F238E27FC236}">
                <a16:creationId xmlns:a16="http://schemas.microsoft.com/office/drawing/2014/main" id="{32BDD579-5380-627F-709E-D68C10F84CAA}"/>
              </a:ext>
            </a:extLst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8388" y="2802571"/>
            <a:ext cx="754311" cy="61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E97089-A525-8D89-5903-A9B45370743A}"/>
              </a:ext>
            </a:extLst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0876"/>
          <a:stretch/>
        </p:blipFill>
        <p:spPr>
          <a:xfrm>
            <a:off x="1891274" y="5156533"/>
            <a:ext cx="328735" cy="5300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7B4ACB-B14E-779A-9AAB-7834A4A9AB9D}"/>
              </a:ext>
            </a:extLst>
          </p:cNvPr>
          <p:cNvSpPr txBox="1"/>
          <p:nvPr/>
        </p:nvSpPr>
        <p:spPr>
          <a:xfrm>
            <a:off x="4193337" y="1680681"/>
            <a:ext cx="21779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>
                <a:solidFill>
                  <a:schemeClr val="bg1">
                    <a:lumMod val="50000"/>
                  </a:schemeClr>
                </a:solidFill>
              </a:rPr>
              <a:t>after step 12, design in progress</a:t>
            </a:r>
            <a:endParaRPr lang="en-US" sz="10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F85F81-C855-CE56-A89F-EC9EF02E000D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8388" y="1285134"/>
            <a:ext cx="878254" cy="562654"/>
          </a:xfrm>
          <a:prstGeom prst="rect">
            <a:avLst/>
          </a:prstGeom>
        </p:spPr>
      </p:pic>
      <p:sp>
        <p:nvSpPr>
          <p:cNvPr id="3" name="Arrow: Bent 2">
            <a:extLst>
              <a:ext uri="{FF2B5EF4-FFF2-40B4-BE49-F238E27FC236}">
                <a16:creationId xmlns:a16="http://schemas.microsoft.com/office/drawing/2014/main" id="{476CA0B9-0D19-00AE-7CB7-DABD4A13E2ED}"/>
              </a:ext>
            </a:extLst>
          </p:cNvPr>
          <p:cNvSpPr/>
          <p:nvPr/>
        </p:nvSpPr>
        <p:spPr>
          <a:xfrm flipV="1">
            <a:off x="4067690" y="1708713"/>
            <a:ext cx="150586" cy="156906"/>
          </a:xfrm>
          <a:prstGeom prst="bentArrow">
            <a:avLst>
              <a:gd name="adj1" fmla="val 13489"/>
              <a:gd name="adj2" fmla="val 24999"/>
              <a:gd name="adj3" fmla="val 39389"/>
              <a:gd name="adj4" fmla="val 2072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C656DEE-9FCB-C4CB-C85A-6336C7CB2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11/25</a:t>
            </a:r>
          </a:p>
        </p:txBody>
      </p:sp>
    </p:spTree>
    <p:extLst>
      <p:ext uri="{BB962C8B-B14F-4D97-AF65-F5344CB8AC3E}">
        <p14:creationId xmlns:p14="http://schemas.microsoft.com/office/powerpoint/2010/main" val="624846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20">
            <a:extLst>
              <a:ext uri="{FF2B5EF4-FFF2-40B4-BE49-F238E27FC236}">
                <a16:creationId xmlns:a16="http://schemas.microsoft.com/office/drawing/2014/main" id="{E37DBA72-736A-D58A-75B6-959EA197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793" t="2129" r="14168" b="49071"/>
          <a:stretch/>
        </p:blipFill>
        <p:spPr>
          <a:xfrm>
            <a:off x="9678423" y="0"/>
            <a:ext cx="2513843" cy="3909177"/>
          </a:xfrm>
          <a:prstGeom prst="rect">
            <a:avLst/>
          </a:prstGeom>
        </p:spPr>
      </p:pic>
      <p:pic>
        <p:nvPicPr>
          <p:cNvPr id="5" name="Content Placeholder 20" descr="A screenshot of a computer&#10;&#10;Description automatically generated">
            <a:extLst>
              <a:ext uri="{FF2B5EF4-FFF2-40B4-BE49-F238E27FC236}">
                <a16:creationId xmlns:a16="http://schemas.microsoft.com/office/drawing/2014/main" id="{26F74BFA-A8D0-F7FE-0E4E-F81ACD89FD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4417" t="2204" r="40949" b="13401"/>
          <a:stretch/>
        </p:blipFill>
        <p:spPr>
          <a:xfrm>
            <a:off x="-1" y="-1"/>
            <a:ext cx="8729221" cy="6858001"/>
          </a:xfr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5682DBE-E4FB-91BB-DA68-234ECD1A6002}"/>
              </a:ext>
            </a:extLst>
          </p:cNvPr>
          <p:cNvSpPr/>
          <p:nvPr/>
        </p:nvSpPr>
        <p:spPr>
          <a:xfrm>
            <a:off x="3234" y="1816814"/>
            <a:ext cx="8725986" cy="5041186"/>
          </a:xfrm>
          <a:custGeom>
            <a:avLst/>
            <a:gdLst>
              <a:gd name="connsiteX0" fmla="*/ 10537 w 8725986"/>
              <a:gd name="connsiteY0" fmla="*/ 3620314 h 5041186"/>
              <a:gd name="connsiteX1" fmla="*/ 10537 w 8725986"/>
              <a:gd name="connsiteY1" fmla="*/ 4365364 h 5041186"/>
              <a:gd name="connsiteX2" fmla="*/ 1222155 w 8725986"/>
              <a:gd name="connsiteY2" fmla="*/ 4365364 h 5041186"/>
              <a:gd name="connsiteX3" fmla="*/ 1222155 w 8725986"/>
              <a:gd name="connsiteY3" fmla="*/ 3620314 h 5041186"/>
              <a:gd name="connsiteX4" fmla="*/ 2408864 w 8725986"/>
              <a:gd name="connsiteY4" fmla="*/ 2062286 h 5041186"/>
              <a:gd name="connsiteX5" fmla="*/ 2408864 w 8725986"/>
              <a:gd name="connsiteY5" fmla="*/ 2474898 h 5041186"/>
              <a:gd name="connsiteX6" fmla="*/ 3671224 w 8725986"/>
              <a:gd name="connsiteY6" fmla="*/ 2474898 h 5041186"/>
              <a:gd name="connsiteX7" fmla="*/ 3671224 w 8725986"/>
              <a:gd name="connsiteY7" fmla="*/ 2062286 h 5041186"/>
              <a:gd name="connsiteX8" fmla="*/ 3694116 w 8725986"/>
              <a:gd name="connsiteY8" fmla="*/ 1707406 h 5041186"/>
              <a:gd name="connsiteX9" fmla="*/ 3694116 w 8725986"/>
              <a:gd name="connsiteY9" fmla="*/ 2166065 h 5041186"/>
              <a:gd name="connsiteX10" fmla="*/ 4856562 w 8725986"/>
              <a:gd name="connsiteY10" fmla="*/ 2166065 h 5041186"/>
              <a:gd name="connsiteX11" fmla="*/ 4856562 w 8725986"/>
              <a:gd name="connsiteY11" fmla="*/ 1707406 h 5041186"/>
              <a:gd name="connsiteX12" fmla="*/ 1232691 w 8725986"/>
              <a:gd name="connsiteY12" fmla="*/ 1046160 h 5041186"/>
              <a:gd name="connsiteX13" fmla="*/ 1232691 w 8725986"/>
              <a:gd name="connsiteY13" fmla="*/ 1665868 h 5041186"/>
              <a:gd name="connsiteX14" fmla="*/ 2395139 w 8725986"/>
              <a:gd name="connsiteY14" fmla="*/ 1665868 h 5041186"/>
              <a:gd name="connsiteX15" fmla="*/ 2395139 w 8725986"/>
              <a:gd name="connsiteY15" fmla="*/ 1046160 h 5041186"/>
              <a:gd name="connsiteX16" fmla="*/ 7437960 w 8725986"/>
              <a:gd name="connsiteY16" fmla="*/ 795404 h 5041186"/>
              <a:gd name="connsiteX17" fmla="*/ 7437960 w 8725986"/>
              <a:gd name="connsiteY17" fmla="*/ 877239 h 5041186"/>
              <a:gd name="connsiteX18" fmla="*/ 8454192 w 8725986"/>
              <a:gd name="connsiteY18" fmla="*/ 877239 h 5041186"/>
              <a:gd name="connsiteX19" fmla="*/ 8454192 w 8725986"/>
              <a:gd name="connsiteY19" fmla="*/ 795404 h 5041186"/>
              <a:gd name="connsiteX20" fmla="*/ 2395139 w 8725986"/>
              <a:gd name="connsiteY20" fmla="*/ 497137 h 5041186"/>
              <a:gd name="connsiteX21" fmla="*/ 2395139 w 8725986"/>
              <a:gd name="connsiteY21" fmla="*/ 1006953 h 5041186"/>
              <a:gd name="connsiteX22" fmla="*/ 3689287 w 8725986"/>
              <a:gd name="connsiteY22" fmla="*/ 1006953 h 5041186"/>
              <a:gd name="connsiteX23" fmla="*/ 3689287 w 8725986"/>
              <a:gd name="connsiteY23" fmla="*/ 497137 h 5041186"/>
              <a:gd name="connsiteX24" fmla="*/ 7431691 w 8725986"/>
              <a:gd name="connsiteY24" fmla="*/ 92695 h 5041186"/>
              <a:gd name="connsiteX25" fmla="*/ 7431691 w 8725986"/>
              <a:gd name="connsiteY25" fmla="*/ 444232 h 5041186"/>
              <a:gd name="connsiteX26" fmla="*/ 8716330 w 8725986"/>
              <a:gd name="connsiteY26" fmla="*/ 444232 h 5041186"/>
              <a:gd name="connsiteX27" fmla="*/ 8716330 w 8725986"/>
              <a:gd name="connsiteY27" fmla="*/ 92695 h 5041186"/>
              <a:gd name="connsiteX28" fmla="*/ 4876758 w 8725986"/>
              <a:gd name="connsiteY28" fmla="*/ 83075 h 5041186"/>
              <a:gd name="connsiteX29" fmla="*/ 4876758 w 8725986"/>
              <a:gd name="connsiteY29" fmla="*/ 1954445 h 5041186"/>
              <a:gd name="connsiteX30" fmla="*/ 6088375 w 8725986"/>
              <a:gd name="connsiteY30" fmla="*/ 1954445 h 5041186"/>
              <a:gd name="connsiteX31" fmla="*/ 6088375 w 8725986"/>
              <a:gd name="connsiteY31" fmla="*/ 83075 h 5041186"/>
              <a:gd name="connsiteX32" fmla="*/ 10537 w 8725986"/>
              <a:gd name="connsiteY32" fmla="*/ 73457 h 5041186"/>
              <a:gd name="connsiteX33" fmla="*/ 10537 w 8725986"/>
              <a:gd name="connsiteY33" fmla="*/ 1731454 h 5041186"/>
              <a:gd name="connsiteX34" fmla="*/ 1222155 w 8725986"/>
              <a:gd name="connsiteY34" fmla="*/ 1731454 h 5041186"/>
              <a:gd name="connsiteX35" fmla="*/ 1222155 w 8725986"/>
              <a:gd name="connsiteY35" fmla="*/ 73457 h 5041186"/>
              <a:gd name="connsiteX36" fmla="*/ 0 w 8725986"/>
              <a:gd name="connsiteY36" fmla="*/ 0 h 5041186"/>
              <a:gd name="connsiteX37" fmla="*/ 8725986 w 8725986"/>
              <a:gd name="connsiteY37" fmla="*/ 0 h 5041186"/>
              <a:gd name="connsiteX38" fmla="*/ 8725986 w 8725986"/>
              <a:gd name="connsiteY38" fmla="*/ 5041186 h 5041186"/>
              <a:gd name="connsiteX39" fmla="*/ 0 w 8725986"/>
              <a:gd name="connsiteY39" fmla="*/ 5041186 h 5041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725986" h="5041186">
                <a:moveTo>
                  <a:pt x="10537" y="3620314"/>
                </a:moveTo>
                <a:lnTo>
                  <a:pt x="10537" y="4365364"/>
                </a:lnTo>
                <a:lnTo>
                  <a:pt x="1222155" y="4365364"/>
                </a:lnTo>
                <a:lnTo>
                  <a:pt x="1222155" y="3620314"/>
                </a:lnTo>
                <a:close/>
                <a:moveTo>
                  <a:pt x="2408864" y="2062286"/>
                </a:moveTo>
                <a:lnTo>
                  <a:pt x="2408864" y="2474898"/>
                </a:lnTo>
                <a:lnTo>
                  <a:pt x="3671224" y="2474898"/>
                </a:lnTo>
                <a:lnTo>
                  <a:pt x="3671224" y="2062286"/>
                </a:lnTo>
                <a:close/>
                <a:moveTo>
                  <a:pt x="3694116" y="1707406"/>
                </a:moveTo>
                <a:lnTo>
                  <a:pt x="3694116" y="2166065"/>
                </a:lnTo>
                <a:lnTo>
                  <a:pt x="4856562" y="2166065"/>
                </a:lnTo>
                <a:lnTo>
                  <a:pt x="4856562" y="1707406"/>
                </a:lnTo>
                <a:close/>
                <a:moveTo>
                  <a:pt x="1232691" y="1046160"/>
                </a:moveTo>
                <a:lnTo>
                  <a:pt x="1232691" y="1665868"/>
                </a:lnTo>
                <a:lnTo>
                  <a:pt x="2395139" y="1665868"/>
                </a:lnTo>
                <a:lnTo>
                  <a:pt x="2395139" y="1046160"/>
                </a:lnTo>
                <a:close/>
                <a:moveTo>
                  <a:pt x="7437960" y="795404"/>
                </a:moveTo>
                <a:lnTo>
                  <a:pt x="7437960" y="877239"/>
                </a:lnTo>
                <a:lnTo>
                  <a:pt x="8454192" y="877239"/>
                </a:lnTo>
                <a:lnTo>
                  <a:pt x="8454192" y="795404"/>
                </a:lnTo>
                <a:close/>
                <a:moveTo>
                  <a:pt x="2395139" y="497137"/>
                </a:moveTo>
                <a:lnTo>
                  <a:pt x="2395139" y="1006953"/>
                </a:lnTo>
                <a:lnTo>
                  <a:pt x="3689287" y="1006953"/>
                </a:lnTo>
                <a:lnTo>
                  <a:pt x="3689287" y="497137"/>
                </a:lnTo>
                <a:close/>
                <a:moveTo>
                  <a:pt x="7431691" y="92695"/>
                </a:moveTo>
                <a:lnTo>
                  <a:pt x="7431691" y="444232"/>
                </a:lnTo>
                <a:lnTo>
                  <a:pt x="8716330" y="444232"/>
                </a:lnTo>
                <a:lnTo>
                  <a:pt x="8716330" y="92695"/>
                </a:lnTo>
                <a:close/>
                <a:moveTo>
                  <a:pt x="4876758" y="83075"/>
                </a:moveTo>
                <a:lnTo>
                  <a:pt x="4876758" y="1954445"/>
                </a:lnTo>
                <a:lnTo>
                  <a:pt x="6088375" y="1954445"/>
                </a:lnTo>
                <a:lnTo>
                  <a:pt x="6088375" y="83075"/>
                </a:lnTo>
                <a:close/>
                <a:moveTo>
                  <a:pt x="10537" y="73457"/>
                </a:moveTo>
                <a:lnTo>
                  <a:pt x="10537" y="1731454"/>
                </a:lnTo>
                <a:lnTo>
                  <a:pt x="1222155" y="1731454"/>
                </a:lnTo>
                <a:lnTo>
                  <a:pt x="1222155" y="73457"/>
                </a:lnTo>
                <a:close/>
                <a:moveTo>
                  <a:pt x="0" y="0"/>
                </a:moveTo>
                <a:lnTo>
                  <a:pt x="8725986" y="0"/>
                </a:lnTo>
                <a:lnTo>
                  <a:pt x="8725986" y="5041186"/>
                </a:lnTo>
                <a:lnTo>
                  <a:pt x="0" y="5041186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C0A8846-55C2-22D4-4C8C-A098144BD880}"/>
              </a:ext>
            </a:extLst>
          </p:cNvPr>
          <p:cNvSpPr/>
          <p:nvPr/>
        </p:nvSpPr>
        <p:spPr>
          <a:xfrm>
            <a:off x="9678423" y="1836531"/>
            <a:ext cx="2513843" cy="2072647"/>
          </a:xfrm>
          <a:custGeom>
            <a:avLst/>
            <a:gdLst>
              <a:gd name="connsiteX0" fmla="*/ 14625 w 2513843"/>
              <a:gd name="connsiteY0" fmla="*/ 676032 h 2072647"/>
              <a:gd name="connsiteX1" fmla="*/ 14625 w 2513843"/>
              <a:gd name="connsiteY1" fmla="*/ 2043723 h 2072647"/>
              <a:gd name="connsiteX2" fmla="*/ 1260339 w 2513843"/>
              <a:gd name="connsiteY2" fmla="*/ 2043723 h 2072647"/>
              <a:gd name="connsiteX3" fmla="*/ 1260339 w 2513843"/>
              <a:gd name="connsiteY3" fmla="*/ 676032 h 2072647"/>
              <a:gd name="connsiteX4" fmla="*/ 1260339 w 2513843"/>
              <a:gd name="connsiteY4" fmla="*/ 281355 h 2072647"/>
              <a:gd name="connsiteX5" fmla="*/ 1260339 w 2513843"/>
              <a:gd name="connsiteY5" fmla="*/ 422030 h 2072647"/>
              <a:gd name="connsiteX6" fmla="*/ 1976282 w 2513843"/>
              <a:gd name="connsiteY6" fmla="*/ 422030 h 2072647"/>
              <a:gd name="connsiteX7" fmla="*/ 1976282 w 2513843"/>
              <a:gd name="connsiteY7" fmla="*/ 281355 h 2072647"/>
              <a:gd name="connsiteX8" fmla="*/ 0 w 2513843"/>
              <a:gd name="connsiteY8" fmla="*/ 0 h 2072647"/>
              <a:gd name="connsiteX9" fmla="*/ 2513843 w 2513843"/>
              <a:gd name="connsiteY9" fmla="*/ 0 h 2072647"/>
              <a:gd name="connsiteX10" fmla="*/ 2513843 w 2513843"/>
              <a:gd name="connsiteY10" fmla="*/ 2072647 h 2072647"/>
              <a:gd name="connsiteX11" fmla="*/ 0 w 2513843"/>
              <a:gd name="connsiteY11" fmla="*/ 2072647 h 207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3843" h="2072647">
                <a:moveTo>
                  <a:pt x="14625" y="676032"/>
                </a:moveTo>
                <a:lnTo>
                  <a:pt x="14625" y="2043723"/>
                </a:lnTo>
                <a:lnTo>
                  <a:pt x="1260339" y="2043723"/>
                </a:lnTo>
                <a:lnTo>
                  <a:pt x="1260339" y="676032"/>
                </a:lnTo>
                <a:close/>
                <a:moveTo>
                  <a:pt x="1260339" y="281355"/>
                </a:moveTo>
                <a:lnTo>
                  <a:pt x="1260339" y="422030"/>
                </a:lnTo>
                <a:lnTo>
                  <a:pt x="1976282" y="422030"/>
                </a:lnTo>
                <a:lnTo>
                  <a:pt x="1976282" y="281355"/>
                </a:lnTo>
                <a:close/>
                <a:moveTo>
                  <a:pt x="0" y="0"/>
                </a:moveTo>
                <a:lnTo>
                  <a:pt x="2513843" y="0"/>
                </a:lnTo>
                <a:lnTo>
                  <a:pt x="2513843" y="2072647"/>
                </a:lnTo>
                <a:lnTo>
                  <a:pt x="0" y="2072647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D2CE51B-2F07-50C9-456F-4E500B4451FF}"/>
              </a:ext>
            </a:extLst>
          </p:cNvPr>
          <p:cNvGrpSpPr/>
          <p:nvPr/>
        </p:nvGrpSpPr>
        <p:grpSpPr>
          <a:xfrm flipH="1">
            <a:off x="9422168" y="124684"/>
            <a:ext cx="375500" cy="3806901"/>
            <a:chOff x="6457912" y="387103"/>
            <a:chExt cx="375500" cy="3806901"/>
          </a:xfrm>
        </p:grpSpPr>
        <p:cxnSp>
          <p:nvCxnSpPr>
            <p:cNvPr id="3" name="Connector: Elbow 2">
              <a:extLst>
                <a:ext uri="{FF2B5EF4-FFF2-40B4-BE49-F238E27FC236}">
                  <a16:creationId xmlns:a16="http://schemas.microsoft.com/office/drawing/2014/main" id="{D80C993D-99EC-2824-33D7-30ADBBDEC71F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7652" y="38710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Connector: Elbow 3">
              <a:extLst>
                <a:ext uri="{FF2B5EF4-FFF2-40B4-BE49-F238E27FC236}">
                  <a16:creationId xmlns:a16="http://schemas.microsoft.com/office/drawing/2014/main" id="{3671F306-2C34-4630-3A02-05DBEA015255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3232" y="1113819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nector: Elbow 6">
              <a:extLst>
                <a:ext uri="{FF2B5EF4-FFF2-40B4-BE49-F238E27FC236}">
                  <a16:creationId xmlns:a16="http://schemas.microsoft.com/office/drawing/2014/main" id="{31D20ACE-162D-6EC2-E2B2-671F9B7778C2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3683" y="752055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3A4AF005-7A46-092A-F7E4-65ADF77D660E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2782" y="147558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93680D6E-75E2-3CD8-168B-E5A9146F2B90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2782" y="1837348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F73C0F7B-7254-5CE1-E7AF-A9380B70B910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2782" y="219911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A01E225B-1A38-6EC7-56BD-A45C29064595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8362" y="2925829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67D8E876-8B88-0B02-5E30-D79738914C06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8813" y="2564065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35DB0801-6A53-BCA5-6251-3D1B74F9039F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7912" y="328759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016EFB17-43F9-BAEF-32AE-366B457D525B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7912" y="3649358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A364F29A-8893-6884-3936-24FBE4C5A13C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7912" y="4011124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6083F12-50C3-BFB1-6E98-7972FFC0834D}"/>
              </a:ext>
            </a:extLst>
          </p:cNvPr>
          <p:cNvGrpSpPr/>
          <p:nvPr/>
        </p:nvGrpSpPr>
        <p:grpSpPr>
          <a:xfrm>
            <a:off x="8606456" y="127054"/>
            <a:ext cx="383889" cy="6664942"/>
            <a:chOff x="8509584" y="124685"/>
            <a:chExt cx="383889" cy="666494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265BB06-5D00-6893-D5CB-1B67922EED60}"/>
                </a:ext>
              </a:extLst>
            </p:cNvPr>
            <p:cNvGrpSpPr/>
            <p:nvPr/>
          </p:nvGrpSpPr>
          <p:grpSpPr>
            <a:xfrm>
              <a:off x="8509584" y="124685"/>
              <a:ext cx="383889" cy="6440251"/>
              <a:chOff x="6685628" y="387103"/>
              <a:chExt cx="383889" cy="6440251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3918B31-FF8B-6D96-E6B9-434C96E1BF1F}"/>
                  </a:ext>
                </a:extLst>
              </p:cNvPr>
              <p:cNvGrpSpPr/>
              <p:nvPr/>
            </p:nvGrpSpPr>
            <p:grpSpPr>
              <a:xfrm>
                <a:off x="6685628" y="387103"/>
                <a:ext cx="383889" cy="5983860"/>
                <a:chOff x="6449523" y="387103"/>
                <a:chExt cx="383889" cy="5983860"/>
              </a:xfrm>
            </p:grpSpPr>
            <p:cxnSp>
              <p:nvCxnSpPr>
                <p:cNvPr id="19" name="Connector: Elbow 18">
                  <a:extLst>
                    <a:ext uri="{FF2B5EF4-FFF2-40B4-BE49-F238E27FC236}">
                      <a16:creationId xmlns:a16="http://schemas.microsoft.com/office/drawing/2014/main" id="{2CF45FA8-4487-D8F9-0186-3D32B20ECB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7652" y="38710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or: Elbow 19">
                  <a:extLst>
                    <a:ext uri="{FF2B5EF4-FFF2-40B4-BE49-F238E27FC236}">
                      <a16:creationId xmlns:a16="http://schemas.microsoft.com/office/drawing/2014/main" id="{F101BF94-7FC2-EA88-87A4-51E883FCFE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3232" y="111381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or: Elbow 21">
                  <a:extLst>
                    <a:ext uri="{FF2B5EF4-FFF2-40B4-BE49-F238E27FC236}">
                      <a16:creationId xmlns:a16="http://schemas.microsoft.com/office/drawing/2014/main" id="{EB3301BF-610F-90C1-AE64-298C6D4F39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3683" y="752055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or: Elbow 22">
                  <a:extLst>
                    <a:ext uri="{FF2B5EF4-FFF2-40B4-BE49-F238E27FC236}">
                      <a16:creationId xmlns:a16="http://schemas.microsoft.com/office/drawing/2014/main" id="{3CCE5454-E350-6658-BFDB-08DE60743A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2782" y="147558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or: Elbow 23">
                  <a:extLst>
                    <a:ext uri="{FF2B5EF4-FFF2-40B4-BE49-F238E27FC236}">
                      <a16:creationId xmlns:a16="http://schemas.microsoft.com/office/drawing/2014/main" id="{BCB96EB4-1364-5F6A-154F-01B94CD0A7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62782" y="1837348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or: Elbow 24">
                  <a:extLst>
                    <a:ext uri="{FF2B5EF4-FFF2-40B4-BE49-F238E27FC236}">
                      <a16:creationId xmlns:a16="http://schemas.microsoft.com/office/drawing/2014/main" id="{3F15B1A4-0F7D-5DC7-25CE-0281195329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62782" y="219911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or: Elbow 26">
                  <a:extLst>
                    <a:ext uri="{FF2B5EF4-FFF2-40B4-BE49-F238E27FC236}">
                      <a16:creationId xmlns:a16="http://schemas.microsoft.com/office/drawing/2014/main" id="{208144EC-FB95-4939-61B1-F829CEDED7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8362" y="292582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or: Elbow 27">
                  <a:extLst>
                    <a:ext uri="{FF2B5EF4-FFF2-40B4-BE49-F238E27FC236}">
                      <a16:creationId xmlns:a16="http://schemas.microsoft.com/office/drawing/2014/main" id="{09670565-0181-CD81-E211-0564D661E8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8813" y="2564065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or: Elbow 28">
                  <a:extLst>
                    <a:ext uri="{FF2B5EF4-FFF2-40B4-BE49-F238E27FC236}">
                      <a16:creationId xmlns:a16="http://schemas.microsoft.com/office/drawing/2014/main" id="{C53F64A5-3CCC-6CDA-9396-9517BE559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7912" y="328759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or: Elbow 29">
                  <a:extLst>
                    <a:ext uri="{FF2B5EF4-FFF2-40B4-BE49-F238E27FC236}">
                      <a16:creationId xmlns:a16="http://schemas.microsoft.com/office/drawing/2014/main" id="{EE098ED0-6621-6844-0BF3-C719F8DEAB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7912" y="3649358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or: Elbow 30">
                  <a:extLst>
                    <a:ext uri="{FF2B5EF4-FFF2-40B4-BE49-F238E27FC236}">
                      <a16:creationId xmlns:a16="http://schemas.microsoft.com/office/drawing/2014/main" id="{D271EB49-6C70-5D48-DF70-A66B8DFD53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7912" y="4011124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or: Elbow 31">
                  <a:extLst>
                    <a:ext uri="{FF2B5EF4-FFF2-40B4-BE49-F238E27FC236}">
                      <a16:creationId xmlns:a16="http://schemas.microsoft.com/office/drawing/2014/main" id="{2F92DB55-9F5A-E00F-B75F-C9AEB3436B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3492" y="4737840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or: Elbow 32">
                  <a:extLst>
                    <a:ext uri="{FF2B5EF4-FFF2-40B4-BE49-F238E27FC236}">
                      <a16:creationId xmlns:a16="http://schemas.microsoft.com/office/drawing/2014/main" id="{6CBC661B-B519-3982-4045-A275B0893E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943" y="4376076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or: Elbow 33">
                  <a:extLst>
                    <a:ext uri="{FF2B5EF4-FFF2-40B4-BE49-F238E27FC236}">
                      <a16:creationId xmlns:a16="http://schemas.microsoft.com/office/drawing/2014/main" id="{F6DAAAFD-20BE-ED40-CDB7-7C93A46589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042" y="5099604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or: Elbow 34">
                  <a:extLst>
                    <a:ext uri="{FF2B5EF4-FFF2-40B4-BE49-F238E27FC236}">
                      <a16:creationId xmlns:a16="http://schemas.microsoft.com/office/drawing/2014/main" id="{8C866225-3B7F-23DB-643B-6318CCA5B1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53042" y="5461369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headEnd type="non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or: Elbow 35">
                  <a:extLst>
                    <a:ext uri="{FF2B5EF4-FFF2-40B4-BE49-F238E27FC236}">
                      <a16:creationId xmlns:a16="http://schemas.microsoft.com/office/drawing/2014/main" id="{4F997CC1-ACF7-4C4B-E3DE-8BE57F17E5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453492" y="5823131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or: Elbow 36">
                  <a:extLst>
                    <a:ext uri="{FF2B5EF4-FFF2-40B4-BE49-F238E27FC236}">
                      <a16:creationId xmlns:a16="http://schemas.microsoft.com/office/drawing/2014/main" id="{B9BEF656-4012-2EEB-22A4-F431184711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V="1">
                  <a:off x="6449523" y="6188083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54743B71-A902-23B5-3F8F-12146A833205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682862" y="6553034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0252C82-8FF7-799B-9A3D-0F9ADF3568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5690" y="6552540"/>
              <a:ext cx="128016" cy="128016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43D6740-5455-9DE0-7AFA-077BDBCCAC8F}"/>
                </a:ext>
              </a:extLst>
            </p:cNvPr>
            <p:cNvCxnSpPr>
              <a:cxnSpLocks/>
            </p:cNvCxnSpPr>
            <p:nvPr/>
          </p:nvCxnSpPr>
          <p:spPr>
            <a:xfrm>
              <a:off x="8625690" y="6661611"/>
              <a:ext cx="128016" cy="128016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270F93F2-C79E-E282-0CC7-023B44F2A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12/25</a:t>
            </a:r>
          </a:p>
        </p:txBody>
      </p:sp>
    </p:spTree>
    <p:extLst>
      <p:ext uri="{BB962C8B-B14F-4D97-AF65-F5344CB8AC3E}">
        <p14:creationId xmlns:p14="http://schemas.microsoft.com/office/powerpoint/2010/main" val="3678356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12013-78B5-0889-D061-4C2974345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Thermal screen</a:t>
            </a:r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0397031-88F7-C25F-72AD-92F1A90729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034606"/>
              </p:ext>
            </p:extLst>
          </p:nvPr>
        </p:nvGraphicFramePr>
        <p:xfrm>
          <a:off x="897641" y="890367"/>
          <a:ext cx="10376759" cy="5394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8359">
                  <a:extLst>
                    <a:ext uri="{9D8B030D-6E8A-4147-A177-3AD203B41FA5}">
                      <a16:colId xmlns:a16="http://schemas.microsoft.com/office/drawing/2014/main" val="3428124725"/>
                    </a:ext>
                  </a:extLst>
                </a:gridCol>
                <a:gridCol w="1544320">
                  <a:extLst>
                    <a:ext uri="{9D8B030D-6E8A-4147-A177-3AD203B41FA5}">
                      <a16:colId xmlns:a16="http://schemas.microsoft.com/office/drawing/2014/main" val="1262680615"/>
                    </a:ext>
                  </a:extLst>
                </a:gridCol>
                <a:gridCol w="1534160">
                  <a:extLst>
                    <a:ext uri="{9D8B030D-6E8A-4147-A177-3AD203B41FA5}">
                      <a16:colId xmlns:a16="http://schemas.microsoft.com/office/drawing/2014/main" val="1759802186"/>
                    </a:ext>
                  </a:extLst>
                </a:gridCol>
                <a:gridCol w="4639920">
                  <a:extLst>
                    <a:ext uri="{9D8B030D-6E8A-4147-A177-3AD203B41FA5}">
                      <a16:colId xmlns:a16="http://schemas.microsoft.com/office/drawing/2014/main" val="202854726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number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41519113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Thermal screen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LHCACFTS0460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"/>
                        </a:rPr>
                        <a:t>https://edms.cern.ch/document/2826339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https://edms.cern.ch/document/2101922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https://edms.cern.ch/document/2936498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7120977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50K upper line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LHCACFQC0505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5"/>
                        </a:rPr>
                        <a:t>https://edms.cern.ch/document/3193924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hlinkClick r:id="rId6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https://edms.cern.ch/document/2101922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https://edms.cern.ch/document/2936498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724257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50K outlet line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LHCACFQC0390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7"/>
                        </a:rPr>
                        <a:t>https://edms.cern.ch/document/3193926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hlinkClick r:id="rId6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https://edms.cern.ch/document/2101922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https://edms.cern.ch/document/2936498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982692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50K lower line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LHCACFQC0500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8"/>
                        </a:rPr>
                        <a:t>https://edms.cern.ch/document/3193919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https://edms.cern.ch/document/2101922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https://edms.cern.ch/document/2936498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8794926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Braids for thermal intercept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LHCACFTS0518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9"/>
                        </a:rPr>
                        <a:t>https://edms.cern.ch/document/3016774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hlinkClick r:id="rId6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https://edms.cern.ch/document/2101922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see RF lines calculations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23793991"/>
                  </a:ext>
                </a:extLst>
              </a:tr>
            </a:tbl>
          </a:graphicData>
        </a:graphic>
      </p:graphicFrame>
      <p:pic>
        <p:nvPicPr>
          <p:cNvPr id="7" name="Picture 6" descr="A group of orange and white objects&#10;&#10;Description automatically generated">
            <a:extLst>
              <a:ext uri="{FF2B5EF4-FFF2-40B4-BE49-F238E27FC236}">
                <a16:creationId xmlns:a16="http://schemas.microsoft.com/office/drawing/2014/main" id="{ABE708E3-3FD5-7A90-95EC-C2F37EF4614E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5999" y="5296586"/>
            <a:ext cx="2259238" cy="970449"/>
          </a:xfrm>
          <a:prstGeom prst="rect">
            <a:avLst/>
          </a:prstGeom>
        </p:spPr>
      </p:pic>
      <p:pic>
        <p:nvPicPr>
          <p:cNvPr id="9" name="Picture 8" descr="A grey rectangular object with holes&#10;&#10;Description automatically generated">
            <a:extLst>
              <a:ext uri="{FF2B5EF4-FFF2-40B4-BE49-F238E27FC236}">
                <a16:creationId xmlns:a16="http://schemas.microsoft.com/office/drawing/2014/main" id="{93DAB817-6AF3-305A-0D8A-91907690DCAA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3823" y="1283650"/>
            <a:ext cx="1616821" cy="11400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28D718-8BA8-E7F6-80E1-BFD2A827B821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9897" y="2485651"/>
            <a:ext cx="2468182" cy="9302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742D5F-363C-4803-FAD9-329B493B3263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122" y="3429000"/>
            <a:ext cx="440193" cy="7863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43C60F-BF0D-7A02-8339-1D3F25A8271F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5444" y="4326388"/>
            <a:ext cx="1813524" cy="92706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911CA3-EA2F-93A7-3363-805BBB26F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A1AA9-E44E-7894-93B4-A185CA4DB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13/25</a:t>
            </a:r>
          </a:p>
        </p:txBody>
      </p:sp>
    </p:spTree>
    <p:extLst>
      <p:ext uri="{BB962C8B-B14F-4D97-AF65-F5344CB8AC3E}">
        <p14:creationId xmlns:p14="http://schemas.microsoft.com/office/powerpoint/2010/main" val="266232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0" descr="A screenshot of a computer&#10;&#10;Description automatically generated">
            <a:extLst>
              <a:ext uri="{FF2B5EF4-FFF2-40B4-BE49-F238E27FC236}">
                <a16:creationId xmlns:a16="http://schemas.microsoft.com/office/drawing/2014/main" id="{30FDE8B8-4BFA-EE24-9AF2-E79AE8404E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4327" t="2623" r="33979" b="7946"/>
          <a:stretch/>
        </p:blipFill>
        <p:spPr>
          <a:xfrm>
            <a:off x="0" y="142625"/>
            <a:ext cx="9144000" cy="6572751"/>
          </a:xfrm>
        </p:spPr>
      </p:pic>
      <p:pic>
        <p:nvPicPr>
          <p:cNvPr id="18" name="Content Placeholder 20">
            <a:extLst>
              <a:ext uri="{FF2B5EF4-FFF2-40B4-BE49-F238E27FC236}">
                <a16:creationId xmlns:a16="http://schemas.microsoft.com/office/drawing/2014/main" id="{86F6EFD0-B85B-DE56-EF8B-5289A442ED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2839" t="2199" r="14177" b="49155"/>
          <a:stretch/>
        </p:blipFill>
        <p:spPr>
          <a:xfrm>
            <a:off x="9936064" y="142625"/>
            <a:ext cx="2255936" cy="3511909"/>
          </a:xfrm>
          <a:prstGeom prst="rect">
            <a:avLst/>
          </a:prstGeom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570EE0A-A336-153A-9FE2-E7D0CDCDE856}"/>
              </a:ext>
            </a:extLst>
          </p:cNvPr>
          <p:cNvSpPr/>
          <p:nvPr/>
        </p:nvSpPr>
        <p:spPr>
          <a:xfrm>
            <a:off x="9936064" y="1801639"/>
            <a:ext cx="2255935" cy="1852895"/>
          </a:xfrm>
          <a:custGeom>
            <a:avLst/>
            <a:gdLst>
              <a:gd name="connsiteX0" fmla="*/ 28626 w 2262995"/>
              <a:gd name="connsiteY0" fmla="*/ 458277 h 1930499"/>
              <a:gd name="connsiteX1" fmla="*/ 28626 w 2262995"/>
              <a:gd name="connsiteY1" fmla="*/ 614275 h 1930499"/>
              <a:gd name="connsiteX2" fmla="*/ 715359 w 2262995"/>
              <a:gd name="connsiteY2" fmla="*/ 614275 h 1930499"/>
              <a:gd name="connsiteX3" fmla="*/ 715359 w 2262995"/>
              <a:gd name="connsiteY3" fmla="*/ 458277 h 1930499"/>
              <a:gd name="connsiteX4" fmla="*/ 0 w 2262995"/>
              <a:gd name="connsiteY4" fmla="*/ 0 h 1930499"/>
              <a:gd name="connsiteX5" fmla="*/ 2262995 w 2262995"/>
              <a:gd name="connsiteY5" fmla="*/ 0 h 1930499"/>
              <a:gd name="connsiteX6" fmla="*/ 2262995 w 2262995"/>
              <a:gd name="connsiteY6" fmla="*/ 1930499 h 1930499"/>
              <a:gd name="connsiteX7" fmla="*/ 0 w 2262995"/>
              <a:gd name="connsiteY7" fmla="*/ 1930499 h 193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62995" h="1930499">
                <a:moveTo>
                  <a:pt x="28626" y="458277"/>
                </a:moveTo>
                <a:lnTo>
                  <a:pt x="28626" y="614275"/>
                </a:lnTo>
                <a:lnTo>
                  <a:pt x="715359" y="614275"/>
                </a:lnTo>
                <a:lnTo>
                  <a:pt x="715359" y="458277"/>
                </a:lnTo>
                <a:close/>
                <a:moveTo>
                  <a:pt x="0" y="0"/>
                </a:moveTo>
                <a:lnTo>
                  <a:pt x="2262995" y="0"/>
                </a:lnTo>
                <a:lnTo>
                  <a:pt x="2262995" y="1930499"/>
                </a:lnTo>
                <a:lnTo>
                  <a:pt x="0" y="1930499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CF3E899-168C-1F46-ADD2-7E0E29194312}"/>
              </a:ext>
            </a:extLst>
          </p:cNvPr>
          <p:cNvSpPr/>
          <p:nvPr/>
        </p:nvSpPr>
        <p:spPr>
          <a:xfrm>
            <a:off x="1" y="1780281"/>
            <a:ext cx="9135686" cy="4935094"/>
          </a:xfrm>
          <a:custGeom>
            <a:avLst/>
            <a:gdLst>
              <a:gd name="connsiteX0" fmla="*/ 1138334 w 9135686"/>
              <a:gd name="connsiteY0" fmla="*/ 2967135 h 4935094"/>
              <a:gd name="connsiteX1" fmla="*/ 1138334 w 9135686"/>
              <a:gd name="connsiteY1" fmla="*/ 3087742 h 4935094"/>
              <a:gd name="connsiteX2" fmla="*/ 1817602 w 9135686"/>
              <a:gd name="connsiteY2" fmla="*/ 3087742 h 4935094"/>
              <a:gd name="connsiteX3" fmla="*/ 1817602 w 9135686"/>
              <a:gd name="connsiteY3" fmla="*/ 2967135 h 4935094"/>
              <a:gd name="connsiteX4" fmla="*/ 2198369 w 9135686"/>
              <a:gd name="connsiteY4" fmla="*/ 2428729 h 4935094"/>
              <a:gd name="connsiteX5" fmla="*/ 2198369 w 9135686"/>
              <a:gd name="connsiteY5" fmla="*/ 2836051 h 4935094"/>
              <a:gd name="connsiteX6" fmla="*/ 3353838 w 9135686"/>
              <a:gd name="connsiteY6" fmla="*/ 2836051 h 4935094"/>
              <a:gd name="connsiteX7" fmla="*/ 3353838 w 9135686"/>
              <a:gd name="connsiteY7" fmla="*/ 2428729 h 4935094"/>
              <a:gd name="connsiteX8" fmla="*/ 6727767 w 9135686"/>
              <a:gd name="connsiteY8" fmla="*/ 2381625 h 4935094"/>
              <a:gd name="connsiteX9" fmla="*/ 6727767 w 9135686"/>
              <a:gd name="connsiteY9" fmla="*/ 2991225 h 4935094"/>
              <a:gd name="connsiteX10" fmla="*/ 7897090 w 9135686"/>
              <a:gd name="connsiteY10" fmla="*/ 2991225 h 4935094"/>
              <a:gd name="connsiteX11" fmla="*/ 7897090 w 9135686"/>
              <a:gd name="connsiteY11" fmla="*/ 2381625 h 4935094"/>
              <a:gd name="connsiteX12" fmla="*/ 30479 w 9135686"/>
              <a:gd name="connsiteY12" fmla="*/ 1896369 h 4935094"/>
              <a:gd name="connsiteX13" fmla="*/ 30479 w 9135686"/>
              <a:gd name="connsiteY13" fmla="*/ 2362575 h 4935094"/>
              <a:gd name="connsiteX14" fmla="*/ 1130530 w 9135686"/>
              <a:gd name="connsiteY14" fmla="*/ 2362575 h 4935094"/>
              <a:gd name="connsiteX15" fmla="*/ 1130530 w 9135686"/>
              <a:gd name="connsiteY15" fmla="*/ 1896369 h 4935094"/>
              <a:gd name="connsiteX16" fmla="*/ 1130531 w 9135686"/>
              <a:gd name="connsiteY16" fmla="*/ 1447828 h 4935094"/>
              <a:gd name="connsiteX17" fmla="*/ 1130531 w 9135686"/>
              <a:gd name="connsiteY17" fmla="*/ 2479299 h 4935094"/>
              <a:gd name="connsiteX18" fmla="*/ 2194561 w 9135686"/>
              <a:gd name="connsiteY18" fmla="*/ 2479299 h 4935094"/>
              <a:gd name="connsiteX19" fmla="*/ 2194561 w 9135686"/>
              <a:gd name="connsiteY19" fmla="*/ 1447828 h 4935094"/>
              <a:gd name="connsiteX20" fmla="*/ 2205989 w 9135686"/>
              <a:gd name="connsiteY20" fmla="*/ 1362969 h 4935094"/>
              <a:gd name="connsiteX21" fmla="*/ 2205989 w 9135686"/>
              <a:gd name="connsiteY21" fmla="*/ 1454409 h 4935094"/>
              <a:gd name="connsiteX22" fmla="*/ 3059429 w 9135686"/>
              <a:gd name="connsiteY22" fmla="*/ 1454409 h 4935094"/>
              <a:gd name="connsiteX23" fmla="*/ 3059429 w 9135686"/>
              <a:gd name="connsiteY23" fmla="*/ 1362969 h 4935094"/>
              <a:gd name="connsiteX24" fmla="*/ 3369079 w 9135686"/>
              <a:gd name="connsiteY24" fmla="*/ 881525 h 4935094"/>
              <a:gd name="connsiteX25" fmla="*/ 3369079 w 9135686"/>
              <a:gd name="connsiteY25" fmla="*/ 1256289 h 4935094"/>
              <a:gd name="connsiteX26" fmla="*/ 4411979 w 9135686"/>
              <a:gd name="connsiteY26" fmla="*/ 1256289 h 4935094"/>
              <a:gd name="connsiteX27" fmla="*/ 4411979 w 9135686"/>
              <a:gd name="connsiteY27" fmla="*/ 881525 h 4935094"/>
              <a:gd name="connsiteX28" fmla="*/ 6736079 w 9135686"/>
              <a:gd name="connsiteY28" fmla="*/ 345006 h 4935094"/>
              <a:gd name="connsiteX29" fmla="*/ 6736079 w 9135686"/>
              <a:gd name="connsiteY29" fmla="*/ 1228926 h 4935094"/>
              <a:gd name="connsiteX30" fmla="*/ 7905402 w 9135686"/>
              <a:gd name="connsiteY30" fmla="*/ 1228926 h 4935094"/>
              <a:gd name="connsiteX31" fmla="*/ 7905402 w 9135686"/>
              <a:gd name="connsiteY31" fmla="*/ 345006 h 4935094"/>
              <a:gd name="connsiteX32" fmla="*/ 2205645 w 9135686"/>
              <a:gd name="connsiteY32" fmla="*/ 31895 h 4935094"/>
              <a:gd name="connsiteX33" fmla="*/ 2205645 w 9135686"/>
              <a:gd name="connsiteY33" fmla="*/ 439217 h 4935094"/>
              <a:gd name="connsiteX34" fmla="*/ 3350029 w 9135686"/>
              <a:gd name="connsiteY34" fmla="*/ 439217 h 4935094"/>
              <a:gd name="connsiteX35" fmla="*/ 3350029 w 9135686"/>
              <a:gd name="connsiteY35" fmla="*/ 31895 h 4935094"/>
              <a:gd name="connsiteX36" fmla="*/ 1130532 w 9135686"/>
              <a:gd name="connsiteY36" fmla="*/ 31894 h 4935094"/>
              <a:gd name="connsiteX37" fmla="*/ 1130532 w 9135686"/>
              <a:gd name="connsiteY37" fmla="*/ 547283 h 4935094"/>
              <a:gd name="connsiteX38" fmla="*/ 2194561 w 9135686"/>
              <a:gd name="connsiteY38" fmla="*/ 547283 h 4935094"/>
              <a:gd name="connsiteX39" fmla="*/ 2194561 w 9135686"/>
              <a:gd name="connsiteY39" fmla="*/ 31894 h 4935094"/>
              <a:gd name="connsiteX40" fmla="*/ 0 w 9135686"/>
              <a:gd name="connsiteY40" fmla="*/ 0 h 4935094"/>
              <a:gd name="connsiteX41" fmla="*/ 9135686 w 9135686"/>
              <a:gd name="connsiteY41" fmla="*/ 0 h 4935094"/>
              <a:gd name="connsiteX42" fmla="*/ 9135686 w 9135686"/>
              <a:gd name="connsiteY42" fmla="*/ 655348 h 4935094"/>
              <a:gd name="connsiteX43" fmla="*/ 7913716 w 9135686"/>
              <a:gd name="connsiteY43" fmla="*/ 655348 h 4935094"/>
              <a:gd name="connsiteX44" fmla="*/ 7913716 w 9135686"/>
              <a:gd name="connsiteY44" fmla="*/ 996169 h 4935094"/>
              <a:gd name="connsiteX45" fmla="*/ 9135686 w 9135686"/>
              <a:gd name="connsiteY45" fmla="*/ 996169 h 4935094"/>
              <a:gd name="connsiteX46" fmla="*/ 9135686 w 9135686"/>
              <a:gd name="connsiteY46" fmla="*/ 4935094 h 4935094"/>
              <a:gd name="connsiteX47" fmla="*/ 0 w 9135686"/>
              <a:gd name="connsiteY47" fmla="*/ 4935094 h 493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135686" h="4935094">
                <a:moveTo>
                  <a:pt x="1138334" y="2967135"/>
                </a:moveTo>
                <a:lnTo>
                  <a:pt x="1138334" y="3087742"/>
                </a:lnTo>
                <a:lnTo>
                  <a:pt x="1817602" y="3087742"/>
                </a:lnTo>
                <a:lnTo>
                  <a:pt x="1817602" y="2967135"/>
                </a:lnTo>
                <a:close/>
                <a:moveTo>
                  <a:pt x="2198369" y="2428729"/>
                </a:moveTo>
                <a:lnTo>
                  <a:pt x="2198369" y="2836051"/>
                </a:lnTo>
                <a:lnTo>
                  <a:pt x="3353838" y="2836051"/>
                </a:lnTo>
                <a:lnTo>
                  <a:pt x="3353838" y="2428729"/>
                </a:lnTo>
                <a:close/>
                <a:moveTo>
                  <a:pt x="6727767" y="2381625"/>
                </a:moveTo>
                <a:lnTo>
                  <a:pt x="6727767" y="2991225"/>
                </a:lnTo>
                <a:lnTo>
                  <a:pt x="7897090" y="2991225"/>
                </a:lnTo>
                <a:lnTo>
                  <a:pt x="7897090" y="2381625"/>
                </a:lnTo>
                <a:close/>
                <a:moveTo>
                  <a:pt x="30479" y="1896369"/>
                </a:moveTo>
                <a:lnTo>
                  <a:pt x="30479" y="2362575"/>
                </a:lnTo>
                <a:lnTo>
                  <a:pt x="1130530" y="2362575"/>
                </a:lnTo>
                <a:lnTo>
                  <a:pt x="1130530" y="1896369"/>
                </a:lnTo>
                <a:close/>
                <a:moveTo>
                  <a:pt x="1130531" y="1447828"/>
                </a:moveTo>
                <a:lnTo>
                  <a:pt x="1130531" y="2479299"/>
                </a:lnTo>
                <a:lnTo>
                  <a:pt x="2194561" y="2479299"/>
                </a:lnTo>
                <a:lnTo>
                  <a:pt x="2194561" y="1447828"/>
                </a:lnTo>
                <a:close/>
                <a:moveTo>
                  <a:pt x="2205989" y="1362969"/>
                </a:moveTo>
                <a:lnTo>
                  <a:pt x="2205989" y="1454409"/>
                </a:lnTo>
                <a:lnTo>
                  <a:pt x="3059429" y="1454409"/>
                </a:lnTo>
                <a:lnTo>
                  <a:pt x="3059429" y="1362969"/>
                </a:lnTo>
                <a:close/>
                <a:moveTo>
                  <a:pt x="3369079" y="881525"/>
                </a:moveTo>
                <a:lnTo>
                  <a:pt x="3369079" y="1256289"/>
                </a:lnTo>
                <a:lnTo>
                  <a:pt x="4411979" y="1256289"/>
                </a:lnTo>
                <a:lnTo>
                  <a:pt x="4411979" y="881525"/>
                </a:lnTo>
                <a:close/>
                <a:moveTo>
                  <a:pt x="6736079" y="345006"/>
                </a:moveTo>
                <a:lnTo>
                  <a:pt x="6736079" y="1228926"/>
                </a:lnTo>
                <a:lnTo>
                  <a:pt x="7905402" y="1228926"/>
                </a:lnTo>
                <a:lnTo>
                  <a:pt x="7905402" y="345006"/>
                </a:lnTo>
                <a:close/>
                <a:moveTo>
                  <a:pt x="2205645" y="31895"/>
                </a:moveTo>
                <a:lnTo>
                  <a:pt x="2205645" y="439217"/>
                </a:lnTo>
                <a:lnTo>
                  <a:pt x="3350029" y="439217"/>
                </a:lnTo>
                <a:lnTo>
                  <a:pt x="3350029" y="31895"/>
                </a:lnTo>
                <a:close/>
                <a:moveTo>
                  <a:pt x="1130532" y="31894"/>
                </a:moveTo>
                <a:lnTo>
                  <a:pt x="1130532" y="547283"/>
                </a:lnTo>
                <a:lnTo>
                  <a:pt x="2194561" y="547283"/>
                </a:lnTo>
                <a:lnTo>
                  <a:pt x="2194561" y="31894"/>
                </a:lnTo>
                <a:close/>
                <a:moveTo>
                  <a:pt x="0" y="0"/>
                </a:moveTo>
                <a:lnTo>
                  <a:pt x="9135686" y="0"/>
                </a:lnTo>
                <a:lnTo>
                  <a:pt x="9135686" y="655348"/>
                </a:lnTo>
                <a:lnTo>
                  <a:pt x="7913716" y="655348"/>
                </a:lnTo>
                <a:lnTo>
                  <a:pt x="7913716" y="996169"/>
                </a:lnTo>
                <a:lnTo>
                  <a:pt x="9135686" y="996169"/>
                </a:lnTo>
                <a:lnTo>
                  <a:pt x="9135686" y="4935094"/>
                </a:lnTo>
                <a:lnTo>
                  <a:pt x="0" y="4935094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88F4F4-5021-4AAA-923E-4CC8D09CE189}"/>
              </a:ext>
            </a:extLst>
          </p:cNvPr>
          <p:cNvGrpSpPr/>
          <p:nvPr/>
        </p:nvGrpSpPr>
        <p:grpSpPr>
          <a:xfrm flipH="1">
            <a:off x="9673906" y="254611"/>
            <a:ext cx="375500" cy="3536575"/>
            <a:chOff x="6457912" y="387103"/>
            <a:chExt cx="375500" cy="3536575"/>
          </a:xfrm>
        </p:grpSpPr>
        <p:cxnSp>
          <p:nvCxnSpPr>
            <p:cNvPr id="4" name="Connector: Elbow 3">
              <a:extLst>
                <a:ext uri="{FF2B5EF4-FFF2-40B4-BE49-F238E27FC236}">
                  <a16:creationId xmlns:a16="http://schemas.microsoft.com/office/drawing/2014/main" id="{6CD64EE4-7B95-F44C-3336-A3FAC0516FB5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7652" y="38710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Connector: Elbow 5">
              <a:extLst>
                <a:ext uri="{FF2B5EF4-FFF2-40B4-BE49-F238E27FC236}">
                  <a16:creationId xmlns:a16="http://schemas.microsoft.com/office/drawing/2014/main" id="{2275CA14-0C4C-4E17-CA1F-2B9370666D09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3232" y="1113819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nector: Elbow 6">
              <a:extLst>
                <a:ext uri="{FF2B5EF4-FFF2-40B4-BE49-F238E27FC236}">
                  <a16:creationId xmlns:a16="http://schemas.microsoft.com/office/drawing/2014/main" id="{DCF812DB-FC12-660E-FBC7-0B44D87D0471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3683" y="752055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AF9832C0-9A87-3A9F-AB0C-F166970CFB7A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2782" y="147558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ADCF45B3-9FE5-D365-5F73-EA787DB9F896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2782" y="1837348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4507DF98-E15A-140F-B6E5-F0287B9D6E9C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2782" y="219911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EE10A910-2B8A-2703-8C01-403CC5584203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8362" y="2925829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9D373A6A-76DB-7E6F-7708-99B4CB9C334E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8813" y="2564065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C5368C92-CAC9-F4CB-5B1F-4CED10539401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7912" y="328759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FF6D98E5-39BA-A606-9871-46C96C68683B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7912" y="3649358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47880AF-A270-FA4B-37A8-A9549FAAB767}"/>
              </a:ext>
            </a:extLst>
          </p:cNvPr>
          <p:cNvGrpSpPr/>
          <p:nvPr/>
        </p:nvGrpSpPr>
        <p:grpSpPr>
          <a:xfrm>
            <a:off x="9022268" y="258056"/>
            <a:ext cx="383889" cy="6440251"/>
            <a:chOff x="6685628" y="387103"/>
            <a:chExt cx="383889" cy="644025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29B56CC-F7EE-0036-D521-15B827B3E166}"/>
                </a:ext>
              </a:extLst>
            </p:cNvPr>
            <p:cNvGrpSpPr/>
            <p:nvPr/>
          </p:nvGrpSpPr>
          <p:grpSpPr>
            <a:xfrm>
              <a:off x="6685628" y="387103"/>
              <a:ext cx="383889" cy="5983860"/>
              <a:chOff x="6449523" y="387103"/>
              <a:chExt cx="383889" cy="5983860"/>
            </a:xfrm>
          </p:grpSpPr>
          <p:cxnSp>
            <p:nvCxnSpPr>
              <p:cNvPr id="24" name="Connector: Elbow 23">
                <a:extLst>
                  <a:ext uri="{FF2B5EF4-FFF2-40B4-BE49-F238E27FC236}">
                    <a16:creationId xmlns:a16="http://schemas.microsoft.com/office/drawing/2014/main" id="{2B0A5428-CF7F-EFEB-6C4E-C9A62069C323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67652" y="38710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Connector: Elbow 24">
                <a:extLst>
                  <a:ext uri="{FF2B5EF4-FFF2-40B4-BE49-F238E27FC236}">
                    <a16:creationId xmlns:a16="http://schemas.microsoft.com/office/drawing/2014/main" id="{35009104-961C-C32C-DF36-B860DA4628A6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63232" y="1113819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Connector: Elbow 25">
                <a:extLst>
                  <a:ext uri="{FF2B5EF4-FFF2-40B4-BE49-F238E27FC236}">
                    <a16:creationId xmlns:a16="http://schemas.microsoft.com/office/drawing/2014/main" id="{7C8EAA3E-89D6-B9CF-6924-B6A5E9E69545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63683" y="752055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Connector: Elbow 26">
                <a:extLst>
                  <a:ext uri="{FF2B5EF4-FFF2-40B4-BE49-F238E27FC236}">
                    <a16:creationId xmlns:a16="http://schemas.microsoft.com/office/drawing/2014/main" id="{D16270CB-03AA-A19C-52AB-81F245E1A594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62782" y="147558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Connector: Elbow 27">
                <a:extLst>
                  <a:ext uri="{FF2B5EF4-FFF2-40B4-BE49-F238E27FC236}">
                    <a16:creationId xmlns:a16="http://schemas.microsoft.com/office/drawing/2014/main" id="{FB2DF3F1-385A-87D1-ADF5-FC927AD6E869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62782" y="1837348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head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nector: Elbow 28">
                <a:extLst>
                  <a:ext uri="{FF2B5EF4-FFF2-40B4-BE49-F238E27FC236}">
                    <a16:creationId xmlns:a16="http://schemas.microsoft.com/office/drawing/2014/main" id="{89A9BEF8-60F1-1613-6F1C-15B86E2B00B7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62782" y="219911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nector: Elbow 29">
                <a:extLst>
                  <a:ext uri="{FF2B5EF4-FFF2-40B4-BE49-F238E27FC236}">
                    <a16:creationId xmlns:a16="http://schemas.microsoft.com/office/drawing/2014/main" id="{7142AD1C-25E2-0BB4-3396-1D0E3881F38F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8362" y="2925829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Connector: Elbow 30">
                <a:extLst>
                  <a:ext uri="{FF2B5EF4-FFF2-40B4-BE49-F238E27FC236}">
                    <a16:creationId xmlns:a16="http://schemas.microsoft.com/office/drawing/2014/main" id="{1234E16B-8445-0360-6795-F074E15EE7FF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8813" y="2564065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Connector: Elbow 31">
                <a:extLst>
                  <a:ext uri="{FF2B5EF4-FFF2-40B4-BE49-F238E27FC236}">
                    <a16:creationId xmlns:a16="http://schemas.microsoft.com/office/drawing/2014/main" id="{4F0D51E2-93E5-0A77-A060-D2DF2B1ABAB5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7912" y="328759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Connector: Elbow 32">
                <a:extLst>
                  <a:ext uri="{FF2B5EF4-FFF2-40B4-BE49-F238E27FC236}">
                    <a16:creationId xmlns:a16="http://schemas.microsoft.com/office/drawing/2014/main" id="{3554531B-7C67-14EE-DD1D-323AB4E9DC8F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7912" y="3649358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head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4C5C29AD-51C9-397A-926D-F3A4A21C3CCA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7912" y="4011124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D93BA2CB-F1A5-EF6E-7761-2A19DFEE58C0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3492" y="4737840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5DEF29D0-104D-E8AF-992B-81084ABD7836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3943" y="4376076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onnector: Elbow 36">
                <a:extLst>
                  <a:ext uri="{FF2B5EF4-FFF2-40B4-BE49-F238E27FC236}">
                    <a16:creationId xmlns:a16="http://schemas.microsoft.com/office/drawing/2014/main" id="{F0872EE5-8B44-E12F-6ED5-0597B1447A80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3042" y="5099604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2D74FFB8-9975-9184-9FC8-ECFC13C934CE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3042" y="5461369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head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Connector: Elbow 38">
                <a:extLst>
                  <a:ext uri="{FF2B5EF4-FFF2-40B4-BE49-F238E27FC236}">
                    <a16:creationId xmlns:a16="http://schemas.microsoft.com/office/drawing/2014/main" id="{60CFE937-8CF0-D407-55E1-AC208C6FFD2C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3492" y="5823131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Connector: Elbow 39">
                <a:extLst>
                  <a:ext uri="{FF2B5EF4-FFF2-40B4-BE49-F238E27FC236}">
                    <a16:creationId xmlns:a16="http://schemas.microsoft.com/office/drawing/2014/main" id="{1E899EF5-C409-B9DE-BFF5-8520D7977687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49523" y="618808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Connector: Elbow 22">
              <a:extLst>
                <a:ext uri="{FF2B5EF4-FFF2-40B4-BE49-F238E27FC236}">
                  <a16:creationId xmlns:a16="http://schemas.microsoft.com/office/drawing/2014/main" id="{EF3DBA0F-F1A4-9DD5-EBF2-B5EFC8F09EB7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682862" y="6553034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A63283A-2D4A-F9B2-B134-6F88ED86D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14/25</a:t>
            </a:r>
          </a:p>
        </p:txBody>
      </p:sp>
    </p:spTree>
    <p:extLst>
      <p:ext uri="{BB962C8B-B14F-4D97-AF65-F5344CB8AC3E}">
        <p14:creationId xmlns:p14="http://schemas.microsoft.com/office/powerpoint/2010/main" val="1325102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190A72D-7EDF-37D2-49DC-4B3CA21281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6010746"/>
              </p:ext>
            </p:extLst>
          </p:nvPr>
        </p:nvGraphicFramePr>
        <p:xfrm>
          <a:off x="1395861" y="1043539"/>
          <a:ext cx="9251486" cy="5120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3378">
                  <a:extLst>
                    <a:ext uri="{9D8B030D-6E8A-4147-A177-3AD203B41FA5}">
                      <a16:colId xmlns:a16="http://schemas.microsoft.com/office/drawing/2014/main" val="1262680615"/>
                    </a:ext>
                  </a:extLst>
                </a:gridCol>
                <a:gridCol w="1059150">
                  <a:extLst>
                    <a:ext uri="{9D8B030D-6E8A-4147-A177-3AD203B41FA5}">
                      <a16:colId xmlns:a16="http://schemas.microsoft.com/office/drawing/2014/main" val="1759802186"/>
                    </a:ext>
                  </a:extLst>
                </a:gridCol>
                <a:gridCol w="1544320">
                  <a:extLst>
                    <a:ext uri="{9D8B030D-6E8A-4147-A177-3AD203B41FA5}">
                      <a16:colId xmlns:a16="http://schemas.microsoft.com/office/drawing/2014/main" val="2028547267"/>
                    </a:ext>
                  </a:extLst>
                </a:gridCol>
                <a:gridCol w="2944638">
                  <a:extLst>
                    <a:ext uri="{9D8B030D-6E8A-4147-A177-3AD203B41FA5}">
                      <a16:colId xmlns:a16="http://schemas.microsoft.com/office/drawing/2014/main" val="3729033984"/>
                    </a:ext>
                  </a:extLst>
                </a:gridCol>
              </a:tblGrid>
              <a:tr h="349853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Drawing number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5908042"/>
                  </a:ext>
                </a:extLst>
              </a:tr>
              <a:tr h="2385186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MLI 2K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LHCACFTS0514</a:t>
                      </a:r>
                      <a:endParaRPr lang="en-US" sz="140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hlinkClick r:id="rId2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algn="l" fontAlgn="ctr"/>
                      <a:r>
                        <a:rPr lang="en-US" sz="1200" b="0" i="0" u="sng" strike="noStrike">
                          <a:solidFill>
                            <a:srgbClr val="0093BE"/>
                          </a:solidFill>
                          <a:effectLst/>
                          <a:latin typeface="+mn-lt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https://edms.cern.ch/document/3015832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</a:t>
                      </a:r>
                    </a:p>
                    <a:p>
                      <a:pPr algn="l" fontAlgn="ctr"/>
                      <a:r>
                        <a:rPr lang="en-US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https://edms.cern.ch/document/2144140</a:t>
                      </a:r>
                      <a:endParaRPr lang="en-US" sz="1200" b="0" i="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7120977"/>
                  </a:ext>
                </a:extLst>
              </a:tr>
              <a:tr h="2385186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MLI 50K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LHCACFTS0515</a:t>
                      </a:r>
                      <a:endParaRPr lang="en-US" sz="14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24257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61335A9-1C78-6AD7-40AF-C947CBAB3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MLI (detailed design managed by manufacturer)</a:t>
            </a:r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6217824-EBA9-AAA0-9141-7F2D420DF0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962643" y="1471282"/>
            <a:ext cx="2640774" cy="222683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F4E4E-1FA4-37B4-A6DC-6E3F05D39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2E8D19-DF0F-3DB8-C676-82D15E234BC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638605" y="3794413"/>
            <a:ext cx="3288850" cy="236935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41B57-F5F5-F7C7-C73B-1344B1DA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15/25</a:t>
            </a:r>
          </a:p>
        </p:txBody>
      </p:sp>
    </p:spTree>
    <p:extLst>
      <p:ext uri="{BB962C8B-B14F-4D97-AF65-F5344CB8AC3E}">
        <p14:creationId xmlns:p14="http://schemas.microsoft.com/office/powerpoint/2010/main" val="1427058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12586-2967-D38E-DC63-7651D93CC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6" descr="A screenshot of a computer&#10;&#10;Description automatically generated">
            <a:extLst>
              <a:ext uri="{FF2B5EF4-FFF2-40B4-BE49-F238E27FC236}">
                <a16:creationId xmlns:a16="http://schemas.microsoft.com/office/drawing/2014/main" id="{C6433B00-5158-318F-C018-C05FB7CBE4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600" t="3320" r="40945" b="14836"/>
          <a:stretch/>
        </p:blipFill>
        <p:spPr>
          <a:xfrm>
            <a:off x="2218441" y="0"/>
            <a:ext cx="7755118" cy="68580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21708FD-B1D3-838C-91A7-79F2955629ED}"/>
              </a:ext>
            </a:extLst>
          </p:cNvPr>
          <p:cNvSpPr/>
          <p:nvPr/>
        </p:nvSpPr>
        <p:spPr>
          <a:xfrm>
            <a:off x="2218441" y="1833514"/>
            <a:ext cx="7755118" cy="5024486"/>
          </a:xfrm>
          <a:custGeom>
            <a:avLst/>
            <a:gdLst>
              <a:gd name="connsiteX0" fmla="*/ 1231769 w 7755118"/>
              <a:gd name="connsiteY0" fmla="*/ 4557859 h 5024486"/>
              <a:gd name="connsiteX1" fmla="*/ 1231769 w 7755118"/>
              <a:gd name="connsiteY1" fmla="*/ 4925505 h 5024486"/>
              <a:gd name="connsiteX2" fmla="*/ 2551522 w 7755118"/>
              <a:gd name="connsiteY2" fmla="*/ 4925505 h 5024486"/>
              <a:gd name="connsiteX3" fmla="*/ 2551522 w 7755118"/>
              <a:gd name="connsiteY3" fmla="*/ 4557859 h 5024486"/>
              <a:gd name="connsiteX4" fmla="*/ 1231769 w 7755118"/>
              <a:gd name="connsiteY4" fmla="*/ 3200399 h 5024486"/>
              <a:gd name="connsiteX5" fmla="*/ 1231769 w 7755118"/>
              <a:gd name="connsiteY5" fmla="*/ 3643458 h 5024486"/>
              <a:gd name="connsiteX6" fmla="*/ 2551522 w 7755118"/>
              <a:gd name="connsiteY6" fmla="*/ 3643458 h 5024486"/>
              <a:gd name="connsiteX7" fmla="*/ 2551522 w 7755118"/>
              <a:gd name="connsiteY7" fmla="*/ 3200399 h 5024486"/>
              <a:gd name="connsiteX8" fmla="*/ 6420231 w 7755118"/>
              <a:gd name="connsiteY8" fmla="*/ 2295426 h 5024486"/>
              <a:gd name="connsiteX9" fmla="*/ 6420231 w 7755118"/>
              <a:gd name="connsiteY9" fmla="*/ 2724345 h 5024486"/>
              <a:gd name="connsiteX10" fmla="*/ 7739074 w 7755118"/>
              <a:gd name="connsiteY10" fmla="*/ 2724345 h 5024486"/>
              <a:gd name="connsiteX11" fmla="*/ 7739074 w 7755118"/>
              <a:gd name="connsiteY11" fmla="*/ 2295426 h 5024486"/>
              <a:gd name="connsiteX12" fmla="*/ 25139 w 7755118"/>
              <a:gd name="connsiteY12" fmla="*/ 589175 h 5024486"/>
              <a:gd name="connsiteX13" fmla="*/ 25139 w 7755118"/>
              <a:gd name="connsiteY13" fmla="*/ 1032234 h 5024486"/>
              <a:gd name="connsiteX14" fmla="*/ 1231769 w 7755118"/>
              <a:gd name="connsiteY14" fmla="*/ 1032234 h 5024486"/>
              <a:gd name="connsiteX15" fmla="*/ 1231769 w 7755118"/>
              <a:gd name="connsiteY15" fmla="*/ 589175 h 5024486"/>
              <a:gd name="connsiteX16" fmla="*/ 5040198 w 7755118"/>
              <a:gd name="connsiteY16" fmla="*/ 38913 h 5024486"/>
              <a:gd name="connsiteX17" fmla="*/ 5040198 w 7755118"/>
              <a:gd name="connsiteY17" fmla="*/ 427087 h 5024486"/>
              <a:gd name="connsiteX18" fmla="*/ 6388231 w 7755118"/>
              <a:gd name="connsiteY18" fmla="*/ 427087 h 5024486"/>
              <a:gd name="connsiteX19" fmla="*/ 6388231 w 7755118"/>
              <a:gd name="connsiteY19" fmla="*/ 38913 h 5024486"/>
              <a:gd name="connsiteX20" fmla="*/ 0 w 7755118"/>
              <a:gd name="connsiteY20" fmla="*/ 0 h 5024486"/>
              <a:gd name="connsiteX21" fmla="*/ 7755118 w 7755118"/>
              <a:gd name="connsiteY21" fmla="*/ 0 h 5024486"/>
              <a:gd name="connsiteX22" fmla="*/ 7755118 w 7755118"/>
              <a:gd name="connsiteY22" fmla="*/ 5024486 h 5024486"/>
              <a:gd name="connsiteX23" fmla="*/ 0 w 7755118"/>
              <a:gd name="connsiteY23" fmla="*/ 5024486 h 50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755118" h="5024486">
                <a:moveTo>
                  <a:pt x="1231769" y="4557859"/>
                </a:moveTo>
                <a:lnTo>
                  <a:pt x="1231769" y="4925505"/>
                </a:lnTo>
                <a:lnTo>
                  <a:pt x="2551522" y="4925505"/>
                </a:lnTo>
                <a:lnTo>
                  <a:pt x="2551522" y="4557859"/>
                </a:lnTo>
                <a:close/>
                <a:moveTo>
                  <a:pt x="1231769" y="3200399"/>
                </a:moveTo>
                <a:lnTo>
                  <a:pt x="1231769" y="3643458"/>
                </a:lnTo>
                <a:lnTo>
                  <a:pt x="2551522" y="3643458"/>
                </a:lnTo>
                <a:lnTo>
                  <a:pt x="2551522" y="3200399"/>
                </a:lnTo>
                <a:close/>
                <a:moveTo>
                  <a:pt x="6420231" y="2295426"/>
                </a:moveTo>
                <a:lnTo>
                  <a:pt x="6420231" y="2724345"/>
                </a:lnTo>
                <a:lnTo>
                  <a:pt x="7739074" y="2724345"/>
                </a:lnTo>
                <a:lnTo>
                  <a:pt x="7739074" y="2295426"/>
                </a:lnTo>
                <a:close/>
                <a:moveTo>
                  <a:pt x="25139" y="589175"/>
                </a:moveTo>
                <a:lnTo>
                  <a:pt x="25139" y="1032234"/>
                </a:lnTo>
                <a:lnTo>
                  <a:pt x="1231769" y="1032234"/>
                </a:lnTo>
                <a:lnTo>
                  <a:pt x="1231769" y="589175"/>
                </a:lnTo>
                <a:close/>
                <a:moveTo>
                  <a:pt x="5040198" y="38913"/>
                </a:moveTo>
                <a:lnTo>
                  <a:pt x="5040198" y="427087"/>
                </a:lnTo>
                <a:lnTo>
                  <a:pt x="6388231" y="427087"/>
                </a:lnTo>
                <a:lnTo>
                  <a:pt x="6388231" y="38913"/>
                </a:lnTo>
                <a:close/>
                <a:moveTo>
                  <a:pt x="0" y="0"/>
                </a:moveTo>
                <a:lnTo>
                  <a:pt x="7755118" y="0"/>
                </a:lnTo>
                <a:lnTo>
                  <a:pt x="7755118" y="5024486"/>
                </a:lnTo>
                <a:lnTo>
                  <a:pt x="0" y="5024486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11080-DE85-D399-A1AD-5603757B0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16/25</a:t>
            </a:r>
          </a:p>
        </p:txBody>
      </p:sp>
    </p:spTree>
    <p:extLst>
      <p:ext uri="{BB962C8B-B14F-4D97-AF65-F5344CB8AC3E}">
        <p14:creationId xmlns:p14="http://schemas.microsoft.com/office/powerpoint/2010/main" val="3310705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291AD4B-36DF-024D-D24A-2ECFEC14D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298651"/>
              </p:ext>
            </p:extLst>
          </p:nvPr>
        </p:nvGraphicFramePr>
        <p:xfrm>
          <a:off x="538480" y="1504770"/>
          <a:ext cx="11115040" cy="38484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23840">
                  <a:extLst>
                    <a:ext uri="{9D8B030D-6E8A-4147-A177-3AD203B41FA5}">
                      <a16:colId xmlns:a16="http://schemas.microsoft.com/office/drawing/2014/main" val="4139019250"/>
                    </a:ext>
                  </a:extLst>
                </a:gridCol>
                <a:gridCol w="1414861">
                  <a:extLst>
                    <a:ext uri="{9D8B030D-6E8A-4147-A177-3AD203B41FA5}">
                      <a16:colId xmlns:a16="http://schemas.microsoft.com/office/drawing/2014/main" val="1615215025"/>
                    </a:ext>
                  </a:extLst>
                </a:gridCol>
                <a:gridCol w="1564546">
                  <a:extLst>
                    <a:ext uri="{9D8B030D-6E8A-4147-A177-3AD203B41FA5}">
                      <a16:colId xmlns:a16="http://schemas.microsoft.com/office/drawing/2014/main" val="170707165"/>
                    </a:ext>
                  </a:extLst>
                </a:gridCol>
                <a:gridCol w="2811793">
                  <a:extLst>
                    <a:ext uri="{9D8B030D-6E8A-4147-A177-3AD203B41FA5}">
                      <a16:colId xmlns:a16="http://schemas.microsoft.com/office/drawing/2014/main" val="416537444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/>
                        <a:t>Drawing number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8922794"/>
                  </a:ext>
                </a:extLst>
              </a:tr>
              <a:tr h="3482698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Warm Magnetic Shield</a:t>
                      </a:r>
                      <a:endParaRPr lang="en-US" sz="140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/>
                        <a:t>LHCACFWM0058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"/>
                        </a:rPr>
                        <a:t>https://edms.cern.ch/document/2825848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fr-FR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https://edms.cern.ch/document/2101926</a:t>
                      </a: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0486684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3E5ABB3-0A20-917E-4032-81781855E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Warm Magnetic Shield</a:t>
            </a:r>
            <a:endParaRPr lang="en-US"/>
          </a:p>
        </p:txBody>
      </p:sp>
      <p:pic>
        <p:nvPicPr>
          <p:cNvPr id="6" name="Content Placeholder 5" descr="A grey rectangular object with holes&#10;&#10;Description automatically generated">
            <a:extLst>
              <a:ext uri="{FF2B5EF4-FFF2-40B4-BE49-F238E27FC236}">
                <a16:creationId xmlns:a16="http://schemas.microsoft.com/office/drawing/2014/main" id="{6441A290-010B-16EF-1154-7001C50E68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327" y="2068083"/>
            <a:ext cx="5164033" cy="314855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A3F9D-DB9C-2512-3CE7-600E82B34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ECFDAF-0334-73EE-F182-094CAB9DE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17/25</a:t>
            </a:r>
          </a:p>
        </p:txBody>
      </p:sp>
    </p:spTree>
    <p:extLst>
      <p:ext uri="{BB962C8B-B14F-4D97-AF65-F5344CB8AC3E}">
        <p14:creationId xmlns:p14="http://schemas.microsoft.com/office/powerpoint/2010/main" val="3851622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F25FD-F37E-7852-71BD-CC6D7F79E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RFD Cryomodule assembly sequence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B8A4569-DAC7-CC5D-8496-47454786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2FAA30E1-D51A-EFBF-8B85-E857000383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-2" y="931907"/>
            <a:ext cx="12192000" cy="50658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413A5E-14A7-D56D-56FE-13B30D6AF2E6}"/>
              </a:ext>
            </a:extLst>
          </p:cNvPr>
          <p:cNvSpPr txBox="1"/>
          <p:nvPr/>
        </p:nvSpPr>
        <p:spPr>
          <a:xfrm>
            <a:off x="1704571" y="6017092"/>
            <a:ext cx="51555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/>
              <a:t>Engineering specifications:</a:t>
            </a:r>
          </a:p>
          <a:p>
            <a:r>
              <a:rPr lang="en-US" sz="1000">
                <a:hlinkClick r:id="rId3"/>
              </a:rPr>
              <a:t>https://edms.cern.ch/document/2706475</a:t>
            </a:r>
            <a:r>
              <a:rPr lang="en-US" sz="1000"/>
              <a:t> (welded joints for DQW and RFD cryomodules)</a:t>
            </a:r>
          </a:p>
          <a:p>
            <a:r>
              <a:rPr lang="en-US" sz="1000">
                <a:hlinkClick r:id="rId4"/>
              </a:rPr>
              <a:t>https://edms.cern.ch/document/2043014</a:t>
            </a:r>
            <a:r>
              <a:rPr lang="en-US" sz="1000"/>
              <a:t> (cryomodules for Crab Cavities)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272FCF-FE92-4626-C07B-B172657F4826}"/>
              </a:ext>
            </a:extLst>
          </p:cNvPr>
          <p:cNvSpPr txBox="1"/>
          <p:nvPr/>
        </p:nvSpPr>
        <p:spPr>
          <a:xfrm>
            <a:off x="9611862" y="6035703"/>
            <a:ext cx="20297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i="0" u="none" strike="noStrike">
                <a:solidFill>
                  <a:srgbClr val="0645AD"/>
                </a:solidFill>
                <a:effectLst/>
                <a:hlinkClick r:id="rId5"/>
              </a:rPr>
              <a:t>https://edms.cern.ch/document/3086385</a:t>
            </a:r>
            <a:endParaRPr lang="en-US" sz="8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236B1-3190-D528-6110-D91857C30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r>
              <a:rPr lang="fr-FR"/>
              <a:t>/25</a:t>
            </a:r>
          </a:p>
        </p:txBody>
      </p:sp>
    </p:spTree>
    <p:extLst>
      <p:ext uri="{BB962C8B-B14F-4D97-AF65-F5344CB8AC3E}">
        <p14:creationId xmlns:p14="http://schemas.microsoft.com/office/powerpoint/2010/main" val="1414614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0" descr="A screenshot of a computer&#10;&#10;Description automatically generated">
            <a:extLst>
              <a:ext uri="{FF2B5EF4-FFF2-40B4-BE49-F238E27FC236}">
                <a16:creationId xmlns:a16="http://schemas.microsoft.com/office/drawing/2014/main" id="{E4AFE710-5E59-96B1-A975-A2159B5E4F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429" t="3096" r="33967" b="29765"/>
          <a:stretch/>
        </p:blipFill>
        <p:spPr>
          <a:xfrm>
            <a:off x="0" y="133501"/>
            <a:ext cx="12191999" cy="6590997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86AA6A3-F7C7-474C-0028-82B39E4EB0DF}"/>
              </a:ext>
            </a:extLst>
          </p:cNvPr>
          <p:cNvSpPr/>
          <p:nvPr/>
        </p:nvSpPr>
        <p:spPr>
          <a:xfrm>
            <a:off x="2" y="2260879"/>
            <a:ext cx="12191999" cy="4463619"/>
          </a:xfrm>
          <a:custGeom>
            <a:avLst/>
            <a:gdLst>
              <a:gd name="connsiteX0" fmla="*/ 9939 w 12191999"/>
              <a:gd name="connsiteY0" fmla="*/ 3512737 h 4463619"/>
              <a:gd name="connsiteX1" fmla="*/ 9939 w 12191999"/>
              <a:gd name="connsiteY1" fmla="*/ 4041789 h 4463619"/>
              <a:gd name="connsiteX2" fmla="*/ 1480930 w 12191999"/>
              <a:gd name="connsiteY2" fmla="*/ 4041789 h 4463619"/>
              <a:gd name="connsiteX3" fmla="*/ 1480930 w 12191999"/>
              <a:gd name="connsiteY3" fmla="*/ 3512737 h 4463619"/>
              <a:gd name="connsiteX4" fmla="*/ 2918920 w 12191999"/>
              <a:gd name="connsiteY4" fmla="*/ 2485083 h 4463619"/>
              <a:gd name="connsiteX5" fmla="*/ 2918920 w 12191999"/>
              <a:gd name="connsiteY5" fmla="*/ 2976479 h 4463619"/>
              <a:gd name="connsiteX6" fmla="*/ 4447106 w 12191999"/>
              <a:gd name="connsiteY6" fmla="*/ 2976479 h 4463619"/>
              <a:gd name="connsiteX7" fmla="*/ 4447106 w 12191999"/>
              <a:gd name="connsiteY7" fmla="*/ 2485083 h 4463619"/>
              <a:gd name="connsiteX8" fmla="*/ 8972545 w 12191999"/>
              <a:gd name="connsiteY8" fmla="*/ 2347550 h 4463619"/>
              <a:gd name="connsiteX9" fmla="*/ 8972545 w 12191999"/>
              <a:gd name="connsiteY9" fmla="*/ 2766090 h 4463619"/>
              <a:gd name="connsiteX10" fmla="*/ 10535671 w 12191999"/>
              <a:gd name="connsiteY10" fmla="*/ 2766090 h 4463619"/>
              <a:gd name="connsiteX11" fmla="*/ 10535671 w 12191999"/>
              <a:gd name="connsiteY11" fmla="*/ 2347550 h 4463619"/>
              <a:gd name="connsiteX12" fmla="*/ 10571355 w 12191999"/>
              <a:gd name="connsiteY12" fmla="*/ 86825 h 4463619"/>
              <a:gd name="connsiteX13" fmla="*/ 10571355 w 12191999"/>
              <a:gd name="connsiteY13" fmla="*/ 906066 h 4463619"/>
              <a:gd name="connsiteX14" fmla="*/ 12174158 w 12191999"/>
              <a:gd name="connsiteY14" fmla="*/ 906066 h 4463619"/>
              <a:gd name="connsiteX15" fmla="*/ 12174158 w 12191999"/>
              <a:gd name="connsiteY15" fmla="*/ 86825 h 4463619"/>
              <a:gd name="connsiteX16" fmla="*/ 0 w 12191999"/>
              <a:gd name="connsiteY16" fmla="*/ 0 h 4463619"/>
              <a:gd name="connsiteX17" fmla="*/ 12191999 w 12191999"/>
              <a:gd name="connsiteY17" fmla="*/ 0 h 4463619"/>
              <a:gd name="connsiteX18" fmla="*/ 12191999 w 12191999"/>
              <a:gd name="connsiteY18" fmla="*/ 4463619 h 4463619"/>
              <a:gd name="connsiteX19" fmla="*/ 0 w 12191999"/>
              <a:gd name="connsiteY19" fmla="*/ 4463619 h 4463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1999" h="4463619">
                <a:moveTo>
                  <a:pt x="9939" y="3512737"/>
                </a:moveTo>
                <a:lnTo>
                  <a:pt x="9939" y="4041789"/>
                </a:lnTo>
                <a:lnTo>
                  <a:pt x="1480930" y="4041789"/>
                </a:lnTo>
                <a:lnTo>
                  <a:pt x="1480930" y="3512737"/>
                </a:lnTo>
                <a:close/>
                <a:moveTo>
                  <a:pt x="2918920" y="2485083"/>
                </a:moveTo>
                <a:lnTo>
                  <a:pt x="2918920" y="2976479"/>
                </a:lnTo>
                <a:lnTo>
                  <a:pt x="4447106" y="2976479"/>
                </a:lnTo>
                <a:lnTo>
                  <a:pt x="4447106" y="2485083"/>
                </a:lnTo>
                <a:close/>
                <a:moveTo>
                  <a:pt x="8972545" y="2347550"/>
                </a:moveTo>
                <a:lnTo>
                  <a:pt x="8972545" y="2766090"/>
                </a:lnTo>
                <a:lnTo>
                  <a:pt x="10535671" y="2766090"/>
                </a:lnTo>
                <a:lnTo>
                  <a:pt x="10535671" y="2347550"/>
                </a:lnTo>
                <a:close/>
                <a:moveTo>
                  <a:pt x="10571355" y="86825"/>
                </a:moveTo>
                <a:lnTo>
                  <a:pt x="10571355" y="906066"/>
                </a:lnTo>
                <a:lnTo>
                  <a:pt x="12174158" y="906066"/>
                </a:lnTo>
                <a:lnTo>
                  <a:pt x="12174158" y="86825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4463619"/>
                </a:lnTo>
                <a:lnTo>
                  <a:pt x="0" y="4463619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B4DC4-BDCA-8F85-2F46-07C12519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18/25</a:t>
            </a:r>
          </a:p>
        </p:txBody>
      </p:sp>
    </p:spTree>
    <p:extLst>
      <p:ext uri="{BB962C8B-B14F-4D97-AF65-F5344CB8AC3E}">
        <p14:creationId xmlns:p14="http://schemas.microsoft.com/office/powerpoint/2010/main" val="2359081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5D080-5C33-587E-C1A4-C024248DB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UHV Chambers</a:t>
            </a:r>
            <a:endParaRPr lang="en-US"/>
          </a:p>
        </p:txBody>
      </p:sp>
      <p:graphicFrame>
        <p:nvGraphicFramePr>
          <p:cNvPr id="17" name="Content Placeholder 16">
            <a:extLst>
              <a:ext uri="{FF2B5EF4-FFF2-40B4-BE49-F238E27FC236}">
                <a16:creationId xmlns:a16="http://schemas.microsoft.com/office/drawing/2014/main" id="{90B3725D-57EE-03EF-204D-0A537F9946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879839"/>
              </p:ext>
            </p:extLst>
          </p:nvPr>
        </p:nvGraphicFramePr>
        <p:xfrm>
          <a:off x="698145" y="832017"/>
          <a:ext cx="10795710" cy="5394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4660">
                  <a:extLst>
                    <a:ext uri="{9D8B030D-6E8A-4147-A177-3AD203B41FA5}">
                      <a16:colId xmlns:a16="http://schemas.microsoft.com/office/drawing/2014/main" val="2108017286"/>
                    </a:ext>
                  </a:extLst>
                </a:gridCol>
                <a:gridCol w="3413309">
                  <a:extLst>
                    <a:ext uri="{9D8B030D-6E8A-4147-A177-3AD203B41FA5}">
                      <a16:colId xmlns:a16="http://schemas.microsoft.com/office/drawing/2014/main" val="1177784036"/>
                    </a:ext>
                  </a:extLst>
                </a:gridCol>
                <a:gridCol w="1516941">
                  <a:extLst>
                    <a:ext uri="{9D8B030D-6E8A-4147-A177-3AD203B41FA5}">
                      <a16:colId xmlns:a16="http://schemas.microsoft.com/office/drawing/2014/main" val="460705487"/>
                    </a:ext>
                  </a:extLst>
                </a:gridCol>
                <a:gridCol w="3860800">
                  <a:extLst>
                    <a:ext uri="{9D8B030D-6E8A-4147-A177-3AD203B41FA5}">
                      <a16:colId xmlns:a16="http://schemas.microsoft.com/office/drawing/2014/main" val="1075180456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number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9159948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Extremity vacuum chamber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LHCAVA__0202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LHCAVA__0203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LHCAVA__0204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LHCAVA__0205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fr-FR" sz="1200">
                          <a:latin typeface="+mn-lt"/>
                          <a:hlinkClick r:id="rId3"/>
                        </a:rPr>
                        <a:t>https://edms.cern.ch/document/2728852</a:t>
                      </a:r>
                      <a:r>
                        <a:rPr lang="fr-FR" sz="1200">
                          <a:latin typeface="+mn-lt"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8399054"/>
                  </a:ext>
                </a:extLst>
              </a:tr>
              <a:tr h="457200">
                <a:tc rowSpan="6"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+mn-lt"/>
                        </a:rPr>
                        <a:t>Cold warm transition cavity line SHORT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LHCVBMCC0032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fr-FR" sz="1200">
                          <a:latin typeface="+mn-lt"/>
                          <a:hlinkClick r:id="rId4"/>
                        </a:rPr>
                        <a:t>https://edms.cern.ch/document/2274615</a:t>
                      </a:r>
                      <a:r>
                        <a:rPr lang="fr-FR" sz="1200">
                          <a:latin typeface="+mn-lt"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3812406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+mn-lt"/>
                        </a:rPr>
                        <a:t>Cold warm transition cavity line LONG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LHCVBMCC0034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fr-FR" sz="1200">
                          <a:latin typeface="+mn-lt"/>
                          <a:hlinkClick r:id="rId5"/>
                        </a:rPr>
                        <a:t>https://edms.cern.ch/document/2274634</a:t>
                      </a:r>
                      <a:r>
                        <a:rPr lang="fr-FR" sz="1200">
                          <a:latin typeface="+mn-lt"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226462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+mn-lt"/>
                        </a:rPr>
                        <a:t>Cold warm transition secondary line SHORT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LHCVBMCC0033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fr-FR" sz="1200">
                          <a:latin typeface="+mn-lt"/>
                          <a:hlinkClick r:id="rId6"/>
                        </a:rPr>
                        <a:t>https://edms.cern.ch/document/2273908</a:t>
                      </a:r>
                      <a:r>
                        <a:rPr lang="fr-FR" sz="1200">
                          <a:latin typeface="+mn-lt"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5352973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+mn-lt"/>
                        </a:rPr>
                        <a:t>Cold warm transition secondary line LONG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LHCVBMCC0035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fr-FR" sz="1200">
                          <a:latin typeface="+mn-lt"/>
                          <a:hlinkClick r:id="rId7"/>
                        </a:rPr>
                        <a:t>https://edms.cern.ch/document/2274732</a:t>
                      </a:r>
                      <a:r>
                        <a:rPr lang="fr-FR" sz="1200">
                          <a:latin typeface="+mn-lt"/>
                        </a:rPr>
                        <a:t>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1947253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Inter cavity chamber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LHCVBMCI0014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fr-FR" sz="1200">
                          <a:latin typeface="+mn-lt"/>
                          <a:hlinkClick r:id="rId8"/>
                        </a:rPr>
                        <a:t>https://edms.cern.ch/document/2396174</a:t>
                      </a:r>
                      <a:r>
                        <a:rPr lang="fr-FR" sz="1200">
                          <a:latin typeface="+mn-lt"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79183665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Inter beam screen chamber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LHCVBMCI0015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fr-FR" sz="1200">
                          <a:latin typeface="+mn-lt"/>
                          <a:hlinkClick r:id="rId9"/>
                        </a:rPr>
                        <a:t>https://edms.cern.ch/document/2396178</a:t>
                      </a:r>
                      <a:r>
                        <a:rPr lang="fr-FR" sz="1200">
                          <a:latin typeface="+mn-lt"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7761094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Beam screen</a:t>
                      </a:r>
                    </a:p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(included in Dressed Cavity)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LHCVSSCA0024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+mn-lt"/>
                        </a:rPr>
                        <a:t>Drawing folder: </a:t>
                      </a:r>
                      <a:r>
                        <a:rPr lang="fr-FR" sz="1200">
                          <a:latin typeface="+mn-lt"/>
                          <a:hlinkClick r:id="rId10"/>
                        </a:rPr>
                        <a:t>https://edms.cern.ch/document/2359491</a:t>
                      </a:r>
                      <a:r>
                        <a:rPr lang="fr-FR" sz="1200">
                          <a:latin typeface="+mn-lt"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en-US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https://edms.cern.ch/document/2399620</a:t>
                      </a:r>
                      <a:r>
                        <a:rPr lang="en-US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3055825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6162D4-B6BF-2BA1-0841-76B4661A1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534C84D-50AE-2092-3DC2-C8859A6E3E1F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4293" b="94823" l="4352" r="95195">
                        <a14:foregroundMark x1="11877" y1="7576" x2="12239" y2="4419"/>
                        <a14:foregroundMark x1="21124" y1="6944" x2="21668" y2="4293"/>
                        <a14:foregroundMark x1="25839" y1="8460" x2="27199" y2="5177"/>
                        <a14:foregroundMark x1="29556" y1="8460" x2="30100" y2="5808"/>
                        <a14:foregroundMark x1="8250" y1="8333" x2="9066" y2="6439"/>
                        <a14:foregroundMark x1="4805" y1="18561" x2="4533" y2="15025"/>
                        <a14:foregroundMark x1="11423" y1="83333" x2="11423" y2="80051"/>
                        <a14:foregroundMark x1="10789" y1="75253" x2="13690" y2="75253"/>
                        <a14:foregroundMark x1="7616" y1="74874" x2="7616" y2="74874"/>
                        <a14:foregroundMark x1="7888" y1="73485" x2="7888" y2="73485"/>
                        <a14:foregroundMark x1="37534" y1="9975" x2="37806" y2="6439"/>
                        <a14:foregroundMark x1="42520" y1="8460" x2="42520" y2="6187"/>
                        <a14:foregroundMark x1="46147" y1="10227" x2="46147" y2="8081"/>
                        <a14:foregroundMark x1="51405" y1="10227" x2="50680" y2="7197"/>
                        <a14:foregroundMark x1="54941" y1="9975" x2="55122" y2="6187"/>
                        <a14:foregroundMark x1="82140" y1="23737" x2="78060" y2="22727"/>
                        <a14:foregroundMark x1="89483" y1="14015" x2="89121" y2="10985"/>
                        <a14:foregroundMark x1="90481" y1="9848" x2="90481" y2="6944"/>
                        <a14:foregroundMark x1="92294" y1="16162" x2="95195" y2="14268"/>
                        <a14:foregroundMark x1="89755" y1="81187" x2="89393" y2="85985"/>
                        <a14:foregroundMark x1="92112" y1="75505" x2="92112" y2="74242"/>
                        <a14:foregroundMark x1="79420" y1="78914" x2="75975" y2="78914"/>
                        <a14:foregroundMark x1="84134" y1="92551" x2="87398" y2="93939"/>
                        <a14:foregroundMark x1="75431" y1="85859" x2="74977" y2="88889"/>
                        <a14:foregroundMark x1="54306" y1="91414" x2="54125" y2="92929"/>
                        <a14:foregroundMark x1="50227" y1="92045" x2="49411" y2="94823"/>
                        <a14:foregroundMark x1="45875" y1="91414" x2="45966" y2="925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440" y="2987177"/>
            <a:ext cx="1079502" cy="7751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07211E-EAC6-8751-ED0E-60A9AEE7380A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3452" b="95635" l="4226" r="95031">
                        <a14:foregroundMark x1="4397" y1="21726" x2="5026" y2="17259"/>
                        <a14:foregroundMark x1="6168" y1="75533" x2="6568" y2="77766"/>
                        <a14:foregroundMark x1="32667" y1="87310" x2="32381" y2="88934"/>
                        <a14:foregroundMark x1="32267" y1="95635" x2="32895" y2="95736"/>
                        <a14:foregroundMark x1="37236" y1="17056" x2="37065" y2="18883"/>
                        <a14:foregroundMark x1="42090" y1="16954" x2="42090" y2="18680"/>
                        <a14:foregroundMark x1="32610" y1="3655" x2="31753" y2="3553"/>
                        <a14:foregroundMark x1="89549" y1="16142" x2="89549" y2="19797"/>
                        <a14:foregroundMark x1="94746" y1="22944" x2="95031" y2="27208"/>
                        <a14:foregroundMark x1="92804" y1="28832" x2="87950" y2="28020"/>
                        <a14:foregroundMark x1="93375" y1="74518" x2="92918" y2="77868"/>
                        <a14:foregroundMark x1="88350" y1="81015" x2="85494" y2="76751"/>
                        <a14:foregroundMark x1="83838" y1="72893" x2="78298" y2="73096"/>
                        <a14:foregroundMark x1="73958" y1="73503" x2="71216" y2="76751"/>
                        <a14:foregroundMark x1="68247" y1="76650" x2="50257" y2="76650"/>
                        <a14:foregroundMark x1="41805" y1="77056" x2="8681" y2="77157"/>
                        <a14:foregroundMark x1="31696" y1="81929" x2="31582" y2="84670"/>
                        <a14:foregroundMark x1="33581" y1="89239" x2="32610" y2="92792"/>
                        <a14:foregroundMark x1="36950" y1="83147" x2="36950" y2="84264"/>
                        <a14:foregroundMark x1="39121" y1="82335" x2="39121" y2="85076"/>
                        <a14:foregroundMark x1="40206" y1="81929" x2="39806" y2="84365"/>
                        <a14:foregroundMark x1="42547" y1="82234" x2="42262" y2="84365"/>
                        <a14:foregroundMark x1="44774" y1="82335" x2="44489" y2="85178"/>
                        <a14:foregroundMark x1="46602" y1="81827" x2="46773" y2="83655"/>
                        <a14:foregroundMark x1="49572" y1="82335" x2="49572" y2="83959"/>
                        <a14:foregroundMark x1="52599" y1="81929" x2="52027" y2="84365"/>
                        <a14:foregroundMark x1="54769" y1="81015" x2="54769" y2="83046"/>
                        <a14:foregroundMark x1="57510" y1="82234" x2="57110" y2="84365"/>
                        <a14:foregroundMark x1="59794" y1="82030" x2="59452" y2="84061"/>
                        <a14:foregroundMark x1="64877" y1="82030" x2="64592" y2="83553"/>
                        <a14:foregroundMark x1="67676" y1="82640" x2="67333" y2="83452"/>
                        <a14:foregroundMark x1="26442" y1="82437" x2="26442" y2="83553"/>
                        <a14:foregroundMark x1="20046" y1="82437" x2="20331" y2="84061"/>
                        <a14:foregroundMark x1="19132" y1="83046" x2="20046" y2="84772"/>
                        <a14:foregroundMark x1="16448" y1="82843" x2="16905" y2="84670"/>
                        <a14:foregroundMark x1="14163" y1="83147" x2="14906" y2="85279"/>
                        <a14:foregroundMark x1="10223" y1="83655" x2="10908" y2="86701"/>
                        <a14:foregroundMark x1="5882" y1="26294" x2="10737" y2="16650"/>
                        <a14:foregroundMark x1="10737" y1="16650" x2="10737" y2="16650"/>
                        <a14:foregroundMark x1="11194" y1="13198" x2="10908" y2="10152"/>
                        <a14:foregroundMark x1="31696" y1="17462" x2="32381" y2="10964"/>
                        <a14:foregroundMark x1="14449" y1="16853" x2="25186" y2="17868"/>
                        <a14:foregroundMark x1="33866" y1="21015" x2="37007" y2="21117"/>
                        <a14:foregroundMark x1="37007" y1="21117" x2="39692" y2="18579"/>
                        <a14:foregroundMark x1="39692" y1="18579" x2="39749" y2="16650"/>
                        <a14:foregroundMark x1="44603" y1="16142" x2="44603" y2="18579"/>
                        <a14:foregroundMark x1="46830" y1="16447" x2="46830" y2="18883"/>
                        <a14:foregroundMark x1="49286" y1="15736" x2="49400" y2="18274"/>
                        <a14:foregroundMark x1="51685" y1="15330" x2="51913" y2="18173"/>
                        <a14:foregroundMark x1="53741" y1="17360" x2="54083" y2="19289"/>
                        <a14:foregroundMark x1="54140" y1="15228" x2="54540" y2="17056"/>
                        <a14:foregroundMark x1="56368" y1="16041" x2="56882" y2="19492"/>
                        <a14:foregroundMark x1="58938" y1="16142" x2="60023" y2="18579"/>
                        <a14:foregroundMark x1="61622" y1="15431" x2="62364" y2="18274"/>
                        <a14:foregroundMark x1="64363" y1="15228" x2="64934" y2="17766"/>
                        <a14:foregroundMark x1="66876" y1="14822" x2="67619" y2="16650"/>
                        <a14:foregroundMark x1="69046" y1="14518" x2="70303" y2="17056"/>
                        <a14:foregroundMark x1="72244" y1="19086" x2="72644" y2="23350"/>
                        <a14:foregroundMark x1="76242" y1="25076" x2="79897" y2="25178"/>
                        <a14:foregroundMark x1="79897" y1="25178" x2="81154" y2="249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646" y="4039700"/>
            <a:ext cx="1775350" cy="9986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04828B0-B696-5A8B-3B60-E1EEB7543FC6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hq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880" b="93191" l="17431" r="100000">
                        <a14:foregroundMark x1="31422" y1="38718" x2="34633" y2="29640"/>
                        <a14:foregroundMark x1="95872" y1="62083" x2="95872" y2="62083"/>
                        <a14:foregroundMark x1="74541" y1="47530" x2="74541" y2="47530"/>
                        <a14:backgroundMark x1="99083" y1="51268" x2="99771" y2="516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9329" b="14782"/>
          <a:stretch/>
        </p:blipFill>
        <p:spPr>
          <a:xfrm>
            <a:off x="818959" y="1340411"/>
            <a:ext cx="928802" cy="12115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71A348-82A8-4DD9-F771-A50D7EC4AADA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hq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9880" b="93191" l="0" r="89846">
                        <a14:foregroundMark x1="55077" y1="62884" x2="57538" y2="65020"/>
                        <a14:foregroundMark x1="33231" y1="66622" x2="32000" y2="66355"/>
                        <a14:foregroundMark x1="44923" y1="85581" x2="55692" y2="84780"/>
                        <a14:foregroundMark x1="65538" y1="86649" x2="62462" y2="89453"/>
                        <a14:foregroundMark x1="76000" y1="85180" x2="76000" y2="85180"/>
                        <a14:foregroundMark x1="77538" y1="85714" x2="80923" y2="85714"/>
                        <a14:foregroundMark x1="37538" y1="45394" x2="38154" y2="42190"/>
                        <a14:foregroundMark x1="17846" y1="33378" x2="17538" y2="30841"/>
                        <a14:foregroundMark x1="32923" y1="33378" x2="36923" y2="31108"/>
                        <a14:foregroundMark x1="39077" y1="34579" x2="39077" y2="30441"/>
                        <a14:foregroundMark x1="36615" y1="28705" x2="36923" y2="27370"/>
                        <a14:foregroundMark x1="16000" y1="27503" x2="15385" y2="25901"/>
                        <a14:foregroundMark x1="63692" y1="92523" x2="62154" y2="93324"/>
                        <a14:foregroundMark x1="86154" y1="85314" x2="89846" y2="85314"/>
                        <a14:backgroundMark x1="0" y1="51802" x2="5231" y2="54072"/>
                        <a14:backgroundMark x1="18462" y1="55274" x2="24923" y2="550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551"/>
          <a:stretch/>
        </p:blipFill>
        <p:spPr>
          <a:xfrm>
            <a:off x="1864856" y="1250697"/>
            <a:ext cx="643926" cy="1385782"/>
          </a:xfrm>
          <a:prstGeom prst="rect">
            <a:avLst/>
          </a:prstGeom>
        </p:spPr>
      </p:pic>
      <p:pic>
        <p:nvPicPr>
          <p:cNvPr id="5" name="Picture 4" descr="A long grey and blue object&#10;&#10;AI-generated content may be incorrect.">
            <a:extLst>
              <a:ext uri="{FF2B5EF4-FFF2-40B4-BE49-F238E27FC236}">
                <a16:creationId xmlns:a16="http://schemas.microsoft.com/office/drawing/2014/main" id="{960BF6AF-12C3-DC53-93B3-B639A48E7B49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200" y="5482143"/>
            <a:ext cx="1883603" cy="64594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4081F-89C6-0EB6-27E4-F4515B8A4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19/25</a:t>
            </a:r>
          </a:p>
        </p:txBody>
      </p:sp>
    </p:spTree>
    <p:extLst>
      <p:ext uri="{BB962C8B-B14F-4D97-AF65-F5344CB8AC3E}">
        <p14:creationId xmlns:p14="http://schemas.microsoft.com/office/powerpoint/2010/main" val="2094826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32724-8D54-E278-92D8-EC4BBCD32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0">
            <a:extLst>
              <a:ext uri="{FF2B5EF4-FFF2-40B4-BE49-F238E27FC236}">
                <a16:creationId xmlns:a16="http://schemas.microsoft.com/office/drawing/2014/main" id="{054B3251-70A2-CD3D-B3B4-2E56DBC192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86" t="3480" r="27079" b="8139"/>
          <a:stretch/>
        </p:blipFill>
        <p:spPr>
          <a:xfrm>
            <a:off x="0" y="321464"/>
            <a:ext cx="12192000" cy="6215072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9EAAB4F-00AF-F13B-89EC-AB93B2CD235A}"/>
              </a:ext>
            </a:extLst>
          </p:cNvPr>
          <p:cNvSpPr/>
          <p:nvPr/>
        </p:nvSpPr>
        <p:spPr>
          <a:xfrm>
            <a:off x="0" y="1840523"/>
            <a:ext cx="12192000" cy="4696012"/>
          </a:xfrm>
          <a:custGeom>
            <a:avLst/>
            <a:gdLst>
              <a:gd name="connsiteX0" fmla="*/ 11025130 w 12192000"/>
              <a:gd name="connsiteY0" fmla="*/ 27354 h 4696012"/>
              <a:gd name="connsiteX1" fmla="*/ 11025130 w 12192000"/>
              <a:gd name="connsiteY1" fmla="*/ 406918 h 4696012"/>
              <a:gd name="connsiteX2" fmla="*/ 12172545 w 12192000"/>
              <a:gd name="connsiteY2" fmla="*/ 406918 h 4696012"/>
              <a:gd name="connsiteX3" fmla="*/ 12172545 w 12192000"/>
              <a:gd name="connsiteY3" fmla="*/ 27354 h 4696012"/>
              <a:gd name="connsiteX4" fmla="*/ 19455 w 12192000"/>
              <a:gd name="connsiteY4" fmla="*/ 27354 h 4696012"/>
              <a:gd name="connsiteX5" fmla="*/ 19455 w 12192000"/>
              <a:gd name="connsiteY5" fmla="*/ 1340422 h 4696012"/>
              <a:gd name="connsiteX6" fmla="*/ 1167319 w 12192000"/>
              <a:gd name="connsiteY6" fmla="*/ 1340422 h 4696012"/>
              <a:gd name="connsiteX7" fmla="*/ 1167319 w 12192000"/>
              <a:gd name="connsiteY7" fmla="*/ 27354 h 4696012"/>
              <a:gd name="connsiteX8" fmla="*/ 0 w 12192000"/>
              <a:gd name="connsiteY8" fmla="*/ 0 h 4696012"/>
              <a:gd name="connsiteX9" fmla="*/ 12192000 w 12192000"/>
              <a:gd name="connsiteY9" fmla="*/ 0 h 4696012"/>
              <a:gd name="connsiteX10" fmla="*/ 12192000 w 12192000"/>
              <a:gd name="connsiteY10" fmla="*/ 4696012 h 4696012"/>
              <a:gd name="connsiteX11" fmla="*/ 0 w 12192000"/>
              <a:gd name="connsiteY11" fmla="*/ 4696012 h 4696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696012">
                <a:moveTo>
                  <a:pt x="11025130" y="27354"/>
                </a:moveTo>
                <a:lnTo>
                  <a:pt x="11025130" y="406918"/>
                </a:lnTo>
                <a:lnTo>
                  <a:pt x="12172545" y="406918"/>
                </a:lnTo>
                <a:lnTo>
                  <a:pt x="12172545" y="27354"/>
                </a:lnTo>
                <a:close/>
                <a:moveTo>
                  <a:pt x="19455" y="27354"/>
                </a:moveTo>
                <a:lnTo>
                  <a:pt x="19455" y="1340422"/>
                </a:lnTo>
                <a:lnTo>
                  <a:pt x="1167319" y="1340422"/>
                </a:lnTo>
                <a:lnTo>
                  <a:pt x="1167319" y="27354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4696012"/>
                </a:lnTo>
                <a:lnTo>
                  <a:pt x="0" y="4696012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6EF76-7EC3-0A0E-C2EB-8CE26EB2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20/25</a:t>
            </a:r>
          </a:p>
        </p:txBody>
      </p:sp>
    </p:spTree>
    <p:extLst>
      <p:ext uri="{BB962C8B-B14F-4D97-AF65-F5344CB8AC3E}">
        <p14:creationId xmlns:p14="http://schemas.microsoft.com/office/powerpoint/2010/main" val="2295057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AD4BF-D856-4339-3281-AA07FAC51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Tuner</a:t>
            </a:r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FBCD6F6-92E7-4CA0-3672-891006FB6E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1446299"/>
              </p:ext>
            </p:extLst>
          </p:nvPr>
        </p:nvGraphicFramePr>
        <p:xfrm>
          <a:off x="1077677" y="886550"/>
          <a:ext cx="10035014" cy="53247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2320">
                  <a:extLst>
                    <a:ext uri="{9D8B030D-6E8A-4147-A177-3AD203B41FA5}">
                      <a16:colId xmlns:a16="http://schemas.microsoft.com/office/drawing/2014/main" val="3580518863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3672621771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4065620029"/>
                    </a:ext>
                  </a:extLst>
                </a:gridCol>
                <a:gridCol w="3058294">
                  <a:extLst>
                    <a:ext uri="{9D8B030D-6E8A-4147-A177-3AD203B41FA5}">
                      <a16:colId xmlns:a16="http://schemas.microsoft.com/office/drawing/2014/main" val="81104597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number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247312681"/>
                  </a:ext>
                </a:extLst>
              </a:tr>
              <a:tr h="495903">
                <a:tc rowSpan="7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Tuner Frame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LHCACFTU0257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2"/>
                        </a:rPr>
                        <a:t>https://edms.cern.ch/document/3000555</a:t>
                      </a: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https://edms.cern.ch/document/2101938</a:t>
                      </a: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</a:p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Calculation: </a:t>
                      </a: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https://edms.cern.ch/document/2310327</a:t>
                      </a: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3719958428"/>
                  </a:ext>
                </a:extLst>
              </a:tr>
              <a:tr h="495903">
                <a:tc vMerge="1"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Tuner Actuation Bellows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LHCACFTU0260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167128711"/>
                  </a:ext>
                </a:extLst>
              </a:tr>
              <a:tr h="495903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Bottom coupling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LHCACFTU0269, 171, 068, 270 + lip washer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3531264443"/>
                  </a:ext>
                </a:extLst>
              </a:tr>
              <a:tr h="495903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Top coupling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LHCACFTU0271, 272, 210, 211 + lip washer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2056396829"/>
                  </a:ext>
                </a:extLst>
              </a:tr>
              <a:tr h="495903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Tuning rod reinforcement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LHCACFTU0217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2379968998"/>
                  </a:ext>
                </a:extLst>
              </a:tr>
              <a:tr h="495903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Outer tube spacer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LHCACFTU0264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3227188687"/>
                  </a:ext>
                </a:extLst>
              </a:tr>
              <a:tr h="495903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Flexural guidance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LHCACFTU0265, 266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3663058519"/>
                  </a:ext>
                </a:extLst>
              </a:tr>
              <a:tr h="1487709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Tuner actuation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LHCACFTU0286</a:t>
                      </a:r>
                    </a:p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LHCACFTU0315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79" marR="5679" marT="567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folder: </a:t>
                      </a: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5"/>
                        </a:rPr>
                        <a:t>https://edms.cern.ch/document/3087421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https://edms.cern.ch/document/2101938</a:t>
                      </a: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</a:p>
                  </a:txBody>
                  <a:tcPr marL="5679" marR="5679" marT="5679" marB="0" anchor="ctr"/>
                </a:tc>
                <a:extLst>
                  <a:ext uri="{0D108BD9-81ED-4DB2-BD59-A6C34878D82A}">
                    <a16:rowId xmlns:a16="http://schemas.microsoft.com/office/drawing/2014/main" val="171756627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BD781F-DC89-2921-FD62-470DCDD25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92C1AD2C-6ABB-04F1-AC9D-854DF6EB6F4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3508" y="4805323"/>
            <a:ext cx="1355190" cy="1362598"/>
          </a:xfrm>
          <a:prstGeom prst="rect">
            <a:avLst/>
          </a:prstGeom>
        </p:spPr>
      </p:pic>
      <p:pic>
        <p:nvPicPr>
          <p:cNvPr id="10" name="Picture 9" descr="A grey metal frame with a pole&#10;&#10;Description automatically generated with medium confidence">
            <a:extLst>
              <a:ext uri="{FF2B5EF4-FFF2-40B4-BE49-F238E27FC236}">
                <a16:creationId xmlns:a16="http://schemas.microsoft.com/office/drawing/2014/main" id="{8865CACD-0300-FED4-15DE-6A166929596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0986" y="1289273"/>
            <a:ext cx="1820235" cy="337919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38DC-6A1E-2DF9-E193-951DE17EC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21/25</a:t>
            </a:r>
          </a:p>
        </p:txBody>
      </p:sp>
    </p:spTree>
    <p:extLst>
      <p:ext uri="{BB962C8B-B14F-4D97-AF65-F5344CB8AC3E}">
        <p14:creationId xmlns:p14="http://schemas.microsoft.com/office/powerpoint/2010/main" val="17641662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20">
            <a:extLst>
              <a:ext uri="{FF2B5EF4-FFF2-40B4-BE49-F238E27FC236}">
                <a16:creationId xmlns:a16="http://schemas.microsoft.com/office/drawing/2014/main" id="{0F2CF05F-D027-112D-06DF-A6FECB775F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2859" t="2679" r="14253" b="49269"/>
          <a:stretch/>
        </p:blipFill>
        <p:spPr>
          <a:xfrm>
            <a:off x="9144434" y="0"/>
            <a:ext cx="3047566" cy="4721191"/>
          </a:xfrm>
          <a:prstGeom prst="rect">
            <a:avLst/>
          </a:prstGeom>
        </p:spPr>
      </p:pic>
      <p:pic>
        <p:nvPicPr>
          <p:cNvPr id="5" name="Content Placeholder 20" descr="A screenshot of a computer&#10;&#10;Description automatically generated">
            <a:extLst>
              <a:ext uri="{FF2B5EF4-FFF2-40B4-BE49-F238E27FC236}">
                <a16:creationId xmlns:a16="http://schemas.microsoft.com/office/drawing/2014/main" id="{17728E64-5163-0F11-BAD9-2C84F1FAC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l="14418" t="2904" r="60589" b="27976"/>
          <a:stretch/>
        </p:blipFill>
        <p:spPr>
          <a:xfrm>
            <a:off x="1696825" y="-3978"/>
            <a:ext cx="5971570" cy="6861977"/>
          </a:xfr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A4B83C5-C9BB-D9EA-F37E-4AF5B6C1308B}"/>
              </a:ext>
            </a:extLst>
          </p:cNvPr>
          <p:cNvSpPr/>
          <p:nvPr/>
        </p:nvSpPr>
        <p:spPr>
          <a:xfrm>
            <a:off x="1707536" y="2191887"/>
            <a:ext cx="5960859" cy="4666112"/>
          </a:xfrm>
          <a:custGeom>
            <a:avLst/>
            <a:gdLst>
              <a:gd name="connsiteX0" fmla="*/ 1138843 w 4638502"/>
              <a:gd name="connsiteY0" fmla="*/ 2563092 h 3621639"/>
              <a:gd name="connsiteX1" fmla="*/ 1138843 w 4638502"/>
              <a:gd name="connsiteY1" fmla="*/ 3358342 h 3621639"/>
              <a:gd name="connsiteX2" fmla="*/ 2310938 w 4638502"/>
              <a:gd name="connsiteY2" fmla="*/ 3358342 h 3621639"/>
              <a:gd name="connsiteX3" fmla="*/ 2310938 w 4638502"/>
              <a:gd name="connsiteY3" fmla="*/ 2563092 h 3621639"/>
              <a:gd name="connsiteX4" fmla="*/ 3507971 w 4638502"/>
              <a:gd name="connsiteY4" fmla="*/ 1964576 h 3621639"/>
              <a:gd name="connsiteX5" fmla="*/ 3507971 w 4638502"/>
              <a:gd name="connsiteY5" fmla="*/ 2377442 h 3621639"/>
              <a:gd name="connsiteX6" fmla="*/ 4613563 w 4638502"/>
              <a:gd name="connsiteY6" fmla="*/ 2377442 h 3621639"/>
              <a:gd name="connsiteX7" fmla="*/ 4613563 w 4638502"/>
              <a:gd name="connsiteY7" fmla="*/ 1964576 h 3621639"/>
              <a:gd name="connsiteX8" fmla="*/ 0 w 4638502"/>
              <a:gd name="connsiteY8" fmla="*/ 0 h 3621639"/>
              <a:gd name="connsiteX9" fmla="*/ 4638502 w 4638502"/>
              <a:gd name="connsiteY9" fmla="*/ 0 h 3621639"/>
              <a:gd name="connsiteX10" fmla="*/ 4638502 w 4638502"/>
              <a:gd name="connsiteY10" fmla="*/ 3621639 h 3621639"/>
              <a:gd name="connsiteX11" fmla="*/ 0 w 4638502"/>
              <a:gd name="connsiteY11" fmla="*/ 3621639 h 3621639"/>
              <a:gd name="connsiteX12" fmla="*/ 0 w 4638502"/>
              <a:gd name="connsiteY12" fmla="*/ 2028306 h 3621639"/>
              <a:gd name="connsiteX13" fmla="*/ 1172095 w 4638502"/>
              <a:gd name="connsiteY13" fmla="*/ 2028306 h 3621639"/>
              <a:gd name="connsiteX14" fmla="*/ 1172095 w 4638502"/>
              <a:gd name="connsiteY14" fmla="*/ 1579419 h 3621639"/>
              <a:gd name="connsiteX15" fmla="*/ 0 w 4638502"/>
              <a:gd name="connsiteY15" fmla="*/ 1579419 h 362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38502" h="3621639">
                <a:moveTo>
                  <a:pt x="1138843" y="2563092"/>
                </a:moveTo>
                <a:lnTo>
                  <a:pt x="1138843" y="3358342"/>
                </a:lnTo>
                <a:lnTo>
                  <a:pt x="2310938" y="3358342"/>
                </a:lnTo>
                <a:lnTo>
                  <a:pt x="2310938" y="2563092"/>
                </a:lnTo>
                <a:close/>
                <a:moveTo>
                  <a:pt x="3507971" y="1964576"/>
                </a:moveTo>
                <a:lnTo>
                  <a:pt x="3507971" y="2377442"/>
                </a:lnTo>
                <a:lnTo>
                  <a:pt x="4613563" y="2377442"/>
                </a:lnTo>
                <a:lnTo>
                  <a:pt x="4613563" y="1964576"/>
                </a:lnTo>
                <a:close/>
                <a:moveTo>
                  <a:pt x="0" y="0"/>
                </a:moveTo>
                <a:lnTo>
                  <a:pt x="4638502" y="0"/>
                </a:lnTo>
                <a:lnTo>
                  <a:pt x="4638502" y="3621639"/>
                </a:lnTo>
                <a:lnTo>
                  <a:pt x="0" y="3621639"/>
                </a:lnTo>
                <a:lnTo>
                  <a:pt x="0" y="2028306"/>
                </a:lnTo>
                <a:lnTo>
                  <a:pt x="1172095" y="2028306"/>
                </a:lnTo>
                <a:lnTo>
                  <a:pt x="1172095" y="1579419"/>
                </a:lnTo>
                <a:lnTo>
                  <a:pt x="0" y="1579419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017EA87-BE54-07DC-D263-E75754B4EB26}"/>
              </a:ext>
            </a:extLst>
          </p:cNvPr>
          <p:cNvSpPr/>
          <p:nvPr/>
        </p:nvSpPr>
        <p:spPr>
          <a:xfrm>
            <a:off x="9148402" y="2168240"/>
            <a:ext cx="3043597" cy="2552951"/>
          </a:xfrm>
          <a:custGeom>
            <a:avLst/>
            <a:gdLst>
              <a:gd name="connsiteX0" fmla="*/ 1282402 w 2595812"/>
              <a:gd name="connsiteY0" fmla="*/ 41962 h 2224053"/>
              <a:gd name="connsiteX1" fmla="*/ 1282402 w 2595812"/>
              <a:gd name="connsiteY1" fmla="*/ 643249 h 2224053"/>
              <a:gd name="connsiteX2" fmla="*/ 2587499 w 2595812"/>
              <a:gd name="connsiteY2" fmla="*/ 643249 h 2224053"/>
              <a:gd name="connsiteX3" fmla="*/ 2587499 w 2595812"/>
              <a:gd name="connsiteY3" fmla="*/ 41962 h 2224053"/>
              <a:gd name="connsiteX4" fmla="*/ 0 w 2595812"/>
              <a:gd name="connsiteY4" fmla="*/ 0 h 2224053"/>
              <a:gd name="connsiteX5" fmla="*/ 2595812 w 2595812"/>
              <a:gd name="connsiteY5" fmla="*/ 0 h 2224053"/>
              <a:gd name="connsiteX6" fmla="*/ 2595812 w 2595812"/>
              <a:gd name="connsiteY6" fmla="*/ 2224053 h 2224053"/>
              <a:gd name="connsiteX7" fmla="*/ 0 w 2595812"/>
              <a:gd name="connsiteY7" fmla="*/ 2224053 h 222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5812" h="2224053">
                <a:moveTo>
                  <a:pt x="1282402" y="41962"/>
                </a:moveTo>
                <a:lnTo>
                  <a:pt x="1282402" y="643249"/>
                </a:lnTo>
                <a:lnTo>
                  <a:pt x="2587499" y="643249"/>
                </a:lnTo>
                <a:lnTo>
                  <a:pt x="2587499" y="41962"/>
                </a:lnTo>
                <a:close/>
                <a:moveTo>
                  <a:pt x="0" y="0"/>
                </a:moveTo>
                <a:lnTo>
                  <a:pt x="2595812" y="0"/>
                </a:lnTo>
                <a:lnTo>
                  <a:pt x="2595812" y="2224053"/>
                </a:lnTo>
                <a:lnTo>
                  <a:pt x="0" y="2224053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081FDFD-64A6-D7BE-2C09-51090F883DEE}"/>
              </a:ext>
            </a:extLst>
          </p:cNvPr>
          <p:cNvGrpSpPr/>
          <p:nvPr/>
        </p:nvGrpSpPr>
        <p:grpSpPr>
          <a:xfrm flipH="1">
            <a:off x="8886253" y="125965"/>
            <a:ext cx="379920" cy="4533617"/>
            <a:chOff x="6453492" y="387103"/>
            <a:chExt cx="379920" cy="4533617"/>
          </a:xfrm>
        </p:grpSpPr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7DB61CCA-ADBF-2BA6-BE43-4F0238D0771A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7652" y="38710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or: Elbow 47">
              <a:extLst>
                <a:ext uri="{FF2B5EF4-FFF2-40B4-BE49-F238E27FC236}">
                  <a16:creationId xmlns:a16="http://schemas.microsoft.com/office/drawing/2014/main" id="{58623CD8-B55A-6D38-826D-83BC277C6336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3232" y="1113819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or: Elbow 48">
              <a:extLst>
                <a:ext uri="{FF2B5EF4-FFF2-40B4-BE49-F238E27FC236}">
                  <a16:creationId xmlns:a16="http://schemas.microsoft.com/office/drawing/2014/main" id="{F2E04703-4825-A7A0-3904-265682D27399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3683" y="752055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Connector: Elbow 49">
              <a:extLst>
                <a:ext uri="{FF2B5EF4-FFF2-40B4-BE49-F238E27FC236}">
                  <a16:creationId xmlns:a16="http://schemas.microsoft.com/office/drawing/2014/main" id="{7E577D30-27CC-A4A0-12AB-AFD95D5C8328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2782" y="147558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ctor: Elbow 50">
              <a:extLst>
                <a:ext uri="{FF2B5EF4-FFF2-40B4-BE49-F238E27FC236}">
                  <a16:creationId xmlns:a16="http://schemas.microsoft.com/office/drawing/2014/main" id="{D75F3B19-DB5E-F8C0-291B-11D9552C8C02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2782" y="1837348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Connector: Elbow 51">
              <a:extLst>
                <a:ext uri="{FF2B5EF4-FFF2-40B4-BE49-F238E27FC236}">
                  <a16:creationId xmlns:a16="http://schemas.microsoft.com/office/drawing/2014/main" id="{5C0DAD8A-CF46-DD68-F980-A0649818C7A6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2782" y="219911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ctor: Elbow 52">
              <a:extLst>
                <a:ext uri="{FF2B5EF4-FFF2-40B4-BE49-F238E27FC236}">
                  <a16:creationId xmlns:a16="http://schemas.microsoft.com/office/drawing/2014/main" id="{99D81960-3849-A4CD-9742-5DA1560907DE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8362" y="2925829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ctor: Elbow 53">
              <a:extLst>
                <a:ext uri="{FF2B5EF4-FFF2-40B4-BE49-F238E27FC236}">
                  <a16:creationId xmlns:a16="http://schemas.microsoft.com/office/drawing/2014/main" id="{391A285D-7B1A-4557-7961-E8A6AA55E299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8813" y="2564065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ctor: Elbow 54">
              <a:extLst>
                <a:ext uri="{FF2B5EF4-FFF2-40B4-BE49-F238E27FC236}">
                  <a16:creationId xmlns:a16="http://schemas.microsoft.com/office/drawing/2014/main" id="{1949962B-F57A-5578-4182-B73760366EA0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7912" y="328759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or: Elbow 55">
              <a:extLst>
                <a:ext uri="{FF2B5EF4-FFF2-40B4-BE49-F238E27FC236}">
                  <a16:creationId xmlns:a16="http://schemas.microsoft.com/office/drawing/2014/main" id="{68C8173C-F720-3CEC-96A6-9FCFD23E40EE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7912" y="3649358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ctor: Elbow 56">
              <a:extLst>
                <a:ext uri="{FF2B5EF4-FFF2-40B4-BE49-F238E27FC236}">
                  <a16:creationId xmlns:a16="http://schemas.microsoft.com/office/drawing/2014/main" id="{E1091F07-DFCF-2739-E86C-7D94A54474B9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7912" y="4011124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ctor: Elbow 57">
              <a:extLst>
                <a:ext uri="{FF2B5EF4-FFF2-40B4-BE49-F238E27FC236}">
                  <a16:creationId xmlns:a16="http://schemas.microsoft.com/office/drawing/2014/main" id="{364C6B6C-45CB-083E-C269-939A5C9577A8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3492" y="4737840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Connector: Elbow 58">
              <a:extLst>
                <a:ext uri="{FF2B5EF4-FFF2-40B4-BE49-F238E27FC236}">
                  <a16:creationId xmlns:a16="http://schemas.microsoft.com/office/drawing/2014/main" id="{0D8F5200-6AAD-0376-CF13-694F0DEDB855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3943" y="4376076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7A4F6F9-15AB-D62E-13BE-F02F4BCC7A57}"/>
              </a:ext>
            </a:extLst>
          </p:cNvPr>
          <p:cNvGrpSpPr/>
          <p:nvPr/>
        </p:nvGrpSpPr>
        <p:grpSpPr>
          <a:xfrm>
            <a:off x="7531593" y="124372"/>
            <a:ext cx="383889" cy="6656494"/>
            <a:chOff x="7541020" y="124372"/>
            <a:chExt cx="383889" cy="665649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DAD418B-7A9F-712B-7DA3-FB8A2C9A2216}"/>
                </a:ext>
              </a:extLst>
            </p:cNvPr>
            <p:cNvGrpSpPr/>
            <p:nvPr/>
          </p:nvGrpSpPr>
          <p:grpSpPr>
            <a:xfrm>
              <a:off x="7541020" y="124372"/>
              <a:ext cx="383889" cy="6555871"/>
              <a:chOff x="8509584" y="124685"/>
              <a:chExt cx="383889" cy="655587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EF2BE22C-CBF1-5465-6F90-ACF319479A7E}"/>
                  </a:ext>
                </a:extLst>
              </p:cNvPr>
              <p:cNvGrpSpPr/>
              <p:nvPr/>
            </p:nvGrpSpPr>
            <p:grpSpPr>
              <a:xfrm>
                <a:off x="8509584" y="124685"/>
                <a:ext cx="383889" cy="6440251"/>
                <a:chOff x="6685628" y="387103"/>
                <a:chExt cx="383889" cy="6440251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EF3A13C1-150B-5709-B463-EF79454C8ACE}"/>
                    </a:ext>
                  </a:extLst>
                </p:cNvPr>
                <p:cNvGrpSpPr/>
                <p:nvPr/>
              </p:nvGrpSpPr>
              <p:grpSpPr>
                <a:xfrm>
                  <a:off x="6685628" y="387103"/>
                  <a:ext cx="383889" cy="5983860"/>
                  <a:chOff x="6449523" y="387103"/>
                  <a:chExt cx="383889" cy="5983860"/>
                </a:xfrm>
              </p:grpSpPr>
              <p:cxnSp>
                <p:nvCxnSpPr>
                  <p:cNvPr id="23" name="Connector: Elbow 22">
                    <a:extLst>
                      <a:ext uri="{FF2B5EF4-FFF2-40B4-BE49-F238E27FC236}">
                        <a16:creationId xmlns:a16="http://schemas.microsoft.com/office/drawing/2014/main" id="{FA42D38E-614A-701E-DBC7-65026E110B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67652" y="387103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Connector: Elbow 23">
                    <a:extLst>
                      <a:ext uri="{FF2B5EF4-FFF2-40B4-BE49-F238E27FC236}">
                        <a16:creationId xmlns:a16="http://schemas.microsoft.com/office/drawing/2014/main" id="{F2741782-67D6-4E55-E799-320CEC7AEF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63232" y="1113819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Connector: Elbow 24">
                    <a:extLst>
                      <a:ext uri="{FF2B5EF4-FFF2-40B4-BE49-F238E27FC236}">
                        <a16:creationId xmlns:a16="http://schemas.microsoft.com/office/drawing/2014/main" id="{6114A7E2-29A0-08C0-C13E-738B688AFC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3500000" flipH="1" flipV="1">
                    <a:off x="6463683" y="752055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Connector: Elbow 25">
                    <a:extLst>
                      <a:ext uri="{FF2B5EF4-FFF2-40B4-BE49-F238E27FC236}">
                        <a16:creationId xmlns:a16="http://schemas.microsoft.com/office/drawing/2014/main" id="{44AC0217-137A-9ABF-1822-E1E00ABA27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3500000" flipH="1" flipV="1">
                    <a:off x="6462782" y="1475583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Connector: Elbow 26">
                    <a:extLst>
                      <a:ext uri="{FF2B5EF4-FFF2-40B4-BE49-F238E27FC236}">
                        <a16:creationId xmlns:a16="http://schemas.microsoft.com/office/drawing/2014/main" id="{29E63BF1-2F3B-70B5-05C3-C9DFD35C49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62782" y="1837348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  <a:headEnd type="non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Connector: Elbow 27">
                    <a:extLst>
                      <a:ext uri="{FF2B5EF4-FFF2-40B4-BE49-F238E27FC236}">
                        <a16:creationId xmlns:a16="http://schemas.microsoft.com/office/drawing/2014/main" id="{3F786116-265E-76CF-995B-4345F8AF92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3500000" flipH="1" flipV="1">
                    <a:off x="6462782" y="2199113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Connector: Elbow 28">
                    <a:extLst>
                      <a:ext uri="{FF2B5EF4-FFF2-40B4-BE49-F238E27FC236}">
                        <a16:creationId xmlns:a16="http://schemas.microsoft.com/office/drawing/2014/main" id="{9DF792B8-342F-9357-6C96-69C54F07C5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3500000" flipH="1" flipV="1">
                    <a:off x="6458362" y="2925829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Connector: Elbow 30">
                    <a:extLst>
                      <a:ext uri="{FF2B5EF4-FFF2-40B4-BE49-F238E27FC236}">
                        <a16:creationId xmlns:a16="http://schemas.microsoft.com/office/drawing/2014/main" id="{8D4B124C-A58D-B3F5-CE2C-E83971B952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58813" y="2564065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Connector: Elbow 31">
                    <a:extLst>
                      <a:ext uri="{FF2B5EF4-FFF2-40B4-BE49-F238E27FC236}">
                        <a16:creationId xmlns:a16="http://schemas.microsoft.com/office/drawing/2014/main" id="{49D62575-3687-69EA-5B5B-589C77D268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57912" y="3287593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Connector: Elbow 32">
                    <a:extLst>
                      <a:ext uri="{FF2B5EF4-FFF2-40B4-BE49-F238E27FC236}">
                        <a16:creationId xmlns:a16="http://schemas.microsoft.com/office/drawing/2014/main" id="{08CB063E-B342-077E-4186-A9B36E7480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3500000" flipH="1" flipV="1">
                    <a:off x="6457912" y="3649358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  <a:headEnd type="non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Connector: Elbow 33">
                    <a:extLst>
                      <a:ext uri="{FF2B5EF4-FFF2-40B4-BE49-F238E27FC236}">
                        <a16:creationId xmlns:a16="http://schemas.microsoft.com/office/drawing/2014/main" id="{6C245E09-2019-05A0-BC37-C620991F07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57912" y="4011124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Connector: Elbow 34">
                    <a:extLst>
                      <a:ext uri="{FF2B5EF4-FFF2-40B4-BE49-F238E27FC236}">
                        <a16:creationId xmlns:a16="http://schemas.microsoft.com/office/drawing/2014/main" id="{67FB18B9-2FE4-C402-C7F3-79F53CEB5C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53492" y="4737840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Connector: Elbow 35">
                    <a:extLst>
                      <a:ext uri="{FF2B5EF4-FFF2-40B4-BE49-F238E27FC236}">
                        <a16:creationId xmlns:a16="http://schemas.microsoft.com/office/drawing/2014/main" id="{990B3232-5933-5F62-DBB0-6597BB60C8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3500000" flipH="1" flipV="1">
                    <a:off x="6453943" y="4376076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Connector: Elbow 36">
                    <a:extLst>
                      <a:ext uri="{FF2B5EF4-FFF2-40B4-BE49-F238E27FC236}">
                        <a16:creationId xmlns:a16="http://schemas.microsoft.com/office/drawing/2014/main" id="{AA0697E0-FCFB-8E1F-B5FF-C96965E3D5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3500000" flipH="1" flipV="1">
                    <a:off x="6453042" y="5099604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Connector: Elbow 37">
                    <a:extLst>
                      <a:ext uri="{FF2B5EF4-FFF2-40B4-BE49-F238E27FC236}">
                        <a16:creationId xmlns:a16="http://schemas.microsoft.com/office/drawing/2014/main" id="{7B0E03E0-BDC3-8C02-EB06-2A48D29704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53042" y="5461369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  <a:headEnd type="non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Connector: Elbow 38">
                    <a:extLst>
                      <a:ext uri="{FF2B5EF4-FFF2-40B4-BE49-F238E27FC236}">
                        <a16:creationId xmlns:a16="http://schemas.microsoft.com/office/drawing/2014/main" id="{AF6FA46F-F5CF-D8D5-BAAC-2063C416F6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3500000" flipH="1" flipV="1">
                    <a:off x="6453492" y="5823131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Connector: Elbow 39">
                    <a:extLst>
                      <a:ext uri="{FF2B5EF4-FFF2-40B4-BE49-F238E27FC236}">
                        <a16:creationId xmlns:a16="http://schemas.microsoft.com/office/drawing/2014/main" id="{E7C90436-44FD-98C2-0051-A945DB29C4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8100000" flipV="1">
                    <a:off x="6449523" y="6188083"/>
                    <a:ext cx="365760" cy="182880"/>
                  </a:xfrm>
                  <a:prstGeom prst="bentConnector3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" name="Connector: Elbow 21">
                  <a:extLst>
                    <a:ext uri="{FF2B5EF4-FFF2-40B4-BE49-F238E27FC236}">
                      <a16:creationId xmlns:a16="http://schemas.microsoft.com/office/drawing/2014/main" id="{794DE404-1DB5-02BE-A549-81BCB96F62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3500000" flipH="1" flipV="1">
                  <a:off x="6682862" y="6553034"/>
                  <a:ext cx="365760" cy="182880"/>
                </a:xfrm>
                <a:prstGeom prst="bentConnector3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03592F4-4473-53E5-F217-A63A57ABEF1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25690" y="6552540"/>
                <a:ext cx="128016" cy="12801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C623094A-FFAA-10EE-6F53-A897A5790873}"/>
                </a:ext>
              </a:extLst>
            </p:cNvPr>
            <p:cNvCxnSpPr>
              <a:cxnSpLocks/>
            </p:cNvCxnSpPr>
            <p:nvPr/>
          </p:nvCxnSpPr>
          <p:spPr>
            <a:xfrm>
              <a:off x="7656140" y="6652850"/>
              <a:ext cx="128016" cy="128016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8D8D4A-BA9E-3355-EF6E-9170E9FD1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22/25</a:t>
            </a:r>
          </a:p>
        </p:txBody>
      </p:sp>
    </p:spTree>
    <p:extLst>
      <p:ext uri="{BB962C8B-B14F-4D97-AF65-F5344CB8AC3E}">
        <p14:creationId xmlns:p14="http://schemas.microsoft.com/office/powerpoint/2010/main" val="1452755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803DB-0526-56A7-05E2-C7725ACEC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Other equipment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9E2E3-2024-277F-8873-36E4F7755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graphicFrame>
        <p:nvGraphicFramePr>
          <p:cNvPr id="5" name="Content Placeholder 16">
            <a:extLst>
              <a:ext uri="{FF2B5EF4-FFF2-40B4-BE49-F238E27FC236}">
                <a16:creationId xmlns:a16="http://schemas.microsoft.com/office/drawing/2014/main" id="{409585B8-F7C7-86E1-38D7-68E2EF3E55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0477934"/>
              </p:ext>
            </p:extLst>
          </p:nvPr>
        </p:nvGraphicFramePr>
        <p:xfrm>
          <a:off x="2388453" y="1228917"/>
          <a:ext cx="7415093" cy="42574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3208">
                  <a:extLst>
                    <a:ext uri="{9D8B030D-6E8A-4147-A177-3AD203B41FA5}">
                      <a16:colId xmlns:a16="http://schemas.microsoft.com/office/drawing/2014/main" val="2108017286"/>
                    </a:ext>
                  </a:extLst>
                </a:gridCol>
                <a:gridCol w="2954251">
                  <a:extLst>
                    <a:ext uri="{9D8B030D-6E8A-4147-A177-3AD203B41FA5}">
                      <a16:colId xmlns:a16="http://schemas.microsoft.com/office/drawing/2014/main" val="1177784036"/>
                    </a:ext>
                  </a:extLst>
                </a:gridCol>
                <a:gridCol w="2197634">
                  <a:extLst>
                    <a:ext uri="{9D8B030D-6E8A-4147-A177-3AD203B41FA5}">
                      <a16:colId xmlns:a16="http://schemas.microsoft.com/office/drawing/2014/main" val="460705487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FSI targets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LHCGIOFV0023</a:t>
                      </a:r>
                    </a:p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LHCGIOFV0025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8399054"/>
                  </a:ext>
                </a:extLst>
              </a:tr>
              <a:tr h="965643"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+mn-lt"/>
                        </a:rPr>
                        <a:t>FSI flanges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LHCGIOFV0026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38124061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+mn-lt"/>
                        </a:rPr>
                        <a:t>Instrumentation feedthroughs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standard components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2264621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+mn-lt"/>
                        </a:rPr>
                        <a:t>Instrumentation box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design ongoing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535297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6027410F-C6B1-8F8F-0246-A68C2C1608B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95" b="89893" l="9889" r="89988">
                        <a14:foregroundMark x1="48084" y1="9495" x2="48084" y2="94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590" y="1325881"/>
            <a:ext cx="567915" cy="4584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AB35EF-EE3B-83B0-2F05-535E8C6DD1F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12" b="90948" l="8496" r="91226">
                        <a14:foregroundMark x1="46240" y1="11315" x2="46657" y2="7072"/>
                        <a14:foregroundMark x1="47772" y1="3819" x2="48468" y2="3112"/>
                        <a14:foregroundMark x1="8774" y1="34512" x2="8774" y2="33380"/>
                        <a14:foregroundMark x1="90251" y1="53182" x2="91226" y2="50778"/>
                        <a14:foregroundMark x1="67549" y1="28289" x2="67409" y2="30693"/>
                        <a14:foregroundMark x1="61560" y1="63225" x2="62953" y2="63225"/>
                        <a14:foregroundMark x1="50557" y1="90382" x2="51671" y2="909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105" y="1620121"/>
            <a:ext cx="441483" cy="4347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557054-7028-EF72-446A-1D3F50B39D0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1910" y="2463575"/>
            <a:ext cx="1300677" cy="7061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52AF1F7-C306-2F48-7F01-BB7C5E10C9E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3164" y="3713547"/>
            <a:ext cx="1097505" cy="6138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ACE10B-5621-5225-1FF7-6FF83078832D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4884" y="3423477"/>
            <a:ext cx="735626" cy="739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97A46-E709-ADC3-DF68-D74C2AA74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23/25</a:t>
            </a:r>
          </a:p>
        </p:txBody>
      </p:sp>
    </p:spTree>
    <p:extLst>
      <p:ext uri="{BB962C8B-B14F-4D97-AF65-F5344CB8AC3E}">
        <p14:creationId xmlns:p14="http://schemas.microsoft.com/office/powerpoint/2010/main" val="980946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0">
            <a:extLst>
              <a:ext uri="{FF2B5EF4-FFF2-40B4-BE49-F238E27FC236}">
                <a16:creationId xmlns:a16="http://schemas.microsoft.com/office/drawing/2014/main" id="{320292B1-E0AA-4B07-C249-E8637C022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26730" t="3409" r="14198" b="8265"/>
          <a:stretch/>
        </p:blipFill>
        <p:spPr>
          <a:xfrm>
            <a:off x="585045" y="0"/>
            <a:ext cx="11045044" cy="6861978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D648-4AD2-E54D-D7DB-D9ABE598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24/25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B311F1F-4F66-7280-6067-C06474625956}"/>
              </a:ext>
            </a:extLst>
          </p:cNvPr>
          <p:cNvSpPr/>
          <p:nvPr/>
        </p:nvSpPr>
        <p:spPr>
          <a:xfrm>
            <a:off x="585045" y="1691376"/>
            <a:ext cx="11045044" cy="5170602"/>
          </a:xfrm>
          <a:custGeom>
            <a:avLst/>
            <a:gdLst>
              <a:gd name="connsiteX0" fmla="*/ 14395 w 10977863"/>
              <a:gd name="connsiteY0" fmla="*/ 3874416 h 5170602"/>
              <a:gd name="connsiteX1" fmla="*/ 14395 w 10977863"/>
              <a:gd name="connsiteY1" fmla="*/ 4223208 h 5170602"/>
              <a:gd name="connsiteX2" fmla="*/ 1224169 w 10977863"/>
              <a:gd name="connsiteY2" fmla="*/ 4223208 h 5170602"/>
              <a:gd name="connsiteX3" fmla="*/ 1224169 w 10977863"/>
              <a:gd name="connsiteY3" fmla="*/ 3874416 h 5170602"/>
              <a:gd name="connsiteX4" fmla="*/ 6043655 w 10977863"/>
              <a:gd name="connsiteY4" fmla="*/ 1042420 h 5170602"/>
              <a:gd name="connsiteX5" fmla="*/ 6043655 w 10977863"/>
              <a:gd name="connsiteY5" fmla="*/ 1336812 h 5170602"/>
              <a:gd name="connsiteX6" fmla="*/ 7288131 w 10977863"/>
              <a:gd name="connsiteY6" fmla="*/ 1336812 h 5170602"/>
              <a:gd name="connsiteX7" fmla="*/ 7288131 w 10977863"/>
              <a:gd name="connsiteY7" fmla="*/ 1042420 h 5170602"/>
              <a:gd name="connsiteX8" fmla="*/ 7319355 w 10977863"/>
              <a:gd name="connsiteY8" fmla="*/ 761409 h 5170602"/>
              <a:gd name="connsiteX9" fmla="*/ 7319355 w 10977863"/>
              <a:gd name="connsiteY9" fmla="*/ 1234221 h 5170602"/>
              <a:gd name="connsiteX10" fmla="*/ 8563831 w 10977863"/>
              <a:gd name="connsiteY10" fmla="*/ 1234221 h 5170602"/>
              <a:gd name="connsiteX11" fmla="*/ 8563831 w 10977863"/>
              <a:gd name="connsiteY11" fmla="*/ 761409 h 5170602"/>
              <a:gd name="connsiteX12" fmla="*/ 9776520 w 10977863"/>
              <a:gd name="connsiteY12" fmla="*/ 569686 h 5170602"/>
              <a:gd name="connsiteX13" fmla="*/ 9776520 w 10977863"/>
              <a:gd name="connsiteY13" fmla="*/ 1026886 h 5170602"/>
              <a:gd name="connsiteX14" fmla="*/ 10969550 w 10977863"/>
              <a:gd name="connsiteY14" fmla="*/ 1026886 h 5170602"/>
              <a:gd name="connsiteX15" fmla="*/ 10969550 w 10977863"/>
              <a:gd name="connsiteY15" fmla="*/ 569686 h 5170602"/>
              <a:gd name="connsiteX16" fmla="*/ 0 w 10977863"/>
              <a:gd name="connsiteY16" fmla="*/ 0 h 5170602"/>
              <a:gd name="connsiteX17" fmla="*/ 8578392 w 10977863"/>
              <a:gd name="connsiteY17" fmla="*/ 0 h 5170602"/>
              <a:gd name="connsiteX18" fmla="*/ 10977863 w 10977863"/>
              <a:gd name="connsiteY18" fmla="*/ 0 h 5170602"/>
              <a:gd name="connsiteX19" fmla="*/ 10977863 w 10977863"/>
              <a:gd name="connsiteY19" fmla="*/ 5166624 h 5170602"/>
              <a:gd name="connsiteX20" fmla="*/ 8578392 w 10977863"/>
              <a:gd name="connsiteY20" fmla="*/ 5166624 h 5170602"/>
              <a:gd name="connsiteX21" fmla="*/ 8578392 w 10977863"/>
              <a:gd name="connsiteY21" fmla="*/ 5170602 h 5170602"/>
              <a:gd name="connsiteX22" fmla="*/ 0 w 10977863"/>
              <a:gd name="connsiteY22" fmla="*/ 5170602 h 5170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977863" h="5170602">
                <a:moveTo>
                  <a:pt x="14395" y="3874416"/>
                </a:moveTo>
                <a:lnTo>
                  <a:pt x="14395" y="4223208"/>
                </a:lnTo>
                <a:lnTo>
                  <a:pt x="1224169" y="4223208"/>
                </a:lnTo>
                <a:lnTo>
                  <a:pt x="1224169" y="3874416"/>
                </a:lnTo>
                <a:close/>
                <a:moveTo>
                  <a:pt x="6043655" y="1042420"/>
                </a:moveTo>
                <a:lnTo>
                  <a:pt x="6043655" y="1336812"/>
                </a:lnTo>
                <a:lnTo>
                  <a:pt x="7288131" y="1336812"/>
                </a:lnTo>
                <a:lnTo>
                  <a:pt x="7288131" y="1042420"/>
                </a:lnTo>
                <a:close/>
                <a:moveTo>
                  <a:pt x="7319355" y="761409"/>
                </a:moveTo>
                <a:lnTo>
                  <a:pt x="7319355" y="1234221"/>
                </a:lnTo>
                <a:lnTo>
                  <a:pt x="8563831" y="1234221"/>
                </a:lnTo>
                <a:lnTo>
                  <a:pt x="8563831" y="761409"/>
                </a:lnTo>
                <a:close/>
                <a:moveTo>
                  <a:pt x="9776520" y="569686"/>
                </a:moveTo>
                <a:lnTo>
                  <a:pt x="9776520" y="1026886"/>
                </a:lnTo>
                <a:lnTo>
                  <a:pt x="10969550" y="1026886"/>
                </a:lnTo>
                <a:lnTo>
                  <a:pt x="10969550" y="569686"/>
                </a:lnTo>
                <a:close/>
                <a:moveTo>
                  <a:pt x="0" y="0"/>
                </a:moveTo>
                <a:lnTo>
                  <a:pt x="8578392" y="0"/>
                </a:lnTo>
                <a:lnTo>
                  <a:pt x="10977863" y="0"/>
                </a:lnTo>
                <a:lnTo>
                  <a:pt x="10977863" y="5166624"/>
                </a:lnTo>
                <a:lnTo>
                  <a:pt x="8578392" y="5166624"/>
                </a:lnTo>
                <a:lnTo>
                  <a:pt x="8578392" y="5170602"/>
                </a:lnTo>
                <a:lnTo>
                  <a:pt x="0" y="5170602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777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F05826F-2E3A-A6F9-3308-A2C54F27C7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14251"/>
          <a:stretch/>
        </p:blipFill>
        <p:spPr>
          <a:xfrm>
            <a:off x="0" y="344886"/>
            <a:ext cx="12194254" cy="590883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D16598-4272-390B-28F4-03F1EC532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44F31F-FDCE-1170-A4BB-5A3ABF0DB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25/25</a:t>
            </a:r>
          </a:p>
        </p:txBody>
      </p:sp>
    </p:spTree>
    <p:extLst>
      <p:ext uri="{BB962C8B-B14F-4D97-AF65-F5344CB8AC3E}">
        <p14:creationId xmlns:p14="http://schemas.microsoft.com/office/powerpoint/2010/main" val="34829993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E1A5371-8555-88E2-1D58-16B796D98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Thank you for your attention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81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C18EC-E751-D458-9AD5-777401A74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D348B-8380-EDF6-A469-04226F5E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RFD Cryomodule assembly sequence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28A34B8-D4B7-CCFA-416A-1FDDF156C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CB060EA8-38E0-352E-7CFE-439FDCD34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-2" y="931907"/>
            <a:ext cx="12192000" cy="5065800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0F4D06F-B483-73B0-A03B-75551E6E5B72}"/>
              </a:ext>
            </a:extLst>
          </p:cNvPr>
          <p:cNvGrpSpPr/>
          <p:nvPr/>
        </p:nvGrpSpPr>
        <p:grpSpPr>
          <a:xfrm>
            <a:off x="-3" y="931906"/>
            <a:ext cx="12192000" cy="5065800"/>
            <a:chOff x="-1" y="1062369"/>
            <a:chExt cx="12192000" cy="506580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68B25A5-B278-8F53-2144-5553207A37D5}"/>
                </a:ext>
              </a:extLst>
            </p:cNvPr>
            <p:cNvSpPr/>
            <p:nvPr/>
          </p:nvSpPr>
          <p:spPr>
            <a:xfrm>
              <a:off x="-1" y="1062369"/>
              <a:ext cx="12192000" cy="5065800"/>
            </a:xfrm>
            <a:custGeom>
              <a:avLst/>
              <a:gdLst>
                <a:gd name="connsiteX0" fmla="*/ 131975 w 12192000"/>
                <a:gd name="connsiteY0" fmla="*/ 135637 h 5065800"/>
                <a:gd name="connsiteX1" fmla="*/ 131975 w 12192000"/>
                <a:gd name="connsiteY1" fmla="*/ 4659700 h 5065800"/>
                <a:gd name="connsiteX2" fmla="*/ 8889476 w 12192000"/>
                <a:gd name="connsiteY2" fmla="*/ 4659700 h 5065800"/>
                <a:gd name="connsiteX3" fmla="*/ 8889476 w 12192000"/>
                <a:gd name="connsiteY3" fmla="*/ 135637 h 5065800"/>
                <a:gd name="connsiteX4" fmla="*/ 0 w 12192000"/>
                <a:gd name="connsiteY4" fmla="*/ 0 h 5065800"/>
                <a:gd name="connsiteX5" fmla="*/ 12192000 w 12192000"/>
                <a:gd name="connsiteY5" fmla="*/ 0 h 5065800"/>
                <a:gd name="connsiteX6" fmla="*/ 12192000 w 12192000"/>
                <a:gd name="connsiteY6" fmla="*/ 5065800 h 5065800"/>
                <a:gd name="connsiteX7" fmla="*/ 0 w 12192000"/>
                <a:gd name="connsiteY7" fmla="*/ 5065800 h 506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5065800">
                  <a:moveTo>
                    <a:pt x="131975" y="135637"/>
                  </a:moveTo>
                  <a:lnTo>
                    <a:pt x="131975" y="4659700"/>
                  </a:lnTo>
                  <a:lnTo>
                    <a:pt x="8889476" y="4659700"/>
                  </a:lnTo>
                  <a:lnTo>
                    <a:pt x="8889476" y="135637"/>
                  </a:lnTo>
                  <a:close/>
                  <a:moveTo>
                    <a:pt x="0" y="0"/>
                  </a:moveTo>
                  <a:lnTo>
                    <a:pt x="12192000" y="0"/>
                  </a:lnTo>
                  <a:lnTo>
                    <a:pt x="12192000" y="5065800"/>
                  </a:lnTo>
                  <a:lnTo>
                    <a:pt x="0" y="5065800"/>
                  </a:lnTo>
                  <a:close/>
                </a:path>
              </a:pathLst>
            </a:cu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0EC33E-1D0C-7BA6-B7CE-20D9A73C4EC8}"/>
                </a:ext>
              </a:extLst>
            </p:cNvPr>
            <p:cNvSpPr txBox="1"/>
            <p:nvPr/>
          </p:nvSpPr>
          <p:spPr>
            <a:xfrm>
              <a:off x="4600280" y="4781075"/>
              <a:ext cx="4063933" cy="369332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fr-FR" b="1"/>
                <a:t>3D models + 2D drawings Released</a:t>
              </a:r>
              <a:endParaRPr lang="en-US" b="1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D1BF0D1-018F-061F-33B4-0F9198CC4BA7}"/>
              </a:ext>
            </a:extLst>
          </p:cNvPr>
          <p:cNvSpPr txBox="1"/>
          <p:nvPr/>
        </p:nvSpPr>
        <p:spPr>
          <a:xfrm>
            <a:off x="1704571" y="6017092"/>
            <a:ext cx="51555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/>
              <a:t>Engineering specifications:</a:t>
            </a:r>
          </a:p>
          <a:p>
            <a:r>
              <a:rPr lang="en-US" sz="1000">
                <a:hlinkClick r:id="rId4"/>
              </a:rPr>
              <a:t>https://edms.cern.ch/document/2706475</a:t>
            </a:r>
            <a:r>
              <a:rPr lang="en-US" sz="1000"/>
              <a:t> (welded joints for DQW and RFD cryomodules)</a:t>
            </a:r>
          </a:p>
          <a:p>
            <a:r>
              <a:rPr lang="en-US" sz="1000">
                <a:hlinkClick r:id="rId5"/>
              </a:rPr>
              <a:t>https://edms.cern.ch/document/2043014</a:t>
            </a:r>
            <a:r>
              <a:rPr lang="en-US" sz="1000"/>
              <a:t> (cryomodules for Crab Cavities)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2FD13C-6569-613C-752A-F606F25498B0}"/>
              </a:ext>
            </a:extLst>
          </p:cNvPr>
          <p:cNvSpPr txBox="1"/>
          <p:nvPr/>
        </p:nvSpPr>
        <p:spPr>
          <a:xfrm>
            <a:off x="9611862" y="6035703"/>
            <a:ext cx="20297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i="0" u="none" strike="noStrike">
                <a:solidFill>
                  <a:srgbClr val="0645AD"/>
                </a:solidFill>
                <a:effectLst/>
                <a:hlinkClick r:id="rId6"/>
              </a:rPr>
              <a:t>https://edms.cern.ch/document/3086385</a:t>
            </a:r>
            <a:endParaRPr lang="en-US" sz="8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8561C-819C-D543-73D0-385E2A31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2/25</a:t>
            </a:r>
          </a:p>
        </p:txBody>
      </p:sp>
    </p:spTree>
    <p:extLst>
      <p:ext uri="{BB962C8B-B14F-4D97-AF65-F5344CB8AC3E}">
        <p14:creationId xmlns:p14="http://schemas.microsoft.com/office/powerpoint/2010/main" val="1559999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0F78E-C7A3-38C0-E09E-ADBA5DCBB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1D136-3F35-6325-ECEF-FBED2594B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RFD Cryomodule assembly sequence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A305962-14DE-7AB1-1D94-98BB9F94F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ADF2E4B2-819B-286E-4A31-729C665601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-2" y="931907"/>
            <a:ext cx="12192000" cy="5065800"/>
          </a:xfr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23C8BAB-DF96-EC5F-F4DF-136F963C5E14}"/>
              </a:ext>
            </a:extLst>
          </p:cNvPr>
          <p:cNvGrpSpPr/>
          <p:nvPr/>
        </p:nvGrpSpPr>
        <p:grpSpPr>
          <a:xfrm>
            <a:off x="-4" y="929511"/>
            <a:ext cx="12192002" cy="5065799"/>
            <a:chOff x="-2" y="1062370"/>
            <a:chExt cx="12192002" cy="5065799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6EA9CF6-04AC-E2D2-50CA-1C33EBD03EA7}"/>
                </a:ext>
              </a:extLst>
            </p:cNvPr>
            <p:cNvSpPr/>
            <p:nvPr/>
          </p:nvSpPr>
          <p:spPr>
            <a:xfrm>
              <a:off x="-2" y="1062370"/>
              <a:ext cx="12192002" cy="5065799"/>
            </a:xfrm>
            <a:custGeom>
              <a:avLst/>
              <a:gdLst>
                <a:gd name="connsiteX0" fmla="*/ 8870625 w 12192002"/>
                <a:gd name="connsiteY0" fmla="*/ 134834 h 5065799"/>
                <a:gd name="connsiteX1" fmla="*/ 8870625 w 12192002"/>
                <a:gd name="connsiteY1" fmla="*/ 2708352 h 5065799"/>
                <a:gd name="connsiteX2" fmla="*/ 10473181 w 12192002"/>
                <a:gd name="connsiteY2" fmla="*/ 2708352 h 5065799"/>
                <a:gd name="connsiteX3" fmla="*/ 10473181 w 12192002"/>
                <a:gd name="connsiteY3" fmla="*/ 134834 h 5065799"/>
                <a:gd name="connsiteX4" fmla="*/ 0 w 12192002"/>
                <a:gd name="connsiteY4" fmla="*/ 0 h 5065799"/>
                <a:gd name="connsiteX5" fmla="*/ 12192002 w 12192002"/>
                <a:gd name="connsiteY5" fmla="*/ 0 h 5065799"/>
                <a:gd name="connsiteX6" fmla="*/ 12192002 w 12192002"/>
                <a:gd name="connsiteY6" fmla="*/ 5065799 h 5065799"/>
                <a:gd name="connsiteX7" fmla="*/ 0 w 12192002"/>
                <a:gd name="connsiteY7" fmla="*/ 5065799 h 5065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2" h="5065799">
                  <a:moveTo>
                    <a:pt x="8870625" y="134834"/>
                  </a:moveTo>
                  <a:lnTo>
                    <a:pt x="8870625" y="2708352"/>
                  </a:lnTo>
                  <a:lnTo>
                    <a:pt x="10473181" y="2708352"/>
                  </a:lnTo>
                  <a:lnTo>
                    <a:pt x="10473181" y="134834"/>
                  </a:lnTo>
                  <a:close/>
                  <a:moveTo>
                    <a:pt x="0" y="0"/>
                  </a:moveTo>
                  <a:lnTo>
                    <a:pt x="12192002" y="0"/>
                  </a:lnTo>
                  <a:lnTo>
                    <a:pt x="12192002" y="5065799"/>
                  </a:lnTo>
                  <a:lnTo>
                    <a:pt x="0" y="5065799"/>
                  </a:lnTo>
                  <a:close/>
                </a:path>
              </a:pathLst>
            </a:cu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ABFB9F-1FCD-E5D6-E68B-68AA9624E5CD}"/>
                </a:ext>
              </a:extLst>
            </p:cNvPr>
            <p:cNvSpPr txBox="1"/>
            <p:nvPr/>
          </p:nvSpPr>
          <p:spPr>
            <a:xfrm>
              <a:off x="9803876" y="3424881"/>
              <a:ext cx="2234153" cy="646331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b="1"/>
                <a:t>Finalization of the design ongoing</a:t>
              </a:r>
              <a:endParaRPr lang="en-US" b="1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BCD4587-621F-7959-0F7E-A0ED97BF6C6E}"/>
              </a:ext>
            </a:extLst>
          </p:cNvPr>
          <p:cNvSpPr txBox="1"/>
          <p:nvPr/>
        </p:nvSpPr>
        <p:spPr>
          <a:xfrm>
            <a:off x="1704571" y="6017092"/>
            <a:ext cx="51555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/>
              <a:t>Engineering specifications:</a:t>
            </a:r>
          </a:p>
          <a:p>
            <a:r>
              <a:rPr lang="en-US" sz="1000">
                <a:hlinkClick r:id="rId3"/>
              </a:rPr>
              <a:t>https://edms.cern.ch/document/2706475</a:t>
            </a:r>
            <a:r>
              <a:rPr lang="en-US" sz="1000"/>
              <a:t> (welded joints for DQW and RFD cryomodules)</a:t>
            </a:r>
          </a:p>
          <a:p>
            <a:r>
              <a:rPr lang="en-US" sz="1000">
                <a:hlinkClick r:id="rId4"/>
              </a:rPr>
              <a:t>https://edms.cern.ch/document/2043014</a:t>
            </a:r>
            <a:r>
              <a:rPr lang="en-US" sz="1000"/>
              <a:t> (cryomodules for Crab Cavities)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F991D0-5DEA-12CA-FC20-26C18F98A404}"/>
              </a:ext>
            </a:extLst>
          </p:cNvPr>
          <p:cNvSpPr txBox="1"/>
          <p:nvPr/>
        </p:nvSpPr>
        <p:spPr>
          <a:xfrm>
            <a:off x="9611862" y="6035703"/>
            <a:ext cx="20297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i="0" u="none" strike="noStrike">
                <a:solidFill>
                  <a:srgbClr val="0645AD"/>
                </a:solidFill>
                <a:effectLst/>
                <a:hlinkClick r:id="rId5"/>
              </a:rPr>
              <a:t>https://edms.cern.ch/document/3086385</a:t>
            </a:r>
            <a:endParaRPr lang="en-US" sz="8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B5200-6499-2FFC-1849-825E1B502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2/25</a:t>
            </a:r>
          </a:p>
        </p:txBody>
      </p:sp>
    </p:spTree>
    <p:extLst>
      <p:ext uri="{BB962C8B-B14F-4D97-AF65-F5344CB8AC3E}">
        <p14:creationId xmlns:p14="http://schemas.microsoft.com/office/powerpoint/2010/main" val="3914125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2FFAB-70C0-F0A1-8427-51183A66C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5936320"/>
          </a:xfrm>
        </p:spPr>
        <p:txBody>
          <a:bodyPr/>
          <a:lstStyle/>
          <a:p>
            <a:r>
              <a:rPr lang="fr-FR" sz="3200"/>
              <a:t>Main groups of components</a:t>
            </a:r>
            <a:endParaRPr lang="en-US" sz="32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581039-2464-5029-CADB-F143A517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814914-9F86-B0CF-2F89-E836D045B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3/25</a:t>
            </a:r>
          </a:p>
        </p:txBody>
      </p:sp>
    </p:spTree>
    <p:extLst>
      <p:ext uri="{BB962C8B-B14F-4D97-AF65-F5344CB8AC3E}">
        <p14:creationId xmlns:p14="http://schemas.microsoft.com/office/powerpoint/2010/main" val="1712839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DD016AD-B5E4-518A-9B97-B99354DF93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106915"/>
              </p:ext>
            </p:extLst>
          </p:nvPr>
        </p:nvGraphicFramePr>
        <p:xfrm>
          <a:off x="743974" y="1510645"/>
          <a:ext cx="10704051" cy="3836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04849">
                  <a:extLst>
                    <a:ext uri="{9D8B030D-6E8A-4147-A177-3AD203B41FA5}">
                      <a16:colId xmlns:a16="http://schemas.microsoft.com/office/drawing/2014/main" val="4139019250"/>
                    </a:ext>
                  </a:extLst>
                </a:gridCol>
                <a:gridCol w="1656080">
                  <a:extLst>
                    <a:ext uri="{9D8B030D-6E8A-4147-A177-3AD203B41FA5}">
                      <a16:colId xmlns:a16="http://schemas.microsoft.com/office/drawing/2014/main" val="1615215025"/>
                    </a:ext>
                  </a:extLst>
                </a:gridCol>
                <a:gridCol w="1717040">
                  <a:extLst>
                    <a:ext uri="{9D8B030D-6E8A-4147-A177-3AD203B41FA5}">
                      <a16:colId xmlns:a16="http://schemas.microsoft.com/office/drawing/2014/main" val="597967044"/>
                    </a:ext>
                  </a:extLst>
                </a:gridCol>
                <a:gridCol w="3126082">
                  <a:extLst>
                    <a:ext uri="{9D8B030D-6E8A-4147-A177-3AD203B41FA5}">
                      <a16:colId xmlns:a16="http://schemas.microsoft.com/office/drawing/2014/main" val="170707165"/>
                    </a:ext>
                  </a:extLst>
                </a:gridCol>
              </a:tblGrid>
              <a:tr h="354012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number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38724"/>
                  </a:ext>
                </a:extLst>
              </a:tr>
              <a:tr h="3482698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Vacuum Tank Dummy Assembly</a:t>
                      </a:r>
                      <a:endParaRPr lang="en-US" sz="140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LHCACFVT0183</a:t>
                      </a:r>
                    </a:p>
                    <a:p>
                      <a:pPr algn="ctr"/>
                      <a:r>
                        <a:rPr lang="fr-FR" sz="1400"/>
                        <a:t>LHCACFVT0184</a:t>
                      </a:r>
                      <a:endParaRPr lang="en-US" sz="140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2"/>
                        </a:rPr>
                        <a:t>https://edms.cern.ch/document/2823214</a:t>
                      </a:r>
                      <a:endParaRPr lang="fr-FR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https://edms.cern.ch/document/2101924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https://edms.cern.ch/document/2272855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(vacuum vessel)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5"/>
                        </a:rPr>
                        <a:t>https://edms.cern.ch/document/3024966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(safety port)</a:t>
                      </a:r>
                    </a:p>
                    <a:p>
                      <a:pPr algn="l" fontAlgn="ctr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0486684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627C29C-A459-8AC9-5F03-63F0A1094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Outer Vacuum Chamber (OVC)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B9E0FC-B0A4-7D85-C96F-C813B3D60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pic>
        <p:nvPicPr>
          <p:cNvPr id="7" name="Picture 6" descr="A computer generated machine with many buttons&#10;&#10;Description automatically generated with medium confidence">
            <a:extLst>
              <a:ext uri="{FF2B5EF4-FFF2-40B4-BE49-F238E27FC236}">
                <a16:creationId xmlns:a16="http://schemas.microsoft.com/office/drawing/2014/main" id="{5D99CB8E-6810-0F53-0CFD-0497ABD1118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774" y="2053433"/>
            <a:ext cx="4073340" cy="3121473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B23BFC3-5A74-C046-1DC2-31355EE00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4/25</a:t>
            </a:r>
          </a:p>
        </p:txBody>
      </p:sp>
    </p:spTree>
    <p:extLst>
      <p:ext uri="{BB962C8B-B14F-4D97-AF65-F5344CB8AC3E}">
        <p14:creationId xmlns:p14="http://schemas.microsoft.com/office/powerpoint/2010/main" val="3183782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0" descr="A screenshot of a computer&#10;&#10;Description automatically generated">
            <a:extLst>
              <a:ext uri="{FF2B5EF4-FFF2-40B4-BE49-F238E27FC236}">
                <a16:creationId xmlns:a16="http://schemas.microsoft.com/office/drawing/2014/main" id="{E632096B-BF57-0377-3614-64C3BBDD6C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818" t="2356" r="60591" b="8403"/>
          <a:stretch/>
        </p:blipFill>
        <p:spPr>
          <a:xfrm>
            <a:off x="-1" y="250348"/>
            <a:ext cx="6826378" cy="6559082"/>
          </a:xfrm>
        </p:spPr>
      </p:pic>
      <p:pic>
        <p:nvPicPr>
          <p:cNvPr id="9" name="Content Placeholder 20">
            <a:extLst>
              <a:ext uri="{FF2B5EF4-FFF2-40B4-BE49-F238E27FC236}">
                <a16:creationId xmlns:a16="http://schemas.microsoft.com/office/drawing/2014/main" id="{ED46D1FD-D9E1-B308-D945-5A371B17AD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056" t="2230" r="14219" b="44961"/>
          <a:stretch/>
        </p:blipFill>
        <p:spPr>
          <a:xfrm>
            <a:off x="7548629" y="255887"/>
            <a:ext cx="4643372" cy="3812455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585B3679-33DE-D823-A827-DFEADEBBA8BB}"/>
              </a:ext>
            </a:extLst>
          </p:cNvPr>
          <p:cNvGrpSpPr/>
          <p:nvPr/>
        </p:nvGrpSpPr>
        <p:grpSpPr>
          <a:xfrm flipH="1">
            <a:off x="7281604" y="356826"/>
            <a:ext cx="375500" cy="3806901"/>
            <a:chOff x="6457912" y="387103"/>
            <a:chExt cx="375500" cy="3806901"/>
          </a:xfrm>
        </p:grpSpPr>
        <p:cxnSp>
          <p:nvCxnSpPr>
            <p:cNvPr id="66" name="Connector: Elbow 65">
              <a:extLst>
                <a:ext uri="{FF2B5EF4-FFF2-40B4-BE49-F238E27FC236}">
                  <a16:creationId xmlns:a16="http://schemas.microsoft.com/office/drawing/2014/main" id="{ADEAA851-F0A5-57A1-734C-C27D74ABFEC7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7652" y="38710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nector: Elbow 66">
              <a:extLst>
                <a:ext uri="{FF2B5EF4-FFF2-40B4-BE49-F238E27FC236}">
                  <a16:creationId xmlns:a16="http://schemas.microsoft.com/office/drawing/2014/main" id="{0113B560-5632-5586-8B4F-D96419AF2DBA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3232" y="1113819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ctor: Elbow 67">
              <a:extLst>
                <a:ext uri="{FF2B5EF4-FFF2-40B4-BE49-F238E27FC236}">
                  <a16:creationId xmlns:a16="http://schemas.microsoft.com/office/drawing/2014/main" id="{2A1CE969-F26F-9171-9466-FDBEF0F0AEEE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3683" y="752055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ctor: Elbow 68">
              <a:extLst>
                <a:ext uri="{FF2B5EF4-FFF2-40B4-BE49-F238E27FC236}">
                  <a16:creationId xmlns:a16="http://schemas.microsoft.com/office/drawing/2014/main" id="{2BCFB8C5-2D6A-04F3-70EE-EEEFCF533B24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2782" y="147558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Connector: Elbow 69">
              <a:extLst>
                <a:ext uri="{FF2B5EF4-FFF2-40B4-BE49-F238E27FC236}">
                  <a16:creationId xmlns:a16="http://schemas.microsoft.com/office/drawing/2014/main" id="{906D3474-25E3-AF4C-5EBA-D90DE647653D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62782" y="1837348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Connector: Elbow 70">
              <a:extLst>
                <a:ext uri="{FF2B5EF4-FFF2-40B4-BE49-F238E27FC236}">
                  <a16:creationId xmlns:a16="http://schemas.microsoft.com/office/drawing/2014/main" id="{8CA02F3D-656C-D975-D890-413597E2099A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62782" y="219911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Connector: Elbow 71">
              <a:extLst>
                <a:ext uri="{FF2B5EF4-FFF2-40B4-BE49-F238E27FC236}">
                  <a16:creationId xmlns:a16="http://schemas.microsoft.com/office/drawing/2014/main" id="{9FFF9FC7-E091-8E2C-B08D-4C031CC02E71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8362" y="2925829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Connector: Elbow 72">
              <a:extLst>
                <a:ext uri="{FF2B5EF4-FFF2-40B4-BE49-F238E27FC236}">
                  <a16:creationId xmlns:a16="http://schemas.microsoft.com/office/drawing/2014/main" id="{D3963608-213E-66B4-1D54-1E2E6AE91B5D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8813" y="2564065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Connector: Elbow 73">
              <a:extLst>
                <a:ext uri="{FF2B5EF4-FFF2-40B4-BE49-F238E27FC236}">
                  <a16:creationId xmlns:a16="http://schemas.microsoft.com/office/drawing/2014/main" id="{021FB1D1-66E2-2724-349C-66059B366A02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7912" y="3287593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Connector: Elbow 74">
              <a:extLst>
                <a:ext uri="{FF2B5EF4-FFF2-40B4-BE49-F238E27FC236}">
                  <a16:creationId xmlns:a16="http://schemas.microsoft.com/office/drawing/2014/main" id="{03D2FBF7-B7DA-CEDF-CC0C-53079A1941C8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457912" y="3649358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Connector: Elbow 75">
              <a:extLst>
                <a:ext uri="{FF2B5EF4-FFF2-40B4-BE49-F238E27FC236}">
                  <a16:creationId xmlns:a16="http://schemas.microsoft.com/office/drawing/2014/main" id="{B6F6D3F4-B94A-8A78-D3D6-F3273908B8E7}"/>
                </a:ext>
              </a:extLst>
            </p:cNvPr>
            <p:cNvCxnSpPr>
              <a:cxnSpLocks/>
            </p:cNvCxnSpPr>
            <p:nvPr/>
          </p:nvCxnSpPr>
          <p:spPr>
            <a:xfrm rot="8100000" flipV="1">
              <a:off x="6457912" y="4011124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7337416-1A1E-AAC1-4743-F6FB1FF5CF6F}"/>
              </a:ext>
            </a:extLst>
          </p:cNvPr>
          <p:cNvGrpSpPr/>
          <p:nvPr/>
        </p:nvGrpSpPr>
        <p:grpSpPr>
          <a:xfrm>
            <a:off x="6696036" y="352881"/>
            <a:ext cx="383889" cy="6440251"/>
            <a:chOff x="6685628" y="387103"/>
            <a:chExt cx="383889" cy="6440251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09BF504-FCE8-B9C4-8AF7-F5158BE0A5BE}"/>
                </a:ext>
              </a:extLst>
            </p:cNvPr>
            <p:cNvGrpSpPr/>
            <p:nvPr/>
          </p:nvGrpSpPr>
          <p:grpSpPr>
            <a:xfrm>
              <a:off x="6685628" y="387103"/>
              <a:ext cx="383889" cy="5983860"/>
              <a:chOff x="6449523" y="387103"/>
              <a:chExt cx="383889" cy="5983860"/>
            </a:xfrm>
          </p:grpSpPr>
          <p:cxnSp>
            <p:nvCxnSpPr>
              <p:cNvPr id="11" name="Connector: Elbow 10">
                <a:extLst>
                  <a:ext uri="{FF2B5EF4-FFF2-40B4-BE49-F238E27FC236}">
                    <a16:creationId xmlns:a16="http://schemas.microsoft.com/office/drawing/2014/main" id="{009599D6-12DB-028A-1000-A50312F1440F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67652" y="38710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Connector: Elbow 14">
                <a:extLst>
                  <a:ext uri="{FF2B5EF4-FFF2-40B4-BE49-F238E27FC236}">
                    <a16:creationId xmlns:a16="http://schemas.microsoft.com/office/drawing/2014/main" id="{D37A55DF-FFA4-DE6C-DB58-029A61C7788A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63232" y="1113819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Connector: Elbow 23">
                <a:extLst>
                  <a:ext uri="{FF2B5EF4-FFF2-40B4-BE49-F238E27FC236}">
                    <a16:creationId xmlns:a16="http://schemas.microsoft.com/office/drawing/2014/main" id="{8228B987-92D7-D097-9982-F147430843FD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63683" y="752055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Connector: Elbow 26">
                <a:extLst>
                  <a:ext uri="{FF2B5EF4-FFF2-40B4-BE49-F238E27FC236}">
                    <a16:creationId xmlns:a16="http://schemas.microsoft.com/office/drawing/2014/main" id="{AD9750EB-9880-EFB2-991B-134157A8677E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62782" y="147558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nector: Elbow 29">
                <a:extLst>
                  <a:ext uri="{FF2B5EF4-FFF2-40B4-BE49-F238E27FC236}">
                    <a16:creationId xmlns:a16="http://schemas.microsoft.com/office/drawing/2014/main" id="{04C1B2EA-1687-01EB-6260-6385DEF8B942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62782" y="1837348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head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Connector: Elbow 42">
                <a:extLst>
                  <a:ext uri="{FF2B5EF4-FFF2-40B4-BE49-F238E27FC236}">
                    <a16:creationId xmlns:a16="http://schemas.microsoft.com/office/drawing/2014/main" id="{2E5FB42D-9774-CD24-D91C-B9107A329E69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62782" y="219911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Connector: Elbow 43">
                <a:extLst>
                  <a:ext uri="{FF2B5EF4-FFF2-40B4-BE49-F238E27FC236}">
                    <a16:creationId xmlns:a16="http://schemas.microsoft.com/office/drawing/2014/main" id="{1A69B836-1086-7791-1367-46689DD5AC8E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8362" y="2925829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Connector: Elbow 44">
                <a:extLst>
                  <a:ext uri="{FF2B5EF4-FFF2-40B4-BE49-F238E27FC236}">
                    <a16:creationId xmlns:a16="http://schemas.microsoft.com/office/drawing/2014/main" id="{BBFA503B-F9C7-B2DD-F9A2-9814370B9EE3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8813" y="2564065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Connector: Elbow 45">
                <a:extLst>
                  <a:ext uri="{FF2B5EF4-FFF2-40B4-BE49-F238E27FC236}">
                    <a16:creationId xmlns:a16="http://schemas.microsoft.com/office/drawing/2014/main" id="{5A1B9FA9-A6E0-BF46-F01E-CB63DC5A0AB3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7912" y="328759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Connector: Elbow 46">
                <a:extLst>
                  <a:ext uri="{FF2B5EF4-FFF2-40B4-BE49-F238E27FC236}">
                    <a16:creationId xmlns:a16="http://schemas.microsoft.com/office/drawing/2014/main" id="{7CE69B56-FCD4-65A6-0867-4212727C8FC9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7912" y="3649358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head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Connector: Elbow 47">
                <a:extLst>
                  <a:ext uri="{FF2B5EF4-FFF2-40B4-BE49-F238E27FC236}">
                    <a16:creationId xmlns:a16="http://schemas.microsoft.com/office/drawing/2014/main" id="{AAF9077B-D980-85A2-29C8-2E83C0DDBD0B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7912" y="4011124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Connector: Elbow 48">
                <a:extLst>
                  <a:ext uri="{FF2B5EF4-FFF2-40B4-BE49-F238E27FC236}">
                    <a16:creationId xmlns:a16="http://schemas.microsoft.com/office/drawing/2014/main" id="{5E82D5C5-090D-781D-0041-E4A55962E4C1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3492" y="4737840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Connector: Elbow 49">
                <a:extLst>
                  <a:ext uri="{FF2B5EF4-FFF2-40B4-BE49-F238E27FC236}">
                    <a16:creationId xmlns:a16="http://schemas.microsoft.com/office/drawing/2014/main" id="{0FD04C83-3E32-DEB9-18D1-BC0F9113B2C7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3943" y="4376076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Connector: Elbow 50">
                <a:extLst>
                  <a:ext uri="{FF2B5EF4-FFF2-40B4-BE49-F238E27FC236}">
                    <a16:creationId xmlns:a16="http://schemas.microsoft.com/office/drawing/2014/main" id="{421E527A-AC51-09B6-D40F-8A95FF27A084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3042" y="5099604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Connector: Elbow 51">
                <a:extLst>
                  <a:ext uri="{FF2B5EF4-FFF2-40B4-BE49-F238E27FC236}">
                    <a16:creationId xmlns:a16="http://schemas.microsoft.com/office/drawing/2014/main" id="{64931FAE-344C-79F8-74F9-F050A779E98F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53042" y="5461369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head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Connector: Elbow 52">
                <a:extLst>
                  <a:ext uri="{FF2B5EF4-FFF2-40B4-BE49-F238E27FC236}">
                    <a16:creationId xmlns:a16="http://schemas.microsoft.com/office/drawing/2014/main" id="{BABED364-466A-65D5-C23C-F6DECDC13F8A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 flipH="1" flipV="1">
                <a:off x="6453492" y="5823131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Connector: Elbow 54">
                <a:extLst>
                  <a:ext uri="{FF2B5EF4-FFF2-40B4-BE49-F238E27FC236}">
                    <a16:creationId xmlns:a16="http://schemas.microsoft.com/office/drawing/2014/main" id="{76B1F8E5-BA1D-C91E-5A4E-5885F48FEE2A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 flipV="1">
                <a:off x="6449523" y="6188083"/>
                <a:ext cx="365760" cy="182880"/>
              </a:xfrm>
              <a:prstGeom prst="bentConnector3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Connector: Elbow 83">
              <a:extLst>
                <a:ext uri="{FF2B5EF4-FFF2-40B4-BE49-F238E27FC236}">
                  <a16:creationId xmlns:a16="http://schemas.microsoft.com/office/drawing/2014/main" id="{C2941A21-CCE1-3B63-4C3B-9FF2446BDC6E}"/>
                </a:ext>
              </a:extLst>
            </p:cNvPr>
            <p:cNvCxnSpPr>
              <a:cxnSpLocks/>
            </p:cNvCxnSpPr>
            <p:nvPr/>
          </p:nvCxnSpPr>
          <p:spPr>
            <a:xfrm rot="13500000" flipH="1" flipV="1">
              <a:off x="6682862" y="6553034"/>
              <a:ext cx="365760" cy="182880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A84BA671-C4E5-E48B-0A0B-8A3FF9DC8772}"/>
              </a:ext>
            </a:extLst>
          </p:cNvPr>
          <p:cNvSpPr/>
          <p:nvPr/>
        </p:nvSpPr>
        <p:spPr>
          <a:xfrm>
            <a:off x="1" y="1895153"/>
            <a:ext cx="6826377" cy="4909074"/>
          </a:xfrm>
          <a:custGeom>
            <a:avLst/>
            <a:gdLst>
              <a:gd name="connsiteX0" fmla="*/ 4594060 w 6826377"/>
              <a:gd name="connsiteY0" fmla="*/ 3213421 h 4909074"/>
              <a:gd name="connsiteX1" fmla="*/ 4594060 w 6826377"/>
              <a:gd name="connsiteY1" fmla="*/ 3724313 h 4909074"/>
              <a:gd name="connsiteX2" fmla="*/ 5735471 w 6826377"/>
              <a:gd name="connsiteY2" fmla="*/ 3724313 h 4909074"/>
              <a:gd name="connsiteX3" fmla="*/ 5735471 w 6826377"/>
              <a:gd name="connsiteY3" fmla="*/ 3213421 h 4909074"/>
              <a:gd name="connsiteX4" fmla="*/ 4594061 w 6826377"/>
              <a:gd name="connsiteY4" fmla="*/ 1864804 h 4909074"/>
              <a:gd name="connsiteX5" fmla="*/ 4594061 w 6826377"/>
              <a:gd name="connsiteY5" fmla="*/ 2217039 h 4909074"/>
              <a:gd name="connsiteX6" fmla="*/ 5735472 w 6826377"/>
              <a:gd name="connsiteY6" fmla="*/ 2217039 h 4909074"/>
              <a:gd name="connsiteX7" fmla="*/ 5735472 w 6826377"/>
              <a:gd name="connsiteY7" fmla="*/ 1864804 h 4909074"/>
              <a:gd name="connsiteX8" fmla="*/ 40258 w 6826377"/>
              <a:gd name="connsiteY8" fmla="*/ 1433377 h 4909074"/>
              <a:gd name="connsiteX9" fmla="*/ 40258 w 6826377"/>
              <a:gd name="connsiteY9" fmla="*/ 1821325 h 4909074"/>
              <a:gd name="connsiteX10" fmla="*/ 1219201 w 6826377"/>
              <a:gd name="connsiteY10" fmla="*/ 1821325 h 4909074"/>
              <a:gd name="connsiteX11" fmla="*/ 1219201 w 6826377"/>
              <a:gd name="connsiteY11" fmla="*/ 1433377 h 4909074"/>
              <a:gd name="connsiteX12" fmla="*/ 5769591 w 6826377"/>
              <a:gd name="connsiteY12" fmla="*/ 1248860 h 4909074"/>
              <a:gd name="connsiteX13" fmla="*/ 5769591 w 6826377"/>
              <a:gd name="connsiteY13" fmla="*/ 1547495 h 4909074"/>
              <a:gd name="connsiteX14" fmla="*/ 6793173 w 6826377"/>
              <a:gd name="connsiteY14" fmla="*/ 1547495 h 4909074"/>
              <a:gd name="connsiteX15" fmla="*/ 6793173 w 6826377"/>
              <a:gd name="connsiteY15" fmla="*/ 1248860 h 4909074"/>
              <a:gd name="connsiteX16" fmla="*/ 1229888 w 6826377"/>
              <a:gd name="connsiteY16" fmla="*/ 459836 h 4909074"/>
              <a:gd name="connsiteX17" fmla="*/ 1229888 w 6826377"/>
              <a:gd name="connsiteY17" fmla="*/ 755925 h 4909074"/>
              <a:gd name="connsiteX18" fmla="*/ 2408830 w 6826377"/>
              <a:gd name="connsiteY18" fmla="*/ 755925 h 4909074"/>
              <a:gd name="connsiteX19" fmla="*/ 2408830 w 6826377"/>
              <a:gd name="connsiteY19" fmla="*/ 459836 h 4909074"/>
              <a:gd name="connsiteX20" fmla="*/ 5769591 w 6826377"/>
              <a:gd name="connsiteY20" fmla="*/ 67655 h 4909074"/>
              <a:gd name="connsiteX21" fmla="*/ 5769591 w 6826377"/>
              <a:gd name="connsiteY21" fmla="*/ 319196 h 4909074"/>
              <a:gd name="connsiteX22" fmla="*/ 6793173 w 6826377"/>
              <a:gd name="connsiteY22" fmla="*/ 319196 h 4909074"/>
              <a:gd name="connsiteX23" fmla="*/ 6793173 w 6826377"/>
              <a:gd name="connsiteY23" fmla="*/ 67655 h 4909074"/>
              <a:gd name="connsiteX24" fmla="*/ 0 w 6826377"/>
              <a:gd name="connsiteY24" fmla="*/ 0 h 4909074"/>
              <a:gd name="connsiteX25" fmla="*/ 6826377 w 6826377"/>
              <a:gd name="connsiteY25" fmla="*/ 0 h 4909074"/>
              <a:gd name="connsiteX26" fmla="*/ 6826377 w 6826377"/>
              <a:gd name="connsiteY26" fmla="*/ 4909074 h 4909074"/>
              <a:gd name="connsiteX27" fmla="*/ 0 w 6826377"/>
              <a:gd name="connsiteY27" fmla="*/ 4909074 h 490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26377" h="4909074">
                <a:moveTo>
                  <a:pt x="4594060" y="3213421"/>
                </a:moveTo>
                <a:lnTo>
                  <a:pt x="4594060" y="3724313"/>
                </a:lnTo>
                <a:lnTo>
                  <a:pt x="5735471" y="3724313"/>
                </a:lnTo>
                <a:lnTo>
                  <a:pt x="5735471" y="3213421"/>
                </a:lnTo>
                <a:close/>
                <a:moveTo>
                  <a:pt x="4594061" y="1864804"/>
                </a:moveTo>
                <a:lnTo>
                  <a:pt x="4594061" y="2217039"/>
                </a:lnTo>
                <a:lnTo>
                  <a:pt x="5735472" y="2217039"/>
                </a:lnTo>
                <a:lnTo>
                  <a:pt x="5735472" y="1864804"/>
                </a:lnTo>
                <a:close/>
                <a:moveTo>
                  <a:pt x="40258" y="1433377"/>
                </a:moveTo>
                <a:lnTo>
                  <a:pt x="40258" y="1821325"/>
                </a:lnTo>
                <a:lnTo>
                  <a:pt x="1219201" y="1821325"/>
                </a:lnTo>
                <a:lnTo>
                  <a:pt x="1219201" y="1433377"/>
                </a:lnTo>
                <a:close/>
                <a:moveTo>
                  <a:pt x="5769591" y="1248860"/>
                </a:moveTo>
                <a:lnTo>
                  <a:pt x="5769591" y="1547495"/>
                </a:lnTo>
                <a:lnTo>
                  <a:pt x="6793173" y="1547495"/>
                </a:lnTo>
                <a:lnTo>
                  <a:pt x="6793173" y="1248860"/>
                </a:lnTo>
                <a:close/>
                <a:moveTo>
                  <a:pt x="1229888" y="459836"/>
                </a:moveTo>
                <a:lnTo>
                  <a:pt x="1229888" y="755925"/>
                </a:lnTo>
                <a:lnTo>
                  <a:pt x="2408830" y="755925"/>
                </a:lnTo>
                <a:lnTo>
                  <a:pt x="2408830" y="459836"/>
                </a:lnTo>
                <a:close/>
                <a:moveTo>
                  <a:pt x="5769591" y="67655"/>
                </a:moveTo>
                <a:lnTo>
                  <a:pt x="5769591" y="319196"/>
                </a:lnTo>
                <a:lnTo>
                  <a:pt x="6793173" y="319196"/>
                </a:lnTo>
                <a:lnTo>
                  <a:pt x="6793173" y="67655"/>
                </a:lnTo>
                <a:close/>
                <a:moveTo>
                  <a:pt x="0" y="0"/>
                </a:moveTo>
                <a:lnTo>
                  <a:pt x="6826377" y="0"/>
                </a:lnTo>
                <a:lnTo>
                  <a:pt x="6826377" y="4909074"/>
                </a:lnTo>
                <a:lnTo>
                  <a:pt x="0" y="4909074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41580E0-3F72-D446-3990-88D918F6BE9C}"/>
              </a:ext>
            </a:extLst>
          </p:cNvPr>
          <p:cNvSpPr/>
          <p:nvPr/>
        </p:nvSpPr>
        <p:spPr>
          <a:xfrm>
            <a:off x="7548629" y="1895154"/>
            <a:ext cx="4643372" cy="2173188"/>
          </a:xfrm>
          <a:custGeom>
            <a:avLst/>
            <a:gdLst>
              <a:gd name="connsiteX0" fmla="*/ 10544 w 4643372"/>
              <a:gd name="connsiteY0" fmla="*/ 1245046 h 2173188"/>
              <a:gd name="connsiteX1" fmla="*/ 10544 w 4643372"/>
              <a:gd name="connsiteY1" fmla="*/ 1871147 h 2173188"/>
              <a:gd name="connsiteX2" fmla="*/ 1189551 w 4643372"/>
              <a:gd name="connsiteY2" fmla="*/ 1871147 h 2173188"/>
              <a:gd name="connsiteX3" fmla="*/ 1189551 w 4643372"/>
              <a:gd name="connsiteY3" fmla="*/ 1245046 h 2173188"/>
              <a:gd name="connsiteX4" fmla="*/ 1215182 w 4643372"/>
              <a:gd name="connsiteY4" fmla="*/ 417505 h 2173188"/>
              <a:gd name="connsiteX5" fmla="*/ 1215182 w 4643372"/>
              <a:gd name="connsiteY5" fmla="*/ 706210 h 2173188"/>
              <a:gd name="connsiteX6" fmla="*/ 2394189 w 4643372"/>
              <a:gd name="connsiteY6" fmla="*/ 706210 h 2173188"/>
              <a:gd name="connsiteX7" fmla="*/ 2394189 w 4643372"/>
              <a:gd name="connsiteY7" fmla="*/ 417505 h 2173188"/>
              <a:gd name="connsiteX8" fmla="*/ 2413655 w 4643372"/>
              <a:gd name="connsiteY8" fmla="*/ 63124 h 2173188"/>
              <a:gd name="connsiteX9" fmla="*/ 2413655 w 4643372"/>
              <a:gd name="connsiteY9" fmla="*/ 491549 h 2173188"/>
              <a:gd name="connsiteX10" fmla="*/ 3528152 w 4643372"/>
              <a:gd name="connsiteY10" fmla="*/ 491549 h 2173188"/>
              <a:gd name="connsiteX11" fmla="*/ 3528152 w 4643372"/>
              <a:gd name="connsiteY11" fmla="*/ 63124 h 2173188"/>
              <a:gd name="connsiteX12" fmla="*/ 10543 w 4643372"/>
              <a:gd name="connsiteY12" fmla="*/ 48716 h 2173188"/>
              <a:gd name="connsiteX13" fmla="*/ 10543 w 4643372"/>
              <a:gd name="connsiteY13" fmla="*/ 661461 h 2173188"/>
              <a:gd name="connsiteX14" fmla="*/ 1189550 w 4643372"/>
              <a:gd name="connsiteY14" fmla="*/ 661461 h 2173188"/>
              <a:gd name="connsiteX15" fmla="*/ 1189550 w 4643372"/>
              <a:gd name="connsiteY15" fmla="*/ 48716 h 2173188"/>
              <a:gd name="connsiteX16" fmla="*/ 0 w 4643372"/>
              <a:gd name="connsiteY16" fmla="*/ 0 h 2173188"/>
              <a:gd name="connsiteX17" fmla="*/ 4643372 w 4643372"/>
              <a:gd name="connsiteY17" fmla="*/ 0 h 2173188"/>
              <a:gd name="connsiteX18" fmla="*/ 4643372 w 4643372"/>
              <a:gd name="connsiteY18" fmla="*/ 2173188 h 2173188"/>
              <a:gd name="connsiteX19" fmla="*/ 0 w 4643372"/>
              <a:gd name="connsiteY19" fmla="*/ 2173188 h 2173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43372" h="2173188">
                <a:moveTo>
                  <a:pt x="10544" y="1245046"/>
                </a:moveTo>
                <a:lnTo>
                  <a:pt x="10544" y="1871147"/>
                </a:lnTo>
                <a:lnTo>
                  <a:pt x="1189551" y="1871147"/>
                </a:lnTo>
                <a:lnTo>
                  <a:pt x="1189551" y="1245046"/>
                </a:lnTo>
                <a:close/>
                <a:moveTo>
                  <a:pt x="1215182" y="417505"/>
                </a:moveTo>
                <a:lnTo>
                  <a:pt x="1215182" y="706210"/>
                </a:lnTo>
                <a:lnTo>
                  <a:pt x="2394189" y="706210"/>
                </a:lnTo>
                <a:lnTo>
                  <a:pt x="2394189" y="417505"/>
                </a:lnTo>
                <a:close/>
                <a:moveTo>
                  <a:pt x="2413655" y="63124"/>
                </a:moveTo>
                <a:lnTo>
                  <a:pt x="2413655" y="491549"/>
                </a:lnTo>
                <a:lnTo>
                  <a:pt x="3528152" y="491549"/>
                </a:lnTo>
                <a:lnTo>
                  <a:pt x="3528152" y="63124"/>
                </a:lnTo>
                <a:close/>
                <a:moveTo>
                  <a:pt x="10543" y="48716"/>
                </a:moveTo>
                <a:lnTo>
                  <a:pt x="10543" y="661461"/>
                </a:lnTo>
                <a:lnTo>
                  <a:pt x="1189550" y="661461"/>
                </a:lnTo>
                <a:lnTo>
                  <a:pt x="1189550" y="48716"/>
                </a:lnTo>
                <a:close/>
                <a:moveTo>
                  <a:pt x="0" y="0"/>
                </a:moveTo>
                <a:lnTo>
                  <a:pt x="4643372" y="0"/>
                </a:lnTo>
                <a:lnTo>
                  <a:pt x="4643372" y="2173188"/>
                </a:lnTo>
                <a:lnTo>
                  <a:pt x="0" y="2173188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86A034-3A0E-3764-F327-E3736BBFA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5/25</a:t>
            </a:r>
          </a:p>
        </p:txBody>
      </p:sp>
    </p:spTree>
    <p:extLst>
      <p:ext uri="{BB962C8B-B14F-4D97-AF65-F5344CB8AC3E}">
        <p14:creationId xmlns:p14="http://schemas.microsoft.com/office/powerpoint/2010/main" val="139626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66A53-08F4-06F8-5807-3AFE986AA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Cavity and cavity support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651415-C73E-7062-6CA3-0ADFC8B50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RFD LHC Cryomodule Design Release Milestone Review - 19/02/2025</a:t>
            </a:r>
            <a:endParaRPr lang="en-GB" noProof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8699537-A087-E68D-9F4B-2524A3E70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619451"/>
              </p:ext>
            </p:extLst>
          </p:nvPr>
        </p:nvGraphicFramePr>
        <p:xfrm>
          <a:off x="816000" y="1129147"/>
          <a:ext cx="10719955" cy="51206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6080">
                  <a:extLst>
                    <a:ext uri="{9D8B030D-6E8A-4147-A177-3AD203B41FA5}">
                      <a16:colId xmlns:a16="http://schemas.microsoft.com/office/drawing/2014/main" val="4139019250"/>
                    </a:ext>
                  </a:extLst>
                </a:gridCol>
                <a:gridCol w="1758835">
                  <a:extLst>
                    <a:ext uri="{9D8B030D-6E8A-4147-A177-3AD203B41FA5}">
                      <a16:colId xmlns:a16="http://schemas.microsoft.com/office/drawing/2014/main" val="1615215025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597967044"/>
                    </a:ext>
                  </a:extLst>
                </a:gridCol>
                <a:gridCol w="4023360">
                  <a:extLst>
                    <a:ext uri="{9D8B030D-6E8A-4147-A177-3AD203B41FA5}">
                      <a16:colId xmlns:a16="http://schemas.microsoft.com/office/drawing/2014/main" val="17070716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Drawing number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EDMS references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38724"/>
                  </a:ext>
                </a:extLst>
              </a:tr>
              <a:tr h="2458737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Dressed cavity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LHCACFDC0013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</a:t>
                      </a:r>
                    </a:p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  <a:hlinkClick r:id="rId2"/>
                        </a:rPr>
                        <a:t>http://edms.cern.ch/document/2780621</a:t>
                      </a:r>
                      <a:endParaRPr lang="fr-FR" sz="1200" b="0" i="0" u="none" strike="noStrike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 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https://edms.cern.ch/document/1389669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</a:t>
                      </a: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https://edms.cern.ch/document/2276057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04866847"/>
                  </a:ext>
                </a:extLst>
              </a:tr>
              <a:tr h="2296144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Cavity support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n-lt"/>
                        </a:rPr>
                        <a:t>LHCACFAH0101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Drawing folder:</a:t>
                      </a:r>
                    </a:p>
                    <a:p>
                      <a:pPr algn="l" fontAlgn="ctr"/>
                      <a:r>
                        <a:rPr lang="en-US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5"/>
                        </a:rPr>
                        <a:t>https://edms.cern.ch/document/2966544</a:t>
                      </a:r>
                      <a:endParaRPr lang="en-US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Engineering specification:</a:t>
                      </a: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6"/>
                        </a:rPr>
                        <a:t>https://edms.cern.ch/document/2632333</a:t>
                      </a: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(material)</a:t>
                      </a:r>
                    </a:p>
                    <a:p>
                      <a:pPr algn="l" fontAlgn="ctr"/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Calculation:</a:t>
                      </a:r>
                    </a:p>
                    <a:p>
                      <a:pPr algn="l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7"/>
                        </a:rPr>
                        <a:t>https://edms.cern.ch/document/3175999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10671966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30B78496-BA9E-DB7A-7F7C-921294C9FDB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37"/>
          <a:stretch/>
        </p:blipFill>
        <p:spPr>
          <a:xfrm>
            <a:off x="670754" y="1553559"/>
            <a:ext cx="3125295" cy="2440528"/>
          </a:xfrm>
          <a:prstGeom prst="rect">
            <a:avLst/>
          </a:prstGeom>
        </p:spPr>
      </p:pic>
      <p:pic>
        <p:nvPicPr>
          <p:cNvPr id="10" name="Picture 9" descr="A blue and red metal object with screws&#10;&#10;Description automatically generated">
            <a:extLst>
              <a:ext uri="{FF2B5EF4-FFF2-40B4-BE49-F238E27FC236}">
                <a16:creationId xmlns:a16="http://schemas.microsoft.com/office/drawing/2014/main" id="{FE39F36D-C9DD-0D5F-CB2E-5A3B52509C9E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9906" y="4109022"/>
            <a:ext cx="2026936" cy="200336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4265C-70E8-4BEF-2075-3C1327E2B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6/25</a:t>
            </a:r>
          </a:p>
        </p:txBody>
      </p:sp>
    </p:spTree>
    <p:extLst>
      <p:ext uri="{BB962C8B-B14F-4D97-AF65-F5344CB8AC3E}">
        <p14:creationId xmlns:p14="http://schemas.microsoft.com/office/powerpoint/2010/main" val="3899156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0" descr="A screenshot of a computer&#10;&#10;Description automatically generated">
            <a:extLst>
              <a:ext uri="{FF2B5EF4-FFF2-40B4-BE49-F238E27FC236}">
                <a16:creationId xmlns:a16="http://schemas.microsoft.com/office/drawing/2014/main" id="{B516B57F-2767-B4AF-ABE9-20DF597396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886" t="3315" r="60591" b="27475"/>
          <a:stretch/>
        </p:blipFill>
        <p:spPr>
          <a:xfrm>
            <a:off x="1688576" y="0"/>
            <a:ext cx="9187029" cy="6858000"/>
          </a:xfr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AFE6308-6AFF-1743-8D6F-7C57E9418956}"/>
              </a:ext>
            </a:extLst>
          </p:cNvPr>
          <p:cNvSpPr/>
          <p:nvPr/>
        </p:nvSpPr>
        <p:spPr>
          <a:xfrm>
            <a:off x="1688577" y="2152398"/>
            <a:ext cx="9187028" cy="4705602"/>
          </a:xfrm>
          <a:custGeom>
            <a:avLst/>
            <a:gdLst>
              <a:gd name="connsiteX0" fmla="*/ 3242581 w 9187028"/>
              <a:gd name="connsiteY0" fmla="*/ 4038055 h 4705602"/>
              <a:gd name="connsiteX1" fmla="*/ 3242581 w 9187028"/>
              <a:gd name="connsiteY1" fmla="*/ 4394278 h 4705602"/>
              <a:gd name="connsiteX2" fmla="*/ 4722897 w 9187028"/>
              <a:gd name="connsiteY2" fmla="*/ 4394278 h 4705602"/>
              <a:gd name="connsiteX3" fmla="*/ 4722897 w 9187028"/>
              <a:gd name="connsiteY3" fmla="*/ 4038055 h 4705602"/>
              <a:gd name="connsiteX4" fmla="*/ 6172741 w 9187028"/>
              <a:gd name="connsiteY4" fmla="*/ 2476756 h 4705602"/>
              <a:gd name="connsiteX5" fmla="*/ 6172741 w 9187028"/>
              <a:gd name="connsiteY5" fmla="*/ 2974843 h 4705602"/>
              <a:gd name="connsiteX6" fmla="*/ 7715155 w 9187028"/>
              <a:gd name="connsiteY6" fmla="*/ 2974843 h 4705602"/>
              <a:gd name="connsiteX7" fmla="*/ 7715155 w 9187028"/>
              <a:gd name="connsiteY7" fmla="*/ 2476756 h 4705602"/>
              <a:gd name="connsiteX8" fmla="*/ 7747758 w 9187028"/>
              <a:gd name="connsiteY8" fmla="*/ 398144 h 4705602"/>
              <a:gd name="connsiteX9" fmla="*/ 7747758 w 9187028"/>
              <a:gd name="connsiteY9" fmla="*/ 1206332 h 4705602"/>
              <a:gd name="connsiteX10" fmla="*/ 9152577 w 9187028"/>
              <a:gd name="connsiteY10" fmla="*/ 1206332 h 4705602"/>
              <a:gd name="connsiteX11" fmla="*/ 9152577 w 9187028"/>
              <a:gd name="connsiteY11" fmla="*/ 398144 h 4705602"/>
              <a:gd name="connsiteX12" fmla="*/ 46622 w 9187028"/>
              <a:gd name="connsiteY12" fmla="*/ 51570 h 4705602"/>
              <a:gd name="connsiteX13" fmla="*/ 46622 w 9187028"/>
              <a:gd name="connsiteY13" fmla="*/ 619265 h 4705602"/>
              <a:gd name="connsiteX14" fmla="*/ 1623900 w 9187028"/>
              <a:gd name="connsiteY14" fmla="*/ 619265 h 4705602"/>
              <a:gd name="connsiteX15" fmla="*/ 1623900 w 9187028"/>
              <a:gd name="connsiteY15" fmla="*/ 51570 h 4705602"/>
              <a:gd name="connsiteX16" fmla="*/ 0 w 9187028"/>
              <a:gd name="connsiteY16" fmla="*/ 0 h 4705602"/>
              <a:gd name="connsiteX17" fmla="*/ 9187028 w 9187028"/>
              <a:gd name="connsiteY17" fmla="*/ 0 h 4705602"/>
              <a:gd name="connsiteX18" fmla="*/ 9187028 w 9187028"/>
              <a:gd name="connsiteY18" fmla="*/ 4705602 h 4705602"/>
              <a:gd name="connsiteX19" fmla="*/ 0 w 9187028"/>
              <a:gd name="connsiteY19" fmla="*/ 4705602 h 4705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187028" h="4705602">
                <a:moveTo>
                  <a:pt x="3242581" y="4038055"/>
                </a:moveTo>
                <a:lnTo>
                  <a:pt x="3242581" y="4394278"/>
                </a:lnTo>
                <a:lnTo>
                  <a:pt x="4722897" y="4394278"/>
                </a:lnTo>
                <a:lnTo>
                  <a:pt x="4722897" y="4038055"/>
                </a:lnTo>
                <a:close/>
                <a:moveTo>
                  <a:pt x="6172741" y="2476756"/>
                </a:moveTo>
                <a:lnTo>
                  <a:pt x="6172741" y="2974843"/>
                </a:lnTo>
                <a:lnTo>
                  <a:pt x="7715155" y="2974843"/>
                </a:lnTo>
                <a:lnTo>
                  <a:pt x="7715155" y="2476756"/>
                </a:lnTo>
                <a:close/>
                <a:moveTo>
                  <a:pt x="7747758" y="398144"/>
                </a:moveTo>
                <a:lnTo>
                  <a:pt x="7747758" y="1206332"/>
                </a:lnTo>
                <a:lnTo>
                  <a:pt x="9152577" y="1206332"/>
                </a:lnTo>
                <a:lnTo>
                  <a:pt x="9152577" y="398144"/>
                </a:lnTo>
                <a:close/>
                <a:moveTo>
                  <a:pt x="46622" y="51570"/>
                </a:moveTo>
                <a:lnTo>
                  <a:pt x="46622" y="619265"/>
                </a:lnTo>
                <a:lnTo>
                  <a:pt x="1623900" y="619265"/>
                </a:lnTo>
                <a:lnTo>
                  <a:pt x="1623900" y="51570"/>
                </a:lnTo>
                <a:close/>
                <a:moveTo>
                  <a:pt x="0" y="0"/>
                </a:moveTo>
                <a:lnTo>
                  <a:pt x="9187028" y="0"/>
                </a:lnTo>
                <a:lnTo>
                  <a:pt x="9187028" y="4705602"/>
                </a:lnTo>
                <a:lnTo>
                  <a:pt x="0" y="4705602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3EB2B-2385-8ED0-3B74-B8B7F549F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7/25</a:t>
            </a:r>
          </a:p>
        </p:txBody>
      </p:sp>
    </p:spTree>
    <p:extLst>
      <p:ext uri="{BB962C8B-B14F-4D97-AF65-F5344CB8AC3E}">
        <p14:creationId xmlns:p14="http://schemas.microsoft.com/office/powerpoint/2010/main" val="3967068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43241</TotalTime>
  <Words>1819</Words>
  <Application>Microsoft Office PowerPoint</Application>
  <PresentationFormat>Widescreen</PresentationFormat>
  <Paragraphs>313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Thème Office</vt:lpstr>
      <vt:lpstr>RFD Cryomodule Design Overview </vt:lpstr>
      <vt:lpstr>RFD Cryomodule assembly sequence</vt:lpstr>
      <vt:lpstr>RFD Cryomodule assembly sequence</vt:lpstr>
      <vt:lpstr>RFD Cryomodule assembly sequence</vt:lpstr>
      <vt:lpstr>Main groups of components</vt:lpstr>
      <vt:lpstr>Outer Vacuum Chamber (OVC)</vt:lpstr>
      <vt:lpstr>PowerPoint Presentation</vt:lpstr>
      <vt:lpstr>Cavity and cavity support</vt:lpstr>
      <vt:lpstr>PowerPoint Presentation</vt:lpstr>
      <vt:lpstr>RF equipment (design by SY-RF team)</vt:lpstr>
      <vt:lpstr>PowerPoint Presentation</vt:lpstr>
      <vt:lpstr>Cryogenic equipment and supports</vt:lpstr>
      <vt:lpstr>Cryogenic equipment and supports</vt:lpstr>
      <vt:lpstr>PowerPoint Presentation</vt:lpstr>
      <vt:lpstr>Thermal screen</vt:lpstr>
      <vt:lpstr>PowerPoint Presentation</vt:lpstr>
      <vt:lpstr>MLI (detailed design managed by manufacturer)</vt:lpstr>
      <vt:lpstr>PowerPoint Presentation</vt:lpstr>
      <vt:lpstr>Warm Magnetic Shield</vt:lpstr>
      <vt:lpstr>PowerPoint Presentation</vt:lpstr>
      <vt:lpstr>UHV Chambers</vt:lpstr>
      <vt:lpstr>PowerPoint Presentation</vt:lpstr>
      <vt:lpstr>Tuner</vt:lpstr>
      <vt:lpstr>PowerPoint Presentation</vt:lpstr>
      <vt:lpstr>Other equipment</vt:lpstr>
      <vt:lpstr>PowerPoint Presentation</vt:lpstr>
      <vt:lpstr>PowerPoint Presentation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Laurene Giordanino</cp:lastModifiedBy>
  <cp:revision>644</cp:revision>
  <cp:lastPrinted>2019-06-19T16:05:43Z</cp:lastPrinted>
  <dcterms:created xsi:type="dcterms:W3CDTF">2016-01-11T14:38:10Z</dcterms:created>
  <dcterms:modified xsi:type="dcterms:W3CDTF">2025-02-19T08:50:22Z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