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79" r:id="rId4"/>
    <p:sldId id="281" r:id="rId5"/>
    <p:sldId id="280" r:id="rId6"/>
    <p:sldId id="283" r:id="rId7"/>
    <p:sldId id="282" r:id="rId8"/>
    <p:sldId id="285" r:id="rId9"/>
    <p:sldId id="286" r:id="rId10"/>
    <p:sldId id="284" r:id="rId11"/>
    <p:sldId id="277" r:id="rId12"/>
    <p:sldId id="270" r:id="rId13"/>
    <p:sldId id="269" r:id="rId14"/>
    <p:sldId id="278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>
        <p:scale>
          <a:sx n="150" d="100"/>
          <a:sy n="150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26/02/2025</a:t>
            </a: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170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7200" b="1" i="1" dirty="0"/>
              <a:t>Bond</a:t>
            </a:r>
            <a:br>
              <a:rPr lang="en-US" sz="7200" b="1" i="1" dirty="0"/>
            </a:br>
            <a:br>
              <a:rPr lang="en-US" dirty="0"/>
            </a:br>
            <a:r>
              <a:rPr lang="en-US" dirty="0"/>
              <a:t>Winding process 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 err="1"/>
              <a:t>Impgregnation</a:t>
            </a:r>
            <a:r>
              <a:rPr lang="en-US" dirty="0"/>
              <a:t> mold concept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26/02/2025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05F42-07F5-E0DF-BFE9-C456140900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71EA93-DF03-BFE7-73C2-38C5E924A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B4506D-35D5-AF9E-913D-01300C907A28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Instrumentation</a:t>
            </a:r>
          </a:p>
          <a:p>
            <a:pPr marL="342900" indent="-342900">
              <a:buAutoNum type="arabicParenR"/>
            </a:pPr>
            <a:r>
              <a:rPr lang="en-US" sz="2800" i="1" dirty="0"/>
              <a:t>Impregnation mold 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94698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C3AA73-847A-0D4B-F68E-85D9D310B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C78ED4-D2D7-6F8D-BC7C-3B87D0317159}"/>
              </a:ext>
            </a:extLst>
          </p:cNvPr>
          <p:cNvSpPr txBox="1"/>
          <p:nvPr/>
        </p:nvSpPr>
        <p:spPr>
          <a:xfrm>
            <a:off x="558800" y="361950"/>
            <a:ext cx="2703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needs : 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29E5AE-858C-601D-4ED3-02DC5B234049}"/>
              </a:ext>
            </a:extLst>
          </p:cNvPr>
          <p:cNvSpPr txBox="1"/>
          <p:nvPr/>
        </p:nvSpPr>
        <p:spPr>
          <a:xfrm>
            <a:off x="711200" y="1081703"/>
            <a:ext cx="1069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obtain a uniform stress at each interface, coils geometry should be the closest to perfection possible.</a:t>
            </a:r>
          </a:p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61A952-2229-65B2-7678-7FE2FC26D010}"/>
              </a:ext>
            </a:extLst>
          </p:cNvPr>
          <p:cNvSpPr txBox="1"/>
          <p:nvPr/>
        </p:nvSpPr>
        <p:spPr>
          <a:xfrm>
            <a:off x="711200" y="1687887"/>
            <a:ext cx="4832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Due to the behavior of the cable during reaction, the position of the cable in the head cannot be fully guarantied. </a:t>
            </a:r>
          </a:p>
          <a:p>
            <a:endParaRPr lang="en-US" sz="1400" dirty="0"/>
          </a:p>
          <a:p>
            <a:r>
              <a:rPr lang="en-US" sz="1400" dirty="0"/>
              <a:t>Meaning that distance between cables and the pad in the head can vary and need to be filled for the final assembly.</a:t>
            </a:r>
          </a:p>
          <a:p>
            <a:endParaRPr lang="en-US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9C6425A-2965-0EF2-E3BB-2B2D4A4860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558800" y="3056484"/>
            <a:ext cx="9291127" cy="2264571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EDBBEB8B-556A-448F-294C-F1C5C80CE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884236"/>
              </p:ext>
            </p:extLst>
          </p:nvPr>
        </p:nvGraphicFramePr>
        <p:xfrm>
          <a:off x="10036311" y="1503737"/>
          <a:ext cx="1444489" cy="43513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1607">
                  <a:extLst>
                    <a:ext uri="{9D8B030D-6E8A-4147-A177-3AD203B41FA5}">
                      <a16:colId xmlns:a16="http://schemas.microsoft.com/office/drawing/2014/main" val="4045297888"/>
                    </a:ext>
                  </a:extLst>
                </a:gridCol>
                <a:gridCol w="662882">
                  <a:extLst>
                    <a:ext uri="{9D8B030D-6E8A-4147-A177-3AD203B41FA5}">
                      <a16:colId xmlns:a16="http://schemas.microsoft.com/office/drawing/2014/main" val="1433431560"/>
                    </a:ext>
                  </a:extLst>
                </a:gridCol>
              </a:tblGrid>
              <a:tr h="543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Coil overlenght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shim thickness*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8533056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9184000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69684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010233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290378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1209186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12865879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71003792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2669638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9912266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1840969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6206352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469555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250535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463055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695740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1.83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8736619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80114211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2.07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1155112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609777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8511226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2.44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8109245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3F10CE9-9377-33C5-1BDE-D785B638F3FD}"/>
              </a:ext>
            </a:extLst>
          </p:cNvPr>
          <p:cNvSpPr txBox="1"/>
          <p:nvPr/>
        </p:nvSpPr>
        <p:spPr>
          <a:xfrm>
            <a:off x="8109306" y="5952495"/>
            <a:ext cx="3967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*Shim thickness to be split in two if equally spread at each end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631757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FF2FA-F8C6-609A-D2E8-13797D96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E23D0E-D3DC-A961-E11F-D075C677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015" b="27316"/>
          <a:stretch/>
        </p:blipFill>
        <p:spPr>
          <a:xfrm>
            <a:off x="1308682" y="977900"/>
            <a:ext cx="10184235" cy="1682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2BEA5-A83B-EE29-2D8B-450177CB9A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50" t="8701" r="22752" b="9071"/>
          <a:stretch/>
        </p:blipFill>
        <p:spPr>
          <a:xfrm>
            <a:off x="185307" y="3052922"/>
            <a:ext cx="3340100" cy="25965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1DD62A-FF6F-EBA3-657B-26A6DB1C9C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714" t="21522" r="17951" b="14372"/>
          <a:stretch/>
        </p:blipFill>
        <p:spPr>
          <a:xfrm>
            <a:off x="3605640" y="3587750"/>
            <a:ext cx="4366584" cy="204192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90EF17-3E2D-0979-6898-61E7885802F6}"/>
              </a:ext>
            </a:extLst>
          </p:cNvPr>
          <p:cNvCxnSpPr>
            <a:cxnSpLocks/>
          </p:cNvCxnSpPr>
          <p:nvPr/>
        </p:nvCxnSpPr>
        <p:spPr>
          <a:xfrm>
            <a:off x="1790700" y="1531081"/>
            <a:ext cx="22098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FD34E3-9D4F-2779-EDC4-98957C1B6E23}"/>
              </a:ext>
            </a:extLst>
          </p:cNvPr>
          <p:cNvCxnSpPr>
            <a:cxnSpLocks/>
          </p:cNvCxnSpPr>
          <p:nvPr/>
        </p:nvCxnSpPr>
        <p:spPr>
          <a:xfrm flipV="1">
            <a:off x="7969250" y="1531081"/>
            <a:ext cx="22606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FB5BEE-B6B9-1902-AB0D-D3C9BA6E6757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439368" y="1727931"/>
            <a:ext cx="2349564" cy="10297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25816C-20EC-DC9E-EE26-9DBC72C32E5F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5788932" y="1629506"/>
            <a:ext cx="3247118" cy="1128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EB1ABC2-9C92-DDEA-77BA-E41213178689}"/>
              </a:ext>
            </a:extLst>
          </p:cNvPr>
          <p:cNvSpPr txBox="1"/>
          <p:nvPr/>
        </p:nvSpPr>
        <p:spPr>
          <a:xfrm>
            <a:off x="742950" y="323790"/>
            <a:ext cx="5581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1 : Filling the gaps before impregnation </a:t>
            </a:r>
            <a:endParaRPr lang="en-GB" sz="2000" b="1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1AEC0-93FF-7CD0-3938-8BC2C3B84F67}"/>
              </a:ext>
            </a:extLst>
          </p:cNvPr>
          <p:cNvSpPr txBox="1"/>
          <p:nvPr/>
        </p:nvSpPr>
        <p:spPr>
          <a:xfrm>
            <a:off x="4464050" y="2757677"/>
            <a:ext cx="264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Fiber glass or EP GC/GM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21A4F41-F4F4-8E82-CF19-5B37FA14CA82}"/>
              </a:ext>
            </a:extLst>
          </p:cNvPr>
          <p:cNvGrpSpPr>
            <a:grpSpLocks noChangeAspect="1"/>
          </p:cNvGrpSpPr>
          <p:nvPr/>
        </p:nvGrpSpPr>
        <p:grpSpPr>
          <a:xfrm>
            <a:off x="8444378" y="3927557"/>
            <a:ext cx="3247118" cy="990422"/>
            <a:chOff x="931863" y="369093"/>
            <a:chExt cx="9399587" cy="286702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E2A6CB7-02BD-8F58-12E7-452A4A33FDBA}"/>
                </a:ext>
              </a:extLst>
            </p:cNvPr>
            <p:cNvCxnSpPr>
              <a:cxnSpLocks/>
            </p:cNvCxnSpPr>
            <p:nvPr/>
          </p:nvCxnSpPr>
          <p:spPr>
            <a:xfrm>
              <a:off x="2041525" y="2094704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9C985A-6919-AB80-309C-E85ED53B888E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1516854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40C9B1-EEA8-C3FB-3F22-8001C65976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5350" y="144700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48D8C72-0B72-CB28-7F4E-715525E211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6500" y="201215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6A20EDE-9DA6-941F-ADB9-A936270255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8800" y="1743867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FB5F243-9F5A-770B-138C-49CF28F110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2650" y="2294729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6E93B9C-5FA2-CD8F-F003-6236A90B692A}"/>
                </a:ext>
              </a:extLst>
            </p:cNvPr>
            <p:cNvCxnSpPr>
              <a:cxnSpLocks/>
            </p:cNvCxnSpPr>
            <p:nvPr/>
          </p:nvCxnSpPr>
          <p:spPr>
            <a:xfrm>
              <a:off x="3746500" y="201215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84CED4B-3C95-FF1D-FA51-F6DBBBAA813A}"/>
                </a:ext>
              </a:extLst>
            </p:cNvPr>
            <p:cNvCxnSpPr>
              <a:cxnSpLocks/>
            </p:cNvCxnSpPr>
            <p:nvPr/>
          </p:nvCxnSpPr>
          <p:spPr>
            <a:xfrm>
              <a:off x="4705350" y="144700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1E94541-20B7-7AAC-2CDB-D1D411E07F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2962" y="1512092"/>
              <a:ext cx="1630364" cy="5000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2296898-FE20-9958-29F4-D551172B67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939004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C38D0C1-0508-30B4-C8D4-7A4ABA74AB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8800" y="1743867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6EDB8C9-BF42-60DC-5308-09ED2E81A4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125" y="2309017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F90C941B-2C7A-63F3-ACDF-8CA3B9249310}"/>
                </a:ext>
              </a:extLst>
            </p:cNvPr>
            <p:cNvSpPr/>
            <p:nvPr/>
          </p:nvSpPr>
          <p:spPr>
            <a:xfrm rot="5400000" flipH="1">
              <a:off x="546101" y="75485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CE731A47-4018-769E-4EF0-A3586BCAFC65}"/>
                </a:ext>
              </a:extLst>
            </p:cNvPr>
            <p:cNvSpPr/>
            <p:nvPr/>
          </p:nvSpPr>
          <p:spPr>
            <a:xfrm rot="5400000" flipH="1">
              <a:off x="9031288" y="1935954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49785DC-4C42-2C92-0C9D-A6A620C9176D}"/>
              </a:ext>
            </a:extLst>
          </p:cNvPr>
          <p:cNvGrpSpPr>
            <a:grpSpLocks noChangeAspect="1"/>
          </p:cNvGrpSpPr>
          <p:nvPr/>
        </p:nvGrpSpPr>
        <p:grpSpPr>
          <a:xfrm>
            <a:off x="9099550" y="5169465"/>
            <a:ext cx="2144458" cy="771133"/>
            <a:chOff x="1781175" y="4524373"/>
            <a:chExt cx="7032625" cy="25288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1332189-15E9-B618-7F54-4D7D5DA04418}"/>
                </a:ext>
              </a:extLst>
            </p:cNvPr>
            <p:cNvCxnSpPr>
              <a:cxnSpLocks/>
            </p:cNvCxnSpPr>
            <p:nvPr/>
          </p:nvCxnSpPr>
          <p:spPr>
            <a:xfrm>
              <a:off x="1781175" y="6010273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F22D405-035B-FD10-95E7-28F06DA6940E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50" y="5432423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ECEE151-BE26-0D37-9100-7FC0B5EA87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5000" y="536257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B691C4-48D6-5E80-63C6-5A0A7D13F4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6150" y="592772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20925F7-07D6-E16C-4756-96C3A73AB7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450" y="5659436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39E8180-130E-68AF-C45F-F18A1938AE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2300" y="6210298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F3681CB-E4B3-58BE-7F10-6F4E106721DF}"/>
                </a:ext>
              </a:extLst>
            </p:cNvPr>
            <p:cNvCxnSpPr>
              <a:cxnSpLocks/>
            </p:cNvCxnSpPr>
            <p:nvPr/>
          </p:nvCxnSpPr>
          <p:spPr>
            <a:xfrm>
              <a:off x="3486150" y="592772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ADDFC93-54AE-9DBD-CB90-73CC13493F25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0" y="536257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A93D5AB-69CA-1190-2EF0-6EA6CBBE572C}"/>
                </a:ext>
              </a:extLst>
            </p:cNvPr>
            <p:cNvCxnSpPr>
              <a:cxnSpLocks/>
              <a:endCxn id="47" idx="4"/>
            </p:cNvCxnSpPr>
            <p:nvPr/>
          </p:nvCxnSpPr>
          <p:spPr>
            <a:xfrm flipH="1" flipV="1">
              <a:off x="1781175" y="5367335"/>
              <a:ext cx="1701801" cy="5603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0B5A10F-8252-C14A-ECEE-EDFA8CC439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11450" y="4854573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0653475-0BE4-0B4F-B1D2-841F875404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48450" y="5659436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7508DBA-1624-2057-B770-820CA7D33E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92775" y="6224586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57046AAC-2C16-B441-B424-F00B926A41B4}"/>
                </a:ext>
              </a:extLst>
            </p:cNvPr>
            <p:cNvSpPr/>
            <p:nvPr/>
          </p:nvSpPr>
          <p:spPr>
            <a:xfrm rot="5400000" flipH="1">
              <a:off x="1395413" y="491013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0A121965-4899-A47B-6363-FC2F05E642BF}"/>
                </a:ext>
              </a:extLst>
            </p:cNvPr>
            <p:cNvSpPr/>
            <p:nvPr/>
          </p:nvSpPr>
          <p:spPr>
            <a:xfrm rot="5400000" flipH="1">
              <a:off x="7513638" y="5753097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3ABACC-3EE5-75D8-3618-76FA61373B55}"/>
              </a:ext>
            </a:extLst>
          </p:cNvPr>
          <p:cNvSpPr txBox="1"/>
          <p:nvPr/>
        </p:nvSpPr>
        <p:spPr>
          <a:xfrm>
            <a:off x="9618480" y="4917979"/>
            <a:ext cx="108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Seal web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357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54EE8B-D119-47C1-16FE-E649808A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A120AE-A53A-5D4E-58EA-09CC0D8008FB}"/>
              </a:ext>
            </a:extLst>
          </p:cNvPr>
          <p:cNvSpPr txBox="1"/>
          <p:nvPr/>
        </p:nvSpPr>
        <p:spPr>
          <a:xfrm>
            <a:off x="537570" y="276706"/>
            <a:ext cx="94300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2 : Adaptative mold</a:t>
            </a:r>
          </a:p>
          <a:p>
            <a:endParaRPr lang="en-US" sz="2000" b="1" i="1" dirty="0"/>
          </a:p>
          <a:p>
            <a:r>
              <a:rPr lang="en-GB" sz="2000" i="1" dirty="0"/>
              <a:t>The gaps between the coil and the pad will need to be </a:t>
            </a:r>
            <a:r>
              <a:rPr lang="en-GB" sz="2000" b="1" i="1" dirty="0">
                <a:solidFill>
                  <a:srgbClr val="FF0000"/>
                </a:solidFill>
              </a:rPr>
              <a:t>shimmed after impregnation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E7086EC-66ED-7FF5-FAEF-DD6ECE55ACBC}"/>
              </a:ext>
            </a:extLst>
          </p:cNvPr>
          <p:cNvCxnSpPr>
            <a:cxnSpLocks/>
          </p:cNvCxnSpPr>
          <p:nvPr/>
        </p:nvCxnSpPr>
        <p:spPr>
          <a:xfrm>
            <a:off x="6679871" y="4903338"/>
            <a:ext cx="4301972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8B6D4F2-CED2-9C40-2AD4-633257AA09F4}"/>
              </a:ext>
            </a:extLst>
          </p:cNvPr>
          <p:cNvCxnSpPr>
            <a:cxnSpLocks/>
          </p:cNvCxnSpPr>
          <p:nvPr/>
        </p:nvCxnSpPr>
        <p:spPr>
          <a:xfrm>
            <a:off x="7332630" y="4497870"/>
            <a:ext cx="4268555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71F60A5-BA3C-15FF-6020-4E02E00CD57B}"/>
              </a:ext>
            </a:extLst>
          </p:cNvPr>
          <p:cNvCxnSpPr>
            <a:cxnSpLocks/>
          </p:cNvCxnSpPr>
          <p:nvPr/>
        </p:nvCxnSpPr>
        <p:spPr>
          <a:xfrm flipV="1">
            <a:off x="8549035" y="444885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38BDB41-5A04-B69B-B915-66F865EDF9EB}"/>
              </a:ext>
            </a:extLst>
          </p:cNvPr>
          <p:cNvCxnSpPr>
            <a:cxnSpLocks/>
          </p:cNvCxnSpPr>
          <p:nvPr/>
        </p:nvCxnSpPr>
        <p:spPr>
          <a:xfrm flipV="1">
            <a:off x="7876225" y="4845414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8739473-D3D2-C717-F659-FEEA7FD5D243}"/>
              </a:ext>
            </a:extLst>
          </p:cNvPr>
          <p:cNvCxnSpPr>
            <a:cxnSpLocks/>
          </p:cNvCxnSpPr>
          <p:nvPr/>
        </p:nvCxnSpPr>
        <p:spPr>
          <a:xfrm flipV="1">
            <a:off x="10095160" y="465716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E75E1F0-5252-EE58-34D1-581D699384CC}"/>
              </a:ext>
            </a:extLst>
          </p:cNvPr>
          <p:cNvCxnSpPr>
            <a:cxnSpLocks/>
          </p:cNvCxnSpPr>
          <p:nvPr/>
        </p:nvCxnSpPr>
        <p:spPr>
          <a:xfrm flipV="1">
            <a:off x="9431262" y="5043693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3F4C704-E4E2-22E0-3754-601C6CE66523}"/>
              </a:ext>
            </a:extLst>
          </p:cNvPr>
          <p:cNvCxnSpPr>
            <a:cxnSpLocks/>
          </p:cNvCxnSpPr>
          <p:nvPr/>
        </p:nvCxnSpPr>
        <p:spPr>
          <a:xfrm>
            <a:off x="7876225" y="4845414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E0A47FF-B6E6-4FD4-4138-A730CED3730F}"/>
              </a:ext>
            </a:extLst>
          </p:cNvPr>
          <p:cNvCxnSpPr>
            <a:cxnSpLocks/>
          </p:cNvCxnSpPr>
          <p:nvPr/>
        </p:nvCxnSpPr>
        <p:spPr>
          <a:xfrm>
            <a:off x="8549035" y="4448858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27AE6C9-D993-A5EF-4C14-1F0BD0AE6CDC}"/>
              </a:ext>
            </a:extLst>
          </p:cNvPr>
          <p:cNvCxnSpPr>
            <a:cxnSpLocks/>
            <a:endCxn id="71" idx="4"/>
          </p:cNvCxnSpPr>
          <p:nvPr/>
        </p:nvCxnSpPr>
        <p:spPr>
          <a:xfrm flipH="1" flipV="1">
            <a:off x="6679871" y="4452199"/>
            <a:ext cx="1194127" cy="3932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2C017AE-0954-B306-D567-6EA0DC08FD4E}"/>
              </a:ext>
            </a:extLst>
          </p:cNvPr>
          <p:cNvCxnSpPr>
            <a:cxnSpLocks/>
          </p:cNvCxnSpPr>
          <p:nvPr/>
        </p:nvCxnSpPr>
        <p:spPr>
          <a:xfrm flipH="1" flipV="1">
            <a:off x="7332630" y="4092402"/>
            <a:ext cx="1216404" cy="3564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978C33-3D19-83DF-DFFD-7481ABFCC70D}"/>
              </a:ext>
            </a:extLst>
          </p:cNvPr>
          <p:cNvCxnSpPr>
            <a:cxnSpLocks/>
          </p:cNvCxnSpPr>
          <p:nvPr/>
        </p:nvCxnSpPr>
        <p:spPr>
          <a:xfrm flipH="1" flipV="1">
            <a:off x="10095160" y="4657162"/>
            <a:ext cx="1506025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69D2371-E2CE-69A5-2EE9-D337C3309663}"/>
              </a:ext>
            </a:extLst>
          </p:cNvPr>
          <p:cNvCxnSpPr>
            <a:cxnSpLocks/>
          </p:cNvCxnSpPr>
          <p:nvPr/>
        </p:nvCxnSpPr>
        <p:spPr>
          <a:xfrm flipH="1" flipV="1">
            <a:off x="9424578" y="5053718"/>
            <a:ext cx="1555037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arallelogram 70">
            <a:extLst>
              <a:ext uri="{FF2B5EF4-FFF2-40B4-BE49-F238E27FC236}">
                <a16:creationId xmlns:a16="http://schemas.microsoft.com/office/drawing/2014/main" id="{33002CF2-C2CB-0224-67F6-77A7645DDFFE}"/>
              </a:ext>
            </a:extLst>
          </p:cNvPr>
          <p:cNvSpPr/>
          <p:nvPr/>
        </p:nvSpPr>
        <p:spPr>
          <a:xfrm rot="5400000" flipH="1">
            <a:off x="6409188" y="4131389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3A3127CE-8367-C69D-E5CB-C11D67C10981}"/>
              </a:ext>
            </a:extLst>
          </p:cNvPr>
          <p:cNvSpPr/>
          <p:nvPr/>
        </p:nvSpPr>
        <p:spPr>
          <a:xfrm rot="5400000" flipH="1">
            <a:off x="10702249" y="4722882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58CB9BCA-E321-C5BF-8E1B-31CCEE7C14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5" t="46844" r="2572" b="22679"/>
          <a:stretch/>
        </p:blipFill>
        <p:spPr>
          <a:xfrm>
            <a:off x="483864" y="1338040"/>
            <a:ext cx="11224271" cy="182444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1FD6CCAA-ADD4-14E9-214D-8204FE5767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64" t="29248" r="7685" b="12260"/>
          <a:stretch/>
        </p:blipFill>
        <p:spPr>
          <a:xfrm>
            <a:off x="215026" y="3162482"/>
            <a:ext cx="6097194" cy="2250395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1D0CEA5C-CCE8-8716-89A0-67F22C5E6BBA}"/>
              </a:ext>
            </a:extLst>
          </p:cNvPr>
          <p:cNvSpPr txBox="1"/>
          <p:nvPr/>
        </p:nvSpPr>
        <p:spPr>
          <a:xfrm>
            <a:off x="1539505" y="5188679"/>
            <a:ext cx="17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Custom spacer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5A6D9C1-37F0-FE83-E71E-58FA54FE0E23}"/>
              </a:ext>
            </a:extLst>
          </p:cNvPr>
          <p:cNvCxnSpPr>
            <a:cxnSpLocks/>
            <a:stCxn id="79" idx="0"/>
          </p:cNvCxnSpPr>
          <p:nvPr/>
        </p:nvCxnSpPr>
        <p:spPr>
          <a:xfrm flipV="1">
            <a:off x="2396824" y="4269343"/>
            <a:ext cx="464499" cy="91933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EEA6F6A-DF2A-CBA4-7615-69E6FE96F37D}"/>
              </a:ext>
            </a:extLst>
          </p:cNvPr>
          <p:cNvCxnSpPr>
            <a:cxnSpLocks/>
          </p:cNvCxnSpPr>
          <p:nvPr/>
        </p:nvCxnSpPr>
        <p:spPr>
          <a:xfrm flipH="1" flipV="1">
            <a:off x="2087870" y="4456483"/>
            <a:ext cx="308954" cy="7321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3CBEC57-3255-B911-CF0E-BE13D28C7C10}"/>
              </a:ext>
            </a:extLst>
          </p:cNvPr>
          <p:cNvCxnSpPr>
            <a:cxnSpLocks/>
          </p:cNvCxnSpPr>
          <p:nvPr/>
        </p:nvCxnSpPr>
        <p:spPr>
          <a:xfrm flipV="1">
            <a:off x="8814900" y="448452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6B6A2DF-ED4A-B14E-82A0-BD66483A1DA8}"/>
              </a:ext>
            </a:extLst>
          </p:cNvPr>
          <p:cNvCxnSpPr>
            <a:cxnSpLocks/>
          </p:cNvCxnSpPr>
          <p:nvPr/>
        </p:nvCxnSpPr>
        <p:spPr>
          <a:xfrm flipV="1">
            <a:off x="8142090" y="488107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Left Bracket 91">
            <a:extLst>
              <a:ext uri="{FF2B5EF4-FFF2-40B4-BE49-F238E27FC236}">
                <a16:creationId xmlns:a16="http://schemas.microsoft.com/office/drawing/2014/main" id="{0576BC0E-76C0-6893-E134-BDFC72744F3B}"/>
              </a:ext>
            </a:extLst>
          </p:cNvPr>
          <p:cNvSpPr/>
          <p:nvPr/>
        </p:nvSpPr>
        <p:spPr>
          <a:xfrm rot="4149657">
            <a:off x="9146833" y="4190930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Left Bracket 92">
            <a:extLst>
              <a:ext uri="{FF2B5EF4-FFF2-40B4-BE49-F238E27FC236}">
                <a16:creationId xmlns:a16="http://schemas.microsoft.com/office/drawing/2014/main" id="{3C633652-827D-DBDE-3DFE-4C2C69609150}"/>
              </a:ext>
            </a:extLst>
          </p:cNvPr>
          <p:cNvSpPr/>
          <p:nvPr/>
        </p:nvSpPr>
        <p:spPr>
          <a:xfrm rot="4149657">
            <a:off x="9334156" y="4204278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43EDD5-D83F-9403-CE29-70CAFE39EEE3}"/>
              </a:ext>
            </a:extLst>
          </p:cNvPr>
          <p:cNvSpPr txBox="1"/>
          <p:nvPr/>
        </p:nvSpPr>
        <p:spPr>
          <a:xfrm flipH="1">
            <a:off x="674368" y="5775741"/>
            <a:ext cx="5313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in some point to the technic used on TFD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941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798EE5-4856-3671-BFBB-E157DDE1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9FAE3F-B0E1-857D-63AD-AD5D447BEF67}"/>
              </a:ext>
            </a:extLst>
          </p:cNvPr>
          <p:cNvSpPr txBox="1"/>
          <p:nvPr/>
        </p:nvSpPr>
        <p:spPr>
          <a:xfrm>
            <a:off x="692150" y="450850"/>
            <a:ext cx="334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3 : Impregnated pad</a:t>
            </a:r>
            <a:endParaRPr lang="en-GB" sz="2000" b="1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C5F26F-A6BD-0A58-25C2-613786927E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35" t="37055" b="25838"/>
          <a:stretch/>
        </p:blipFill>
        <p:spPr>
          <a:xfrm>
            <a:off x="1016000" y="1473200"/>
            <a:ext cx="9803817" cy="19113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723FB8-CE60-45D3-B2E0-10419305B34F}"/>
              </a:ext>
            </a:extLst>
          </p:cNvPr>
          <p:cNvCxnSpPr/>
          <p:nvPr/>
        </p:nvCxnSpPr>
        <p:spPr>
          <a:xfrm flipV="1">
            <a:off x="40321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1FCAD1-2ABC-08F8-1533-F92A48B5DC2D}"/>
              </a:ext>
            </a:extLst>
          </p:cNvPr>
          <p:cNvCxnSpPr/>
          <p:nvPr/>
        </p:nvCxnSpPr>
        <p:spPr>
          <a:xfrm flipV="1">
            <a:off x="73087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F690D5-6F49-A92D-E774-BF89EF5F0391}"/>
              </a:ext>
            </a:extLst>
          </p:cNvPr>
          <p:cNvCxnSpPr/>
          <p:nvPr/>
        </p:nvCxnSpPr>
        <p:spPr>
          <a:xfrm>
            <a:off x="4032167" y="1270000"/>
            <a:ext cx="327033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515A01C-EA84-B789-93E1-53847900E7B6}"/>
              </a:ext>
            </a:extLst>
          </p:cNvPr>
          <p:cNvSpPr txBox="1"/>
          <p:nvPr/>
        </p:nvSpPr>
        <p:spPr>
          <a:xfrm>
            <a:off x="4006767" y="1008876"/>
            <a:ext cx="3354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Machined after reaction to fit the coil overlength</a:t>
            </a:r>
            <a:endParaRPr lang="en-GB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DB4432-E2DC-6004-5567-CDA520A1F9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422" t="13462" r="30671" b="9934"/>
          <a:stretch/>
        </p:blipFill>
        <p:spPr>
          <a:xfrm>
            <a:off x="546105" y="3623477"/>
            <a:ext cx="2457445" cy="24471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EB2580-ED69-A916-DD33-D8F6564E2D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21" t="22879" r="16205" b="15728"/>
          <a:stretch/>
        </p:blipFill>
        <p:spPr>
          <a:xfrm>
            <a:off x="4629150" y="3309663"/>
            <a:ext cx="5624550" cy="25394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C06174-A6E3-E58C-66DD-78CB819A5870}"/>
              </a:ext>
            </a:extLst>
          </p:cNvPr>
          <p:cNvSpPr txBox="1"/>
          <p:nvPr/>
        </p:nvSpPr>
        <p:spPr>
          <a:xfrm>
            <a:off x="3363340" y="3244334"/>
            <a:ext cx="109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pad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D67293-E443-44C6-9C15-D9C7C94B2BE3}"/>
              </a:ext>
            </a:extLst>
          </p:cNvPr>
          <p:cNvSpPr txBox="1"/>
          <p:nvPr/>
        </p:nvSpPr>
        <p:spPr>
          <a:xfrm>
            <a:off x="3003550" y="4477706"/>
            <a:ext cx="229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ESC Coil* or any filler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02C74C3-56CE-A914-0B54-DAADF5C04D4A}"/>
              </a:ext>
            </a:extLst>
          </p:cNvPr>
          <p:cNvCxnSpPr>
            <a:stCxn id="13" idx="3"/>
          </p:cNvCxnSpPr>
          <p:nvPr/>
        </p:nvCxnSpPr>
        <p:spPr>
          <a:xfrm>
            <a:off x="4459859" y="3429000"/>
            <a:ext cx="1337691" cy="577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6B84DE-C2BB-D0FC-B302-E6ED8300BDAC}"/>
              </a:ext>
            </a:extLst>
          </p:cNvPr>
          <p:cNvCxnSpPr>
            <a:cxnSpLocks/>
          </p:cNvCxnSpPr>
          <p:nvPr/>
        </p:nvCxnSpPr>
        <p:spPr>
          <a:xfrm flipV="1">
            <a:off x="5296614" y="4365246"/>
            <a:ext cx="621294" cy="2971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1A742F-749C-4B15-D53D-8F35EC00F978}"/>
              </a:ext>
            </a:extLst>
          </p:cNvPr>
          <p:cNvSpPr txBox="1"/>
          <p:nvPr/>
        </p:nvSpPr>
        <p:spPr>
          <a:xfrm>
            <a:off x="3363340" y="5930900"/>
            <a:ext cx="477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*If ESC coil, it needs to be fitted to the coil shape/overlength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14671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Splice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Instrumentation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2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652843-0B68-6768-8BCB-0DD709DD4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1EEA67-BE0F-27A5-A240-77CECE982C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365" t="14990" r="38153" b="45161"/>
          <a:stretch/>
        </p:blipFill>
        <p:spPr>
          <a:xfrm>
            <a:off x="2603881" y="2668089"/>
            <a:ext cx="1576801" cy="20526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568919-FAFA-59CA-2154-6416EAEEB46F}"/>
              </a:ext>
            </a:extLst>
          </p:cNvPr>
          <p:cNvSpPr txBox="1"/>
          <p:nvPr/>
        </p:nvSpPr>
        <p:spPr>
          <a:xfrm>
            <a:off x="577850" y="285750"/>
            <a:ext cx="2527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Splice configuration</a:t>
            </a:r>
            <a:endParaRPr lang="en-GB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08162E-FA5C-D1AC-FEAE-7B43E2B68A3F}"/>
              </a:ext>
            </a:extLst>
          </p:cNvPr>
          <p:cNvSpPr txBox="1"/>
          <p:nvPr/>
        </p:nvSpPr>
        <p:spPr>
          <a:xfrm>
            <a:off x="3180126" y="131366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Nb3Sn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9025E-CF15-9C31-B91B-282BC26707AF}"/>
              </a:ext>
            </a:extLst>
          </p:cNvPr>
          <p:cNvSpPr txBox="1"/>
          <p:nvPr/>
        </p:nvSpPr>
        <p:spPr>
          <a:xfrm>
            <a:off x="1979223" y="1313662"/>
            <a:ext cx="624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NbTi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CE0ABC-B419-5DAD-4F31-D3D179CED8D5}"/>
              </a:ext>
            </a:extLst>
          </p:cNvPr>
          <p:cNvSpPr txBox="1"/>
          <p:nvPr/>
        </p:nvSpPr>
        <p:spPr>
          <a:xfrm>
            <a:off x="222250" y="1734566"/>
            <a:ext cx="180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</a:t>
            </a:r>
          </a:p>
          <a:p>
            <a:r>
              <a:rPr lang="en-US" i="1" dirty="0"/>
              <a:t>(Lead stabilizer)</a:t>
            </a:r>
            <a:endParaRPr lang="en-GB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AFD0A4-616F-1ADF-3CCB-D2B87C61B936}"/>
              </a:ext>
            </a:extLst>
          </p:cNvPr>
          <p:cNvSpPr txBox="1"/>
          <p:nvPr/>
        </p:nvSpPr>
        <p:spPr>
          <a:xfrm>
            <a:off x="4659007" y="2380897"/>
            <a:ext cx="1512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</a:t>
            </a:r>
          </a:p>
          <a:p>
            <a:r>
              <a:rPr lang="en-US" i="1" dirty="0"/>
              <a:t>(splice cover)</a:t>
            </a:r>
            <a:endParaRPr lang="en-GB" i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F154A48-AD95-A857-F559-B10067A8B333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291552" y="1682994"/>
            <a:ext cx="807441" cy="1149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D078F34-4647-A434-6776-558B69081F66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3285633" y="1682994"/>
            <a:ext cx="323457" cy="12189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C8EF11-3F93-185B-BE55-9E7E8EE6937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419172" y="2704063"/>
            <a:ext cx="1239835" cy="4314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B3C281D-23F3-DD36-DA40-3B37C5AA9CC6}"/>
              </a:ext>
            </a:extLst>
          </p:cNvPr>
          <p:cNvCxnSpPr>
            <a:cxnSpLocks/>
            <a:endCxn id="7" idx="2"/>
          </p:cNvCxnSpPr>
          <p:nvPr/>
        </p:nvCxnSpPr>
        <p:spPr>
          <a:xfrm flipH="1" flipV="1">
            <a:off x="1125543" y="2380897"/>
            <a:ext cx="1814511" cy="8449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0C8A7904-FD69-AE4E-AB65-F5D732CE2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922" y="285246"/>
            <a:ext cx="5421444" cy="27419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3EB652-CEB2-E4EE-4B93-E5462806E2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33" t="8932" r="13899" b="8932"/>
          <a:stretch/>
        </p:blipFill>
        <p:spPr>
          <a:xfrm>
            <a:off x="5870455" y="3186331"/>
            <a:ext cx="5813545" cy="29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34166-A675-CD96-9522-19716B54F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FCBC8E-51BE-194E-841F-C15DFF6F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4EEAD4-7196-F815-20F1-8B476213F194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Splice</a:t>
            </a:r>
          </a:p>
          <a:p>
            <a:pPr marL="342900" indent="-342900">
              <a:buAutoNum type="arabicParenR"/>
            </a:pPr>
            <a:r>
              <a:rPr lang="en-US" sz="2800" i="1" dirty="0"/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Instrumentation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91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A343C3-F36B-597A-7B24-D63EF6F62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90C557-0CA8-90C9-0209-230DD841C6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484" t="14070" r="35350" b="48393"/>
          <a:stretch/>
        </p:blipFill>
        <p:spPr>
          <a:xfrm>
            <a:off x="4458012" y="4713954"/>
            <a:ext cx="3728895" cy="1306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3503D6-3898-6A3B-115D-A02D1B3EB9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904" t="18070" r="37709" b="50863"/>
          <a:stretch/>
        </p:blipFill>
        <p:spPr>
          <a:xfrm>
            <a:off x="4484702" y="996761"/>
            <a:ext cx="3728906" cy="11627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FC8FF9-CAAE-3F6C-4C03-B55DA587A3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7212" y="577850"/>
            <a:ext cx="3834788" cy="1939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D577AB-10D5-DD98-3DD1-81DF3A4058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0661" y="4284475"/>
            <a:ext cx="3834790" cy="19395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000818-4D87-3FBD-AB5F-EF62F4657544}"/>
              </a:ext>
            </a:extLst>
          </p:cNvPr>
          <p:cNvSpPr txBox="1"/>
          <p:nvPr/>
        </p:nvSpPr>
        <p:spPr>
          <a:xfrm>
            <a:off x="476250" y="323910"/>
            <a:ext cx="3781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Reaction mold : Head spacer ? </a:t>
            </a:r>
            <a:endParaRPr lang="en-GB" sz="20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CD5DDA-9A2F-8A48-41B8-B3ECD0EEC9B3}"/>
              </a:ext>
            </a:extLst>
          </p:cNvPr>
          <p:cNvSpPr/>
          <p:nvPr/>
        </p:nvSpPr>
        <p:spPr>
          <a:xfrm>
            <a:off x="615950" y="2029372"/>
            <a:ext cx="2870200" cy="26035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Reaction mold base</a:t>
            </a:r>
            <a:endParaRPr lang="en-GB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1D20C80-79D7-3436-A5EA-9E8F9B6F3A40}"/>
              </a:ext>
            </a:extLst>
          </p:cNvPr>
          <p:cNvSpPr/>
          <p:nvPr/>
        </p:nvSpPr>
        <p:spPr>
          <a:xfrm>
            <a:off x="615950" y="1765847"/>
            <a:ext cx="831850" cy="26035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Central post</a:t>
            </a:r>
            <a:endParaRPr lang="en-GB" sz="9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AAAC56-5693-EE09-BB23-54C0C9DB8E45}"/>
              </a:ext>
            </a:extLst>
          </p:cNvPr>
          <p:cNvSpPr/>
          <p:nvPr/>
        </p:nvSpPr>
        <p:spPr>
          <a:xfrm>
            <a:off x="1447800" y="1765847"/>
            <a:ext cx="831850" cy="260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Nb3Sn coil</a:t>
            </a:r>
            <a:endParaRPr lang="en-GB" sz="9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1E80A4-DA15-6668-CC10-13F30D69C6B1}"/>
              </a:ext>
            </a:extLst>
          </p:cNvPr>
          <p:cNvSpPr/>
          <p:nvPr/>
        </p:nvSpPr>
        <p:spPr>
          <a:xfrm>
            <a:off x="2279650" y="1765847"/>
            <a:ext cx="818268" cy="260350"/>
          </a:xfrm>
          <a:prstGeom prst="rect">
            <a:avLst/>
          </a:prstGeom>
          <a:solidFill>
            <a:srgbClr val="7030A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Head spacer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FADB17-EFC6-BF44-7597-F33D29C4F4A4}"/>
              </a:ext>
            </a:extLst>
          </p:cNvPr>
          <p:cNvSpPr txBox="1"/>
          <p:nvPr/>
        </p:nvSpPr>
        <p:spPr>
          <a:xfrm>
            <a:off x="774271" y="2226747"/>
            <a:ext cx="224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room temperature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1440F0-397A-6FF8-80A8-BDD76593659C}"/>
              </a:ext>
            </a:extLst>
          </p:cNvPr>
          <p:cNvSpPr/>
          <p:nvPr/>
        </p:nvSpPr>
        <p:spPr>
          <a:xfrm>
            <a:off x="615950" y="3605825"/>
            <a:ext cx="3108034" cy="26035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Reaction mold base</a:t>
            </a:r>
            <a:endParaRPr lang="en-GB" sz="9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08EF3D-3651-53AF-1340-A9355EC660DC}"/>
              </a:ext>
            </a:extLst>
          </p:cNvPr>
          <p:cNvSpPr/>
          <p:nvPr/>
        </p:nvSpPr>
        <p:spPr>
          <a:xfrm>
            <a:off x="615950" y="3342300"/>
            <a:ext cx="831850" cy="26035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Central post</a:t>
            </a:r>
            <a:endParaRPr lang="en-GB" sz="9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96AE9F2-532F-EB16-1AC9-80D182B9A3C9}"/>
              </a:ext>
            </a:extLst>
          </p:cNvPr>
          <p:cNvSpPr/>
          <p:nvPr/>
        </p:nvSpPr>
        <p:spPr>
          <a:xfrm>
            <a:off x="1447800" y="3342300"/>
            <a:ext cx="831850" cy="260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Nb3Sn coil</a:t>
            </a:r>
            <a:endParaRPr lang="en-GB" sz="9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206C62-B852-396E-48F3-D3955CEEB6F2}"/>
              </a:ext>
            </a:extLst>
          </p:cNvPr>
          <p:cNvSpPr/>
          <p:nvPr/>
        </p:nvSpPr>
        <p:spPr>
          <a:xfrm>
            <a:off x="2525451" y="3342300"/>
            <a:ext cx="818268" cy="260350"/>
          </a:xfrm>
          <a:prstGeom prst="rect">
            <a:avLst/>
          </a:prstGeom>
          <a:solidFill>
            <a:srgbClr val="7030A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Head spacer</a:t>
            </a:r>
            <a:endParaRPr lang="en-GB" sz="9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D4DEF4-E723-3789-CFDE-22E4F08B4D40}"/>
              </a:ext>
            </a:extLst>
          </p:cNvPr>
          <p:cNvSpPr txBox="1"/>
          <p:nvPr/>
        </p:nvSpPr>
        <p:spPr>
          <a:xfrm>
            <a:off x="774271" y="3803200"/>
            <a:ext cx="228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During reaction cycle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DCE006C-3B4E-9B6D-4AD9-8D83C018AC1D}"/>
              </a:ext>
            </a:extLst>
          </p:cNvPr>
          <p:cNvCxnSpPr/>
          <p:nvPr/>
        </p:nvCxnSpPr>
        <p:spPr>
          <a:xfrm>
            <a:off x="2279650" y="3289153"/>
            <a:ext cx="2458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C590720-357C-3A40-DC8F-D983CC03BFEB}"/>
              </a:ext>
            </a:extLst>
          </p:cNvPr>
          <p:cNvSpPr txBox="1"/>
          <p:nvPr/>
        </p:nvSpPr>
        <p:spPr>
          <a:xfrm>
            <a:off x="2643409" y="2707537"/>
            <a:ext cx="14713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Gap due to differential thermal expansion</a:t>
            </a:r>
            <a:endParaRPr lang="en-GB" sz="105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D512B4-F6EE-8645-6E28-8911DF96EBFD}"/>
              </a:ext>
            </a:extLst>
          </p:cNvPr>
          <p:cNvCxnSpPr>
            <a:stCxn id="25" idx="1"/>
          </p:cNvCxnSpPr>
          <p:nvPr/>
        </p:nvCxnSpPr>
        <p:spPr>
          <a:xfrm flipH="1">
            <a:off x="2400300" y="2915286"/>
            <a:ext cx="243109" cy="373867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9DF33AF-5DDA-39BB-787A-D4848A320445}"/>
              </a:ext>
            </a:extLst>
          </p:cNvPr>
          <p:cNvCxnSpPr/>
          <p:nvPr/>
        </p:nvCxnSpPr>
        <p:spPr>
          <a:xfrm>
            <a:off x="4287706" y="1149350"/>
            <a:ext cx="0" cy="4292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4AB93BD3-0049-AE28-A248-8373B2C8B67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7865" t="16662" r="28391" b="19340"/>
          <a:stretch/>
        </p:blipFill>
        <p:spPr>
          <a:xfrm>
            <a:off x="5031084" y="2411413"/>
            <a:ext cx="1504949" cy="14435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B947B0-11C7-7497-6C26-D5C323E0DE9E}"/>
              </a:ext>
            </a:extLst>
          </p:cNvPr>
          <p:cNvSpPr txBox="1"/>
          <p:nvPr/>
        </p:nvSpPr>
        <p:spPr>
          <a:xfrm>
            <a:off x="6286477" y="627429"/>
            <a:ext cx="1927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head spacer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30549-B2DB-28B0-D4AB-1F5CD07799A7}"/>
              </a:ext>
            </a:extLst>
          </p:cNvPr>
          <p:cNvSpPr txBox="1"/>
          <p:nvPr/>
        </p:nvSpPr>
        <p:spPr>
          <a:xfrm>
            <a:off x="5932004" y="4392622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head spacer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09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6F011-DC50-C313-44A7-0E9A47048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51E9CA-B3ED-2B3D-F834-B6C1EBB57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12FBE-1DB7-2DB3-BB67-E9C9C92EE2B0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/>
              <a:t>Splicing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Instrumentation</a:t>
            </a:r>
            <a:endParaRPr lang="en-US" sz="2800" i="1" dirty="0"/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927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8125434-0BC2-3C10-D880-856772916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89000" y="3525827"/>
            <a:ext cx="4298952" cy="2174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F5559D-3FE4-7623-6D00-70723F140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89000" y="1164543"/>
            <a:ext cx="4298950" cy="217426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B48C8-A680-3F05-5609-28FF9E736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EACFD7-2CF1-822C-5365-57A9F41DC6FB}"/>
              </a:ext>
            </a:extLst>
          </p:cNvPr>
          <p:cNvSpPr/>
          <p:nvPr/>
        </p:nvSpPr>
        <p:spPr>
          <a:xfrm>
            <a:off x="1653382" y="1732563"/>
            <a:ext cx="165100" cy="4391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6D30B-64CD-EA1C-4048-062182889854}"/>
              </a:ext>
            </a:extLst>
          </p:cNvPr>
          <p:cNvSpPr txBox="1"/>
          <p:nvPr/>
        </p:nvSpPr>
        <p:spPr>
          <a:xfrm>
            <a:off x="596347" y="382634"/>
            <a:ext cx="169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Splicing tool </a:t>
            </a:r>
            <a:endParaRPr lang="en-GB" sz="20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2D30C6-459C-8767-DB63-A9A3E2DB11E2}"/>
              </a:ext>
            </a:extLst>
          </p:cNvPr>
          <p:cNvSpPr/>
          <p:nvPr/>
        </p:nvSpPr>
        <p:spPr>
          <a:xfrm>
            <a:off x="4282282" y="1351563"/>
            <a:ext cx="165100" cy="4391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8CA2FB-8A56-AC07-D31B-AA6D5BB9463D}"/>
              </a:ext>
            </a:extLst>
          </p:cNvPr>
          <p:cNvCxnSpPr>
            <a:cxnSpLocks/>
          </p:cNvCxnSpPr>
          <p:nvPr/>
        </p:nvCxnSpPr>
        <p:spPr>
          <a:xfrm>
            <a:off x="666750" y="4146550"/>
            <a:ext cx="0" cy="5270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FB929D-F7F5-AFEA-FB31-1ABA9EF8E3E6}"/>
              </a:ext>
            </a:extLst>
          </p:cNvPr>
          <p:cNvCxnSpPr/>
          <p:nvPr/>
        </p:nvCxnSpPr>
        <p:spPr>
          <a:xfrm>
            <a:off x="596900" y="4146550"/>
            <a:ext cx="42489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A0CF026-2B01-B381-2DC3-8F6E3E31D066}"/>
              </a:ext>
            </a:extLst>
          </p:cNvPr>
          <p:cNvCxnSpPr>
            <a:cxnSpLocks/>
          </p:cNvCxnSpPr>
          <p:nvPr/>
        </p:nvCxnSpPr>
        <p:spPr>
          <a:xfrm>
            <a:off x="596900" y="4673600"/>
            <a:ext cx="127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15C3126-D19E-FDEC-8373-E419A72674D7}"/>
              </a:ext>
            </a:extLst>
          </p:cNvPr>
          <p:cNvCxnSpPr/>
          <p:nvPr/>
        </p:nvCxnSpPr>
        <p:spPr>
          <a:xfrm>
            <a:off x="1440933" y="4520407"/>
            <a:ext cx="42489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49CC897-EFBF-B038-B5E3-736E0EDAD715}"/>
              </a:ext>
            </a:extLst>
          </p:cNvPr>
          <p:cNvCxnSpPr>
            <a:cxnSpLocks/>
          </p:cNvCxnSpPr>
          <p:nvPr/>
        </p:nvCxnSpPr>
        <p:spPr>
          <a:xfrm flipH="1" flipV="1">
            <a:off x="1021797" y="4146550"/>
            <a:ext cx="419136" cy="3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C23E940-F5E1-F241-CD73-23C2E025627F}"/>
              </a:ext>
            </a:extLst>
          </p:cNvPr>
          <p:cNvCxnSpPr>
            <a:cxnSpLocks/>
          </p:cNvCxnSpPr>
          <p:nvPr/>
        </p:nvCxnSpPr>
        <p:spPr>
          <a:xfrm>
            <a:off x="1818482" y="4832350"/>
            <a:ext cx="0" cy="5270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446AB171-6DFC-BE9D-7151-9AC36D0AE0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007" t="2043" r="8287" b="8559"/>
          <a:stretch/>
        </p:blipFill>
        <p:spPr>
          <a:xfrm>
            <a:off x="6953250" y="243521"/>
            <a:ext cx="3606800" cy="23064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B2B418B-68AE-326F-7DD8-C2CA8CD47C9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9112" t="14743" r="15021" b="25343"/>
          <a:stretch/>
        </p:blipFill>
        <p:spPr>
          <a:xfrm>
            <a:off x="6407156" y="2760042"/>
            <a:ext cx="4406888" cy="2390349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C8B5256-9214-6718-B2CC-BA14E8E388B0}"/>
              </a:ext>
            </a:extLst>
          </p:cNvPr>
          <p:cNvSpPr/>
          <p:nvPr/>
        </p:nvSpPr>
        <p:spPr>
          <a:xfrm>
            <a:off x="6750050" y="4089400"/>
            <a:ext cx="1123950" cy="1016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F01EB1E-6FFE-7AEC-413C-F717FE1532FF}"/>
              </a:ext>
            </a:extLst>
          </p:cNvPr>
          <p:cNvSpPr/>
          <p:nvPr/>
        </p:nvSpPr>
        <p:spPr>
          <a:xfrm>
            <a:off x="9359900" y="3765550"/>
            <a:ext cx="1123950" cy="26035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B883F68-FAAD-69A7-A09A-BDFC184EB5AA}"/>
              </a:ext>
            </a:extLst>
          </p:cNvPr>
          <p:cNvCxnSpPr>
            <a:cxnSpLocks/>
            <a:stCxn id="28" idx="2"/>
            <a:endCxn id="33" idx="0"/>
          </p:cNvCxnSpPr>
          <p:nvPr/>
        </p:nvCxnSpPr>
        <p:spPr>
          <a:xfrm>
            <a:off x="7312025" y="4191000"/>
            <a:ext cx="1705019" cy="12617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2E8F7D5-3170-0CDF-0ADD-8895C35F2618}"/>
              </a:ext>
            </a:extLst>
          </p:cNvPr>
          <p:cNvSpPr txBox="1"/>
          <p:nvPr/>
        </p:nvSpPr>
        <p:spPr>
          <a:xfrm>
            <a:off x="8112212" y="5452716"/>
            <a:ext cx="1809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Insulating shims</a:t>
            </a:r>
            <a:endParaRPr lang="en-GB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2667ACA-7E45-06CE-1B66-6F35127A71CF}"/>
              </a:ext>
            </a:extLst>
          </p:cNvPr>
          <p:cNvCxnSpPr>
            <a:cxnSpLocks/>
            <a:stCxn id="29" idx="2"/>
            <a:endCxn id="33" idx="0"/>
          </p:cNvCxnSpPr>
          <p:nvPr/>
        </p:nvCxnSpPr>
        <p:spPr>
          <a:xfrm flipH="1">
            <a:off x="9017044" y="4025900"/>
            <a:ext cx="904831" cy="14268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40B9F24-2CE1-9B27-FBBA-90DE95D48D7B}"/>
              </a:ext>
            </a:extLst>
          </p:cNvPr>
          <p:cNvCxnSpPr/>
          <p:nvPr/>
        </p:nvCxnSpPr>
        <p:spPr>
          <a:xfrm>
            <a:off x="5842000" y="514350"/>
            <a:ext cx="0" cy="5422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6EF80FD-0A8D-EB1A-F97F-8A0BE2413581}"/>
              </a:ext>
            </a:extLst>
          </p:cNvPr>
          <p:cNvSpPr/>
          <p:nvPr/>
        </p:nvSpPr>
        <p:spPr>
          <a:xfrm>
            <a:off x="1985951" y="4520407"/>
            <a:ext cx="222243" cy="1595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09BC17-5B87-4556-515D-3B179D2301FB}"/>
              </a:ext>
            </a:extLst>
          </p:cNvPr>
          <p:cNvSpPr/>
          <p:nvPr/>
        </p:nvSpPr>
        <p:spPr>
          <a:xfrm>
            <a:off x="1985951" y="4333387"/>
            <a:ext cx="821543" cy="1941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3A9F28D-24E2-4E26-C962-8551D05F4656}"/>
              </a:ext>
            </a:extLst>
          </p:cNvPr>
          <p:cNvCxnSpPr>
            <a:stCxn id="5" idx="2"/>
          </p:cNvCxnSpPr>
          <p:nvPr/>
        </p:nvCxnSpPr>
        <p:spPr>
          <a:xfrm>
            <a:off x="2396723" y="4527550"/>
            <a:ext cx="1064027" cy="1294498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D82E368-4B46-5361-B65F-B2B6C199CBD6}"/>
              </a:ext>
            </a:extLst>
          </p:cNvPr>
          <p:cNvSpPr txBox="1"/>
          <p:nvPr/>
        </p:nvSpPr>
        <p:spPr>
          <a:xfrm>
            <a:off x="3392488" y="5752584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Setting shim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394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F6FD6-7BEC-0C3B-486A-7BA87489A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4C8DA9-EA84-F58D-DFBA-12DBC212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82EC06-42DF-BBA0-8BAB-1E69B696ECD4}"/>
              </a:ext>
            </a:extLst>
          </p:cNvPr>
          <p:cNvSpPr txBox="1"/>
          <p:nvPr/>
        </p:nvSpPr>
        <p:spPr>
          <a:xfrm>
            <a:off x="1515473" y="1515474"/>
            <a:ext cx="47646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Splicing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/>
              <a:t>Instrumentation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05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360C5D-11EB-A55C-DF90-E905F8E9D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1BF140-E92B-774F-B87E-3AC529832FE5}"/>
              </a:ext>
            </a:extLst>
          </p:cNvPr>
          <p:cNvSpPr txBox="1"/>
          <p:nvPr/>
        </p:nvSpPr>
        <p:spPr>
          <a:xfrm>
            <a:off x="749300" y="400050"/>
            <a:ext cx="2134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Instrumentation </a:t>
            </a:r>
            <a:endParaRPr lang="en-GB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FAAC11-34A5-60A5-FB67-9FFA4291CB12}"/>
              </a:ext>
            </a:extLst>
          </p:cNvPr>
          <p:cNvSpPr txBox="1"/>
          <p:nvPr/>
        </p:nvSpPr>
        <p:spPr>
          <a:xfrm>
            <a:off x="809764" y="1289110"/>
            <a:ext cx="2013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V-Taps</a:t>
            </a:r>
          </a:p>
          <a:p>
            <a:pPr marL="342900" indent="-342900">
              <a:buAutoNum type="arabicParenR"/>
            </a:pPr>
            <a:r>
              <a:rPr lang="en-US" dirty="0"/>
              <a:t>Quench heater</a:t>
            </a:r>
          </a:p>
          <a:p>
            <a:pPr marL="342900" indent="-342900">
              <a:buAutoNum type="arabicParenR"/>
            </a:pPr>
            <a:r>
              <a:rPr lang="en-US" dirty="0"/>
              <a:t>Strain gages</a:t>
            </a:r>
          </a:p>
          <a:p>
            <a:pPr marL="342900" indent="-342900">
              <a:buAutoNum type="arabicParenR"/>
            </a:pPr>
            <a:r>
              <a:rPr lang="en-US" dirty="0"/>
              <a:t>Other ?  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654B0F-EF8C-19DB-AFD8-BCE7299510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9891" b="33974"/>
          <a:stretch/>
        </p:blipFill>
        <p:spPr>
          <a:xfrm>
            <a:off x="272724" y="2978426"/>
            <a:ext cx="11309093" cy="14948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7538FA-BD73-49BD-BA31-70A6E1189A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342" b="40631"/>
          <a:stretch/>
        </p:blipFill>
        <p:spPr>
          <a:xfrm>
            <a:off x="272724" y="4390943"/>
            <a:ext cx="11309094" cy="1431427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954007BF-3D6D-1FEA-30A7-16A0C5A3E2B1}"/>
              </a:ext>
            </a:extLst>
          </p:cNvPr>
          <p:cNvSpPr/>
          <p:nvPr/>
        </p:nvSpPr>
        <p:spPr>
          <a:xfrm>
            <a:off x="2823457" y="1289110"/>
            <a:ext cx="180093" cy="1200329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B65DC-DA52-25BE-E987-DD635BD04CFF}"/>
              </a:ext>
            </a:extLst>
          </p:cNvPr>
          <p:cNvSpPr txBox="1"/>
          <p:nvPr/>
        </p:nvSpPr>
        <p:spPr>
          <a:xfrm>
            <a:off x="3155950" y="1541780"/>
            <a:ext cx="1397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many ?</a:t>
            </a:r>
          </a:p>
          <a:p>
            <a:r>
              <a:rPr lang="en-US" dirty="0"/>
              <a:t>Where?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416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3425</TotalTime>
  <Words>361</Words>
  <Application>Microsoft Office PowerPoint</Application>
  <PresentationFormat>Widescreen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Aptos Narrow</vt:lpstr>
      <vt:lpstr>Arial</vt:lpstr>
      <vt:lpstr>Office Theme</vt:lpstr>
      <vt:lpstr>Bond  Winding process  &amp; Impgregnation mold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61</cp:revision>
  <dcterms:created xsi:type="dcterms:W3CDTF">2024-11-11T09:16:41Z</dcterms:created>
  <dcterms:modified xsi:type="dcterms:W3CDTF">2025-02-26T09:05:05Z</dcterms:modified>
</cp:coreProperties>
</file>