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256" r:id="rId2"/>
    <p:sldId id="281" r:id="rId3"/>
    <p:sldId id="258" r:id="rId4"/>
    <p:sldId id="261" r:id="rId5"/>
    <p:sldId id="260" r:id="rId6"/>
    <p:sldId id="262" r:id="rId7"/>
    <p:sldId id="264" r:id="rId8"/>
    <p:sldId id="265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83" r:id="rId17"/>
    <p:sldId id="266" r:id="rId18"/>
    <p:sldId id="268" r:id="rId19"/>
    <p:sldId id="269" r:id="rId20"/>
    <p:sldId id="279" r:id="rId21"/>
    <p:sldId id="271" r:id="rId22"/>
  </p:sldIdLst>
  <p:sldSz cx="18288000" cy="10287000"/>
  <p:notesSz cx="6858000" cy="9144000"/>
  <p:embeddedFontLst>
    <p:embeddedFont>
      <p:font typeface="Cambria Math" panose="02040503050406030204" pitchFamily="18" charset="0"/>
      <p:regular r:id="rId24"/>
    </p:embeddedFont>
    <p:embeddedFont>
      <p:font typeface="DM Sans" pitchFamily="2" charset="0"/>
      <p:regular r:id="rId25"/>
      <p:bold r:id="rId26"/>
      <p:italic r:id="rId27"/>
      <p:boldItalic r:id="rId28"/>
    </p:embeddedFont>
    <p:embeddedFont>
      <p:font typeface="DM Sans Bold" charset="0"/>
      <p:regular r:id="rId29"/>
    </p:embeddedFont>
    <p:embeddedFont>
      <p:font typeface="Inter" panose="020B0604020202020204" charset="0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7EFB"/>
    <a:srgbClr val="A4E473"/>
    <a:srgbClr val="FFF6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8" d="100"/>
          <a:sy n="58" d="100"/>
        </p:scale>
        <p:origin x="21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72CD6-8D05-4C4B-AE5C-97B858D8EE94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EC9F9-5371-44DC-ACDB-EBEC74097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494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0EC9F9-5371-44DC-ACDB-EBEC74097E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428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2A7E0-0A90-4521-BDB1-71008DDED0A5}" type="datetime1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8307-259F-4284-8974-B938A358E1E2}" type="datetime1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849600" y="95631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CD7F-2A33-4B97-9B94-7495E1953389}" type="datetime1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925800" y="96393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DAE3-E36B-4F70-A717-4CBA41DD63E6}" type="datetime1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E433-FD80-4E06-B127-E1F650D62D9C}" type="datetime1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44EB7-C6BE-4D6C-AE1F-D06BD9256276}" type="datetime1">
              <a:rPr lang="en-US" smtClean="0"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BD3-8FAD-4239-B0E8-D6C770B7D7BE}" type="datetime1">
              <a:rPr lang="en-US" smtClean="0"/>
              <a:t>3/18/2025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5925800" y="96393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6378-0500-455D-B75D-15BE6B7A8C4B}" type="datetime1">
              <a:rPr lang="en-US" smtClean="0"/>
              <a:t>3/18/2025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5925800" y="94869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80F0-117F-4443-8371-2CFE623118B2}" type="datetime1">
              <a:rPr lang="en-US" smtClean="0"/>
              <a:t>3/18/2025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925800" y="9563100"/>
            <a:ext cx="2133600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0088-9836-4FD8-A5DD-AB7C5FAB54B0}" type="datetime1">
              <a:rPr lang="en-US" smtClean="0"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849600" y="95631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82A6-E92F-4F31-A5FD-F73467C38614}" type="datetime1">
              <a:rPr lang="en-US" smtClean="0"/>
              <a:t>3/18/2025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697200" y="94869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A67C9-82F2-40EB-BD0C-4415CF44A6D5}" type="datetime1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Relationship Id="rId9" Type="http://schemas.openxmlformats.org/officeDocument/2006/relationships/image" Target="../media/image7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4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4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sv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2.png"/><Relationship Id="rId5" Type="http://schemas.openxmlformats.org/officeDocument/2006/relationships/image" Target="../media/image15.sv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sv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904290" y="-3713782"/>
            <a:ext cx="8005420" cy="9004051"/>
          </a:xfrm>
          <a:custGeom>
            <a:avLst/>
            <a:gdLst/>
            <a:ahLst/>
            <a:cxnLst/>
            <a:rect l="l" t="t" r="r" b="b"/>
            <a:pathLst>
              <a:path w="8005420" h="9004051">
                <a:moveTo>
                  <a:pt x="0" y="0"/>
                </a:moveTo>
                <a:lnTo>
                  <a:pt x="8005420" y="0"/>
                </a:lnTo>
                <a:lnTo>
                  <a:pt x="8005420" y="9004052"/>
                </a:lnTo>
                <a:lnTo>
                  <a:pt x="0" y="900405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3" name="Freeform 3"/>
          <p:cNvSpPr/>
          <p:nvPr/>
        </p:nvSpPr>
        <p:spPr>
          <a:xfrm rot="-3849024">
            <a:off x="12071689" y="3601984"/>
            <a:ext cx="6995082" cy="9594253"/>
          </a:xfrm>
          <a:custGeom>
            <a:avLst/>
            <a:gdLst/>
            <a:ahLst/>
            <a:cxnLst/>
            <a:rect l="l" t="t" r="r" b="b"/>
            <a:pathLst>
              <a:path w="6995082" h="9594253">
                <a:moveTo>
                  <a:pt x="0" y="0"/>
                </a:moveTo>
                <a:lnTo>
                  <a:pt x="6995082" y="0"/>
                </a:lnTo>
                <a:lnTo>
                  <a:pt x="6995082" y="9594253"/>
                </a:lnTo>
                <a:lnTo>
                  <a:pt x="0" y="959425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4" name="AutoShape 4"/>
          <p:cNvSpPr/>
          <p:nvPr/>
        </p:nvSpPr>
        <p:spPr>
          <a:xfrm rot="1008">
            <a:off x="1028700" y="7129449"/>
            <a:ext cx="1623060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nl-NL"/>
          </a:p>
        </p:txBody>
      </p:sp>
      <p:grpSp>
        <p:nvGrpSpPr>
          <p:cNvPr id="5" name="Group 5"/>
          <p:cNvGrpSpPr/>
          <p:nvPr/>
        </p:nvGrpSpPr>
        <p:grpSpPr>
          <a:xfrm>
            <a:off x="1028699" y="2011023"/>
            <a:ext cx="14540532" cy="4581519"/>
            <a:chOff x="0" y="0"/>
            <a:chExt cx="19387375" cy="6108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6"/>
                <p:cNvSpPr txBox="1"/>
                <p:nvPr/>
              </p:nvSpPr>
              <p:spPr>
                <a:xfrm>
                  <a:off x="0" y="-9525"/>
                  <a:ext cx="19387375" cy="4886325"/>
                </a:xfrm>
                <a:prstGeom prst="rect">
                  <a:avLst/>
                </a:prstGeom>
              </p:spPr>
              <p:txBody>
                <a:bodyPr lIns="0" tIns="0" rIns="0" bIns="0" rtlCol="0" anchor="t">
                  <a:spAutoFit/>
                </a:bodyPr>
                <a:lstStyle/>
                <a:p>
                  <a:pPr algn="l">
                    <a:lnSpc>
                      <a:spcPts val="7200"/>
                    </a:lnSpc>
                  </a:pPr>
                  <a:r>
                    <a:rPr lang="en-US" sz="6000" dirty="0">
                      <a:solidFill>
                        <a:srgbClr val="000000"/>
                      </a:solidFill>
                      <a:latin typeface="DM Sans Bold"/>
                    </a:rPr>
                    <a:t>Comparing Machine Learning Methods to Reduce Double-Charm Backgrounds for Measurement of </a:t>
                  </a:r>
                  <a14:m>
                    <m:oMath xmlns:m="http://schemas.openxmlformats.org/officeDocument/2006/math">
                      <m:r>
                        <a:rPr lang="en-GB" sz="8000" b="0" i="1" dirty="0" smtClean="0">
                          <a:latin typeface="Cambria Math" panose="02040503050406030204" pitchFamily="18" charset="0"/>
                        </a:rPr>
                        <m:t>ℛ</m:t>
                      </m:r>
                      <m:d>
                        <m:dPr>
                          <m:ctrlPr>
                            <a:rPr lang="en-GB" sz="8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8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8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sz="8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8000" b="0" i="1" smtClean="0">
                                  <a:latin typeface="Cambria Math" panose="02040503050406030204" pitchFamily="18" charset="0"/>
                                </a:rPr>
                                <m:t>∗−</m:t>
                              </m:r>
                            </m:sup>
                          </m:sSubSup>
                        </m:e>
                      </m:d>
                    </m:oMath>
                  </a14:m>
                  <a:r>
                    <a:rPr lang="en-US" sz="6000" dirty="0">
                      <a:solidFill>
                        <a:srgbClr val="000000"/>
                      </a:solidFill>
                      <a:latin typeface="DM Sans Bold"/>
                    </a:rPr>
                    <a:t> </a:t>
                  </a:r>
                </a:p>
                <a:p>
                  <a:pPr algn="l">
                    <a:lnSpc>
                      <a:spcPts val="7200"/>
                    </a:lnSpc>
                  </a:pPr>
                  <a:r>
                    <a:rPr lang="en-US" sz="6000" dirty="0">
                      <a:solidFill>
                        <a:srgbClr val="000000"/>
                      </a:solidFill>
                      <a:latin typeface="DM Sans Bold"/>
                    </a:rPr>
                    <a:t>in </a:t>
                  </a:r>
                  <a:r>
                    <a:rPr lang="en-US" sz="6000" dirty="0" err="1">
                      <a:solidFill>
                        <a:srgbClr val="000000"/>
                      </a:solidFill>
                      <a:latin typeface="DM Sans Bold"/>
                    </a:rPr>
                    <a:t>LHCb</a:t>
                  </a:r>
                  <a:endParaRPr lang="en-US" sz="6000" dirty="0">
                    <a:solidFill>
                      <a:srgbClr val="000000"/>
                    </a:solidFill>
                    <a:latin typeface="DM Sans Bold"/>
                  </a:endParaRPr>
                </a:p>
              </p:txBody>
            </p:sp>
          </mc:Choice>
          <mc:Fallback xmlns="">
            <p:sp>
              <p:nvSpPr>
                <p:cNvPr id="6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-9525"/>
                  <a:ext cx="19387375" cy="4886325"/>
                </a:xfrm>
                <a:prstGeom prst="rect">
                  <a:avLst/>
                </a:prstGeom>
                <a:blipFill>
                  <a:blip r:embed="rId7"/>
                  <a:stretch>
                    <a:fillRect l="-3187" t="-6323" r="-3857" b="-1231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TextBox 7"/>
            <p:cNvSpPr txBox="1"/>
            <p:nvPr/>
          </p:nvSpPr>
          <p:spPr>
            <a:xfrm>
              <a:off x="0" y="5432417"/>
              <a:ext cx="19387375" cy="6762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DM Sans"/>
                </a:rPr>
                <a:t>Koen Denekamp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28700" y="8129111"/>
            <a:ext cx="5306212" cy="969214"/>
            <a:chOff x="0" y="-47625"/>
            <a:chExt cx="7074949" cy="1292286"/>
          </a:xfrm>
        </p:grpSpPr>
        <p:sp>
          <p:nvSpPr>
            <p:cNvPr id="9" name="TextBox 9"/>
            <p:cNvSpPr txBox="1"/>
            <p:nvPr/>
          </p:nvSpPr>
          <p:spPr>
            <a:xfrm>
              <a:off x="0" y="673735"/>
              <a:ext cx="7074949" cy="5709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499"/>
                </a:lnSpc>
              </a:pPr>
              <a:r>
                <a:rPr lang="en-US" sz="2499" dirty="0">
                  <a:solidFill>
                    <a:srgbClr val="000000"/>
                  </a:solidFill>
                  <a:latin typeface="DM Sans"/>
                </a:rPr>
                <a:t>Dr. S. Klaver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7074949" cy="5471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DM Sans Bold"/>
                </a:rPr>
                <a:t>External Supervisor</a:t>
              </a: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670698" y="1054162"/>
            <a:ext cx="5728161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spc="40">
                <a:solidFill>
                  <a:srgbClr val="000000"/>
                </a:solidFill>
                <a:latin typeface="DM Sans Bold"/>
              </a:rPr>
              <a:t>UNIVERSITY COLLEGE ROOSEVELT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4534778" y="8177530"/>
            <a:ext cx="5306212" cy="915670"/>
            <a:chOff x="0" y="0"/>
            <a:chExt cx="7074949" cy="1220894"/>
          </a:xfrm>
        </p:grpSpPr>
        <p:sp>
          <p:nvSpPr>
            <p:cNvPr id="13" name="TextBox 13"/>
            <p:cNvSpPr txBox="1"/>
            <p:nvPr/>
          </p:nvSpPr>
          <p:spPr>
            <a:xfrm>
              <a:off x="0" y="673735"/>
              <a:ext cx="7074949" cy="5471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DM Sans"/>
                </a:rPr>
                <a:t>Dr. H. M. Jansen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47625"/>
              <a:ext cx="7074949" cy="5471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DM Sans Bold"/>
                </a:rPr>
                <a:t>Primary Supervisor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188889" y="8177530"/>
            <a:ext cx="5306212" cy="915670"/>
            <a:chOff x="0" y="0"/>
            <a:chExt cx="7074949" cy="1220894"/>
          </a:xfrm>
        </p:grpSpPr>
        <p:sp>
          <p:nvSpPr>
            <p:cNvPr id="16" name="TextBox 16"/>
            <p:cNvSpPr txBox="1"/>
            <p:nvPr/>
          </p:nvSpPr>
          <p:spPr>
            <a:xfrm>
              <a:off x="0" y="673735"/>
              <a:ext cx="7074949" cy="5471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DM Sans"/>
                </a:rPr>
                <a:t>Dr. L. de Wit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7074949" cy="5471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DM Sans Bold"/>
                </a:rPr>
                <a:t>Secondary Supervisor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028699" y="7180249"/>
            <a:ext cx="5728161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spc="40" dirty="0">
                <a:solidFill>
                  <a:srgbClr val="000000"/>
                </a:solidFill>
                <a:latin typeface="DM Sans Bold"/>
              </a:rPr>
              <a:t>MARCH 19 2025</a:t>
            </a:r>
          </a:p>
        </p:txBody>
      </p:sp>
      <p:sp>
        <p:nvSpPr>
          <p:cNvPr id="19" name="Freeform 19"/>
          <p:cNvSpPr/>
          <p:nvPr/>
        </p:nvSpPr>
        <p:spPr>
          <a:xfrm>
            <a:off x="1028700" y="1044727"/>
            <a:ext cx="415745" cy="415745"/>
          </a:xfrm>
          <a:custGeom>
            <a:avLst/>
            <a:gdLst/>
            <a:ahLst/>
            <a:cxnLst/>
            <a:rect l="l" t="t" r="r" b="b"/>
            <a:pathLst>
              <a:path w="415745" h="415745">
                <a:moveTo>
                  <a:pt x="0" y="0"/>
                </a:moveTo>
                <a:lnTo>
                  <a:pt x="415745" y="0"/>
                </a:lnTo>
                <a:lnTo>
                  <a:pt x="415745" y="415745"/>
                </a:lnTo>
                <a:lnTo>
                  <a:pt x="0" y="41574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63947D9-3CB6-88A8-3B7C-6B07AE0E7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773400" y="95631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90866" y="6480147"/>
            <a:ext cx="7453134" cy="1320252"/>
            <a:chOff x="0" y="0"/>
            <a:chExt cx="812800" cy="14398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143980"/>
            </a:xfrm>
            <a:custGeom>
              <a:avLst/>
              <a:gdLst/>
              <a:ahLst/>
              <a:cxnLst/>
              <a:rect l="l" t="t" r="r" b="b"/>
              <a:pathLst>
                <a:path w="812800" h="143980">
                  <a:moveTo>
                    <a:pt x="23891" y="0"/>
                  </a:moveTo>
                  <a:lnTo>
                    <a:pt x="788909" y="0"/>
                  </a:lnTo>
                  <a:cubicBezTo>
                    <a:pt x="795245" y="0"/>
                    <a:pt x="801322" y="2517"/>
                    <a:pt x="805802" y="6998"/>
                  </a:cubicBezTo>
                  <a:cubicBezTo>
                    <a:pt x="810283" y="11478"/>
                    <a:pt x="812800" y="17555"/>
                    <a:pt x="812800" y="23891"/>
                  </a:cubicBezTo>
                  <a:lnTo>
                    <a:pt x="812800" y="120089"/>
                  </a:lnTo>
                  <a:cubicBezTo>
                    <a:pt x="812800" y="126425"/>
                    <a:pt x="810283" y="132502"/>
                    <a:pt x="805802" y="136982"/>
                  </a:cubicBezTo>
                  <a:cubicBezTo>
                    <a:pt x="801322" y="141463"/>
                    <a:pt x="795245" y="143980"/>
                    <a:pt x="788909" y="143980"/>
                  </a:cubicBezTo>
                  <a:lnTo>
                    <a:pt x="23891" y="143980"/>
                  </a:lnTo>
                  <a:cubicBezTo>
                    <a:pt x="17555" y="143980"/>
                    <a:pt x="11478" y="141463"/>
                    <a:pt x="6998" y="136982"/>
                  </a:cubicBezTo>
                  <a:cubicBezTo>
                    <a:pt x="2517" y="132502"/>
                    <a:pt x="0" y="126425"/>
                    <a:pt x="0" y="120089"/>
                  </a:cubicBezTo>
                  <a:lnTo>
                    <a:pt x="0" y="23891"/>
                  </a:lnTo>
                  <a:cubicBezTo>
                    <a:pt x="0" y="17555"/>
                    <a:pt x="2517" y="11478"/>
                    <a:pt x="6998" y="6998"/>
                  </a:cubicBezTo>
                  <a:cubicBezTo>
                    <a:pt x="11478" y="2517"/>
                    <a:pt x="17555" y="0"/>
                    <a:pt x="23891" y="0"/>
                  </a:cubicBezTo>
                  <a:close/>
                </a:path>
              </a:pathLst>
            </a:custGeom>
            <a:blipFill>
              <a:blip r:embed="rId2"/>
              <a:stretch>
                <a:fillRect t="-9773" b="-9773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4" name="Freeform 4"/>
          <p:cNvSpPr/>
          <p:nvPr/>
        </p:nvSpPr>
        <p:spPr>
          <a:xfrm rot="-4399183">
            <a:off x="14722280" y="-4880135"/>
            <a:ext cx="6005959" cy="8237600"/>
          </a:xfrm>
          <a:custGeom>
            <a:avLst/>
            <a:gdLst/>
            <a:ahLst/>
            <a:cxnLst/>
            <a:rect l="l" t="t" r="r" b="b"/>
            <a:pathLst>
              <a:path w="6005959" h="8237600">
                <a:moveTo>
                  <a:pt x="0" y="0"/>
                </a:moveTo>
                <a:lnTo>
                  <a:pt x="6005960" y="0"/>
                </a:lnTo>
                <a:lnTo>
                  <a:pt x="6005960" y="8237600"/>
                </a:lnTo>
                <a:lnTo>
                  <a:pt x="0" y="82376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5" name="Group 5"/>
          <p:cNvGrpSpPr/>
          <p:nvPr/>
        </p:nvGrpSpPr>
        <p:grpSpPr>
          <a:xfrm>
            <a:off x="9888043" y="2701601"/>
            <a:ext cx="7617660" cy="3046998"/>
            <a:chOff x="0" y="0"/>
            <a:chExt cx="812800" cy="3251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325113"/>
            </a:xfrm>
            <a:custGeom>
              <a:avLst/>
              <a:gdLst/>
              <a:ahLst/>
              <a:cxnLst/>
              <a:rect l="l" t="t" r="r" b="b"/>
              <a:pathLst>
                <a:path w="812800" h="325113">
                  <a:moveTo>
                    <a:pt x="23375" y="0"/>
                  </a:moveTo>
                  <a:lnTo>
                    <a:pt x="789425" y="0"/>
                  </a:lnTo>
                  <a:cubicBezTo>
                    <a:pt x="795624" y="0"/>
                    <a:pt x="801570" y="2463"/>
                    <a:pt x="805954" y="6846"/>
                  </a:cubicBezTo>
                  <a:cubicBezTo>
                    <a:pt x="810337" y="11230"/>
                    <a:pt x="812800" y="17176"/>
                    <a:pt x="812800" y="23375"/>
                  </a:cubicBezTo>
                  <a:lnTo>
                    <a:pt x="812800" y="301738"/>
                  </a:lnTo>
                  <a:cubicBezTo>
                    <a:pt x="812800" y="307937"/>
                    <a:pt x="810337" y="313883"/>
                    <a:pt x="805954" y="318267"/>
                  </a:cubicBezTo>
                  <a:cubicBezTo>
                    <a:pt x="801570" y="322650"/>
                    <a:pt x="795624" y="325113"/>
                    <a:pt x="789425" y="325113"/>
                  </a:cubicBezTo>
                  <a:lnTo>
                    <a:pt x="23375" y="325113"/>
                  </a:lnTo>
                  <a:cubicBezTo>
                    <a:pt x="17176" y="325113"/>
                    <a:pt x="11230" y="322650"/>
                    <a:pt x="6846" y="318267"/>
                  </a:cubicBezTo>
                  <a:cubicBezTo>
                    <a:pt x="2463" y="313883"/>
                    <a:pt x="0" y="307937"/>
                    <a:pt x="0" y="301738"/>
                  </a:cubicBezTo>
                  <a:lnTo>
                    <a:pt x="0" y="23375"/>
                  </a:lnTo>
                  <a:cubicBezTo>
                    <a:pt x="0" y="17176"/>
                    <a:pt x="2463" y="11230"/>
                    <a:pt x="6846" y="6846"/>
                  </a:cubicBezTo>
                  <a:cubicBezTo>
                    <a:pt x="11230" y="2463"/>
                    <a:pt x="17176" y="0"/>
                    <a:pt x="23375" y="0"/>
                  </a:cubicBezTo>
                  <a:close/>
                </a:path>
              </a:pathLst>
            </a:custGeom>
            <a:blipFill>
              <a:blip r:embed="rId5"/>
              <a:stretch>
                <a:fillRect t="-886" b="-886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9888043" y="6131230"/>
            <a:ext cx="7617660" cy="2930233"/>
            <a:chOff x="0" y="0"/>
            <a:chExt cx="812800" cy="3126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312654"/>
            </a:xfrm>
            <a:custGeom>
              <a:avLst/>
              <a:gdLst/>
              <a:ahLst/>
              <a:cxnLst/>
              <a:rect l="l" t="t" r="r" b="b"/>
              <a:pathLst>
                <a:path w="812800" h="312654">
                  <a:moveTo>
                    <a:pt x="23375" y="0"/>
                  </a:moveTo>
                  <a:lnTo>
                    <a:pt x="789425" y="0"/>
                  </a:lnTo>
                  <a:cubicBezTo>
                    <a:pt x="795624" y="0"/>
                    <a:pt x="801570" y="2463"/>
                    <a:pt x="805954" y="6846"/>
                  </a:cubicBezTo>
                  <a:cubicBezTo>
                    <a:pt x="810337" y="11230"/>
                    <a:pt x="812800" y="17176"/>
                    <a:pt x="812800" y="23375"/>
                  </a:cubicBezTo>
                  <a:lnTo>
                    <a:pt x="812800" y="289279"/>
                  </a:lnTo>
                  <a:cubicBezTo>
                    <a:pt x="812800" y="295479"/>
                    <a:pt x="810337" y="301424"/>
                    <a:pt x="805954" y="305808"/>
                  </a:cubicBezTo>
                  <a:cubicBezTo>
                    <a:pt x="801570" y="310191"/>
                    <a:pt x="795624" y="312654"/>
                    <a:pt x="789425" y="312654"/>
                  </a:cubicBezTo>
                  <a:lnTo>
                    <a:pt x="23375" y="312654"/>
                  </a:lnTo>
                  <a:cubicBezTo>
                    <a:pt x="17176" y="312654"/>
                    <a:pt x="11230" y="310191"/>
                    <a:pt x="6846" y="305808"/>
                  </a:cubicBezTo>
                  <a:cubicBezTo>
                    <a:pt x="2463" y="301424"/>
                    <a:pt x="0" y="295479"/>
                    <a:pt x="0" y="289279"/>
                  </a:cubicBezTo>
                  <a:lnTo>
                    <a:pt x="0" y="23375"/>
                  </a:lnTo>
                  <a:cubicBezTo>
                    <a:pt x="0" y="17176"/>
                    <a:pt x="2463" y="11230"/>
                    <a:pt x="6846" y="6846"/>
                  </a:cubicBezTo>
                  <a:cubicBezTo>
                    <a:pt x="11230" y="2463"/>
                    <a:pt x="17176" y="0"/>
                    <a:pt x="23375" y="0"/>
                  </a:cubicBezTo>
                  <a:close/>
                </a:path>
              </a:pathLst>
            </a:custGeom>
            <a:blipFill>
              <a:blip r:embed="rId6"/>
              <a:stretch>
                <a:fillRect t="-316" b="-316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9" name="Freeform 9"/>
          <p:cNvSpPr/>
          <p:nvPr/>
        </p:nvSpPr>
        <p:spPr>
          <a:xfrm rot="5576192">
            <a:off x="-3445758" y="-3998214"/>
            <a:ext cx="5921485" cy="6660157"/>
          </a:xfrm>
          <a:custGeom>
            <a:avLst/>
            <a:gdLst/>
            <a:ahLst/>
            <a:cxnLst/>
            <a:rect l="l" t="t" r="r" b="b"/>
            <a:pathLst>
              <a:path w="5921485" h="6660157">
                <a:moveTo>
                  <a:pt x="0" y="0"/>
                </a:moveTo>
                <a:lnTo>
                  <a:pt x="5921485" y="0"/>
                </a:lnTo>
                <a:lnTo>
                  <a:pt x="5921485" y="6660157"/>
                </a:lnTo>
                <a:lnTo>
                  <a:pt x="0" y="66601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10" name="TextBox 10"/>
          <p:cNvSpPr txBox="1"/>
          <p:nvPr/>
        </p:nvSpPr>
        <p:spPr>
          <a:xfrm>
            <a:off x="1780579" y="1576675"/>
            <a:ext cx="13035915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Boosted Decision Trees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66269" y="3562322"/>
            <a:ext cx="8115300" cy="229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Hyperparameters found through RandomizedSearchCV</a:t>
            </a:r>
          </a:p>
          <a:p>
            <a:pPr marL="1295400" lvl="2" indent="-431800" algn="l">
              <a:lnSpc>
                <a:spcPts val="4200"/>
              </a:lnSpc>
              <a:buFont typeface="Arial"/>
              <a:buChar char="⚬"/>
            </a:pPr>
            <a:r>
              <a:rPr lang="en-US" sz="3000">
                <a:solidFill>
                  <a:srgbClr val="000000"/>
                </a:solidFill>
                <a:latin typeface="DM Sans"/>
              </a:rPr>
              <a:t>300 trees</a:t>
            </a:r>
          </a:p>
          <a:p>
            <a:pPr marL="1295400" lvl="2" indent="-431800" algn="l">
              <a:lnSpc>
                <a:spcPts val="4200"/>
              </a:lnSpc>
              <a:buFont typeface="Arial"/>
              <a:buChar char="⚬"/>
            </a:pPr>
            <a:r>
              <a:rPr lang="en-US" sz="3000">
                <a:solidFill>
                  <a:srgbClr val="000000"/>
                </a:solidFill>
                <a:latin typeface="DM Sans"/>
              </a:rPr>
              <a:t>Max depth of 4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66269" y="8105832"/>
            <a:ext cx="8115300" cy="606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Seem to have a different approach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929528" y="9421910"/>
            <a:ext cx="2328730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DM Sans"/>
              </a:rPr>
              <a:t>XGBoost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45465" y="9421910"/>
            <a:ext cx="2328730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DM Sans"/>
              </a:rPr>
              <a:t>TMVA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7077144-0DDC-0326-1C53-E3FFA920E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4E4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3896637">
            <a:off x="-320627" y="5195179"/>
            <a:ext cx="4860348" cy="6666313"/>
          </a:xfrm>
          <a:custGeom>
            <a:avLst/>
            <a:gdLst/>
            <a:ahLst/>
            <a:cxnLst/>
            <a:rect l="l" t="t" r="r" b="b"/>
            <a:pathLst>
              <a:path w="4860348" h="6666313">
                <a:moveTo>
                  <a:pt x="0" y="0"/>
                </a:moveTo>
                <a:lnTo>
                  <a:pt x="4860348" y="0"/>
                </a:lnTo>
                <a:lnTo>
                  <a:pt x="4860348" y="6666313"/>
                </a:lnTo>
                <a:lnTo>
                  <a:pt x="0" y="66663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3" name="Group 3"/>
          <p:cNvGrpSpPr/>
          <p:nvPr/>
        </p:nvGrpSpPr>
        <p:grpSpPr>
          <a:xfrm>
            <a:off x="6914210" y="5456916"/>
            <a:ext cx="10345090" cy="4096288"/>
            <a:chOff x="0" y="0"/>
            <a:chExt cx="812800" cy="32184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321840"/>
            </a:xfrm>
            <a:custGeom>
              <a:avLst/>
              <a:gdLst/>
              <a:ahLst/>
              <a:cxnLst/>
              <a:rect l="l" t="t" r="r" b="b"/>
              <a:pathLst>
                <a:path w="812800" h="321840">
                  <a:moveTo>
                    <a:pt x="17212" y="0"/>
                  </a:moveTo>
                  <a:lnTo>
                    <a:pt x="795588" y="0"/>
                  </a:lnTo>
                  <a:cubicBezTo>
                    <a:pt x="800153" y="0"/>
                    <a:pt x="804531" y="1813"/>
                    <a:pt x="807759" y="5041"/>
                  </a:cubicBezTo>
                  <a:cubicBezTo>
                    <a:pt x="810987" y="8269"/>
                    <a:pt x="812800" y="12647"/>
                    <a:pt x="812800" y="17212"/>
                  </a:cubicBezTo>
                  <a:lnTo>
                    <a:pt x="812800" y="304627"/>
                  </a:lnTo>
                  <a:cubicBezTo>
                    <a:pt x="812800" y="309193"/>
                    <a:pt x="810987" y="313571"/>
                    <a:pt x="807759" y="316799"/>
                  </a:cubicBezTo>
                  <a:cubicBezTo>
                    <a:pt x="804531" y="320026"/>
                    <a:pt x="800153" y="321840"/>
                    <a:pt x="795588" y="321840"/>
                  </a:cubicBezTo>
                  <a:lnTo>
                    <a:pt x="17212" y="321840"/>
                  </a:lnTo>
                  <a:cubicBezTo>
                    <a:pt x="12647" y="321840"/>
                    <a:pt x="8269" y="320026"/>
                    <a:pt x="5041" y="316799"/>
                  </a:cubicBezTo>
                  <a:cubicBezTo>
                    <a:pt x="1813" y="313571"/>
                    <a:pt x="0" y="309193"/>
                    <a:pt x="0" y="304627"/>
                  </a:cubicBezTo>
                  <a:lnTo>
                    <a:pt x="0" y="17212"/>
                  </a:lnTo>
                  <a:cubicBezTo>
                    <a:pt x="0" y="12647"/>
                    <a:pt x="1813" y="8269"/>
                    <a:pt x="5041" y="5041"/>
                  </a:cubicBezTo>
                  <a:cubicBezTo>
                    <a:pt x="8269" y="1813"/>
                    <a:pt x="12647" y="0"/>
                    <a:pt x="17212" y="0"/>
                  </a:cubicBezTo>
                  <a:close/>
                </a:path>
              </a:pathLst>
            </a:custGeom>
            <a:blipFill>
              <a:blip r:embed="rId4"/>
              <a:stretch>
                <a:fillRect l="-384" r="-384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028700" y="1625949"/>
            <a:ext cx="10315312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Neural Networks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3235674"/>
            <a:ext cx="13430910" cy="167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DM Sans"/>
              </a:rPr>
              <a:t>Architecture found through starting small and expanding</a:t>
            </a:r>
          </a:p>
          <a:p>
            <a:pPr marL="1295400" lvl="2" indent="-431800" algn="l">
              <a:lnSpc>
                <a:spcPts val="4200"/>
              </a:lnSpc>
              <a:buFont typeface="Arial"/>
              <a:buChar char="⚬"/>
            </a:pPr>
            <a:r>
              <a:rPr lang="en-US" sz="3000" dirty="0">
                <a:solidFill>
                  <a:srgbClr val="000000"/>
                </a:solidFill>
                <a:latin typeface="DM Sans"/>
              </a:rPr>
              <a:t>2 hidden layers with 128 neurons each, </a:t>
            </a:r>
            <a:r>
              <a:rPr lang="en-US" sz="3000" dirty="0" err="1">
                <a:solidFill>
                  <a:srgbClr val="000000"/>
                </a:solidFill>
                <a:latin typeface="DM Sans"/>
              </a:rPr>
              <a:t>ReLU</a:t>
            </a:r>
            <a:r>
              <a:rPr lang="en-US" sz="3000" dirty="0">
                <a:solidFill>
                  <a:srgbClr val="000000"/>
                </a:solidFill>
                <a:latin typeface="DM Sans"/>
              </a:rPr>
              <a:t> activation functions and Dropout layer (0.5)</a:t>
            </a:r>
          </a:p>
        </p:txBody>
      </p:sp>
      <p:sp>
        <p:nvSpPr>
          <p:cNvPr id="7" name="Freeform 7"/>
          <p:cNvSpPr/>
          <p:nvPr/>
        </p:nvSpPr>
        <p:spPr>
          <a:xfrm rot="6103800">
            <a:off x="14102557" y="-4358132"/>
            <a:ext cx="7854981" cy="10773664"/>
          </a:xfrm>
          <a:custGeom>
            <a:avLst/>
            <a:gdLst/>
            <a:ahLst/>
            <a:cxnLst/>
            <a:rect l="l" t="t" r="r" b="b"/>
            <a:pathLst>
              <a:path w="7854981" h="10773664">
                <a:moveTo>
                  <a:pt x="0" y="0"/>
                </a:moveTo>
                <a:lnTo>
                  <a:pt x="7854981" y="0"/>
                </a:lnTo>
                <a:lnTo>
                  <a:pt x="7854981" y="10773664"/>
                </a:lnTo>
                <a:lnTo>
                  <a:pt x="0" y="107736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A38D3D1-7B7A-69F9-6DB0-E255AB56D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420114" flipH="1">
            <a:off x="14016909" y="-3637621"/>
            <a:ext cx="8218099" cy="8658916"/>
          </a:xfrm>
          <a:custGeom>
            <a:avLst/>
            <a:gdLst/>
            <a:ahLst/>
            <a:cxnLst/>
            <a:rect l="l" t="t" r="r" b="b"/>
            <a:pathLst>
              <a:path w="8218099" h="8658916">
                <a:moveTo>
                  <a:pt x="8218098" y="0"/>
                </a:moveTo>
                <a:lnTo>
                  <a:pt x="0" y="0"/>
                </a:lnTo>
                <a:lnTo>
                  <a:pt x="0" y="8658916"/>
                </a:lnTo>
                <a:lnTo>
                  <a:pt x="8218098" y="8658916"/>
                </a:lnTo>
                <a:lnTo>
                  <a:pt x="821809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3" name="Group 3"/>
          <p:cNvGrpSpPr/>
          <p:nvPr/>
        </p:nvGrpSpPr>
        <p:grpSpPr>
          <a:xfrm>
            <a:off x="9808684" y="2214850"/>
            <a:ext cx="7450616" cy="3040188"/>
            <a:chOff x="0" y="0"/>
            <a:chExt cx="812800" cy="33165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331659"/>
            </a:xfrm>
            <a:custGeom>
              <a:avLst/>
              <a:gdLst/>
              <a:ahLst/>
              <a:cxnLst/>
              <a:rect l="l" t="t" r="r" b="b"/>
              <a:pathLst>
                <a:path w="812800" h="331659">
                  <a:moveTo>
                    <a:pt x="23899" y="0"/>
                  </a:moveTo>
                  <a:lnTo>
                    <a:pt x="788901" y="0"/>
                  </a:lnTo>
                  <a:cubicBezTo>
                    <a:pt x="802100" y="0"/>
                    <a:pt x="812800" y="10700"/>
                    <a:pt x="812800" y="23899"/>
                  </a:cubicBezTo>
                  <a:lnTo>
                    <a:pt x="812800" y="307760"/>
                  </a:lnTo>
                  <a:cubicBezTo>
                    <a:pt x="812800" y="320959"/>
                    <a:pt x="802100" y="331659"/>
                    <a:pt x="788901" y="331659"/>
                  </a:cubicBezTo>
                  <a:lnTo>
                    <a:pt x="23899" y="331659"/>
                  </a:lnTo>
                  <a:cubicBezTo>
                    <a:pt x="10700" y="331659"/>
                    <a:pt x="0" y="320959"/>
                    <a:pt x="0" y="307760"/>
                  </a:cubicBezTo>
                  <a:lnTo>
                    <a:pt x="0" y="23899"/>
                  </a:lnTo>
                  <a:cubicBezTo>
                    <a:pt x="0" y="10700"/>
                    <a:pt x="10700" y="0"/>
                    <a:pt x="23899" y="0"/>
                  </a:cubicBezTo>
                  <a:close/>
                </a:path>
              </a:pathLst>
            </a:custGeom>
            <a:blipFill>
              <a:blip r:embed="rId4"/>
              <a:stretch>
                <a:fillRect l="-266" r="-266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808684" y="5921702"/>
            <a:ext cx="7450616" cy="2770162"/>
            <a:chOff x="0" y="0"/>
            <a:chExt cx="812800" cy="30220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302202"/>
            </a:xfrm>
            <a:custGeom>
              <a:avLst/>
              <a:gdLst/>
              <a:ahLst/>
              <a:cxnLst/>
              <a:rect l="l" t="t" r="r" b="b"/>
              <a:pathLst>
                <a:path w="812800" h="302202">
                  <a:moveTo>
                    <a:pt x="23899" y="0"/>
                  </a:moveTo>
                  <a:lnTo>
                    <a:pt x="788901" y="0"/>
                  </a:lnTo>
                  <a:cubicBezTo>
                    <a:pt x="802100" y="0"/>
                    <a:pt x="812800" y="10700"/>
                    <a:pt x="812800" y="23899"/>
                  </a:cubicBezTo>
                  <a:lnTo>
                    <a:pt x="812800" y="278302"/>
                  </a:lnTo>
                  <a:cubicBezTo>
                    <a:pt x="812800" y="291501"/>
                    <a:pt x="802100" y="302202"/>
                    <a:pt x="788901" y="302202"/>
                  </a:cubicBezTo>
                  <a:lnTo>
                    <a:pt x="23899" y="302202"/>
                  </a:lnTo>
                  <a:cubicBezTo>
                    <a:pt x="10700" y="302202"/>
                    <a:pt x="0" y="291501"/>
                    <a:pt x="0" y="278302"/>
                  </a:cubicBezTo>
                  <a:lnTo>
                    <a:pt x="0" y="23899"/>
                  </a:lnTo>
                  <a:cubicBezTo>
                    <a:pt x="0" y="10700"/>
                    <a:pt x="10700" y="0"/>
                    <a:pt x="23899" y="0"/>
                  </a:cubicBezTo>
                  <a:close/>
                </a:path>
              </a:pathLst>
            </a:custGeom>
            <a:blipFill>
              <a:blip r:embed="rId5"/>
              <a:stretch>
                <a:fillRect t="-1638" b="-1638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780579" y="1576675"/>
            <a:ext cx="7600990" cy="12096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 dirty="0" err="1">
                <a:solidFill>
                  <a:srgbClr val="000000"/>
                </a:solidFill>
                <a:latin typeface="DM Sans Bold"/>
              </a:rPr>
              <a:t>SuperLearner</a:t>
            </a:r>
            <a:endParaRPr lang="en-US" sz="9000" dirty="0">
              <a:solidFill>
                <a:srgbClr val="000000"/>
              </a:solidFill>
              <a:latin typeface="DM Sans Bold"/>
            </a:endParaRPr>
          </a:p>
        </p:txBody>
      </p:sp>
      <p:sp>
        <p:nvSpPr>
          <p:cNvPr id="8" name="Freeform 8"/>
          <p:cNvSpPr/>
          <p:nvPr/>
        </p:nvSpPr>
        <p:spPr>
          <a:xfrm rot="5263675">
            <a:off x="-2949383" y="5415849"/>
            <a:ext cx="5602993" cy="7684903"/>
          </a:xfrm>
          <a:custGeom>
            <a:avLst/>
            <a:gdLst/>
            <a:ahLst/>
            <a:cxnLst/>
            <a:rect l="l" t="t" r="r" b="b"/>
            <a:pathLst>
              <a:path w="5602993" h="7684903">
                <a:moveTo>
                  <a:pt x="0" y="0"/>
                </a:moveTo>
                <a:lnTo>
                  <a:pt x="5602993" y="0"/>
                </a:lnTo>
                <a:lnTo>
                  <a:pt x="5602993" y="7684902"/>
                </a:lnTo>
                <a:lnTo>
                  <a:pt x="0" y="76849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9" name="TextBox 9"/>
          <p:cNvSpPr txBox="1"/>
          <p:nvPr/>
        </p:nvSpPr>
        <p:spPr>
          <a:xfrm>
            <a:off x="1266269" y="3562322"/>
            <a:ext cx="8115300" cy="5137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DM Sans"/>
              </a:rPr>
              <a:t>One combining the </a:t>
            </a:r>
            <a:r>
              <a:rPr lang="en-US" sz="3500" dirty="0" err="1">
                <a:solidFill>
                  <a:srgbClr val="000000"/>
                </a:solidFill>
                <a:latin typeface="DM Sans"/>
              </a:rPr>
              <a:t>XGBoost</a:t>
            </a:r>
            <a:r>
              <a:rPr lang="en-US" sz="3500" dirty="0">
                <a:solidFill>
                  <a:srgbClr val="000000"/>
                </a:solidFill>
                <a:latin typeface="DM Sans"/>
              </a:rPr>
              <a:t> BDT and </a:t>
            </a:r>
            <a:r>
              <a:rPr lang="en-US" sz="3500" dirty="0" err="1">
                <a:solidFill>
                  <a:srgbClr val="000000"/>
                </a:solidFill>
                <a:latin typeface="DM Sans"/>
              </a:rPr>
              <a:t>keras</a:t>
            </a:r>
            <a:r>
              <a:rPr lang="en-US" sz="3500" dirty="0">
                <a:solidFill>
                  <a:srgbClr val="000000"/>
                </a:solidFill>
                <a:latin typeface="DM Sans"/>
              </a:rPr>
              <a:t> NN</a:t>
            </a:r>
          </a:p>
          <a:p>
            <a:pPr marL="1295400" lvl="2" indent="-431800" algn="l">
              <a:lnSpc>
                <a:spcPts val="4200"/>
              </a:lnSpc>
              <a:buFont typeface="Arial"/>
              <a:buChar char="⚬"/>
            </a:pPr>
            <a:r>
              <a:rPr lang="en-US" sz="3000" dirty="0">
                <a:solidFill>
                  <a:srgbClr val="000000"/>
                </a:solidFill>
                <a:latin typeface="DM Sans"/>
              </a:rPr>
              <a:t>NN weights: 0.1690</a:t>
            </a:r>
          </a:p>
          <a:p>
            <a:pPr marL="1295400" lvl="2" indent="-431800" algn="l">
              <a:lnSpc>
                <a:spcPts val="4200"/>
              </a:lnSpc>
              <a:buFont typeface="Arial"/>
              <a:buChar char="⚬"/>
            </a:pPr>
            <a:r>
              <a:rPr lang="en-US" sz="3000" dirty="0" err="1">
                <a:solidFill>
                  <a:srgbClr val="000000"/>
                </a:solidFill>
                <a:latin typeface="DM Sans"/>
              </a:rPr>
              <a:t>XGBoost</a:t>
            </a:r>
            <a:r>
              <a:rPr lang="en-US" sz="3000" dirty="0">
                <a:solidFill>
                  <a:srgbClr val="000000"/>
                </a:solidFill>
                <a:latin typeface="DM Sans"/>
              </a:rPr>
              <a:t> weight: 0.809</a:t>
            </a:r>
          </a:p>
          <a:p>
            <a:pPr algn="l">
              <a:lnSpc>
                <a:spcPts val="4200"/>
              </a:lnSpc>
            </a:pPr>
            <a:endParaRPr lang="en-US" sz="3000" dirty="0">
              <a:solidFill>
                <a:srgbClr val="000000"/>
              </a:solidFill>
              <a:latin typeface="DM Sans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DM Sans"/>
              </a:rPr>
              <a:t>One combining the TMVA BDT and </a:t>
            </a:r>
            <a:r>
              <a:rPr lang="en-US" sz="3500" dirty="0" err="1">
                <a:solidFill>
                  <a:srgbClr val="000000"/>
                </a:solidFill>
                <a:latin typeface="DM Sans"/>
              </a:rPr>
              <a:t>keras</a:t>
            </a:r>
            <a:r>
              <a:rPr lang="en-US" sz="3500" dirty="0">
                <a:solidFill>
                  <a:srgbClr val="000000"/>
                </a:solidFill>
                <a:latin typeface="DM Sans"/>
              </a:rPr>
              <a:t> NN</a:t>
            </a:r>
          </a:p>
          <a:p>
            <a:pPr marL="1295400" lvl="2" indent="-431800" algn="l">
              <a:lnSpc>
                <a:spcPts val="4200"/>
              </a:lnSpc>
              <a:buFont typeface="Arial"/>
              <a:buChar char="⚬"/>
            </a:pPr>
            <a:r>
              <a:rPr lang="en-US" sz="3000" dirty="0">
                <a:solidFill>
                  <a:srgbClr val="000000"/>
                </a:solidFill>
                <a:latin typeface="DM Sans"/>
              </a:rPr>
              <a:t>NN weights: 0.0921</a:t>
            </a:r>
          </a:p>
          <a:p>
            <a:pPr marL="1295400" lvl="2" indent="-431800" algn="l">
              <a:lnSpc>
                <a:spcPts val="4200"/>
              </a:lnSpc>
              <a:buFont typeface="Arial"/>
              <a:buChar char="⚬"/>
            </a:pPr>
            <a:r>
              <a:rPr lang="en-US" sz="3000" dirty="0">
                <a:solidFill>
                  <a:srgbClr val="000000"/>
                </a:solidFill>
                <a:latin typeface="DM Sans"/>
              </a:rPr>
              <a:t>TMVA weights: 0.8418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46E4F02-9302-6617-132C-796FFD9AE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7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92423" y="4706945"/>
            <a:ext cx="7348228" cy="1755604"/>
            <a:chOff x="0" y="0"/>
            <a:chExt cx="812800" cy="1941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194190"/>
            </a:xfrm>
            <a:custGeom>
              <a:avLst/>
              <a:gdLst/>
              <a:ahLst/>
              <a:cxnLst/>
              <a:rect l="l" t="t" r="r" b="b"/>
              <a:pathLst>
                <a:path w="812800" h="194190">
                  <a:moveTo>
                    <a:pt x="24232" y="0"/>
                  </a:moveTo>
                  <a:lnTo>
                    <a:pt x="788568" y="0"/>
                  </a:lnTo>
                  <a:cubicBezTo>
                    <a:pt x="794995" y="0"/>
                    <a:pt x="801158" y="2553"/>
                    <a:pt x="805703" y="7097"/>
                  </a:cubicBezTo>
                  <a:cubicBezTo>
                    <a:pt x="810247" y="11642"/>
                    <a:pt x="812800" y="17805"/>
                    <a:pt x="812800" y="24232"/>
                  </a:cubicBezTo>
                  <a:lnTo>
                    <a:pt x="812800" y="169958"/>
                  </a:lnTo>
                  <a:cubicBezTo>
                    <a:pt x="812800" y="176385"/>
                    <a:pt x="810247" y="182548"/>
                    <a:pt x="805703" y="187093"/>
                  </a:cubicBezTo>
                  <a:cubicBezTo>
                    <a:pt x="801158" y="191637"/>
                    <a:pt x="794995" y="194190"/>
                    <a:pt x="788568" y="194190"/>
                  </a:cubicBezTo>
                  <a:lnTo>
                    <a:pt x="24232" y="194190"/>
                  </a:lnTo>
                  <a:cubicBezTo>
                    <a:pt x="17805" y="194190"/>
                    <a:pt x="11642" y="191637"/>
                    <a:pt x="7097" y="187093"/>
                  </a:cubicBezTo>
                  <a:cubicBezTo>
                    <a:pt x="2553" y="182548"/>
                    <a:pt x="0" y="176385"/>
                    <a:pt x="0" y="169958"/>
                  </a:cubicBezTo>
                  <a:lnTo>
                    <a:pt x="0" y="24232"/>
                  </a:lnTo>
                  <a:cubicBezTo>
                    <a:pt x="0" y="17805"/>
                    <a:pt x="2553" y="11642"/>
                    <a:pt x="7097" y="7097"/>
                  </a:cubicBezTo>
                  <a:cubicBezTo>
                    <a:pt x="11642" y="2553"/>
                    <a:pt x="17805" y="0"/>
                    <a:pt x="24232" y="0"/>
                  </a:cubicBezTo>
                  <a:close/>
                </a:path>
              </a:pathLst>
            </a:custGeom>
            <a:blipFill>
              <a:blip r:embed="rId2"/>
              <a:stretch>
                <a:fillRect t="-1278" b="-1278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292423" y="7503787"/>
            <a:ext cx="7348228" cy="2457426"/>
            <a:chOff x="0" y="0"/>
            <a:chExt cx="812800" cy="27182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271820"/>
            </a:xfrm>
            <a:custGeom>
              <a:avLst/>
              <a:gdLst/>
              <a:ahLst/>
              <a:cxnLst/>
              <a:rect l="l" t="t" r="r" b="b"/>
              <a:pathLst>
                <a:path w="812800" h="271820">
                  <a:moveTo>
                    <a:pt x="24232" y="0"/>
                  </a:moveTo>
                  <a:lnTo>
                    <a:pt x="788568" y="0"/>
                  </a:lnTo>
                  <a:cubicBezTo>
                    <a:pt x="794995" y="0"/>
                    <a:pt x="801158" y="2553"/>
                    <a:pt x="805703" y="7097"/>
                  </a:cubicBezTo>
                  <a:cubicBezTo>
                    <a:pt x="810247" y="11642"/>
                    <a:pt x="812800" y="17805"/>
                    <a:pt x="812800" y="24232"/>
                  </a:cubicBezTo>
                  <a:lnTo>
                    <a:pt x="812800" y="247588"/>
                  </a:lnTo>
                  <a:cubicBezTo>
                    <a:pt x="812800" y="254015"/>
                    <a:pt x="810247" y="260178"/>
                    <a:pt x="805703" y="264723"/>
                  </a:cubicBezTo>
                  <a:cubicBezTo>
                    <a:pt x="801158" y="269267"/>
                    <a:pt x="794995" y="271820"/>
                    <a:pt x="788568" y="271820"/>
                  </a:cubicBezTo>
                  <a:lnTo>
                    <a:pt x="24232" y="271820"/>
                  </a:lnTo>
                  <a:cubicBezTo>
                    <a:pt x="17805" y="271820"/>
                    <a:pt x="11642" y="269267"/>
                    <a:pt x="7097" y="264723"/>
                  </a:cubicBezTo>
                  <a:cubicBezTo>
                    <a:pt x="2553" y="260178"/>
                    <a:pt x="0" y="254015"/>
                    <a:pt x="0" y="247588"/>
                  </a:cubicBezTo>
                  <a:lnTo>
                    <a:pt x="0" y="24232"/>
                  </a:lnTo>
                  <a:cubicBezTo>
                    <a:pt x="0" y="17805"/>
                    <a:pt x="2553" y="11642"/>
                    <a:pt x="7097" y="7097"/>
                  </a:cubicBezTo>
                  <a:cubicBezTo>
                    <a:pt x="11642" y="2553"/>
                    <a:pt x="17805" y="0"/>
                    <a:pt x="24232" y="0"/>
                  </a:cubicBezTo>
                  <a:close/>
                </a:path>
              </a:pathLst>
            </a:custGeom>
            <a:blipFill>
              <a:blip r:embed="rId3"/>
              <a:stretch>
                <a:fillRect t="-6472" b="-6472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28700" y="1011555"/>
            <a:ext cx="6199704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FFF6EC"/>
                </a:solidFill>
                <a:latin typeface="DM Sans Bold"/>
              </a:rPr>
              <a:t>Conclusion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82544" y="2678084"/>
            <a:ext cx="8115300" cy="1225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 err="1">
                <a:solidFill>
                  <a:srgbClr val="FEFBF5"/>
                </a:solidFill>
                <a:latin typeface="DM Sans"/>
              </a:rPr>
              <a:t>sWeights</a:t>
            </a:r>
            <a:r>
              <a:rPr lang="en-US" sz="3500" dirty="0">
                <a:solidFill>
                  <a:srgbClr val="FEFBF5"/>
                </a:solidFill>
                <a:latin typeface="DM Sans"/>
              </a:rPr>
              <a:t> can be exponentiated if required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971159" y="2678084"/>
            <a:ext cx="8115300" cy="606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FEFBF5"/>
                </a:solidFill>
                <a:latin typeface="DM Sans"/>
              </a:rPr>
              <a:t>Models ranking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61788" y="3652838"/>
            <a:ext cx="7086600" cy="43697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AutoNum type="arabicPeriod"/>
            </a:pPr>
            <a:r>
              <a:rPr lang="en-US" sz="3500" dirty="0">
                <a:solidFill>
                  <a:srgbClr val="FEFBF5"/>
                </a:solidFill>
                <a:latin typeface="DM Sans"/>
              </a:rPr>
              <a:t> TMVA BDT</a:t>
            </a:r>
          </a:p>
          <a:p>
            <a:pPr marL="755651" lvl="1" indent="-377825" algn="l">
              <a:lnSpc>
                <a:spcPts val="4900"/>
              </a:lnSpc>
              <a:buAutoNum type="arabicPeriod"/>
            </a:pPr>
            <a:r>
              <a:rPr lang="en-US" sz="3500" dirty="0">
                <a:solidFill>
                  <a:srgbClr val="FEFBF5"/>
                </a:solidFill>
                <a:latin typeface="DM Sans"/>
              </a:rPr>
              <a:t> </a:t>
            </a:r>
            <a:r>
              <a:rPr lang="en-US" sz="3500" dirty="0" err="1">
                <a:solidFill>
                  <a:srgbClr val="FEFBF5"/>
                </a:solidFill>
                <a:latin typeface="DM Sans"/>
              </a:rPr>
              <a:t>SuperLearner</a:t>
            </a:r>
            <a:r>
              <a:rPr lang="en-US" sz="3500" dirty="0">
                <a:solidFill>
                  <a:srgbClr val="FEFBF5"/>
                </a:solidFill>
                <a:latin typeface="DM Sans"/>
              </a:rPr>
              <a:t> combining 	TMVA and </a:t>
            </a:r>
            <a:r>
              <a:rPr lang="en-US" sz="3500" dirty="0" err="1">
                <a:solidFill>
                  <a:srgbClr val="FEFBF5"/>
                </a:solidFill>
                <a:latin typeface="DM Sans"/>
              </a:rPr>
              <a:t>keras</a:t>
            </a:r>
            <a:endParaRPr lang="en-US" sz="3500" dirty="0">
              <a:solidFill>
                <a:srgbClr val="FEFBF5"/>
              </a:solidFill>
              <a:latin typeface="DM Sans"/>
            </a:endParaRPr>
          </a:p>
          <a:p>
            <a:pPr marL="755651" lvl="1" indent="-377825" algn="l">
              <a:lnSpc>
                <a:spcPts val="4900"/>
              </a:lnSpc>
              <a:buAutoNum type="arabicPeriod"/>
            </a:pPr>
            <a:r>
              <a:rPr lang="en-US" sz="3500" dirty="0">
                <a:solidFill>
                  <a:srgbClr val="FEFBF5"/>
                </a:solidFill>
                <a:latin typeface="DM Sans"/>
              </a:rPr>
              <a:t> </a:t>
            </a:r>
            <a:r>
              <a:rPr lang="en-US" sz="3500" dirty="0" err="1">
                <a:solidFill>
                  <a:srgbClr val="FEFBF5"/>
                </a:solidFill>
                <a:latin typeface="DM Sans"/>
              </a:rPr>
              <a:t>SuperLearner</a:t>
            </a:r>
            <a:r>
              <a:rPr lang="en-US" sz="3500" dirty="0">
                <a:solidFill>
                  <a:srgbClr val="FEFBF5"/>
                </a:solidFill>
                <a:latin typeface="DM Sans"/>
              </a:rPr>
              <a:t> combining   	</a:t>
            </a:r>
            <a:r>
              <a:rPr lang="en-US" sz="3500" dirty="0" err="1">
                <a:solidFill>
                  <a:srgbClr val="FEFBF5"/>
                </a:solidFill>
                <a:latin typeface="DM Sans"/>
              </a:rPr>
              <a:t>XGBoost</a:t>
            </a:r>
            <a:r>
              <a:rPr lang="en-US" sz="3500" dirty="0">
                <a:solidFill>
                  <a:srgbClr val="FEFBF5"/>
                </a:solidFill>
                <a:latin typeface="DM Sans"/>
              </a:rPr>
              <a:t> and </a:t>
            </a:r>
            <a:r>
              <a:rPr lang="en-US" sz="3500" dirty="0" err="1">
                <a:solidFill>
                  <a:srgbClr val="FEFBF5"/>
                </a:solidFill>
                <a:latin typeface="DM Sans"/>
              </a:rPr>
              <a:t>keras</a:t>
            </a:r>
            <a:endParaRPr lang="en-US" sz="3500" dirty="0">
              <a:solidFill>
                <a:srgbClr val="FEFBF5"/>
              </a:solidFill>
              <a:latin typeface="DM Sans"/>
            </a:endParaRPr>
          </a:p>
          <a:p>
            <a:pPr marL="755651" lvl="1" indent="-377825" algn="l">
              <a:lnSpc>
                <a:spcPts val="4900"/>
              </a:lnSpc>
              <a:buAutoNum type="arabicPeriod"/>
            </a:pPr>
            <a:r>
              <a:rPr lang="en-US" sz="3500" dirty="0">
                <a:solidFill>
                  <a:srgbClr val="FEFBF5"/>
                </a:solidFill>
                <a:latin typeface="DM Sans"/>
              </a:rPr>
              <a:t> </a:t>
            </a:r>
            <a:r>
              <a:rPr lang="en-US" sz="3500" dirty="0" err="1">
                <a:solidFill>
                  <a:srgbClr val="FEFBF5"/>
                </a:solidFill>
                <a:latin typeface="DM Sans"/>
              </a:rPr>
              <a:t>XGBoost</a:t>
            </a:r>
            <a:r>
              <a:rPr lang="en-US" sz="3500" dirty="0">
                <a:solidFill>
                  <a:srgbClr val="FEFBF5"/>
                </a:solidFill>
                <a:latin typeface="DM Sans"/>
              </a:rPr>
              <a:t> BDT</a:t>
            </a:r>
          </a:p>
          <a:p>
            <a:pPr marL="755651" lvl="1" indent="-377825" algn="l">
              <a:lnSpc>
                <a:spcPts val="4900"/>
              </a:lnSpc>
              <a:buAutoNum type="arabicPeriod"/>
            </a:pPr>
            <a:r>
              <a:rPr lang="en-US" sz="3500" dirty="0">
                <a:solidFill>
                  <a:srgbClr val="FEFBF5"/>
                </a:solidFill>
                <a:latin typeface="DM Sans"/>
              </a:rPr>
              <a:t> </a:t>
            </a:r>
            <a:r>
              <a:rPr lang="en-US" sz="3500" dirty="0" err="1">
                <a:solidFill>
                  <a:srgbClr val="FEFBF5"/>
                </a:solidFill>
                <a:latin typeface="DM Sans"/>
              </a:rPr>
              <a:t>keras</a:t>
            </a:r>
            <a:r>
              <a:rPr lang="en-US" sz="3500" dirty="0">
                <a:solidFill>
                  <a:srgbClr val="FEFBF5"/>
                </a:solidFill>
                <a:latin typeface="DM Sans"/>
              </a:rPr>
              <a:t> NN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28700" y="3972396"/>
            <a:ext cx="8115300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FEFBF5"/>
                </a:solidFill>
                <a:latin typeface="DM Sans"/>
              </a:rPr>
              <a:t>Individual models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08887" y="6673223"/>
            <a:ext cx="8115300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dirty="0" err="1">
                <a:solidFill>
                  <a:srgbClr val="FEFBF5"/>
                </a:solidFill>
                <a:latin typeface="DM Sans"/>
              </a:rPr>
              <a:t>SuperLearners</a:t>
            </a:r>
            <a:endParaRPr lang="en-US" sz="3000" dirty="0">
              <a:solidFill>
                <a:srgbClr val="FEFBF5"/>
              </a:solidFill>
              <a:latin typeface="DM Sans"/>
            </a:endParaRPr>
          </a:p>
        </p:txBody>
      </p:sp>
      <p:sp>
        <p:nvSpPr>
          <p:cNvPr id="12" name="Freeform 12"/>
          <p:cNvSpPr/>
          <p:nvPr/>
        </p:nvSpPr>
        <p:spPr>
          <a:xfrm rot="2833705">
            <a:off x="14074645" y="5138971"/>
            <a:ext cx="5929256" cy="8132396"/>
          </a:xfrm>
          <a:custGeom>
            <a:avLst/>
            <a:gdLst/>
            <a:ahLst/>
            <a:cxnLst/>
            <a:rect l="l" t="t" r="r" b="b"/>
            <a:pathLst>
              <a:path w="5929256" h="8132396">
                <a:moveTo>
                  <a:pt x="0" y="0"/>
                </a:moveTo>
                <a:lnTo>
                  <a:pt x="5929256" y="0"/>
                </a:lnTo>
                <a:lnTo>
                  <a:pt x="5929256" y="8132395"/>
                </a:lnTo>
                <a:lnTo>
                  <a:pt x="0" y="81323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08FE285-93B6-D302-0D03-FC6B8A95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4E4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3235674"/>
            <a:ext cx="8531046" cy="370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 Bold"/>
              </a:rPr>
              <a:t>Future work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Attempt different SuperLearners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Use different methods for dealing with negative (s)weights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Different types of Neural Networks</a:t>
            </a:r>
          </a:p>
        </p:txBody>
      </p:sp>
      <p:sp>
        <p:nvSpPr>
          <p:cNvPr id="3" name="Freeform 3"/>
          <p:cNvSpPr/>
          <p:nvPr/>
        </p:nvSpPr>
        <p:spPr>
          <a:xfrm rot="-10800000">
            <a:off x="-1452523" y="6307691"/>
            <a:ext cx="5921485" cy="6660157"/>
          </a:xfrm>
          <a:custGeom>
            <a:avLst/>
            <a:gdLst/>
            <a:ahLst/>
            <a:cxnLst/>
            <a:rect l="l" t="t" r="r" b="b"/>
            <a:pathLst>
              <a:path w="5921485" h="6660157">
                <a:moveTo>
                  <a:pt x="0" y="0"/>
                </a:moveTo>
                <a:lnTo>
                  <a:pt x="5921486" y="0"/>
                </a:lnTo>
                <a:lnTo>
                  <a:pt x="5921486" y="6660158"/>
                </a:lnTo>
                <a:lnTo>
                  <a:pt x="0" y="66601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4" name="Freeform 4"/>
          <p:cNvSpPr/>
          <p:nvPr/>
        </p:nvSpPr>
        <p:spPr>
          <a:xfrm rot="3761827">
            <a:off x="12358792" y="4092919"/>
            <a:ext cx="7049849" cy="9669369"/>
          </a:xfrm>
          <a:custGeom>
            <a:avLst/>
            <a:gdLst/>
            <a:ahLst/>
            <a:cxnLst/>
            <a:rect l="l" t="t" r="r" b="b"/>
            <a:pathLst>
              <a:path w="7049849" h="9669369">
                <a:moveTo>
                  <a:pt x="0" y="0"/>
                </a:moveTo>
                <a:lnTo>
                  <a:pt x="7049849" y="0"/>
                </a:lnTo>
                <a:lnTo>
                  <a:pt x="7049849" y="9669369"/>
                </a:lnTo>
                <a:lnTo>
                  <a:pt x="0" y="966936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5" name="TextBox 5"/>
          <p:cNvSpPr txBox="1"/>
          <p:nvPr/>
        </p:nvSpPr>
        <p:spPr>
          <a:xfrm>
            <a:off x="1028700" y="1625949"/>
            <a:ext cx="8942082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Discussion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558750" y="3235674"/>
            <a:ext cx="7254112" cy="1225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 Bold"/>
              </a:rPr>
              <a:t>XGBoost seemed to perform better with less training data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C794751-BD84-7A2E-7F66-A40B6CCB4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097688" y="1694108"/>
            <a:ext cx="7444685" cy="10210915"/>
          </a:xfrm>
          <a:custGeom>
            <a:avLst/>
            <a:gdLst/>
            <a:ahLst/>
            <a:cxnLst/>
            <a:rect l="l" t="t" r="r" b="b"/>
            <a:pathLst>
              <a:path w="7444685" h="10210915">
                <a:moveTo>
                  <a:pt x="0" y="0"/>
                </a:moveTo>
                <a:lnTo>
                  <a:pt x="7444686" y="0"/>
                </a:lnTo>
                <a:lnTo>
                  <a:pt x="7444686" y="10210915"/>
                </a:lnTo>
                <a:lnTo>
                  <a:pt x="0" y="10210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3" name="Freeform 3"/>
          <p:cNvSpPr/>
          <p:nvPr/>
        </p:nvSpPr>
        <p:spPr>
          <a:xfrm rot="3056750">
            <a:off x="65819" y="-2440545"/>
            <a:ext cx="7456973" cy="8877349"/>
          </a:xfrm>
          <a:custGeom>
            <a:avLst/>
            <a:gdLst/>
            <a:ahLst/>
            <a:cxnLst/>
            <a:rect l="l" t="t" r="r" b="b"/>
            <a:pathLst>
              <a:path w="7456973" h="8877349">
                <a:moveTo>
                  <a:pt x="0" y="0"/>
                </a:moveTo>
                <a:lnTo>
                  <a:pt x="7456973" y="0"/>
                </a:lnTo>
                <a:lnTo>
                  <a:pt x="7456973" y="8877349"/>
                </a:lnTo>
                <a:lnTo>
                  <a:pt x="0" y="887734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4" name="Group 4"/>
          <p:cNvGrpSpPr/>
          <p:nvPr/>
        </p:nvGrpSpPr>
        <p:grpSpPr>
          <a:xfrm>
            <a:off x="4914567" y="3719828"/>
            <a:ext cx="8458865" cy="2847345"/>
            <a:chOff x="0" y="0"/>
            <a:chExt cx="3010684" cy="1013429"/>
          </a:xfrm>
        </p:grpSpPr>
        <p:sp>
          <p:nvSpPr>
            <p:cNvPr id="5" name="Freeform 5"/>
            <p:cNvSpPr/>
            <p:nvPr/>
          </p:nvSpPr>
          <p:spPr>
            <a:xfrm>
              <a:off x="12700" y="12700"/>
              <a:ext cx="2945914" cy="944849"/>
            </a:xfrm>
            <a:custGeom>
              <a:avLst/>
              <a:gdLst/>
              <a:ahLst/>
              <a:cxnLst/>
              <a:rect l="l" t="t" r="r" b="b"/>
              <a:pathLst>
                <a:path w="2945914" h="944849">
                  <a:moveTo>
                    <a:pt x="146050" y="944849"/>
                  </a:moveTo>
                  <a:lnTo>
                    <a:pt x="2799864" y="944849"/>
                  </a:lnTo>
                  <a:cubicBezTo>
                    <a:pt x="2879874" y="944849"/>
                    <a:pt x="2945914" y="878809"/>
                    <a:pt x="2945914" y="798799"/>
                  </a:cubicBezTo>
                  <a:lnTo>
                    <a:pt x="2945914" y="146050"/>
                  </a:lnTo>
                  <a:cubicBezTo>
                    <a:pt x="2945914" y="66040"/>
                    <a:pt x="2879874" y="0"/>
                    <a:pt x="2799864" y="0"/>
                  </a:cubicBezTo>
                  <a:lnTo>
                    <a:pt x="146050" y="0"/>
                  </a:lnTo>
                  <a:cubicBezTo>
                    <a:pt x="66040" y="0"/>
                    <a:pt x="0" y="66040"/>
                    <a:pt x="0" y="146050"/>
                  </a:cubicBezTo>
                  <a:lnTo>
                    <a:pt x="0" y="798799"/>
                  </a:lnTo>
                  <a:cubicBezTo>
                    <a:pt x="0" y="880078"/>
                    <a:pt x="66040" y="944849"/>
                    <a:pt x="146050" y="944849"/>
                  </a:cubicBezTo>
                  <a:close/>
                </a:path>
              </a:pathLst>
            </a:custGeom>
            <a:solidFill>
              <a:srgbClr val="587EFB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6" name="Freeform 6"/>
            <p:cNvSpPr/>
            <p:nvPr/>
          </p:nvSpPr>
          <p:spPr>
            <a:xfrm>
              <a:off x="0" y="0"/>
              <a:ext cx="3010684" cy="1013428"/>
            </a:xfrm>
            <a:custGeom>
              <a:avLst/>
              <a:gdLst/>
              <a:ahLst/>
              <a:cxnLst/>
              <a:rect l="l" t="t" r="r" b="b"/>
              <a:pathLst>
                <a:path w="3010684" h="1013428">
                  <a:moveTo>
                    <a:pt x="2947184" y="74930"/>
                  </a:moveTo>
                  <a:cubicBezTo>
                    <a:pt x="2919244" y="30480"/>
                    <a:pt x="2869714" y="0"/>
                    <a:pt x="2812564" y="0"/>
                  </a:cubicBezTo>
                  <a:lnTo>
                    <a:pt x="158750" y="0"/>
                  </a:lnTo>
                  <a:cubicBezTo>
                    <a:pt x="71120" y="0"/>
                    <a:pt x="0" y="71120"/>
                    <a:pt x="0" y="158750"/>
                  </a:cubicBezTo>
                  <a:lnTo>
                    <a:pt x="0" y="811499"/>
                  </a:lnTo>
                  <a:cubicBezTo>
                    <a:pt x="0" y="863569"/>
                    <a:pt x="25400" y="909288"/>
                    <a:pt x="63500" y="938499"/>
                  </a:cubicBezTo>
                  <a:cubicBezTo>
                    <a:pt x="91440" y="982949"/>
                    <a:pt x="140970" y="1013428"/>
                    <a:pt x="204306" y="1013428"/>
                  </a:cubicBezTo>
                  <a:lnTo>
                    <a:pt x="2851934" y="1013428"/>
                  </a:lnTo>
                  <a:cubicBezTo>
                    <a:pt x="2939564" y="1013428"/>
                    <a:pt x="3010684" y="942309"/>
                    <a:pt x="3010684" y="854679"/>
                  </a:cubicBezTo>
                  <a:lnTo>
                    <a:pt x="3010684" y="198479"/>
                  </a:lnTo>
                  <a:cubicBezTo>
                    <a:pt x="3010684" y="149860"/>
                    <a:pt x="2985284" y="104140"/>
                    <a:pt x="2947184" y="74930"/>
                  </a:cubicBezTo>
                  <a:close/>
                  <a:moveTo>
                    <a:pt x="12700" y="811499"/>
                  </a:moveTo>
                  <a:lnTo>
                    <a:pt x="12700" y="158750"/>
                  </a:lnTo>
                  <a:cubicBezTo>
                    <a:pt x="12700" y="78740"/>
                    <a:pt x="78740" y="12700"/>
                    <a:pt x="158750" y="12700"/>
                  </a:cubicBezTo>
                  <a:lnTo>
                    <a:pt x="2812564" y="12700"/>
                  </a:lnTo>
                  <a:cubicBezTo>
                    <a:pt x="2892574" y="12700"/>
                    <a:pt x="2958614" y="78740"/>
                    <a:pt x="2958614" y="158750"/>
                  </a:cubicBezTo>
                  <a:lnTo>
                    <a:pt x="2958614" y="811499"/>
                  </a:lnTo>
                  <a:cubicBezTo>
                    <a:pt x="2958614" y="891509"/>
                    <a:pt x="2892574" y="957549"/>
                    <a:pt x="2812564" y="957549"/>
                  </a:cubicBezTo>
                  <a:lnTo>
                    <a:pt x="158750" y="957549"/>
                  </a:lnTo>
                  <a:cubicBezTo>
                    <a:pt x="78740" y="957549"/>
                    <a:pt x="12700" y="892778"/>
                    <a:pt x="12700" y="811499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5570841" y="4619625"/>
            <a:ext cx="7146318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000"/>
              </a:lnSpc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Thank You!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7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A74AC-AEFA-D1AF-4739-49800B3DE3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 slides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E8A8D2-946E-DE9D-A4E0-D781B7DFCC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52E34-CB29-EE87-3E5F-80FBA69C3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094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4E4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576192">
            <a:off x="12479023" y="-7671337"/>
            <a:ext cx="8520277" cy="9583134"/>
          </a:xfrm>
          <a:custGeom>
            <a:avLst/>
            <a:gdLst/>
            <a:ahLst/>
            <a:cxnLst/>
            <a:rect l="l" t="t" r="r" b="b"/>
            <a:pathLst>
              <a:path w="8520277" h="9583134">
                <a:moveTo>
                  <a:pt x="0" y="0"/>
                </a:moveTo>
                <a:lnTo>
                  <a:pt x="8520277" y="0"/>
                </a:lnTo>
                <a:lnTo>
                  <a:pt x="8520277" y="9583134"/>
                </a:lnTo>
                <a:lnTo>
                  <a:pt x="0" y="95831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3" name="Group 3"/>
          <p:cNvGrpSpPr/>
          <p:nvPr/>
        </p:nvGrpSpPr>
        <p:grpSpPr>
          <a:xfrm>
            <a:off x="10988078" y="1028700"/>
            <a:ext cx="5246370" cy="3979683"/>
            <a:chOff x="0" y="0"/>
            <a:chExt cx="812800" cy="61655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616557"/>
            </a:xfrm>
            <a:custGeom>
              <a:avLst/>
              <a:gdLst/>
              <a:ahLst/>
              <a:cxnLst/>
              <a:rect l="l" t="t" r="r" b="b"/>
              <a:pathLst>
                <a:path w="812800" h="616557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582617"/>
                  </a:lnTo>
                  <a:cubicBezTo>
                    <a:pt x="812800" y="601361"/>
                    <a:pt x="797604" y="616557"/>
                    <a:pt x="778860" y="616557"/>
                  </a:cubicBezTo>
                  <a:lnTo>
                    <a:pt x="33940" y="616557"/>
                  </a:lnTo>
                  <a:cubicBezTo>
                    <a:pt x="24939" y="616557"/>
                    <a:pt x="16306" y="612981"/>
                    <a:pt x="9941" y="606616"/>
                  </a:cubicBezTo>
                  <a:cubicBezTo>
                    <a:pt x="3576" y="600251"/>
                    <a:pt x="0" y="591618"/>
                    <a:pt x="0" y="582617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4"/>
              <a:stretch>
                <a:fillRect l="-1084" r="-1084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988078" y="5477132"/>
            <a:ext cx="5246370" cy="3979683"/>
            <a:chOff x="0" y="0"/>
            <a:chExt cx="812800" cy="6165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616557"/>
            </a:xfrm>
            <a:custGeom>
              <a:avLst/>
              <a:gdLst/>
              <a:ahLst/>
              <a:cxnLst/>
              <a:rect l="l" t="t" r="r" b="b"/>
              <a:pathLst>
                <a:path w="812800" h="616557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582617"/>
                  </a:lnTo>
                  <a:cubicBezTo>
                    <a:pt x="812800" y="601361"/>
                    <a:pt x="797604" y="616557"/>
                    <a:pt x="778860" y="616557"/>
                  </a:cubicBezTo>
                  <a:lnTo>
                    <a:pt x="33940" y="616557"/>
                  </a:lnTo>
                  <a:cubicBezTo>
                    <a:pt x="24939" y="616557"/>
                    <a:pt x="16306" y="612981"/>
                    <a:pt x="9941" y="606616"/>
                  </a:cubicBezTo>
                  <a:cubicBezTo>
                    <a:pt x="3576" y="600251"/>
                    <a:pt x="0" y="591618"/>
                    <a:pt x="0" y="582617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5"/>
              <a:stretch>
                <a:fillRect t="-561" b="-561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890958" y="1782171"/>
            <a:ext cx="7653483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Variables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3710802"/>
            <a:ext cx="9791700" cy="41943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DM Sans"/>
              </a:rPr>
              <a:t>7 variables were used</a:t>
            </a:r>
          </a:p>
          <a:p>
            <a:pPr algn="l">
              <a:lnSpc>
                <a:spcPts val="4900"/>
              </a:lnSpc>
            </a:pPr>
            <a:endParaRPr lang="en-US" sz="3500" dirty="0">
              <a:solidFill>
                <a:srgbClr val="000000"/>
              </a:solidFill>
              <a:latin typeface="DM Sans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DM Sans"/>
              </a:rPr>
              <a:t>Examples: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 dirty="0">
                <a:solidFill>
                  <a:srgbClr val="000000"/>
                </a:solidFill>
                <a:latin typeface="DM Sans"/>
              </a:rPr>
              <a:t>Momentum asymmetry (</a:t>
            </a:r>
            <a:r>
              <a:rPr lang="en-US" sz="3500" dirty="0" err="1">
                <a:solidFill>
                  <a:srgbClr val="000000"/>
                </a:solidFill>
                <a:latin typeface="DM Sans"/>
              </a:rPr>
              <a:t>asyP</a:t>
            </a:r>
            <a:r>
              <a:rPr lang="en-US" sz="3500" dirty="0">
                <a:solidFill>
                  <a:srgbClr val="000000"/>
                </a:solidFill>
                <a:latin typeface="DM Sans"/>
              </a:rPr>
              <a:t>)</a:t>
            </a:r>
          </a:p>
          <a:p>
            <a:pPr marL="1943100" lvl="3" indent="-485775" algn="l">
              <a:lnSpc>
                <a:spcPts val="4200"/>
              </a:lnSpc>
              <a:buFont typeface="Arial"/>
              <a:buChar char="￭"/>
            </a:pPr>
            <a:r>
              <a:rPr lang="en-US" sz="3000" dirty="0">
                <a:solidFill>
                  <a:srgbClr val="000000"/>
                </a:solidFill>
                <a:latin typeface="DM Sans"/>
              </a:rPr>
              <a:t>Shows how many particles in the decay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 dirty="0">
                <a:solidFill>
                  <a:srgbClr val="000000"/>
                </a:solidFill>
                <a:latin typeface="DM Sans"/>
              </a:rPr>
              <a:t>Invariant mass of the pair (</a:t>
            </a:r>
            <a:r>
              <a:rPr lang="en-US" sz="3500" dirty="0" err="1">
                <a:solidFill>
                  <a:srgbClr val="000000"/>
                </a:solidFill>
                <a:latin typeface="DM Sans"/>
              </a:rPr>
              <a:t>mu_PAIR_M</a:t>
            </a:r>
            <a:r>
              <a:rPr lang="en-US" sz="3500" dirty="0">
                <a:solidFill>
                  <a:srgbClr val="000000"/>
                </a:solidFill>
                <a:latin typeface="DM Sans"/>
              </a:rPr>
              <a:t>)</a:t>
            </a:r>
          </a:p>
          <a:p>
            <a:pPr marL="1943100" lvl="3" indent="-485775" algn="l">
              <a:lnSpc>
                <a:spcPts val="4200"/>
              </a:lnSpc>
              <a:buFont typeface="Arial"/>
              <a:buChar char="￭"/>
            </a:pPr>
            <a:r>
              <a:rPr lang="en-US" sz="3000" dirty="0">
                <a:solidFill>
                  <a:srgbClr val="000000"/>
                </a:solidFill>
                <a:latin typeface="DM Sans"/>
              </a:rPr>
              <a:t>Indication of kinematic properties</a:t>
            </a:r>
          </a:p>
        </p:txBody>
      </p:sp>
      <p:sp>
        <p:nvSpPr>
          <p:cNvPr id="9" name="Freeform 9"/>
          <p:cNvSpPr/>
          <p:nvPr/>
        </p:nvSpPr>
        <p:spPr>
          <a:xfrm rot="-2700000">
            <a:off x="-1206550" y="5301879"/>
            <a:ext cx="6223172" cy="7408538"/>
          </a:xfrm>
          <a:custGeom>
            <a:avLst/>
            <a:gdLst/>
            <a:ahLst/>
            <a:cxnLst/>
            <a:rect l="l" t="t" r="r" b="b"/>
            <a:pathLst>
              <a:path w="6223172" h="7408538">
                <a:moveTo>
                  <a:pt x="0" y="0"/>
                </a:moveTo>
                <a:lnTo>
                  <a:pt x="6223172" y="0"/>
                </a:lnTo>
                <a:lnTo>
                  <a:pt x="6223172" y="7408538"/>
                </a:lnTo>
                <a:lnTo>
                  <a:pt x="0" y="740853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D9123FD-49C7-631E-4BB2-96AA346CD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479947" y="1485900"/>
            <a:ext cx="5328106" cy="12096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000"/>
              </a:lnSpc>
            </a:pPr>
            <a:r>
              <a:rPr lang="en-US" sz="9000" dirty="0" err="1">
                <a:solidFill>
                  <a:srgbClr val="000000"/>
                </a:solidFill>
                <a:latin typeface="DM Sans Bold"/>
              </a:rPr>
              <a:t>sWeights</a:t>
            </a:r>
            <a:endParaRPr lang="en-US" sz="9000" dirty="0">
              <a:solidFill>
                <a:srgbClr val="000000"/>
              </a:solidFill>
              <a:latin typeface="DM Sans Bold"/>
            </a:endParaRPr>
          </a:p>
        </p:txBody>
      </p:sp>
      <p:sp>
        <p:nvSpPr>
          <p:cNvPr id="3" name="Freeform 3"/>
          <p:cNvSpPr/>
          <p:nvPr/>
        </p:nvSpPr>
        <p:spPr>
          <a:xfrm rot="-751179">
            <a:off x="13627816" y="-2880169"/>
            <a:ext cx="6632262" cy="7459599"/>
          </a:xfrm>
          <a:custGeom>
            <a:avLst/>
            <a:gdLst/>
            <a:ahLst/>
            <a:cxnLst/>
            <a:rect l="l" t="t" r="r" b="b"/>
            <a:pathLst>
              <a:path w="6632262" h="7459599">
                <a:moveTo>
                  <a:pt x="0" y="0"/>
                </a:moveTo>
                <a:lnTo>
                  <a:pt x="6632262" y="0"/>
                </a:lnTo>
                <a:lnTo>
                  <a:pt x="6632262" y="7459598"/>
                </a:lnTo>
                <a:lnTo>
                  <a:pt x="0" y="74595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4" name="Freeform 4"/>
          <p:cNvSpPr/>
          <p:nvPr/>
        </p:nvSpPr>
        <p:spPr>
          <a:xfrm rot="-7790191">
            <a:off x="-1828271" y="-2549460"/>
            <a:ext cx="6223172" cy="7408538"/>
          </a:xfrm>
          <a:custGeom>
            <a:avLst/>
            <a:gdLst/>
            <a:ahLst/>
            <a:cxnLst/>
            <a:rect l="l" t="t" r="r" b="b"/>
            <a:pathLst>
              <a:path w="6223172" h="7408538">
                <a:moveTo>
                  <a:pt x="0" y="0"/>
                </a:moveTo>
                <a:lnTo>
                  <a:pt x="6223172" y="0"/>
                </a:lnTo>
                <a:lnTo>
                  <a:pt x="6223172" y="7408538"/>
                </a:lnTo>
                <a:lnTo>
                  <a:pt x="0" y="740853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5" name="TextBox 5"/>
          <p:cNvSpPr txBox="1"/>
          <p:nvPr/>
        </p:nvSpPr>
        <p:spPr>
          <a:xfrm>
            <a:off x="850523" y="4779864"/>
            <a:ext cx="8115300" cy="370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Aim to supress Combinatorial background</a:t>
            </a:r>
          </a:p>
          <a:p>
            <a:pPr algn="l">
              <a:lnSpc>
                <a:spcPts val="4900"/>
              </a:lnSpc>
            </a:pPr>
            <a:endParaRPr lang="en-US" sz="3500">
              <a:solidFill>
                <a:srgbClr val="000000"/>
              </a:solidFill>
              <a:latin typeface="DM Sans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Can be negative due to normalization</a:t>
            </a:r>
          </a:p>
          <a:p>
            <a:pPr algn="l">
              <a:lnSpc>
                <a:spcPts val="4900"/>
              </a:lnSpc>
            </a:pPr>
            <a:endParaRPr lang="en-US" sz="3500">
              <a:solidFill>
                <a:srgbClr val="000000"/>
              </a:solidFill>
              <a:latin typeface="DM San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44000" y="4779864"/>
            <a:ext cx="8115300" cy="308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Issues of negative weights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XGBoost: Error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scikit learn: Sets weights to zero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keras: Sets weights to zero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TMVA: No issues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033EEF6-3446-9848-C5AC-56567713C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7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6928776">
            <a:off x="15570740" y="-5294296"/>
            <a:ext cx="7854981" cy="10773664"/>
          </a:xfrm>
          <a:custGeom>
            <a:avLst/>
            <a:gdLst/>
            <a:ahLst/>
            <a:cxnLst/>
            <a:rect l="l" t="t" r="r" b="b"/>
            <a:pathLst>
              <a:path w="7854981" h="10773664">
                <a:moveTo>
                  <a:pt x="0" y="0"/>
                </a:moveTo>
                <a:lnTo>
                  <a:pt x="7854980" y="0"/>
                </a:lnTo>
                <a:lnTo>
                  <a:pt x="7854980" y="10773664"/>
                </a:lnTo>
                <a:lnTo>
                  <a:pt x="0" y="107736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3" name="Group 3"/>
          <p:cNvGrpSpPr/>
          <p:nvPr/>
        </p:nvGrpSpPr>
        <p:grpSpPr>
          <a:xfrm>
            <a:off x="626486" y="4775149"/>
            <a:ext cx="9085313" cy="3743804"/>
            <a:chOff x="0" y="0"/>
            <a:chExt cx="812800" cy="3349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334932"/>
            </a:xfrm>
            <a:custGeom>
              <a:avLst/>
              <a:gdLst/>
              <a:ahLst/>
              <a:cxnLst/>
              <a:rect l="l" t="t" r="r" b="b"/>
              <a:pathLst>
                <a:path w="812800" h="334932">
                  <a:moveTo>
                    <a:pt x="19599" y="0"/>
                  </a:moveTo>
                  <a:lnTo>
                    <a:pt x="793201" y="0"/>
                  </a:lnTo>
                  <a:cubicBezTo>
                    <a:pt x="804025" y="0"/>
                    <a:pt x="812800" y="8775"/>
                    <a:pt x="812800" y="19599"/>
                  </a:cubicBezTo>
                  <a:lnTo>
                    <a:pt x="812800" y="315333"/>
                  </a:lnTo>
                  <a:cubicBezTo>
                    <a:pt x="812800" y="326157"/>
                    <a:pt x="804025" y="334932"/>
                    <a:pt x="793201" y="334932"/>
                  </a:cubicBezTo>
                  <a:lnTo>
                    <a:pt x="19599" y="334932"/>
                  </a:lnTo>
                  <a:cubicBezTo>
                    <a:pt x="8775" y="334932"/>
                    <a:pt x="0" y="326157"/>
                    <a:pt x="0" y="315333"/>
                  </a:cubicBezTo>
                  <a:lnTo>
                    <a:pt x="0" y="19599"/>
                  </a:lnTo>
                  <a:cubicBezTo>
                    <a:pt x="0" y="8775"/>
                    <a:pt x="8775" y="0"/>
                    <a:pt x="19599" y="0"/>
                  </a:cubicBezTo>
                  <a:close/>
                </a:path>
              </a:pathLst>
            </a:custGeom>
            <a:blipFill>
              <a:blip r:embed="rId4"/>
              <a:stretch>
                <a:fillRect t="-1247" b="-1247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426987" y="3280874"/>
            <a:ext cx="7128894" cy="5349037"/>
            <a:chOff x="0" y="0"/>
            <a:chExt cx="812800" cy="60987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609870"/>
            </a:xfrm>
            <a:custGeom>
              <a:avLst/>
              <a:gdLst/>
              <a:ahLst/>
              <a:cxnLst/>
              <a:rect l="l" t="t" r="r" b="b"/>
              <a:pathLst>
                <a:path w="812800" h="609870">
                  <a:moveTo>
                    <a:pt x="24978" y="0"/>
                  </a:moveTo>
                  <a:lnTo>
                    <a:pt x="787822" y="0"/>
                  </a:lnTo>
                  <a:cubicBezTo>
                    <a:pt x="801617" y="0"/>
                    <a:pt x="812800" y="11183"/>
                    <a:pt x="812800" y="24978"/>
                  </a:cubicBezTo>
                  <a:lnTo>
                    <a:pt x="812800" y="584892"/>
                  </a:lnTo>
                  <a:cubicBezTo>
                    <a:pt x="812800" y="598687"/>
                    <a:pt x="801617" y="609870"/>
                    <a:pt x="787822" y="609870"/>
                  </a:cubicBezTo>
                  <a:lnTo>
                    <a:pt x="24978" y="609870"/>
                  </a:lnTo>
                  <a:cubicBezTo>
                    <a:pt x="11183" y="609870"/>
                    <a:pt x="0" y="598687"/>
                    <a:pt x="0" y="584892"/>
                  </a:cubicBezTo>
                  <a:lnTo>
                    <a:pt x="0" y="24978"/>
                  </a:lnTo>
                  <a:cubicBezTo>
                    <a:pt x="0" y="11183"/>
                    <a:pt x="11183" y="0"/>
                    <a:pt x="24978" y="0"/>
                  </a:cubicBezTo>
                  <a:close/>
                </a:path>
              </a:pathLst>
            </a:custGeom>
            <a:blipFill>
              <a:blip r:embed="rId5"/>
              <a:stretch>
                <a:fillRect t="-330" b="-330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626486" y="1190625"/>
            <a:ext cx="12319278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FFF6EC"/>
                </a:solidFill>
                <a:latin typeface="DM Sans Bold"/>
              </a:rPr>
              <a:t>Example: 2-D toy data</a:t>
            </a:r>
          </a:p>
        </p:txBody>
      </p:sp>
      <p:sp>
        <p:nvSpPr>
          <p:cNvPr id="8" name="Freeform 8"/>
          <p:cNvSpPr/>
          <p:nvPr/>
        </p:nvSpPr>
        <p:spPr>
          <a:xfrm rot="-6928776">
            <a:off x="-4289555" y="6564769"/>
            <a:ext cx="7854981" cy="10773664"/>
          </a:xfrm>
          <a:custGeom>
            <a:avLst/>
            <a:gdLst/>
            <a:ahLst/>
            <a:cxnLst/>
            <a:rect l="l" t="t" r="r" b="b"/>
            <a:pathLst>
              <a:path w="7854981" h="10773664">
                <a:moveTo>
                  <a:pt x="0" y="0"/>
                </a:moveTo>
                <a:lnTo>
                  <a:pt x="7854981" y="0"/>
                </a:lnTo>
                <a:lnTo>
                  <a:pt x="7854981" y="10773665"/>
                </a:lnTo>
                <a:lnTo>
                  <a:pt x="0" y="107736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4E4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308152" flipH="1">
            <a:off x="11164814" y="4445782"/>
            <a:ext cx="8218099" cy="8658916"/>
          </a:xfrm>
          <a:custGeom>
            <a:avLst/>
            <a:gdLst/>
            <a:ahLst/>
            <a:cxnLst/>
            <a:rect l="l" t="t" r="r" b="b"/>
            <a:pathLst>
              <a:path w="8218099" h="8658916">
                <a:moveTo>
                  <a:pt x="8218099" y="0"/>
                </a:moveTo>
                <a:lnTo>
                  <a:pt x="0" y="0"/>
                </a:lnTo>
                <a:lnTo>
                  <a:pt x="0" y="8658916"/>
                </a:lnTo>
                <a:lnTo>
                  <a:pt x="8218099" y="8658916"/>
                </a:lnTo>
                <a:lnTo>
                  <a:pt x="8218099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3" name="AutoShape 3"/>
          <p:cNvSpPr/>
          <p:nvPr/>
        </p:nvSpPr>
        <p:spPr>
          <a:xfrm>
            <a:off x="1480132" y="5216389"/>
            <a:ext cx="15327731" cy="4762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4" name="Freeform 4"/>
          <p:cNvSpPr/>
          <p:nvPr/>
        </p:nvSpPr>
        <p:spPr>
          <a:xfrm rot="2878838">
            <a:off x="-998020" y="-3038952"/>
            <a:ext cx="5602993" cy="7684903"/>
          </a:xfrm>
          <a:custGeom>
            <a:avLst/>
            <a:gdLst/>
            <a:ahLst/>
            <a:cxnLst/>
            <a:rect l="l" t="t" r="r" b="b"/>
            <a:pathLst>
              <a:path w="5602993" h="7684903">
                <a:moveTo>
                  <a:pt x="0" y="0"/>
                </a:moveTo>
                <a:lnTo>
                  <a:pt x="5602993" y="0"/>
                </a:lnTo>
                <a:lnTo>
                  <a:pt x="5602993" y="7684903"/>
                </a:lnTo>
                <a:lnTo>
                  <a:pt x="0" y="76849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5" name="TextBox 5"/>
          <p:cNvSpPr txBox="1"/>
          <p:nvPr/>
        </p:nvSpPr>
        <p:spPr>
          <a:xfrm>
            <a:off x="2912562" y="3831394"/>
            <a:ext cx="12462869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0800"/>
              </a:lnSpc>
              <a:spcBef>
                <a:spcPct val="0"/>
              </a:spcBef>
            </a:pPr>
            <a:r>
              <a:rPr lang="en-US" sz="9000" dirty="0">
                <a:solidFill>
                  <a:srgbClr val="000000"/>
                </a:solidFill>
                <a:latin typeface="DM Sans Bold"/>
              </a:rPr>
              <a:t>RESEARCH QUESTION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6EF064-66B3-9641-C148-8BCE816A8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9FC456-C1BC-2FFB-D3D7-BD509DF726DF}"/>
              </a:ext>
            </a:extLst>
          </p:cNvPr>
          <p:cNvSpPr txBox="1"/>
          <p:nvPr/>
        </p:nvSpPr>
        <p:spPr>
          <a:xfrm>
            <a:off x="2590800" y="5456851"/>
            <a:ext cx="1333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0" i="0" u="none" strike="noStrike" baseline="0" dirty="0">
                <a:latin typeface="DM Sans" pitchFamily="2" charset="0"/>
              </a:rPr>
              <a:t>Can neural networks outperform boosted decision trees in optimizing the signal-to-noise ratio in double-charm backgrounds?</a:t>
            </a:r>
            <a:endParaRPr lang="en-GB" sz="6000" dirty="0"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4374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4E4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8926417">
            <a:off x="-877994" y="6219957"/>
            <a:ext cx="6223172" cy="7408538"/>
          </a:xfrm>
          <a:custGeom>
            <a:avLst/>
            <a:gdLst/>
            <a:ahLst/>
            <a:cxnLst/>
            <a:rect l="l" t="t" r="r" b="b"/>
            <a:pathLst>
              <a:path w="6223172" h="7408538">
                <a:moveTo>
                  <a:pt x="0" y="0"/>
                </a:moveTo>
                <a:lnTo>
                  <a:pt x="6223172" y="0"/>
                </a:lnTo>
                <a:lnTo>
                  <a:pt x="6223172" y="7408538"/>
                </a:lnTo>
                <a:lnTo>
                  <a:pt x="0" y="74085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4" name="Group 4"/>
          <p:cNvGrpSpPr/>
          <p:nvPr/>
        </p:nvGrpSpPr>
        <p:grpSpPr>
          <a:xfrm>
            <a:off x="622041" y="3034172"/>
            <a:ext cx="8346019" cy="3472770"/>
            <a:chOff x="0" y="0"/>
            <a:chExt cx="812800" cy="33820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338205"/>
            </a:xfrm>
            <a:custGeom>
              <a:avLst/>
              <a:gdLst/>
              <a:ahLst/>
              <a:cxnLst/>
              <a:rect l="l" t="t" r="r" b="b"/>
              <a:pathLst>
                <a:path w="812800" h="338205">
                  <a:moveTo>
                    <a:pt x="21335" y="0"/>
                  </a:moveTo>
                  <a:lnTo>
                    <a:pt x="791465" y="0"/>
                  </a:lnTo>
                  <a:cubicBezTo>
                    <a:pt x="797123" y="0"/>
                    <a:pt x="802550" y="2248"/>
                    <a:pt x="806551" y="6249"/>
                  </a:cubicBezTo>
                  <a:cubicBezTo>
                    <a:pt x="810552" y="10250"/>
                    <a:pt x="812800" y="15677"/>
                    <a:pt x="812800" y="21335"/>
                  </a:cubicBezTo>
                  <a:lnTo>
                    <a:pt x="812800" y="316870"/>
                  </a:lnTo>
                  <a:cubicBezTo>
                    <a:pt x="812800" y="328653"/>
                    <a:pt x="803248" y="338205"/>
                    <a:pt x="791465" y="338205"/>
                  </a:cubicBezTo>
                  <a:lnTo>
                    <a:pt x="21335" y="338205"/>
                  </a:lnTo>
                  <a:cubicBezTo>
                    <a:pt x="15677" y="338205"/>
                    <a:pt x="10250" y="335957"/>
                    <a:pt x="6249" y="331956"/>
                  </a:cubicBezTo>
                  <a:cubicBezTo>
                    <a:pt x="2248" y="327955"/>
                    <a:pt x="0" y="322528"/>
                    <a:pt x="0" y="316870"/>
                  </a:cubicBezTo>
                  <a:lnTo>
                    <a:pt x="0" y="21335"/>
                  </a:lnTo>
                  <a:cubicBezTo>
                    <a:pt x="0" y="15677"/>
                    <a:pt x="2248" y="10250"/>
                    <a:pt x="6249" y="6249"/>
                  </a:cubicBezTo>
                  <a:cubicBezTo>
                    <a:pt x="10250" y="2248"/>
                    <a:pt x="15677" y="0"/>
                    <a:pt x="21335" y="0"/>
                  </a:cubicBezTo>
                  <a:close/>
                </a:path>
              </a:pathLst>
            </a:custGeom>
            <a:blipFill>
              <a:blip r:embed="rId4"/>
              <a:stretch>
                <a:fillRect t="-468" b="-468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354193" y="3034172"/>
            <a:ext cx="5826516" cy="3128292"/>
            <a:chOff x="0" y="0"/>
            <a:chExt cx="812800" cy="43639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436397"/>
            </a:xfrm>
            <a:custGeom>
              <a:avLst/>
              <a:gdLst/>
              <a:ahLst/>
              <a:cxnLst/>
              <a:rect l="l" t="t" r="r" b="b"/>
              <a:pathLst>
                <a:path w="812800" h="436397">
                  <a:moveTo>
                    <a:pt x="30561" y="0"/>
                  </a:moveTo>
                  <a:lnTo>
                    <a:pt x="782239" y="0"/>
                  </a:lnTo>
                  <a:cubicBezTo>
                    <a:pt x="799117" y="0"/>
                    <a:pt x="812800" y="13683"/>
                    <a:pt x="812800" y="30561"/>
                  </a:cubicBezTo>
                  <a:lnTo>
                    <a:pt x="812800" y="405836"/>
                  </a:lnTo>
                  <a:cubicBezTo>
                    <a:pt x="812800" y="413942"/>
                    <a:pt x="809580" y="421715"/>
                    <a:pt x="803849" y="427446"/>
                  </a:cubicBezTo>
                  <a:cubicBezTo>
                    <a:pt x="798118" y="433177"/>
                    <a:pt x="790344" y="436397"/>
                    <a:pt x="782239" y="436397"/>
                  </a:cubicBezTo>
                  <a:lnTo>
                    <a:pt x="30561" y="436397"/>
                  </a:lnTo>
                  <a:cubicBezTo>
                    <a:pt x="13683" y="436397"/>
                    <a:pt x="0" y="422715"/>
                    <a:pt x="0" y="405836"/>
                  </a:cubicBezTo>
                  <a:lnTo>
                    <a:pt x="0" y="30561"/>
                  </a:lnTo>
                  <a:cubicBezTo>
                    <a:pt x="0" y="13683"/>
                    <a:pt x="13683" y="0"/>
                    <a:pt x="30561" y="0"/>
                  </a:cubicBezTo>
                  <a:close/>
                </a:path>
              </a:pathLst>
            </a:custGeom>
            <a:blipFill>
              <a:blip r:embed="rId5"/>
              <a:stretch>
                <a:fillRect t="-739" b="-739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354193" y="6420365"/>
            <a:ext cx="5826516" cy="3151755"/>
            <a:chOff x="0" y="0"/>
            <a:chExt cx="812800" cy="43967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439670"/>
            </a:xfrm>
            <a:custGeom>
              <a:avLst/>
              <a:gdLst/>
              <a:ahLst/>
              <a:cxnLst/>
              <a:rect l="l" t="t" r="r" b="b"/>
              <a:pathLst>
                <a:path w="812800" h="439670">
                  <a:moveTo>
                    <a:pt x="30561" y="0"/>
                  </a:moveTo>
                  <a:lnTo>
                    <a:pt x="782239" y="0"/>
                  </a:lnTo>
                  <a:cubicBezTo>
                    <a:pt x="799117" y="0"/>
                    <a:pt x="812800" y="13683"/>
                    <a:pt x="812800" y="30561"/>
                  </a:cubicBezTo>
                  <a:lnTo>
                    <a:pt x="812800" y="409109"/>
                  </a:lnTo>
                  <a:cubicBezTo>
                    <a:pt x="812800" y="425988"/>
                    <a:pt x="799117" y="439670"/>
                    <a:pt x="782239" y="439670"/>
                  </a:cubicBezTo>
                  <a:lnTo>
                    <a:pt x="30561" y="439670"/>
                  </a:lnTo>
                  <a:cubicBezTo>
                    <a:pt x="13683" y="439670"/>
                    <a:pt x="0" y="425988"/>
                    <a:pt x="0" y="409109"/>
                  </a:cubicBezTo>
                  <a:lnTo>
                    <a:pt x="0" y="30561"/>
                  </a:lnTo>
                  <a:cubicBezTo>
                    <a:pt x="0" y="13683"/>
                    <a:pt x="13683" y="0"/>
                    <a:pt x="30561" y="0"/>
                  </a:cubicBezTo>
                  <a:close/>
                </a:path>
              </a:pathLst>
            </a:custGeom>
            <a:blipFill>
              <a:blip r:embed="rId6"/>
              <a:stretch>
                <a:fillRect l="-1770" r="-1770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028700" y="925513"/>
            <a:ext cx="12319278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Example: 2-D toy data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172700" y="2287588"/>
            <a:ext cx="8115300" cy="606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Taking the exponent</a:t>
            </a:r>
          </a:p>
        </p:txBody>
      </p:sp>
      <p:sp>
        <p:nvSpPr>
          <p:cNvPr id="12" name="Freeform 3">
            <a:extLst>
              <a:ext uri="{FF2B5EF4-FFF2-40B4-BE49-F238E27FC236}">
                <a16:creationId xmlns:a16="http://schemas.microsoft.com/office/drawing/2014/main" id="{487536B7-94D0-CAB0-7D78-E59666268E30}"/>
              </a:ext>
            </a:extLst>
          </p:cNvPr>
          <p:cNvSpPr/>
          <p:nvPr/>
        </p:nvSpPr>
        <p:spPr>
          <a:xfrm rot="625107">
            <a:off x="14147714" y="-4113856"/>
            <a:ext cx="6223172" cy="7408538"/>
          </a:xfrm>
          <a:custGeom>
            <a:avLst/>
            <a:gdLst/>
            <a:ahLst/>
            <a:cxnLst/>
            <a:rect l="l" t="t" r="r" b="b"/>
            <a:pathLst>
              <a:path w="6223172" h="7408538">
                <a:moveTo>
                  <a:pt x="0" y="0"/>
                </a:moveTo>
                <a:lnTo>
                  <a:pt x="6223172" y="0"/>
                </a:lnTo>
                <a:lnTo>
                  <a:pt x="6223172" y="7408538"/>
                </a:lnTo>
                <a:lnTo>
                  <a:pt x="0" y="74085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397547" y="1734380"/>
            <a:ext cx="9744746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NoNeg-weights</a:t>
            </a:r>
          </a:p>
        </p:txBody>
      </p:sp>
      <p:sp>
        <p:nvSpPr>
          <p:cNvPr id="4" name="Freeform 4"/>
          <p:cNvSpPr/>
          <p:nvPr/>
        </p:nvSpPr>
        <p:spPr>
          <a:xfrm rot="-7419493">
            <a:off x="11350884" y="3926522"/>
            <a:ext cx="8096568" cy="9638772"/>
          </a:xfrm>
          <a:custGeom>
            <a:avLst/>
            <a:gdLst/>
            <a:ahLst/>
            <a:cxnLst/>
            <a:rect l="l" t="t" r="r" b="b"/>
            <a:pathLst>
              <a:path w="8096568" h="9638772">
                <a:moveTo>
                  <a:pt x="0" y="0"/>
                </a:moveTo>
                <a:lnTo>
                  <a:pt x="8096569" y="0"/>
                </a:lnTo>
                <a:lnTo>
                  <a:pt x="8096569" y="9638772"/>
                </a:lnTo>
                <a:lnTo>
                  <a:pt x="0" y="96387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5" name="TextBox 5"/>
          <p:cNvSpPr txBox="1"/>
          <p:nvPr/>
        </p:nvSpPr>
        <p:spPr>
          <a:xfrm>
            <a:off x="1397547" y="3596463"/>
            <a:ext cx="11030774" cy="308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Different way to create weights without negatives</a:t>
            </a:r>
          </a:p>
          <a:p>
            <a:pPr marL="1511301" lvl="2" indent="-503767" algn="l">
              <a:lnSpc>
                <a:spcPts val="4900"/>
              </a:lnSpc>
              <a:buFont typeface="Arial"/>
              <a:buChar char="⚬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Had to scale them by one</a:t>
            </a:r>
          </a:p>
          <a:p>
            <a:pPr algn="l">
              <a:lnSpc>
                <a:spcPts val="4900"/>
              </a:lnSpc>
            </a:pPr>
            <a:endParaRPr lang="en-US" sz="3500">
              <a:solidFill>
                <a:srgbClr val="000000"/>
              </a:solidFill>
              <a:latin typeface="DM Sans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Works as well as sWeights and exponent of sWeights</a:t>
            </a:r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8F0EBF6E-285F-3E0A-F368-BEF49A13354F}"/>
              </a:ext>
            </a:extLst>
          </p:cNvPr>
          <p:cNvSpPr/>
          <p:nvPr/>
        </p:nvSpPr>
        <p:spPr>
          <a:xfrm rot="10083244">
            <a:off x="-2114774" y="6372840"/>
            <a:ext cx="5952351" cy="6694873"/>
          </a:xfrm>
          <a:custGeom>
            <a:avLst/>
            <a:gdLst/>
            <a:ahLst/>
            <a:cxnLst/>
            <a:rect l="l" t="t" r="r" b="b"/>
            <a:pathLst>
              <a:path w="5952351" h="6694873">
                <a:moveTo>
                  <a:pt x="0" y="0"/>
                </a:moveTo>
                <a:lnTo>
                  <a:pt x="5952351" y="0"/>
                </a:lnTo>
                <a:lnTo>
                  <a:pt x="5952351" y="6694874"/>
                </a:lnTo>
                <a:lnTo>
                  <a:pt x="0" y="66948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4E4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308152" flipH="1">
            <a:off x="11164814" y="4059475"/>
            <a:ext cx="8218099" cy="8658916"/>
          </a:xfrm>
          <a:custGeom>
            <a:avLst/>
            <a:gdLst/>
            <a:ahLst/>
            <a:cxnLst/>
            <a:rect l="l" t="t" r="r" b="b"/>
            <a:pathLst>
              <a:path w="8218099" h="8658916">
                <a:moveTo>
                  <a:pt x="8218099" y="0"/>
                </a:moveTo>
                <a:lnTo>
                  <a:pt x="0" y="0"/>
                </a:lnTo>
                <a:lnTo>
                  <a:pt x="0" y="8658916"/>
                </a:lnTo>
                <a:lnTo>
                  <a:pt x="8218099" y="8658916"/>
                </a:lnTo>
                <a:lnTo>
                  <a:pt x="8218099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3" name="AutoShape 3"/>
          <p:cNvSpPr/>
          <p:nvPr/>
        </p:nvSpPr>
        <p:spPr>
          <a:xfrm>
            <a:off x="1480134" y="6083945"/>
            <a:ext cx="15327731" cy="4762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4" name="Freeform 4"/>
          <p:cNvSpPr/>
          <p:nvPr/>
        </p:nvSpPr>
        <p:spPr>
          <a:xfrm rot="2878838">
            <a:off x="-998020" y="-3038952"/>
            <a:ext cx="5602993" cy="7684903"/>
          </a:xfrm>
          <a:custGeom>
            <a:avLst/>
            <a:gdLst/>
            <a:ahLst/>
            <a:cxnLst/>
            <a:rect l="l" t="t" r="r" b="b"/>
            <a:pathLst>
              <a:path w="5602993" h="7684903">
                <a:moveTo>
                  <a:pt x="0" y="0"/>
                </a:moveTo>
                <a:lnTo>
                  <a:pt x="5602993" y="0"/>
                </a:lnTo>
                <a:lnTo>
                  <a:pt x="5602993" y="7684903"/>
                </a:lnTo>
                <a:lnTo>
                  <a:pt x="0" y="76849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5" name="TextBox 5"/>
          <p:cNvSpPr txBox="1"/>
          <p:nvPr/>
        </p:nvSpPr>
        <p:spPr>
          <a:xfrm>
            <a:off x="5977531" y="4448175"/>
            <a:ext cx="6024896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800"/>
              </a:lnSpc>
              <a:spcBef>
                <a:spcPct val="0"/>
              </a:spcBef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CONTEXT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6EF064-66B3-9641-C148-8BCE816A8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7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248700">
            <a:off x="12887478" y="3041687"/>
            <a:ext cx="6995082" cy="9594253"/>
          </a:xfrm>
          <a:custGeom>
            <a:avLst/>
            <a:gdLst/>
            <a:ahLst/>
            <a:cxnLst/>
            <a:rect l="l" t="t" r="r" b="b"/>
            <a:pathLst>
              <a:path w="6995082" h="9594253">
                <a:moveTo>
                  <a:pt x="0" y="0"/>
                </a:moveTo>
                <a:lnTo>
                  <a:pt x="6995082" y="0"/>
                </a:lnTo>
                <a:lnTo>
                  <a:pt x="6995082" y="9594253"/>
                </a:lnTo>
                <a:lnTo>
                  <a:pt x="0" y="95942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3" name="Freeform 3"/>
          <p:cNvSpPr/>
          <p:nvPr/>
        </p:nvSpPr>
        <p:spPr>
          <a:xfrm rot="248700">
            <a:off x="-2233137" y="-4335812"/>
            <a:ext cx="5618954" cy="7706795"/>
          </a:xfrm>
          <a:custGeom>
            <a:avLst/>
            <a:gdLst/>
            <a:ahLst/>
            <a:cxnLst/>
            <a:rect l="l" t="t" r="r" b="b"/>
            <a:pathLst>
              <a:path w="5618954" h="7706795">
                <a:moveTo>
                  <a:pt x="0" y="0"/>
                </a:moveTo>
                <a:lnTo>
                  <a:pt x="5618954" y="0"/>
                </a:lnTo>
                <a:lnTo>
                  <a:pt x="5618954" y="7706795"/>
                </a:lnTo>
                <a:lnTo>
                  <a:pt x="0" y="77067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4" name="Group 4"/>
          <p:cNvGrpSpPr/>
          <p:nvPr/>
        </p:nvGrpSpPr>
        <p:grpSpPr>
          <a:xfrm>
            <a:off x="8779987" y="1315335"/>
            <a:ext cx="8164971" cy="1865907"/>
            <a:chOff x="0" y="0"/>
            <a:chExt cx="1778355" cy="4064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778355" cy="406400"/>
            </a:xfrm>
            <a:custGeom>
              <a:avLst/>
              <a:gdLst/>
              <a:ahLst/>
              <a:cxnLst/>
              <a:rect l="l" t="t" r="r" b="b"/>
              <a:pathLst>
                <a:path w="1778355" h="406400">
                  <a:moveTo>
                    <a:pt x="21808" y="0"/>
                  </a:moveTo>
                  <a:lnTo>
                    <a:pt x="1756546" y="0"/>
                  </a:lnTo>
                  <a:cubicBezTo>
                    <a:pt x="1768591" y="0"/>
                    <a:pt x="1778355" y="9764"/>
                    <a:pt x="1778355" y="21808"/>
                  </a:cubicBezTo>
                  <a:lnTo>
                    <a:pt x="1778355" y="384592"/>
                  </a:lnTo>
                  <a:cubicBezTo>
                    <a:pt x="1778355" y="390376"/>
                    <a:pt x="1776057" y="395923"/>
                    <a:pt x="1771967" y="400013"/>
                  </a:cubicBezTo>
                  <a:cubicBezTo>
                    <a:pt x="1767878" y="404102"/>
                    <a:pt x="1762330" y="406400"/>
                    <a:pt x="1756546" y="406400"/>
                  </a:cubicBezTo>
                  <a:lnTo>
                    <a:pt x="21808" y="406400"/>
                  </a:lnTo>
                  <a:cubicBezTo>
                    <a:pt x="9764" y="406400"/>
                    <a:pt x="0" y="396636"/>
                    <a:pt x="0" y="384592"/>
                  </a:cubicBezTo>
                  <a:lnTo>
                    <a:pt x="0" y="21808"/>
                  </a:lnTo>
                  <a:cubicBezTo>
                    <a:pt x="0" y="9764"/>
                    <a:pt x="9764" y="0"/>
                    <a:pt x="21808" y="0"/>
                  </a:cubicBezTo>
                  <a:close/>
                </a:path>
              </a:pathLst>
            </a:custGeom>
            <a:blipFill>
              <a:blip r:embed="rId4"/>
              <a:stretch>
                <a:fillRect t="-7664" b="-7664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6"/>
              <p:cNvSpPr txBox="1"/>
              <p:nvPr/>
            </p:nvSpPr>
            <p:spPr>
              <a:xfrm>
                <a:off x="1810440" y="2248289"/>
                <a:ext cx="7449602" cy="1154162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l">
                  <a:lnSpc>
                    <a:spcPts val="9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9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ℛ</m:t>
                      </m:r>
                      <m:d>
                        <m:dPr>
                          <m:ctrlPr>
                            <a:rPr lang="en-GB" sz="9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9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9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sz="9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9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∗−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9000" dirty="0">
                  <a:solidFill>
                    <a:schemeClr val="bg1"/>
                  </a:solidFill>
                  <a:latin typeface="DM Sans Bold"/>
                </a:endParaRPr>
              </a:p>
            </p:txBody>
          </p:sp>
        </mc:Choice>
        <mc:Fallback xmlns="">
          <p:sp>
            <p:nvSpPr>
              <p:cNvPr id="6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0440" y="2248289"/>
                <a:ext cx="7449602" cy="1154162"/>
              </a:xfrm>
              <a:prstGeom prst="rect">
                <a:avLst/>
              </a:prstGeom>
              <a:blipFill>
                <a:blip r:embed="rId5"/>
                <a:stretch>
                  <a:fillRect l="-82" t="-476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7"/>
          <p:cNvSpPr txBox="1"/>
          <p:nvPr/>
        </p:nvSpPr>
        <p:spPr>
          <a:xfrm>
            <a:off x="1335301" y="4029904"/>
            <a:ext cx="7449602" cy="4110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550"/>
              </a:lnSpc>
              <a:buFont typeface="Arial"/>
              <a:buChar char="•"/>
            </a:pPr>
            <a:r>
              <a:rPr lang="en-US" sz="3500" dirty="0">
                <a:solidFill>
                  <a:srgbClr val="FFF6EC"/>
                </a:solidFill>
                <a:latin typeface="DM Sans"/>
              </a:rPr>
              <a:t>Strange and anti-charm quark</a:t>
            </a:r>
          </a:p>
          <a:p>
            <a:pPr algn="l">
              <a:lnSpc>
                <a:spcPts val="4550"/>
              </a:lnSpc>
            </a:pPr>
            <a:endParaRPr lang="en-US" sz="3500" dirty="0">
              <a:solidFill>
                <a:srgbClr val="FFF6EC"/>
              </a:solidFill>
              <a:latin typeface="DM Sans"/>
            </a:endParaRPr>
          </a:p>
          <a:p>
            <a:pPr marL="755651" lvl="1" indent="-377825" algn="l">
              <a:lnSpc>
                <a:spcPts val="4550"/>
              </a:lnSpc>
              <a:buFont typeface="Arial"/>
              <a:buChar char="•"/>
            </a:pPr>
            <a:r>
              <a:rPr lang="en-US" sz="3500" dirty="0">
                <a:solidFill>
                  <a:srgbClr val="FFF6EC"/>
                </a:solidFill>
                <a:latin typeface="DM Sans"/>
              </a:rPr>
              <a:t>Rarer decay than previous studies</a:t>
            </a:r>
          </a:p>
          <a:p>
            <a:pPr algn="l">
              <a:lnSpc>
                <a:spcPts val="4550"/>
              </a:lnSpc>
            </a:pPr>
            <a:endParaRPr lang="en-US" sz="3500" dirty="0">
              <a:solidFill>
                <a:srgbClr val="FFF6EC"/>
              </a:solidFill>
              <a:latin typeface="DM Sans"/>
            </a:endParaRPr>
          </a:p>
          <a:p>
            <a:pPr marL="755651" lvl="1" indent="-377825" algn="l">
              <a:lnSpc>
                <a:spcPts val="4550"/>
              </a:lnSpc>
              <a:buFont typeface="Arial"/>
              <a:buChar char="•"/>
            </a:pPr>
            <a:r>
              <a:rPr lang="en-US" sz="3500" dirty="0">
                <a:solidFill>
                  <a:srgbClr val="FFF6EC"/>
                </a:solidFill>
                <a:latin typeface="DM Sans"/>
              </a:rPr>
              <a:t>No backgrounds from excited </a:t>
            </a:r>
            <a:r>
              <a:rPr lang="en-US" sz="3500" i="1" dirty="0">
                <a:solidFill>
                  <a:srgbClr val="FFF6EC"/>
                </a:solidFill>
                <a:latin typeface="DM Sans"/>
              </a:rPr>
              <a:t>D</a:t>
            </a:r>
            <a:r>
              <a:rPr lang="en-US" sz="3500" dirty="0">
                <a:solidFill>
                  <a:srgbClr val="FFF6EC"/>
                </a:solidFill>
                <a:latin typeface="DM Sans"/>
              </a:rPr>
              <a:t> states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559EB9C-098C-8839-F9F5-1E7C6700C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4E4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3811592">
            <a:off x="-2468841" y="5851528"/>
            <a:ext cx="6995082" cy="9594253"/>
          </a:xfrm>
          <a:custGeom>
            <a:avLst/>
            <a:gdLst/>
            <a:ahLst/>
            <a:cxnLst/>
            <a:rect l="l" t="t" r="r" b="b"/>
            <a:pathLst>
              <a:path w="6995082" h="9594253">
                <a:moveTo>
                  <a:pt x="0" y="0"/>
                </a:moveTo>
                <a:lnTo>
                  <a:pt x="6995082" y="0"/>
                </a:lnTo>
                <a:lnTo>
                  <a:pt x="6995082" y="9594253"/>
                </a:lnTo>
                <a:lnTo>
                  <a:pt x="0" y="95942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3" name="Freeform 3"/>
          <p:cNvSpPr/>
          <p:nvPr/>
        </p:nvSpPr>
        <p:spPr>
          <a:xfrm rot="248700">
            <a:off x="16501777" y="-4483697"/>
            <a:ext cx="5618954" cy="7706795"/>
          </a:xfrm>
          <a:custGeom>
            <a:avLst/>
            <a:gdLst/>
            <a:ahLst/>
            <a:cxnLst/>
            <a:rect l="l" t="t" r="r" b="b"/>
            <a:pathLst>
              <a:path w="5618954" h="7706795">
                <a:moveTo>
                  <a:pt x="0" y="0"/>
                </a:moveTo>
                <a:lnTo>
                  <a:pt x="5618954" y="0"/>
                </a:lnTo>
                <a:lnTo>
                  <a:pt x="5618954" y="7706795"/>
                </a:lnTo>
                <a:lnTo>
                  <a:pt x="0" y="77067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4" name="Group 4"/>
          <p:cNvGrpSpPr/>
          <p:nvPr/>
        </p:nvGrpSpPr>
        <p:grpSpPr>
          <a:xfrm>
            <a:off x="9822928" y="3238730"/>
            <a:ext cx="7875182" cy="5162761"/>
            <a:chOff x="0" y="0"/>
            <a:chExt cx="1287395" cy="84398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87395" cy="843982"/>
            </a:xfrm>
            <a:custGeom>
              <a:avLst/>
              <a:gdLst/>
              <a:ahLst/>
              <a:cxnLst/>
              <a:rect l="l" t="t" r="r" b="b"/>
              <a:pathLst>
                <a:path w="1287395" h="843982">
                  <a:moveTo>
                    <a:pt x="22611" y="0"/>
                  </a:moveTo>
                  <a:lnTo>
                    <a:pt x="1264784" y="0"/>
                  </a:lnTo>
                  <a:cubicBezTo>
                    <a:pt x="1277272" y="0"/>
                    <a:pt x="1287395" y="10123"/>
                    <a:pt x="1287395" y="22611"/>
                  </a:cubicBezTo>
                  <a:lnTo>
                    <a:pt x="1287395" y="821371"/>
                  </a:lnTo>
                  <a:cubicBezTo>
                    <a:pt x="1287395" y="827368"/>
                    <a:pt x="1285013" y="833119"/>
                    <a:pt x="1280772" y="837359"/>
                  </a:cubicBezTo>
                  <a:cubicBezTo>
                    <a:pt x="1276532" y="841600"/>
                    <a:pt x="1270781" y="843982"/>
                    <a:pt x="1264784" y="843982"/>
                  </a:cubicBezTo>
                  <a:lnTo>
                    <a:pt x="22611" y="843982"/>
                  </a:lnTo>
                  <a:cubicBezTo>
                    <a:pt x="16614" y="843982"/>
                    <a:pt x="10863" y="841600"/>
                    <a:pt x="6623" y="837359"/>
                  </a:cubicBezTo>
                  <a:cubicBezTo>
                    <a:pt x="2382" y="833119"/>
                    <a:pt x="0" y="827368"/>
                    <a:pt x="0" y="821371"/>
                  </a:cubicBezTo>
                  <a:lnTo>
                    <a:pt x="0" y="22611"/>
                  </a:lnTo>
                  <a:cubicBezTo>
                    <a:pt x="0" y="16614"/>
                    <a:pt x="2382" y="10863"/>
                    <a:pt x="6623" y="6623"/>
                  </a:cubicBezTo>
                  <a:cubicBezTo>
                    <a:pt x="10863" y="2382"/>
                    <a:pt x="16614" y="0"/>
                    <a:pt x="22611" y="0"/>
                  </a:cubicBezTo>
                  <a:close/>
                </a:path>
              </a:pathLst>
            </a:custGeom>
            <a:blipFill>
              <a:blip r:embed="rId4"/>
              <a:stretch>
                <a:fillRect t="-1324" b="-1324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379865" y="1018086"/>
            <a:ext cx="15879435" cy="2752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sz="9000" dirty="0">
                <a:solidFill>
                  <a:srgbClr val="000000"/>
                </a:solidFill>
                <a:latin typeface="DM Sans Bold"/>
              </a:rPr>
              <a:t>Lepton </a:t>
            </a:r>
            <a:r>
              <a:rPr lang="en-US" sz="9000" dirty="0" err="1">
                <a:solidFill>
                  <a:srgbClr val="000000"/>
                </a:solidFill>
                <a:latin typeface="DM Sans Bold"/>
              </a:rPr>
              <a:t>Flavour</a:t>
            </a:r>
            <a:r>
              <a:rPr lang="en-US" sz="9000" dirty="0">
                <a:solidFill>
                  <a:srgbClr val="000000"/>
                </a:solidFill>
                <a:latin typeface="DM Sans Bold"/>
              </a:rPr>
              <a:t> Universality (LFU)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89725" y="4322535"/>
            <a:ext cx="10285839" cy="18562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35026" lvl="1" indent="-457200" algn="l">
              <a:lnSpc>
                <a:spcPts val="4900"/>
              </a:lnSpc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rgbClr val="000000"/>
                </a:solidFill>
                <a:latin typeface="DM Sans"/>
              </a:rPr>
              <a:t>Prediction versus measurement</a:t>
            </a:r>
          </a:p>
          <a:p>
            <a:pPr algn="l">
              <a:lnSpc>
                <a:spcPts val="4900"/>
              </a:lnSpc>
            </a:pPr>
            <a:endParaRPr lang="en-US" sz="3500" dirty="0">
              <a:solidFill>
                <a:srgbClr val="000000"/>
              </a:solidFill>
              <a:latin typeface="DM Sans"/>
            </a:endParaRPr>
          </a:p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000000"/>
                </a:solidFill>
                <a:latin typeface="DM Sans"/>
              </a:rPr>
              <a:t>Other measurements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467600" y="8578850"/>
            <a:ext cx="10230510" cy="14065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Inter"/>
              </a:rPr>
              <a:t>Image by The Heavy Flavor Averaging Group, taken from https://hflav-eos.web.cern.ch/hflav-eos/semi/moriond24/html/RDsDsstar/RDRDs.html.</a:t>
            </a:r>
          </a:p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Inter"/>
              </a:rPr>
              <a:t>Y. </a:t>
            </a:r>
            <a:r>
              <a:rPr lang="en-US" sz="2000" dirty="0" err="1">
                <a:solidFill>
                  <a:srgbClr val="000000"/>
                </a:solidFill>
                <a:latin typeface="Inter"/>
              </a:rPr>
              <a:t>Amhis</a:t>
            </a:r>
            <a:r>
              <a:rPr lang="en-US" sz="2000" dirty="0">
                <a:solidFill>
                  <a:srgbClr val="000000"/>
                </a:solidFill>
                <a:latin typeface="Inter"/>
              </a:rPr>
              <a:t> et al., Averages of b-hadron, c-hadron, and τ -lepton properties as of 2021, Phys. Rev. D 107 (2023) 052008.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200B12B-C56D-CAE6-AA0D-24FB92A0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2765800">
            <a:off x="-3301422" y="8190730"/>
            <a:ext cx="5463727" cy="6145296"/>
          </a:xfrm>
          <a:custGeom>
            <a:avLst/>
            <a:gdLst/>
            <a:ahLst/>
            <a:cxnLst/>
            <a:rect l="l" t="t" r="r" b="b"/>
            <a:pathLst>
              <a:path w="5463727" h="6145296">
                <a:moveTo>
                  <a:pt x="0" y="0"/>
                </a:moveTo>
                <a:lnTo>
                  <a:pt x="5463727" y="0"/>
                </a:lnTo>
                <a:lnTo>
                  <a:pt x="5463727" y="6145296"/>
                </a:lnTo>
                <a:lnTo>
                  <a:pt x="0" y="61452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3" name="Freeform 3"/>
          <p:cNvSpPr/>
          <p:nvPr/>
        </p:nvSpPr>
        <p:spPr>
          <a:xfrm rot="-751179">
            <a:off x="14502639" y="-4427001"/>
            <a:ext cx="5936953" cy="6677554"/>
          </a:xfrm>
          <a:custGeom>
            <a:avLst/>
            <a:gdLst/>
            <a:ahLst/>
            <a:cxnLst/>
            <a:rect l="l" t="t" r="r" b="b"/>
            <a:pathLst>
              <a:path w="5936953" h="6677554">
                <a:moveTo>
                  <a:pt x="0" y="0"/>
                </a:moveTo>
                <a:lnTo>
                  <a:pt x="5936952" y="0"/>
                </a:lnTo>
                <a:lnTo>
                  <a:pt x="5936952" y="6677554"/>
                </a:lnTo>
                <a:lnTo>
                  <a:pt x="0" y="667755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12" name="Group 12"/>
          <p:cNvGrpSpPr/>
          <p:nvPr/>
        </p:nvGrpSpPr>
        <p:grpSpPr>
          <a:xfrm>
            <a:off x="12439650" y="2487416"/>
            <a:ext cx="5659166" cy="2573901"/>
            <a:chOff x="0" y="0"/>
            <a:chExt cx="812800" cy="38075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380755"/>
            </a:xfrm>
            <a:custGeom>
              <a:avLst/>
              <a:gdLst/>
              <a:ahLst/>
              <a:cxnLst/>
              <a:rect l="l" t="t" r="r" b="b"/>
              <a:pathLst>
                <a:path w="812800" h="380755">
                  <a:moveTo>
                    <a:pt x="29365" y="0"/>
                  </a:moveTo>
                  <a:lnTo>
                    <a:pt x="783435" y="0"/>
                  </a:lnTo>
                  <a:cubicBezTo>
                    <a:pt x="799653" y="0"/>
                    <a:pt x="812800" y="13147"/>
                    <a:pt x="812800" y="29365"/>
                  </a:cubicBezTo>
                  <a:lnTo>
                    <a:pt x="812800" y="351390"/>
                  </a:lnTo>
                  <a:cubicBezTo>
                    <a:pt x="812800" y="367608"/>
                    <a:pt x="799653" y="380755"/>
                    <a:pt x="783435" y="380755"/>
                  </a:cubicBezTo>
                  <a:lnTo>
                    <a:pt x="29365" y="380755"/>
                  </a:lnTo>
                  <a:cubicBezTo>
                    <a:pt x="13147" y="380755"/>
                    <a:pt x="0" y="367608"/>
                    <a:pt x="0" y="351390"/>
                  </a:cubicBezTo>
                  <a:lnTo>
                    <a:pt x="0" y="29365"/>
                  </a:lnTo>
                  <a:cubicBezTo>
                    <a:pt x="0" y="13147"/>
                    <a:pt x="13147" y="0"/>
                    <a:pt x="29365" y="0"/>
                  </a:cubicBezTo>
                  <a:close/>
                </a:path>
              </a:pathLst>
            </a:custGeom>
            <a:blipFill>
              <a:blip r:embed="rId6"/>
              <a:stretch>
                <a:fillRect l="-1444" r="-1444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967952" y="721600"/>
            <a:ext cx="15879435" cy="138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800"/>
              </a:lnSpc>
              <a:spcBef>
                <a:spcPct val="0"/>
              </a:spcBef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Backgrounds</a:t>
            </a:r>
          </a:p>
        </p:txBody>
      </p:sp>
      <p:grpSp>
        <p:nvGrpSpPr>
          <p:cNvPr id="15" name="Group 3">
            <a:extLst>
              <a:ext uri="{FF2B5EF4-FFF2-40B4-BE49-F238E27FC236}">
                <a16:creationId xmlns:a16="http://schemas.microsoft.com/office/drawing/2014/main" id="{E0CB3D66-455A-B825-B752-5D28935D58B0}"/>
              </a:ext>
            </a:extLst>
          </p:cNvPr>
          <p:cNvGrpSpPr/>
          <p:nvPr/>
        </p:nvGrpSpPr>
        <p:grpSpPr>
          <a:xfrm>
            <a:off x="11963400" y="5880796"/>
            <a:ext cx="6040166" cy="3044096"/>
            <a:chOff x="0" y="0"/>
            <a:chExt cx="812800" cy="324674"/>
          </a:xfrm>
        </p:grpSpPr>
        <p:sp>
          <p:nvSpPr>
            <p:cNvPr id="16" name="Freeform 4">
              <a:extLst>
                <a:ext uri="{FF2B5EF4-FFF2-40B4-BE49-F238E27FC236}">
                  <a16:creationId xmlns:a16="http://schemas.microsoft.com/office/drawing/2014/main" id="{2440837D-87D0-3BF7-71D7-D1C1407B8263}"/>
                </a:ext>
              </a:extLst>
            </p:cNvPr>
            <p:cNvSpPr/>
            <p:nvPr/>
          </p:nvSpPr>
          <p:spPr>
            <a:xfrm>
              <a:off x="0" y="0"/>
              <a:ext cx="812800" cy="324674"/>
            </a:xfrm>
            <a:custGeom>
              <a:avLst/>
              <a:gdLst/>
              <a:ahLst/>
              <a:cxnLst/>
              <a:rect l="l" t="t" r="r" b="b"/>
              <a:pathLst>
                <a:path w="812800" h="324674">
                  <a:moveTo>
                    <a:pt x="18431" y="0"/>
                  </a:moveTo>
                  <a:lnTo>
                    <a:pt x="794369" y="0"/>
                  </a:lnTo>
                  <a:cubicBezTo>
                    <a:pt x="804548" y="0"/>
                    <a:pt x="812800" y="8252"/>
                    <a:pt x="812800" y="18431"/>
                  </a:cubicBezTo>
                  <a:lnTo>
                    <a:pt x="812800" y="306243"/>
                  </a:lnTo>
                  <a:cubicBezTo>
                    <a:pt x="812800" y="316422"/>
                    <a:pt x="804548" y="324674"/>
                    <a:pt x="794369" y="324674"/>
                  </a:cubicBezTo>
                  <a:lnTo>
                    <a:pt x="18431" y="324674"/>
                  </a:lnTo>
                  <a:cubicBezTo>
                    <a:pt x="8252" y="324674"/>
                    <a:pt x="0" y="316422"/>
                    <a:pt x="0" y="306243"/>
                  </a:cubicBezTo>
                  <a:lnTo>
                    <a:pt x="0" y="18431"/>
                  </a:lnTo>
                  <a:cubicBezTo>
                    <a:pt x="0" y="8252"/>
                    <a:pt x="8252" y="0"/>
                    <a:pt x="18431" y="0"/>
                  </a:cubicBezTo>
                  <a:close/>
                </a:path>
              </a:pathLst>
            </a:custGeom>
            <a:blipFill>
              <a:blip r:embed="rId7"/>
              <a:stretch>
                <a:fillRect l="-490" r="-490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0D4D322D-2DE9-5814-154B-B2A6B30BF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44DC4DA2-8DA3-8C3D-B89A-054DE51DCB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441" y="5600700"/>
            <a:ext cx="4305300" cy="2800350"/>
          </a:xfrm>
          <a:prstGeom prst="roundRect">
            <a:avLst>
              <a:gd name="adj" fmla="val 7889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B7758F7A-FDCF-0629-16E3-1E5B1DF1EA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524" y="5600700"/>
            <a:ext cx="4314825" cy="2800350"/>
          </a:xfrm>
          <a:prstGeom prst="roundRect">
            <a:avLst>
              <a:gd name="adj" fmla="val 508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 descr="A diagram of a triangle with letters and numbers&#10;&#10;Description automatically generated">
            <a:extLst>
              <a:ext uri="{FF2B5EF4-FFF2-40B4-BE49-F238E27FC236}">
                <a16:creationId xmlns:a16="http://schemas.microsoft.com/office/drawing/2014/main" id="{4330AC45-359C-6159-039B-8AEBF51AEE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27" y="2518142"/>
            <a:ext cx="4867470" cy="2543175"/>
          </a:xfrm>
          <a:prstGeom prst="roundRect">
            <a:avLst>
              <a:gd name="adj" fmla="val 805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0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E139777C-6F4E-F9EB-C9F1-A9869A12778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725" y="2393241"/>
            <a:ext cx="4924425" cy="2762250"/>
          </a:xfrm>
          <a:prstGeom prst="roundRect">
            <a:avLst>
              <a:gd name="adj" fmla="val 7412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7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686419">
            <a:off x="11634570" y="-3240041"/>
            <a:ext cx="8411352" cy="8862536"/>
          </a:xfrm>
          <a:custGeom>
            <a:avLst/>
            <a:gdLst/>
            <a:ahLst/>
            <a:cxnLst/>
            <a:rect l="l" t="t" r="r" b="b"/>
            <a:pathLst>
              <a:path w="8411352" h="8862536">
                <a:moveTo>
                  <a:pt x="0" y="0"/>
                </a:moveTo>
                <a:lnTo>
                  <a:pt x="8411352" y="0"/>
                </a:lnTo>
                <a:lnTo>
                  <a:pt x="8411352" y="8862536"/>
                </a:lnTo>
                <a:lnTo>
                  <a:pt x="0" y="88625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3" name="Group 3"/>
          <p:cNvGrpSpPr/>
          <p:nvPr/>
        </p:nvGrpSpPr>
        <p:grpSpPr>
          <a:xfrm>
            <a:off x="1028700" y="4058413"/>
            <a:ext cx="6305274" cy="3385340"/>
            <a:chOff x="0" y="0"/>
            <a:chExt cx="812800" cy="43639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436397"/>
            </a:xfrm>
            <a:custGeom>
              <a:avLst/>
              <a:gdLst/>
              <a:ahLst/>
              <a:cxnLst/>
              <a:rect l="l" t="t" r="r" b="b"/>
              <a:pathLst>
                <a:path w="812800" h="436397">
                  <a:moveTo>
                    <a:pt x="28241" y="0"/>
                  </a:moveTo>
                  <a:lnTo>
                    <a:pt x="784559" y="0"/>
                  </a:lnTo>
                  <a:cubicBezTo>
                    <a:pt x="792049" y="0"/>
                    <a:pt x="799232" y="2975"/>
                    <a:pt x="804529" y="8271"/>
                  </a:cubicBezTo>
                  <a:cubicBezTo>
                    <a:pt x="809825" y="13568"/>
                    <a:pt x="812800" y="20751"/>
                    <a:pt x="812800" y="28241"/>
                  </a:cubicBezTo>
                  <a:lnTo>
                    <a:pt x="812800" y="408157"/>
                  </a:lnTo>
                  <a:cubicBezTo>
                    <a:pt x="812800" y="415647"/>
                    <a:pt x="809825" y="422830"/>
                    <a:pt x="804529" y="428126"/>
                  </a:cubicBezTo>
                  <a:cubicBezTo>
                    <a:pt x="799232" y="433422"/>
                    <a:pt x="792049" y="436397"/>
                    <a:pt x="784559" y="436397"/>
                  </a:cubicBezTo>
                  <a:lnTo>
                    <a:pt x="28241" y="436397"/>
                  </a:lnTo>
                  <a:cubicBezTo>
                    <a:pt x="20751" y="436397"/>
                    <a:pt x="13568" y="433422"/>
                    <a:pt x="8271" y="428126"/>
                  </a:cubicBezTo>
                  <a:cubicBezTo>
                    <a:pt x="2975" y="422830"/>
                    <a:pt x="0" y="415647"/>
                    <a:pt x="0" y="408157"/>
                  </a:cubicBezTo>
                  <a:lnTo>
                    <a:pt x="0" y="28241"/>
                  </a:lnTo>
                  <a:cubicBezTo>
                    <a:pt x="0" y="20751"/>
                    <a:pt x="2975" y="13568"/>
                    <a:pt x="8271" y="8271"/>
                  </a:cubicBezTo>
                  <a:cubicBezTo>
                    <a:pt x="13568" y="2975"/>
                    <a:pt x="20751" y="0"/>
                    <a:pt x="28241" y="0"/>
                  </a:cubicBezTo>
                  <a:close/>
                </a:path>
              </a:pathLst>
            </a:custGeom>
            <a:blipFill>
              <a:blip r:embed="rId4"/>
              <a:stretch>
                <a:fillRect t="-1181" b="-1181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309530" y="4058413"/>
            <a:ext cx="6731065" cy="4468063"/>
            <a:chOff x="0" y="0"/>
            <a:chExt cx="812800" cy="53953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539535"/>
            </a:xfrm>
            <a:custGeom>
              <a:avLst/>
              <a:gdLst/>
              <a:ahLst/>
              <a:cxnLst/>
              <a:rect l="l" t="t" r="r" b="b"/>
              <a:pathLst>
                <a:path w="812800" h="539535">
                  <a:moveTo>
                    <a:pt x="26454" y="0"/>
                  </a:moveTo>
                  <a:lnTo>
                    <a:pt x="786346" y="0"/>
                  </a:lnTo>
                  <a:cubicBezTo>
                    <a:pt x="793362" y="0"/>
                    <a:pt x="800091" y="2787"/>
                    <a:pt x="805052" y="7748"/>
                  </a:cubicBezTo>
                  <a:cubicBezTo>
                    <a:pt x="810013" y="12709"/>
                    <a:pt x="812800" y="19438"/>
                    <a:pt x="812800" y="26454"/>
                  </a:cubicBezTo>
                  <a:lnTo>
                    <a:pt x="812800" y="513080"/>
                  </a:lnTo>
                  <a:cubicBezTo>
                    <a:pt x="812800" y="520097"/>
                    <a:pt x="810013" y="526825"/>
                    <a:pt x="805052" y="531786"/>
                  </a:cubicBezTo>
                  <a:cubicBezTo>
                    <a:pt x="800091" y="536747"/>
                    <a:pt x="793362" y="539535"/>
                    <a:pt x="786346" y="539535"/>
                  </a:cubicBezTo>
                  <a:lnTo>
                    <a:pt x="26454" y="539535"/>
                  </a:lnTo>
                  <a:cubicBezTo>
                    <a:pt x="19438" y="539535"/>
                    <a:pt x="12709" y="536747"/>
                    <a:pt x="7748" y="531786"/>
                  </a:cubicBezTo>
                  <a:cubicBezTo>
                    <a:pt x="2787" y="526825"/>
                    <a:pt x="0" y="520097"/>
                    <a:pt x="0" y="513080"/>
                  </a:cubicBezTo>
                  <a:lnTo>
                    <a:pt x="0" y="26454"/>
                  </a:lnTo>
                  <a:cubicBezTo>
                    <a:pt x="0" y="19438"/>
                    <a:pt x="2787" y="12709"/>
                    <a:pt x="7748" y="7748"/>
                  </a:cubicBezTo>
                  <a:cubicBezTo>
                    <a:pt x="12709" y="2787"/>
                    <a:pt x="19438" y="0"/>
                    <a:pt x="26454" y="0"/>
                  </a:cubicBezTo>
                  <a:close/>
                </a:path>
              </a:pathLst>
            </a:custGeom>
            <a:blipFill>
              <a:blip r:embed="rId5"/>
              <a:stretch>
                <a:fillRect l="-432" r="-432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028700" y="1253125"/>
            <a:ext cx="9805469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FFF6EC"/>
                </a:solidFill>
                <a:latin typeface="DM Sans Bold"/>
              </a:rPr>
              <a:t>Models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15638" y="3087183"/>
            <a:ext cx="10285839" cy="606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FEFBF5"/>
                </a:solidFill>
                <a:latin typeface="DM Sans"/>
              </a:rPr>
              <a:t>Boosted Decision Trees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807820" y="3087183"/>
            <a:ext cx="10285839" cy="606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FEFBF5"/>
                </a:solidFill>
                <a:latin typeface="DM Sans"/>
              </a:rPr>
              <a:t>Neural Networks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28700" y="7488904"/>
            <a:ext cx="6943918" cy="533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EFBF5"/>
                </a:solidFill>
                <a:latin typeface="Inter"/>
              </a:rPr>
              <a:t>Image by L. Armstrong, taken from https://blog.mindmanager.com/decision-tree-diagrams/.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309530" y="8650533"/>
            <a:ext cx="7148632" cy="800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EFBF5"/>
                </a:solidFill>
                <a:latin typeface="Inter"/>
              </a:rPr>
              <a:t>M. Bahi and M. Batouche, Deep Learning for Ligand-Based Virtual Screening in</a:t>
            </a:r>
          </a:p>
          <a:p>
            <a:pPr algn="l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EFBF5"/>
                </a:solidFill>
                <a:latin typeface="Inter"/>
              </a:rPr>
              <a:t>Drug Discovery, in 2018 3rd International Conference on Pattern Analysis and</a:t>
            </a:r>
          </a:p>
          <a:p>
            <a:pPr algn="l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EFBF5"/>
                </a:solidFill>
                <a:latin typeface="Inter"/>
              </a:rPr>
              <a:t>Intelligent Systems (PAIS), pp. 1–5, Oct., 2018. doi: 10.1109/PAIS.2018.8598488.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A436ED2-3EC8-4C5F-C3A6-057F3E269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19B7D8A7-0AD7-24C1-4797-893E1D317441}"/>
              </a:ext>
            </a:extLst>
          </p:cNvPr>
          <p:cNvSpPr txBox="1"/>
          <p:nvPr/>
        </p:nvSpPr>
        <p:spPr>
          <a:xfrm>
            <a:off x="788514" y="8650533"/>
            <a:ext cx="10285839" cy="606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 dirty="0" err="1">
                <a:solidFill>
                  <a:srgbClr val="FEFBF5"/>
                </a:solidFill>
                <a:latin typeface="DM Sans"/>
              </a:rPr>
              <a:t>SuperLearner</a:t>
            </a:r>
            <a:endParaRPr lang="en-US" sz="3500" dirty="0">
              <a:solidFill>
                <a:srgbClr val="FEFBF5"/>
              </a:solidFill>
              <a:latin typeface="DM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40200" y="4640759"/>
            <a:ext cx="8520277" cy="9583134"/>
          </a:xfrm>
          <a:custGeom>
            <a:avLst/>
            <a:gdLst/>
            <a:ahLst/>
            <a:cxnLst/>
            <a:rect l="l" t="t" r="r" b="b"/>
            <a:pathLst>
              <a:path w="8520277" h="9583134">
                <a:moveTo>
                  <a:pt x="0" y="0"/>
                </a:moveTo>
                <a:lnTo>
                  <a:pt x="8520277" y="0"/>
                </a:lnTo>
                <a:lnTo>
                  <a:pt x="8520277" y="9583134"/>
                </a:lnTo>
                <a:lnTo>
                  <a:pt x="0" y="95831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3" name="Freeform 3"/>
          <p:cNvSpPr/>
          <p:nvPr/>
        </p:nvSpPr>
        <p:spPr>
          <a:xfrm rot="12887697">
            <a:off x="-4570353" y="-6771787"/>
            <a:ext cx="7749390" cy="10628839"/>
          </a:xfrm>
          <a:custGeom>
            <a:avLst/>
            <a:gdLst/>
            <a:ahLst/>
            <a:cxnLst/>
            <a:rect l="l" t="t" r="r" b="b"/>
            <a:pathLst>
              <a:path w="7749390" h="10628839">
                <a:moveTo>
                  <a:pt x="0" y="0"/>
                </a:moveTo>
                <a:lnTo>
                  <a:pt x="7749390" y="0"/>
                </a:lnTo>
                <a:lnTo>
                  <a:pt x="7749390" y="10628838"/>
                </a:lnTo>
                <a:lnTo>
                  <a:pt x="0" y="1062883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4" name="Group 4"/>
          <p:cNvGrpSpPr/>
          <p:nvPr/>
        </p:nvGrpSpPr>
        <p:grpSpPr>
          <a:xfrm>
            <a:off x="11860589" y="1028700"/>
            <a:ext cx="4284132" cy="4422147"/>
            <a:chOff x="0" y="0"/>
            <a:chExt cx="812800" cy="83898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38985"/>
            </a:xfrm>
            <a:custGeom>
              <a:avLst/>
              <a:gdLst/>
              <a:ahLst/>
              <a:cxnLst/>
              <a:rect l="l" t="t" r="r" b="b"/>
              <a:pathLst>
                <a:path w="812800" h="838985">
                  <a:moveTo>
                    <a:pt x="41564" y="0"/>
                  </a:moveTo>
                  <a:lnTo>
                    <a:pt x="771236" y="0"/>
                  </a:lnTo>
                  <a:cubicBezTo>
                    <a:pt x="782260" y="0"/>
                    <a:pt x="792832" y="4379"/>
                    <a:pt x="800626" y="12174"/>
                  </a:cubicBezTo>
                  <a:cubicBezTo>
                    <a:pt x="808421" y="19968"/>
                    <a:pt x="812800" y="30540"/>
                    <a:pt x="812800" y="41564"/>
                  </a:cubicBezTo>
                  <a:lnTo>
                    <a:pt x="812800" y="797421"/>
                  </a:lnTo>
                  <a:cubicBezTo>
                    <a:pt x="812800" y="808444"/>
                    <a:pt x="808421" y="819016"/>
                    <a:pt x="800626" y="826811"/>
                  </a:cubicBezTo>
                  <a:cubicBezTo>
                    <a:pt x="792832" y="834606"/>
                    <a:pt x="782260" y="838985"/>
                    <a:pt x="771236" y="838985"/>
                  </a:cubicBezTo>
                  <a:lnTo>
                    <a:pt x="41564" y="838985"/>
                  </a:lnTo>
                  <a:cubicBezTo>
                    <a:pt x="18609" y="838985"/>
                    <a:pt x="0" y="820376"/>
                    <a:pt x="0" y="797421"/>
                  </a:cubicBezTo>
                  <a:lnTo>
                    <a:pt x="0" y="41564"/>
                  </a:lnTo>
                  <a:cubicBezTo>
                    <a:pt x="0" y="30540"/>
                    <a:pt x="4379" y="19968"/>
                    <a:pt x="12174" y="12174"/>
                  </a:cubicBezTo>
                  <a:cubicBezTo>
                    <a:pt x="19968" y="4379"/>
                    <a:pt x="30540" y="0"/>
                    <a:pt x="41564" y="0"/>
                  </a:cubicBezTo>
                  <a:close/>
                </a:path>
              </a:pathLst>
            </a:custGeom>
            <a:blipFill>
              <a:blip r:embed="rId6"/>
              <a:stretch>
                <a:fillRect t="-142" b="-142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1057777" y="5787873"/>
            <a:ext cx="5246370" cy="3979683"/>
            <a:chOff x="0" y="0"/>
            <a:chExt cx="812800" cy="61655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16557"/>
            </a:xfrm>
            <a:custGeom>
              <a:avLst/>
              <a:gdLst/>
              <a:ahLst/>
              <a:cxnLst/>
              <a:rect l="l" t="t" r="r" b="b"/>
              <a:pathLst>
                <a:path w="812800" h="616557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582617"/>
                  </a:lnTo>
                  <a:cubicBezTo>
                    <a:pt x="812800" y="601361"/>
                    <a:pt x="797604" y="616557"/>
                    <a:pt x="778860" y="616557"/>
                  </a:cubicBezTo>
                  <a:lnTo>
                    <a:pt x="33940" y="616557"/>
                  </a:lnTo>
                  <a:cubicBezTo>
                    <a:pt x="24939" y="616557"/>
                    <a:pt x="16306" y="612981"/>
                    <a:pt x="9941" y="606616"/>
                  </a:cubicBezTo>
                  <a:cubicBezTo>
                    <a:pt x="3576" y="600251"/>
                    <a:pt x="0" y="591618"/>
                    <a:pt x="0" y="582617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7"/>
              <a:stretch>
                <a:fillRect l="-23" r="-23"/>
              </a:stretch>
            </a:blipFill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314592" y="1504020"/>
            <a:ext cx="6174529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>
                <a:solidFill>
                  <a:srgbClr val="000000"/>
                </a:solidFill>
                <a:latin typeface="DM Sans Bold"/>
              </a:rPr>
              <a:t>Metrics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3710802"/>
            <a:ext cx="6811390" cy="1844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l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000000"/>
                </a:solidFill>
                <a:latin typeface="DM Sans"/>
              </a:rPr>
              <a:t>Area Under the Curve (AUC) of Receiver Operating Characteristic (ROC) curve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0"/>
              <p:cNvSpPr txBox="1"/>
              <p:nvPr/>
            </p:nvSpPr>
            <p:spPr>
              <a:xfrm>
                <a:off x="1028700" y="7171289"/>
                <a:ext cx="10285839" cy="1301959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marL="755651" lvl="1" indent="-377825" algn="l">
                  <a:lnSpc>
                    <a:spcPts val="4900"/>
                  </a:lnSpc>
                  <a:buFont typeface="Arial"/>
                  <a:buChar char="•"/>
                </a:pPr>
                <a:r>
                  <a:rPr lang="en-US" sz="3500" dirty="0">
                    <a:solidFill>
                      <a:srgbClr val="000000"/>
                    </a:solidFill>
                    <a:latin typeface="DM Sans"/>
                  </a:rPr>
                  <a:t>Signal-to-noise ratio</a:t>
                </a:r>
              </a:p>
              <a:p>
                <a:pPr marL="1212851" lvl="2" indent="-377825">
                  <a:lnSpc>
                    <a:spcPts val="4900"/>
                  </a:lnSpc>
                  <a:buFont typeface="Arial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5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35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35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sz="35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5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rad>
                      </m:den>
                    </m:f>
                  </m:oMath>
                </a14:m>
                <a:endParaRPr lang="en-US" sz="3500" dirty="0">
                  <a:solidFill>
                    <a:srgbClr val="000000"/>
                  </a:solidFill>
                  <a:latin typeface="DM Sans"/>
                </a:endParaRPr>
              </a:p>
            </p:txBody>
          </p:sp>
        </mc:Choice>
        <mc:Fallback xmlns="">
          <p:sp>
            <p:nvSpPr>
              <p:cNvPr id="10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700" y="7171289"/>
                <a:ext cx="10285839" cy="1301959"/>
              </a:xfrm>
              <a:prstGeom prst="rect">
                <a:avLst/>
              </a:prstGeom>
              <a:blipFill>
                <a:blip r:embed="rId8"/>
                <a:stretch>
                  <a:fillRect t="-56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708FC4A-F9CC-1445-2033-D90598095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7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981051" y="4505325"/>
            <a:ext cx="4889396" cy="12096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000"/>
              </a:lnSpc>
            </a:pPr>
            <a:r>
              <a:rPr lang="en-US" sz="9000" dirty="0">
                <a:solidFill>
                  <a:srgbClr val="FFF6EC"/>
                </a:solidFill>
                <a:latin typeface="DM Sans Bold"/>
              </a:rPr>
              <a:t>RESULTS</a:t>
            </a:r>
          </a:p>
        </p:txBody>
      </p:sp>
      <p:sp>
        <p:nvSpPr>
          <p:cNvPr id="3" name="Freeform 3"/>
          <p:cNvSpPr/>
          <p:nvPr/>
        </p:nvSpPr>
        <p:spPr>
          <a:xfrm rot="-6878621">
            <a:off x="13177806" y="-1150387"/>
            <a:ext cx="5952351" cy="6694873"/>
          </a:xfrm>
          <a:custGeom>
            <a:avLst/>
            <a:gdLst/>
            <a:ahLst/>
            <a:cxnLst/>
            <a:rect l="l" t="t" r="r" b="b"/>
            <a:pathLst>
              <a:path w="5952351" h="6694873">
                <a:moveTo>
                  <a:pt x="0" y="0"/>
                </a:moveTo>
                <a:lnTo>
                  <a:pt x="5952351" y="0"/>
                </a:lnTo>
                <a:lnTo>
                  <a:pt x="5952351" y="6694874"/>
                </a:lnTo>
                <a:lnTo>
                  <a:pt x="0" y="66948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4" name="AutoShape 4"/>
          <p:cNvSpPr/>
          <p:nvPr/>
        </p:nvSpPr>
        <p:spPr>
          <a:xfrm>
            <a:off x="1480134" y="6083945"/>
            <a:ext cx="15327731" cy="4762"/>
          </a:xfrm>
          <a:prstGeom prst="line">
            <a:avLst/>
          </a:prstGeom>
          <a:ln w="9525" cap="flat">
            <a:solidFill>
              <a:srgbClr val="FEFBF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5" name="Freeform 5"/>
          <p:cNvSpPr/>
          <p:nvPr/>
        </p:nvSpPr>
        <p:spPr>
          <a:xfrm rot="7800023">
            <a:off x="-594758" y="6511697"/>
            <a:ext cx="4614293" cy="5493206"/>
          </a:xfrm>
          <a:custGeom>
            <a:avLst/>
            <a:gdLst/>
            <a:ahLst/>
            <a:cxnLst/>
            <a:rect l="l" t="t" r="r" b="b"/>
            <a:pathLst>
              <a:path w="4614293" h="5493206">
                <a:moveTo>
                  <a:pt x="0" y="0"/>
                </a:moveTo>
                <a:lnTo>
                  <a:pt x="4614293" y="0"/>
                </a:lnTo>
                <a:lnTo>
                  <a:pt x="4614293" y="5493206"/>
                </a:lnTo>
                <a:lnTo>
                  <a:pt x="0" y="549320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5DFE73-6BDB-AFD0-C8FC-BF8E57B92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530</Words>
  <Application>Microsoft Office PowerPoint</Application>
  <PresentationFormat>Custom</PresentationFormat>
  <Paragraphs>119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Inter</vt:lpstr>
      <vt:lpstr>Aptos</vt:lpstr>
      <vt:lpstr>Cambria Math</vt:lpstr>
      <vt:lpstr>DM Sans Bold</vt:lpstr>
      <vt:lpstr>Arial</vt:lpstr>
      <vt:lpstr>DM Sans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 slides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Defense</dc:title>
  <dc:creator>Dieuwertje de Beer</dc:creator>
  <cp:lastModifiedBy>Koen Denekamp</cp:lastModifiedBy>
  <cp:revision>38</cp:revision>
  <dcterms:created xsi:type="dcterms:W3CDTF">2006-08-16T00:00:00Z</dcterms:created>
  <dcterms:modified xsi:type="dcterms:W3CDTF">2025-03-18T12:47:59Z</dcterms:modified>
  <dc:identifier>DAGFkvdznS4</dc:identifier>
</cp:coreProperties>
</file>