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41"/>
  </p:notesMasterIdLst>
  <p:sldIdLst>
    <p:sldId id="296" r:id="rId5"/>
    <p:sldId id="287" r:id="rId6"/>
    <p:sldId id="308" r:id="rId7"/>
    <p:sldId id="277" r:id="rId8"/>
    <p:sldId id="294" r:id="rId9"/>
    <p:sldId id="256" r:id="rId10"/>
    <p:sldId id="272" r:id="rId11"/>
    <p:sldId id="270" r:id="rId12"/>
    <p:sldId id="309" r:id="rId13"/>
    <p:sldId id="269" r:id="rId14"/>
    <p:sldId id="276" r:id="rId15"/>
    <p:sldId id="271" r:id="rId16"/>
    <p:sldId id="265" r:id="rId17"/>
    <p:sldId id="267" r:id="rId18"/>
    <p:sldId id="266" r:id="rId19"/>
    <p:sldId id="268" r:id="rId20"/>
    <p:sldId id="263" r:id="rId21"/>
    <p:sldId id="310" r:id="rId22"/>
    <p:sldId id="275" r:id="rId23"/>
    <p:sldId id="274" r:id="rId24"/>
    <p:sldId id="279" r:id="rId25"/>
    <p:sldId id="281" r:id="rId26"/>
    <p:sldId id="282" r:id="rId27"/>
    <p:sldId id="283" r:id="rId28"/>
    <p:sldId id="285" r:id="rId29"/>
    <p:sldId id="286" r:id="rId30"/>
    <p:sldId id="311" r:id="rId31"/>
    <p:sldId id="933" r:id="rId32"/>
    <p:sldId id="930" r:id="rId33"/>
    <p:sldId id="932" r:id="rId34"/>
    <p:sldId id="292" r:id="rId35"/>
    <p:sldId id="289" r:id="rId36"/>
    <p:sldId id="290" r:id="rId37"/>
    <p:sldId id="288" r:id="rId38"/>
    <p:sldId id="273" r:id="rId39"/>
    <p:sldId id="314" r:id="rId40"/>
  </p:sldIdLst>
  <p:sldSz cx="9144000" cy="5715000" type="screen16x10"/>
  <p:notesSz cx="6797675" cy="9872663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9130E0-6D19-4E2E-AC7E-EDA48FD3BFE5}">
          <p14:sldIdLst>
            <p14:sldId id="296"/>
            <p14:sldId id="287"/>
            <p14:sldId id="308"/>
            <p14:sldId id="277"/>
            <p14:sldId id="294"/>
            <p14:sldId id="256"/>
            <p14:sldId id="272"/>
            <p14:sldId id="270"/>
            <p14:sldId id="309"/>
            <p14:sldId id="269"/>
            <p14:sldId id="276"/>
            <p14:sldId id="271"/>
            <p14:sldId id="265"/>
            <p14:sldId id="267"/>
            <p14:sldId id="266"/>
            <p14:sldId id="268"/>
            <p14:sldId id="263"/>
            <p14:sldId id="310"/>
            <p14:sldId id="275"/>
            <p14:sldId id="274"/>
            <p14:sldId id="279"/>
            <p14:sldId id="281"/>
            <p14:sldId id="282"/>
            <p14:sldId id="283"/>
            <p14:sldId id="285"/>
            <p14:sldId id="286"/>
            <p14:sldId id="311"/>
            <p14:sldId id="933"/>
            <p14:sldId id="930"/>
            <p14:sldId id="932"/>
            <p14:sldId id="292"/>
            <p14:sldId id="289"/>
            <p14:sldId id="290"/>
            <p14:sldId id="288"/>
            <p14:sldId id="273"/>
            <p14:sldId id="314"/>
          </p14:sldIdLst>
        </p14:section>
        <p14:section name="Untitled Section" id="{12F49E4C-1E6C-4FC5-B34E-527993ABC95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BBFF"/>
    <a:srgbClr val="E26952"/>
    <a:srgbClr val="B60B2C"/>
    <a:srgbClr val="F7A788"/>
    <a:srgbClr val="EDD1C2"/>
    <a:srgbClr val="C8D6F0"/>
    <a:srgbClr val="6687EE"/>
    <a:srgbClr val="3B4CC0"/>
    <a:srgbClr val="FFFFFF"/>
    <a:srgbClr val="F09E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30" autoAdjust="0"/>
    <p:restoredTop sz="92320" autoAdjust="0"/>
  </p:normalViewPr>
  <p:slideViewPr>
    <p:cSldViewPr snapToGrid="0" snapToObjects="1">
      <p:cViewPr>
        <p:scale>
          <a:sx n="150" d="100"/>
          <a:sy n="150" d="100"/>
        </p:scale>
        <p:origin x="1818" y="58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739775"/>
            <a:ext cx="59245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At CERN 3 different types of small E-CLIQ are in development.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first is a very robust version based on copper wire wound on a former.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second is based on commercially available inductive charging coils. They are very flexible, yet not optimized for high voltage discharges.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last is a multilayer PCB track on Kapton film, designed for short high current, high voltage capacitor discharges.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devices are designed as sets of a few in series strategically places around the magnet you wish to protect.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3657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6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03BAC581-F1FB-39CB-49FC-16B79E710E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1206745" y="1"/>
            <a:ext cx="6858000" cy="5715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Tim Mulder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titre 8">
            <a:extLst>
              <a:ext uri="{FF2B5EF4-FFF2-40B4-BE49-F238E27FC236}">
                <a16:creationId xmlns:a16="http://schemas.microsoft.com/office/drawing/2014/main" id="{7CF48E8C-E2DA-6333-2DA2-B39C80FEB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64278C8-04F7-5A81-8A65-CA4710CE18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70"/>
            <a:ext cx="8771976" cy="4469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1869723"/>
            <a:ext cx="8219661" cy="1326444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Tim Mulder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20.03.2025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Wozni222ak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993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7E3DC-1889-5EDA-30CE-D41F3164E8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D4813-72E3-EF3F-3D05-77B45DD41F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D600B-0D5F-4A16-DC41-920867896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69F-578B-4078-BD64-327610A238D4}" type="datetimeFigureOut">
              <a:rPr lang="en-GB" smtClean="0"/>
              <a:t>20/03/2025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16312-C00F-A1E3-C9AF-609F63EC5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3D780-5313-867C-9B1E-53C4630D0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5F2DA-1DD7-4939-9357-369A57E9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075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5211279"/>
            <a:ext cx="9144000" cy="49723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02772" y="661915"/>
            <a:ext cx="8771976" cy="44762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Tim Mulder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2D05B-B02A-E0A4-7909-C552FEA36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b="36557"/>
          <a:stretch/>
        </p:blipFill>
        <p:spPr bwMode="auto">
          <a:xfrm>
            <a:off x="-38112" y="5245470"/>
            <a:ext cx="557939" cy="45206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952228-2CF1-0252-AF01-FFEB857C01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62024"/>
          <a:stretch/>
        </p:blipFill>
        <p:spPr bwMode="auto">
          <a:xfrm>
            <a:off x="542653" y="5331150"/>
            <a:ext cx="557939" cy="270594"/>
          </a:xfrm>
          <a:prstGeom prst="rect">
            <a:avLst/>
          </a:prstGeom>
          <a:noFill/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F93947-D45D-EBC8-E00E-9F2E30ED6E49}"/>
              </a:ext>
            </a:extLst>
          </p:cNvPr>
          <p:cNvCxnSpPr/>
          <p:nvPr userDrawn="1"/>
        </p:nvCxnSpPr>
        <p:spPr>
          <a:xfrm>
            <a:off x="508262" y="5184419"/>
            <a:ext cx="0" cy="497238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  <p:sldLayoutId id="2147483668" r:id="rId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sv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svg"/><Relationship Id="rId5" Type="http://schemas.openxmlformats.org/officeDocument/2006/relationships/image" Target="../media/image69.png"/><Relationship Id="rId4" Type="http://schemas.openxmlformats.org/officeDocument/2006/relationships/image" Target="../media/image5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svg"/><Relationship Id="rId18" Type="http://schemas.openxmlformats.org/officeDocument/2006/relationships/image" Target="../media/image7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2.png"/><Relationship Id="rId12" Type="http://schemas.openxmlformats.org/officeDocument/2006/relationships/image" Target="../media/image77.svg"/><Relationship Id="rId17" Type="http://schemas.openxmlformats.org/officeDocument/2006/relationships/image" Target="../media/image190.png"/><Relationship Id="rId2" Type="http://schemas.openxmlformats.org/officeDocument/2006/relationships/video" Target="../media/media2.mp4"/><Relationship Id="rId16" Type="http://schemas.openxmlformats.org/officeDocument/2006/relationships/image" Target="../media/image180.png"/><Relationship Id="rId1" Type="http://schemas.microsoft.com/office/2007/relationships/media" Target="../media/media2.mp4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68.svg"/><Relationship Id="rId15" Type="http://schemas.openxmlformats.org/officeDocument/2006/relationships/image" Target="../media/image170.png"/><Relationship Id="rId10" Type="http://schemas.openxmlformats.org/officeDocument/2006/relationships/image" Target="../media/image75.svg"/><Relationship Id="rId4" Type="http://schemas.openxmlformats.org/officeDocument/2006/relationships/image" Target="../media/image67.png"/><Relationship Id="rId9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4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3.png"/><Relationship Id="rId5" Type="http://schemas.openxmlformats.org/officeDocument/2006/relationships/image" Target="../media/image9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C159D06-6972-E72A-D470-BD16C15D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E-CLIQ Quench Protection for High-Field Magnets</a:t>
            </a:r>
            <a:endParaRPr lang="en-GB" sz="2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0C5844-A3CC-C47B-B50B-15E2D5F19B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21.03.2025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06B1F-5AD8-9358-55B9-FD3EA747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B0E718-D099-D880-4528-18126C64F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8F3FD2-0906-91A4-B731-AE7F4765B78D}"/>
              </a:ext>
            </a:extLst>
          </p:cNvPr>
          <p:cNvSpPr txBox="1"/>
          <p:nvPr/>
        </p:nvSpPr>
        <p:spPr>
          <a:xfrm>
            <a:off x="3531779" y="2747741"/>
            <a:ext cx="2080441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 Mulder, 21-03-2025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754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74E191-9EC8-763F-7FA9-E81F38D747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41A8A7-C91E-4322-ABCD-B6AC2BA3FE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98FF15-EFFC-E065-313C-9F615C196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Generation of E-CLIQ</a:t>
            </a:r>
            <a:endParaRPr lang="en-GB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49BAB30-C289-E6A8-AE94-ABDFD5562D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85" r="8972"/>
          <a:stretch/>
        </p:blipFill>
        <p:spPr>
          <a:xfrm>
            <a:off x="100584" y="897396"/>
            <a:ext cx="4590871" cy="39202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9CB6EE0-6AA2-1B96-FF89-376F653A8C74}"/>
              </a:ext>
            </a:extLst>
          </p:cNvPr>
          <p:cNvSpPr txBox="1"/>
          <p:nvPr/>
        </p:nvSpPr>
        <p:spPr>
          <a:xfrm>
            <a:off x="4743451" y="315317"/>
            <a:ext cx="4528566" cy="3172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Designed for use with an Nb</a:t>
            </a:r>
            <a:r>
              <a:rPr lang="en-US" sz="1600" baseline="-25000" dirty="0"/>
              <a:t>3</a:t>
            </a:r>
            <a:r>
              <a:rPr lang="en-US" sz="1600" dirty="0"/>
              <a:t>Sn Short Model Coil (SMC)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Two coils: one for each layer of Nb</a:t>
            </a:r>
            <a:r>
              <a:rPr lang="en-US" sz="1600" baseline="-25000" dirty="0"/>
              <a:t>3</a:t>
            </a:r>
            <a:r>
              <a:rPr lang="en-US" sz="1600" dirty="0"/>
              <a:t>Sn racetracks.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Flexible connector, needs to make a bend.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Optimized for use with an existing amplifier for the frequency range of 50-300 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Several design iterations to make optimal use of the available envelope.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37F5ACD-2077-9FAE-4D83-357F79AC59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385" y="2636297"/>
            <a:ext cx="2275840" cy="256032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F9463FC-894F-A4A1-3A18-5F0D28935CD6}"/>
              </a:ext>
            </a:extLst>
          </p:cNvPr>
          <p:cNvSpPr txBox="1"/>
          <p:nvPr/>
        </p:nvSpPr>
        <p:spPr>
          <a:xfrm>
            <a:off x="202772" y="940638"/>
            <a:ext cx="1180131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Initial design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17E9A8-347F-0847-2D85-0B7ACAB5AE69}"/>
              </a:ext>
            </a:extLst>
          </p:cNvPr>
          <p:cNvSpPr txBox="1"/>
          <p:nvPr/>
        </p:nvSpPr>
        <p:spPr>
          <a:xfrm>
            <a:off x="4934920" y="3608039"/>
            <a:ext cx="1151277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Final design</a:t>
            </a:r>
            <a:endParaRPr lang="en-GB" dirty="0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8AE0A8CE-661F-03FB-A3A3-05298E863567}"/>
              </a:ext>
            </a:extLst>
          </p:cNvPr>
          <p:cNvSpPr/>
          <p:nvPr/>
        </p:nvSpPr>
        <p:spPr>
          <a:xfrm>
            <a:off x="6131199" y="3675380"/>
            <a:ext cx="275616" cy="1737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F82144C9-4AEA-DF1A-3A16-90C134025B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3098134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0176F-540F-56D9-7EF8-26FFC839A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395D5C-178D-E4DD-BF7E-E6F939C03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25556-962B-564D-1039-E107BE43F9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05034A2-4162-D3DE-4423-D9AF013DC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Generation of E-CLIQ</a:t>
            </a:r>
            <a:endParaRPr lang="en-GB" dirty="0"/>
          </a:p>
        </p:txBody>
      </p:sp>
      <p:pic>
        <p:nvPicPr>
          <p:cNvPr id="8" name="Picture 7" descr="A rectangular metal plate with many rectangular objects on it with Phillips Exeter Academy Library in the background&#10;&#10;AI-generated content may be incorrect.">
            <a:extLst>
              <a:ext uri="{FF2B5EF4-FFF2-40B4-BE49-F238E27FC236}">
                <a16:creationId xmlns:a16="http://schemas.microsoft.com/office/drawing/2014/main" id="{ED2D3944-EA5E-A8E4-ED19-6AFFFE445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04190" y="254058"/>
            <a:ext cx="3218356" cy="4286197"/>
          </a:xfrm>
          <a:prstGeom prst="rect">
            <a:avLst/>
          </a:prstGeom>
        </p:spPr>
      </p:pic>
      <p:pic>
        <p:nvPicPr>
          <p:cNvPr id="10" name="Picture 9" descr="A group of small brown and yellow objects on a white surface&#10;&#10;AI-generated content may be incorrect.">
            <a:extLst>
              <a:ext uri="{FF2B5EF4-FFF2-40B4-BE49-F238E27FC236}">
                <a16:creationId xmlns:a16="http://schemas.microsoft.com/office/drawing/2014/main" id="{4F63ED03-73E7-CD0B-91E7-8D49A6F58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809" y="320747"/>
            <a:ext cx="3791992" cy="2843994"/>
          </a:xfrm>
          <a:prstGeom prst="rect">
            <a:avLst/>
          </a:prstGeom>
        </p:spPr>
      </p:pic>
      <p:pic>
        <p:nvPicPr>
          <p:cNvPr id="12" name="Picture 11" descr="A person holding a small chip&#10;&#10;AI-generated content may be incorrect.">
            <a:extLst>
              <a:ext uri="{FF2B5EF4-FFF2-40B4-BE49-F238E27FC236}">
                <a16:creationId xmlns:a16="http://schemas.microsoft.com/office/drawing/2014/main" id="{2B9BB519-A809-3AC6-14F4-CC32CC38D3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833" t="8203" r="25655" b="16467"/>
          <a:stretch/>
        </p:blipFill>
        <p:spPr>
          <a:xfrm>
            <a:off x="2494029" y="2397155"/>
            <a:ext cx="2231609" cy="2605913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D9065BF-34AC-0FAD-0310-C933CADD0A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590924"/>
              </p:ext>
            </p:extLst>
          </p:nvPr>
        </p:nvGraphicFramePr>
        <p:xfrm>
          <a:off x="5169586" y="3326669"/>
          <a:ext cx="3266503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280">
                  <a:extLst>
                    <a:ext uri="{9D8B030D-6E8A-4147-A177-3AD203B41FA5}">
                      <a16:colId xmlns:a16="http://schemas.microsoft.com/office/drawing/2014/main" val="1087736356"/>
                    </a:ext>
                  </a:extLst>
                </a:gridCol>
                <a:gridCol w="843343">
                  <a:extLst>
                    <a:ext uri="{9D8B030D-6E8A-4147-A177-3AD203B41FA5}">
                      <a16:colId xmlns:a16="http://schemas.microsoft.com/office/drawing/2014/main" val="113770844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539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Value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607884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r>
                        <a:rPr lang="en-US" sz="1600" dirty="0"/>
                        <a:t>Layers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434874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r>
                        <a:rPr lang="en-US" sz="1600" dirty="0"/>
                        <a:t>Turns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818733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r>
                        <a:rPr lang="en-US" sz="1600" dirty="0"/>
                        <a:t>Inductance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775094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r>
                        <a:rPr lang="en-US" sz="1600" dirty="0"/>
                        <a:t>Magnetic Field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0.05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T/A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928439"/>
                  </a:ext>
                </a:extLst>
              </a:tr>
            </a:tbl>
          </a:graphicData>
        </a:graphic>
      </p:graphicFrame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04D1EB3C-467F-A14D-DD5C-917D5F8B35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2978692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CF827-55D3-FA1A-86AB-78A3F1B0CF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F482C0-9D54-E382-4F4B-754BDC848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3E103B-6794-E2D4-803B-2F4232FCA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Second E-CLIQ test on an Nb</a:t>
            </a:r>
            <a:r>
              <a:rPr lang="en-US" baseline="-25000" dirty="0"/>
              <a:t>3</a:t>
            </a:r>
            <a:r>
              <a:rPr lang="en-US" dirty="0"/>
              <a:t>Sn cable sample</a:t>
            </a:r>
            <a:endParaRPr lang="en-GB" dirty="0"/>
          </a:p>
        </p:txBody>
      </p:sp>
      <p:pic>
        <p:nvPicPr>
          <p:cNvPr id="12" name="Picture 11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2975F1A4-20AA-B7D2-9074-C690D5A8D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672" y="1918576"/>
            <a:ext cx="5259828" cy="30056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246936-F188-495D-46B5-ABAC76918DE5}"/>
              </a:ext>
            </a:extLst>
          </p:cNvPr>
          <p:cNvSpPr txBox="1"/>
          <p:nvPr/>
        </p:nvSpPr>
        <p:spPr>
          <a:xfrm>
            <a:off x="496463" y="745819"/>
            <a:ext cx="7939626" cy="117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Generation of E-CLIQ coils in the setup in </a:t>
            </a:r>
            <a:r>
              <a:rPr lang="en-US" dirty="0" err="1"/>
              <a:t>cryolab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mm spacing between the E-CLIQ coils and the cable sample.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similar temperature rise observed in the 70-130 Hz range in the 0 to 50 ms timespan.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PSU issue, max 3 A E-CLIQ current, significant reduction in loss compared to max power.</a:t>
            </a:r>
          </a:p>
          <a:p>
            <a:endParaRPr lang="en-GB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4B79A96F-8115-6F67-E610-53A941A466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1676754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F2BA47-BBA3-AE0F-5C6C-C9C05D397C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0CF999-1F43-38E8-3776-C3BCF75561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D163DC-A438-971D-63BD-6C39A74E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SMC is wound (B927, CERN)</a:t>
            </a:r>
            <a:endParaRPr lang="en-GB" dirty="0"/>
          </a:p>
        </p:txBody>
      </p:sp>
      <p:pic>
        <p:nvPicPr>
          <p:cNvPr id="8" name="Picture 7" descr="A machine with a piece of metal&#10;&#10;AI-generated content may be incorrect.">
            <a:extLst>
              <a:ext uri="{FF2B5EF4-FFF2-40B4-BE49-F238E27FC236}">
                <a16:creationId xmlns:a16="http://schemas.microsoft.com/office/drawing/2014/main" id="{EDC398BD-338C-3F22-FCA2-7FEECF66BA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062" t="26999" r="18986" b="8389"/>
          <a:stretch/>
        </p:blipFill>
        <p:spPr>
          <a:xfrm>
            <a:off x="432744" y="726459"/>
            <a:ext cx="5807503" cy="4267160"/>
          </a:xfrm>
          <a:prstGeom prst="rect">
            <a:avLst/>
          </a:prstGeom>
        </p:spPr>
      </p:pic>
      <p:pic>
        <p:nvPicPr>
          <p:cNvPr id="10" name="Picture 9" descr="A machine with blue metal parts&#10;&#10;AI-generated content may be incorrect.">
            <a:extLst>
              <a:ext uri="{FF2B5EF4-FFF2-40B4-BE49-F238E27FC236}">
                <a16:creationId xmlns:a16="http://schemas.microsoft.com/office/drawing/2014/main" id="{395BB13B-27FE-F744-F9F7-31104F9DFB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539" t="20911" r="25006" b="10680"/>
          <a:stretch/>
        </p:blipFill>
        <p:spPr>
          <a:xfrm>
            <a:off x="6394882" y="721380"/>
            <a:ext cx="2316374" cy="4272239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B30D1B92-CAC7-4223-92B2-2F0ED26567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3714452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BE3CD-639C-F8E0-912B-FCDFF5035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80139D-3884-FEA9-0C2D-DD0219059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8FDE8-D058-EA52-1CFC-156920370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A3B04F-0D4C-37D3-C201-E544746D6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Insertion of the E-CLIQ coils (before impregnation)</a:t>
            </a:r>
            <a:endParaRPr lang="en-GB" dirty="0"/>
          </a:p>
        </p:txBody>
      </p:sp>
      <p:pic>
        <p:nvPicPr>
          <p:cNvPr id="12" name="Picture 11" descr="A close up of a machine&#10;&#10;AI-generated content may be incorrect.">
            <a:extLst>
              <a:ext uri="{FF2B5EF4-FFF2-40B4-BE49-F238E27FC236}">
                <a16:creationId xmlns:a16="http://schemas.microsoft.com/office/drawing/2014/main" id="{77177578-2967-DF01-441B-410F64AE95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50" t="16333" r="8125" b="31334"/>
          <a:stretch/>
        </p:blipFill>
        <p:spPr>
          <a:xfrm>
            <a:off x="7060" y="743798"/>
            <a:ext cx="9144000" cy="4241087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45E8F127-9A67-EC97-A2DB-8FEACBD15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AF52F093-B789-2555-A6B5-59B543F6A502}"/>
              </a:ext>
            </a:extLst>
          </p:cNvPr>
          <p:cNvSpPr/>
          <p:nvPr/>
        </p:nvSpPr>
        <p:spPr>
          <a:xfrm>
            <a:off x="3657600" y="3759209"/>
            <a:ext cx="250372" cy="576943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77DE2CE-5348-9E67-B6A5-66B80F4F59AD}"/>
              </a:ext>
            </a:extLst>
          </p:cNvPr>
          <p:cNvSpPr/>
          <p:nvPr/>
        </p:nvSpPr>
        <p:spPr>
          <a:xfrm>
            <a:off x="5182756" y="3759209"/>
            <a:ext cx="250372" cy="576943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434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214FC-B90E-C718-B85F-78938C156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B1FB0-B150-4C1F-E9EC-6D71730C0C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3AADCA-37D3-9610-2B1D-BDCF33A33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2B14B4-BCE9-14B2-B13A-2F8D178EF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Insertion of the E-CLIQ coils (before impregnation)</a:t>
            </a:r>
            <a:endParaRPr lang="en-GB" dirty="0"/>
          </a:p>
        </p:txBody>
      </p:sp>
      <p:pic>
        <p:nvPicPr>
          <p:cNvPr id="14" name="Picture 13" descr="A metal object with holes and screws&#10;&#10;AI-generated content may be incorrect.">
            <a:extLst>
              <a:ext uri="{FF2B5EF4-FFF2-40B4-BE49-F238E27FC236}">
                <a16:creationId xmlns:a16="http://schemas.microsoft.com/office/drawing/2014/main" id="{4FA7F1A1-F3B6-1A2F-A12B-C0C07E3566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83" t="9017" r="183" b="30899"/>
          <a:stretch/>
        </p:blipFill>
        <p:spPr>
          <a:xfrm>
            <a:off x="-11784" y="797433"/>
            <a:ext cx="9144000" cy="4120589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2F68A747-0A13-C389-8032-D5C3AFFF4F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3714744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B2BE09-CFBE-B4BF-7DE2-D036B4FB7E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EDDF4B-DCB8-EBF7-54A6-162EA76701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D670E87-C91A-6353-797B-1A88CBE05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Trace is added.</a:t>
            </a:r>
            <a:endParaRPr lang="en-GB" dirty="0"/>
          </a:p>
        </p:txBody>
      </p:sp>
      <p:pic>
        <p:nvPicPr>
          <p:cNvPr id="8" name="Picture 7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5317FDBF-23A4-17FA-FFF6-72A71AFBE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8670"/>
            <a:ext cx="9144000" cy="4137660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6DD4B90F-EDBF-197E-7B31-A122B3BE18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1598236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7EFBFF-1688-EA0E-63E5-DF3E2E29B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A1E19-7DA0-A5DF-ACE3-37A387477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FFECA-3D3E-253C-304F-FDBE69529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Measurement Results: 2</a:t>
            </a:r>
            <a:r>
              <a:rPr lang="en-US" baseline="30000" dirty="0"/>
              <a:t>nd</a:t>
            </a:r>
            <a:r>
              <a:rPr lang="en-US" dirty="0"/>
              <a:t> generation of SMC11T</a:t>
            </a:r>
            <a:endParaRPr lang="en-GB" dirty="0"/>
          </a:p>
        </p:txBody>
      </p:sp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CAF949D6-087F-CA8F-2762-A11F2074B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085" y="688717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F3FC34C9-EE87-C159-6A34-27BC7385E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582" y="688717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14" name="Picture 13" descr="A graph of a graph showing different types of waves&#10;&#10;AI-generated content may be incorrect.">
            <a:extLst>
              <a:ext uri="{FF2B5EF4-FFF2-40B4-BE49-F238E27FC236}">
                <a16:creationId xmlns:a16="http://schemas.microsoft.com/office/drawing/2014/main" id="{9281852C-9032-DA7E-EDA8-4253992A4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317" y="2280368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16" name="Picture 1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932BD25-A082-F00D-67B2-ED7F64ED87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8582" y="2275729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18" name="Picture 17" descr="A graph of a graph&#10;&#10;AI-generated content may be incorrect.">
            <a:extLst>
              <a:ext uri="{FF2B5EF4-FFF2-40B4-BE49-F238E27FC236}">
                <a16:creationId xmlns:a16="http://schemas.microsoft.com/office/drawing/2014/main" id="{A71A7A7B-C098-FFDF-496E-A29D630A0D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3588" y="2280368"/>
            <a:ext cx="2194560" cy="146304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20" name="Picture 19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B0B04223-D122-0033-7ACB-65EF1C1BE0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00" y="693003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22" name="Picture 21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1CF9DFDC-FD18-6D62-F9BC-C40C28DD4A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00" y="2271443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24" name="Picture 23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9D3452BC-29EB-3746-1347-904F567B64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5588" y="688717"/>
            <a:ext cx="2194560" cy="146304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C84A791-849A-71B0-4465-580C18AE9014}"/>
              </a:ext>
            </a:extLst>
          </p:cNvPr>
          <p:cNvSpPr txBox="1"/>
          <p:nvPr/>
        </p:nvSpPr>
        <p:spPr>
          <a:xfrm>
            <a:off x="696726" y="3829720"/>
            <a:ext cx="3324949" cy="1604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SMC108 (Feb 2025)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64 measurements at 4.5 K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12 measurements at 1.9 K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b="0" i="0" dirty="0">
                <a:effectLst/>
                <a:latin typeface="Arial" panose="020B0604020202020204" pitchFamily="34" charset="0"/>
              </a:rPr>
              <a:t>E-CLIQ frequency of </a:t>
            </a:r>
            <a:r>
              <a:rPr lang="en-US" dirty="0"/>
              <a:t>70 Hz to 10 kHz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GB" b="0" i="0" dirty="0">
                <a:effectLst/>
                <a:latin typeface="Arial" panose="020B0604020202020204" pitchFamily="34" charset="0"/>
              </a:rPr>
              <a:t>Magnet current of </a:t>
            </a:r>
            <a:r>
              <a:rPr lang="en-US" dirty="0"/>
              <a:t>2.5 kA to 14 kA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7 different E-CLIQ configurations</a:t>
            </a:r>
            <a:endParaRPr lang="en-GB" dirty="0"/>
          </a:p>
          <a:p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002AC1-4962-D86A-4E14-F47F4AFFEBD8}"/>
              </a:ext>
            </a:extLst>
          </p:cNvPr>
          <p:cNvSpPr txBox="1"/>
          <p:nvPr/>
        </p:nvSpPr>
        <p:spPr>
          <a:xfrm>
            <a:off x="4753407" y="3829720"/>
            <a:ext cx="3523722" cy="1388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SMC109 (March 2025)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27 measurements at 4.5 K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b="0" i="0" dirty="0">
                <a:effectLst/>
                <a:latin typeface="Arial" panose="020B0604020202020204" pitchFamily="34" charset="0"/>
              </a:rPr>
              <a:t>E-CLIQ frequency of </a:t>
            </a:r>
            <a:r>
              <a:rPr lang="en-US" dirty="0"/>
              <a:t>50 Hz to 1000 Hz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GB" b="0" i="0" dirty="0">
                <a:effectLst/>
                <a:latin typeface="Arial" panose="020B0604020202020204" pitchFamily="34" charset="0"/>
              </a:rPr>
              <a:t>Magnet current of </a:t>
            </a:r>
            <a:r>
              <a:rPr lang="en-US" dirty="0"/>
              <a:t>12 kA to 14 kA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2 different E-CLIQ configurations</a:t>
            </a:r>
            <a:endParaRPr lang="en-GB" dirty="0"/>
          </a:p>
          <a:p>
            <a:endParaRPr lang="en-GB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04B08070-8083-1567-5B1E-7AB686CF05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156145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graph showing a number of waves&#10;&#10;AI-generated content may be incorrect.">
            <a:extLst>
              <a:ext uri="{FF2B5EF4-FFF2-40B4-BE49-F238E27FC236}">
                <a16:creationId xmlns:a16="http://schemas.microsoft.com/office/drawing/2014/main" id="{B740194C-944B-C308-F535-AAB95396A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316" y="1886543"/>
            <a:ext cx="4894968" cy="326331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23CBCA-68B0-58DF-7989-E716282271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3D73D1-5F8E-0269-E63F-64722CB017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0BD607-6B99-5AC6-988A-3A02C538D5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1297342"/>
            <a:ext cx="8771976" cy="3744790"/>
          </a:xfrm>
        </p:spPr>
        <p:txBody>
          <a:bodyPr>
            <a:normAutofit/>
          </a:bodyPr>
          <a:lstStyle/>
          <a:p>
            <a:pPr algn="ctr"/>
            <a:r>
              <a:rPr lang="en-US" sz="1800" dirty="0"/>
              <a:t>Quench initiation within a ms at a magnet current of 14 kA followed by NZP.</a:t>
            </a:r>
          </a:p>
          <a:p>
            <a:pPr algn="ctr"/>
            <a:r>
              <a:rPr lang="en-US" sz="1800" dirty="0"/>
              <a:t>Quench initiation with some ms at lower currents.</a:t>
            </a:r>
            <a:endParaRPr lang="en-GB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35ABC9-44AE-EF67-277D-1687527E5EAE}"/>
              </a:ext>
            </a:extLst>
          </p:cNvPr>
          <p:cNvSpPr txBox="1"/>
          <p:nvPr/>
        </p:nvSpPr>
        <p:spPr>
          <a:xfrm>
            <a:off x="2261485" y="175009"/>
            <a:ext cx="46545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200" dirty="0">
                <a:solidFill>
                  <a:srgbClr val="00B050"/>
                </a:solidFill>
              </a:rPr>
              <a:t>Success!</a:t>
            </a:r>
            <a:endParaRPr lang="en-GB" sz="7200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54F691-F5C3-DA38-C22B-4A41FB9A48DE}"/>
              </a:ext>
            </a:extLst>
          </p:cNvPr>
          <p:cNvSpPr txBox="1"/>
          <p:nvPr/>
        </p:nvSpPr>
        <p:spPr>
          <a:xfrm>
            <a:off x="1704975" y="5042132"/>
            <a:ext cx="6261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accent6"/>
                </a:solidFill>
              </a:rPr>
              <a:t>Magnet current of 14 kA, frequency range of 300 to 4000 Hz, E-CLIQ voltage of 70 V, 4.5 K.</a:t>
            </a:r>
            <a:endParaRPr lang="en-GB" sz="800" i="1" dirty="0">
              <a:solidFill>
                <a:schemeClr val="accent6"/>
              </a:solidFill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6811E4EE-CBDE-F49E-1593-219655C63B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28787275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DE437D-0A46-9855-933C-A7E9AD2946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C62B7-0B86-00C5-B663-7D2FABC20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E9A7ED-33AB-F71A-A65D-F115D5566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Four modes of possible quench initiation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475C1-4656-B407-7FCC-E69BB3256D8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793242" lvl="1" indent="-457200">
              <a:buFont typeface="+mj-lt"/>
              <a:buAutoNum type="arabicPeriod"/>
            </a:pPr>
            <a:r>
              <a:rPr lang="en-US" b="1" dirty="0"/>
              <a:t>AC loss</a:t>
            </a:r>
          </a:p>
          <a:p>
            <a:pPr lvl="2"/>
            <a:r>
              <a:rPr lang="en-US" i="1" dirty="0"/>
              <a:t>Loss due to dB/dt by the E-CLIQ coils. Mix between interstrand- and </a:t>
            </a:r>
            <a:r>
              <a:rPr lang="en-US" i="1" dirty="0" err="1"/>
              <a:t>interfilament</a:t>
            </a:r>
            <a:r>
              <a:rPr lang="en-US" i="1" dirty="0"/>
              <a:t> coupling loss, eddy current loss and hysteresis loss</a:t>
            </a:r>
            <a:r>
              <a:rPr lang="en-US" dirty="0"/>
              <a:t>.</a:t>
            </a:r>
          </a:p>
          <a:p>
            <a:pPr marL="793242" lvl="1" indent="-457200">
              <a:buFont typeface="+mj-lt"/>
              <a:buAutoNum type="arabicPeriod"/>
            </a:pPr>
            <a:r>
              <a:rPr lang="en-US" b="1" dirty="0"/>
              <a:t>Resistive heating</a:t>
            </a:r>
          </a:p>
          <a:p>
            <a:pPr lvl="2"/>
            <a:r>
              <a:rPr lang="en-US" i="1" dirty="0"/>
              <a:t>E-CLIQ comprises resistive copper coils and thus produce heat upon activation. </a:t>
            </a:r>
          </a:p>
          <a:p>
            <a:pPr marL="793242" lvl="1" indent="-457200">
              <a:buFont typeface="+mj-lt"/>
              <a:buAutoNum type="arabicPeriod"/>
            </a:pPr>
            <a:r>
              <a:rPr lang="en-US" b="1" dirty="0"/>
              <a:t>Increase in peak field</a:t>
            </a:r>
          </a:p>
          <a:p>
            <a:pPr lvl="2"/>
            <a:r>
              <a:rPr lang="en-US" i="1" dirty="0"/>
              <a:t>The peak field on the conductor increases by a few hundred </a:t>
            </a:r>
            <a:r>
              <a:rPr lang="en-US" i="1" dirty="0" err="1"/>
              <a:t>mT</a:t>
            </a:r>
            <a:r>
              <a:rPr lang="en-US" i="1" dirty="0"/>
              <a:t> due to the E-CLIQ field and affect the local conductor </a:t>
            </a:r>
            <a:r>
              <a:rPr lang="en-US" i="1" dirty="0" err="1"/>
              <a:t>I</a:t>
            </a:r>
            <a:r>
              <a:rPr lang="en-US" i="1" baseline="-25000" dirty="0" err="1"/>
              <a:t>c</a:t>
            </a:r>
            <a:r>
              <a:rPr lang="en-US" i="1" dirty="0"/>
              <a:t>.</a:t>
            </a:r>
          </a:p>
          <a:p>
            <a:pPr marL="793242" lvl="1" indent="-457200">
              <a:buFont typeface="+mj-lt"/>
              <a:buAutoNum type="arabicPeriod"/>
            </a:pPr>
            <a:r>
              <a:rPr lang="en-US" b="1" dirty="0"/>
              <a:t>Forces and Vibrations</a:t>
            </a:r>
          </a:p>
          <a:p>
            <a:pPr lvl="2"/>
            <a:r>
              <a:rPr lang="en-US" i="1" dirty="0"/>
              <a:t>The E-CLIQ coils are in parallel field and upon activation will vibrate due to Lorentz force. </a:t>
            </a:r>
            <a:endParaRPr lang="en-GB" i="1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FBED4217-0CAD-A1FC-8544-37D7A5550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3485921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E56027-7746-9C06-EE6A-A9030A8F8B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9C39B-FCBB-80CF-F0E2-BCA9AEEA28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94D20D8-10F9-A3A9-71CC-6710BA207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Concept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F6B6D-48DA-33C9-5EF1-8F291450351F}"/>
              </a:ext>
            </a:extLst>
          </p:cNvPr>
          <p:cNvSpPr txBox="1"/>
          <p:nvPr/>
        </p:nvSpPr>
        <p:spPr>
          <a:xfrm>
            <a:off x="585100" y="1569184"/>
            <a:ext cx="97992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Set of compact resistive coils positioned near the main magnet coils. 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 </a:t>
            </a:r>
            <a:r>
              <a:rPr lang="en-GB" sz="1800" dirty="0"/>
              <a:t>Loss generated directly inside the superconducting cables.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Potential to be faster than resistive quench heaters.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Thick insulation between magnet and E-CLIQ coils is possible.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</a:t>
            </a:r>
            <a:r>
              <a:rPr lang="en-US" sz="1800" dirty="0"/>
              <a:t>Separate electrical circuit.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Small envelope, can withstand large mechanical preload.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Can be </a:t>
            </a:r>
            <a:r>
              <a:rPr lang="en-US" sz="1800" dirty="0"/>
              <a:t>designed for use with a power supply or with a capacitor bank.</a:t>
            </a:r>
          </a:p>
        </p:txBody>
      </p:sp>
      <p:pic>
        <p:nvPicPr>
          <p:cNvPr id="10" name="Picture 9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2393FA38-F53E-6956-BBD1-60D0FA6BE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292" y="3580206"/>
            <a:ext cx="3536737" cy="14994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254584-3CE1-6F0B-D4F9-1BA38EEB172D}"/>
              </a:ext>
            </a:extLst>
          </p:cNvPr>
          <p:cNvSpPr txBox="1"/>
          <p:nvPr/>
        </p:nvSpPr>
        <p:spPr>
          <a:xfrm>
            <a:off x="585100" y="705771"/>
            <a:ext cx="80073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External Coil Coupled Loss Induced Quench (E-CLIQ)</a:t>
            </a:r>
          </a:p>
          <a:p>
            <a:pPr algn="ctr"/>
            <a:r>
              <a:rPr lang="en-US" sz="2000" dirty="0"/>
              <a:t>Inductive quench heater</a:t>
            </a:r>
            <a:endParaRPr lang="en-GB" sz="2000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3BA54C8-3B0C-F2FC-2748-62A5247F9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2291231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80B62C-A27E-9226-25F5-25F0FA288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67D5B4-3C0F-28D3-0135-4F3633C829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DAA042-565C-B3A5-D135-765BB27D8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measurement results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0B2626-5945-D4CF-B933-09A6FE057B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04614" y="1378081"/>
            <a:ext cx="5579711" cy="37198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1553EB-AC3B-D1C0-DFC7-27787EB418FA}"/>
              </a:ext>
            </a:extLst>
          </p:cNvPr>
          <p:cNvSpPr txBox="1"/>
          <p:nvPr/>
        </p:nvSpPr>
        <p:spPr>
          <a:xfrm>
            <a:off x="3878016" y="976069"/>
            <a:ext cx="65274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B4CC0"/>
                </a:solidFill>
              </a:rPr>
              <a:t>2.88A</a:t>
            </a:r>
            <a:endParaRPr lang="en-GB" dirty="0">
              <a:solidFill>
                <a:srgbClr val="3B4C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08A841-92B6-F8AB-42A2-A867BA222A31}"/>
              </a:ext>
            </a:extLst>
          </p:cNvPr>
          <p:cNvSpPr txBox="1"/>
          <p:nvPr/>
        </p:nvSpPr>
        <p:spPr>
          <a:xfrm>
            <a:off x="3334210" y="882473"/>
            <a:ext cx="65274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6687EE"/>
                </a:solidFill>
              </a:rPr>
              <a:t>2.87A</a:t>
            </a:r>
            <a:endParaRPr lang="en-GB" dirty="0">
              <a:solidFill>
                <a:srgbClr val="6687E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ED97AB-4CBC-F467-8315-8F15D87C3D2D}"/>
              </a:ext>
            </a:extLst>
          </p:cNvPr>
          <p:cNvSpPr txBox="1"/>
          <p:nvPr/>
        </p:nvSpPr>
        <p:spPr>
          <a:xfrm>
            <a:off x="2744627" y="838634"/>
            <a:ext cx="65274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ABBFF"/>
                </a:solidFill>
              </a:rPr>
              <a:t>2.86A</a:t>
            </a:r>
            <a:endParaRPr lang="en-GB" dirty="0">
              <a:solidFill>
                <a:srgbClr val="9ABB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3D4206-1068-691A-9A2D-107A275A55A0}"/>
              </a:ext>
            </a:extLst>
          </p:cNvPr>
          <p:cNvSpPr txBox="1"/>
          <p:nvPr/>
        </p:nvSpPr>
        <p:spPr>
          <a:xfrm>
            <a:off x="2105722" y="805850"/>
            <a:ext cx="65274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8D6F0"/>
                </a:solidFill>
              </a:rPr>
              <a:t>2.87A</a:t>
            </a:r>
            <a:endParaRPr lang="en-GB" dirty="0">
              <a:solidFill>
                <a:srgbClr val="C8D6F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6D7339-3714-DDE0-BD08-B69FDDA0C425}"/>
              </a:ext>
            </a:extLst>
          </p:cNvPr>
          <p:cNvSpPr txBox="1"/>
          <p:nvPr/>
        </p:nvSpPr>
        <p:spPr>
          <a:xfrm>
            <a:off x="1493610" y="839008"/>
            <a:ext cx="65274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DD1C2"/>
                </a:solidFill>
              </a:rPr>
              <a:t>2.82A</a:t>
            </a:r>
            <a:endParaRPr lang="en-GB" dirty="0">
              <a:solidFill>
                <a:srgbClr val="EDD1C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84D009-36D3-6070-8247-30798E805C18}"/>
              </a:ext>
            </a:extLst>
          </p:cNvPr>
          <p:cNvSpPr txBox="1"/>
          <p:nvPr/>
        </p:nvSpPr>
        <p:spPr>
          <a:xfrm>
            <a:off x="857644" y="919067"/>
            <a:ext cx="65274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7A788"/>
                </a:solidFill>
              </a:rPr>
              <a:t>2.77A</a:t>
            </a:r>
            <a:endParaRPr lang="en-GB" dirty="0">
              <a:solidFill>
                <a:srgbClr val="F7A788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202AE0-7B94-D211-13B8-4D89E2A1B58E}"/>
              </a:ext>
            </a:extLst>
          </p:cNvPr>
          <p:cNvSpPr txBox="1"/>
          <p:nvPr/>
        </p:nvSpPr>
        <p:spPr>
          <a:xfrm>
            <a:off x="364915" y="1171932"/>
            <a:ext cx="65274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26952"/>
                </a:solidFill>
              </a:rPr>
              <a:t>2.60A</a:t>
            </a:r>
            <a:endParaRPr lang="en-GB" dirty="0">
              <a:solidFill>
                <a:srgbClr val="E2695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AC0DF9-03FA-B753-2143-5C09210FFD1B}"/>
              </a:ext>
            </a:extLst>
          </p:cNvPr>
          <p:cNvSpPr txBox="1"/>
          <p:nvPr/>
        </p:nvSpPr>
        <p:spPr>
          <a:xfrm>
            <a:off x="254082" y="1491298"/>
            <a:ext cx="65274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B60B2C"/>
                </a:solidFill>
              </a:rPr>
              <a:t>2.28A</a:t>
            </a:r>
            <a:endParaRPr lang="en-GB" dirty="0">
              <a:solidFill>
                <a:srgbClr val="B60B2C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BFB707-C03C-2841-05D7-64B5C2301021}"/>
              </a:ext>
            </a:extLst>
          </p:cNvPr>
          <p:cNvCxnSpPr>
            <a:cxnSpLocks/>
          </p:cNvCxnSpPr>
          <p:nvPr/>
        </p:nvCxnSpPr>
        <p:spPr>
          <a:xfrm>
            <a:off x="870968" y="1630591"/>
            <a:ext cx="1022395" cy="216868"/>
          </a:xfrm>
          <a:prstGeom prst="straightConnector1">
            <a:avLst/>
          </a:prstGeom>
          <a:ln>
            <a:solidFill>
              <a:srgbClr val="B60B2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AF44425-EC81-EB78-0FB5-36511366F962}"/>
              </a:ext>
            </a:extLst>
          </p:cNvPr>
          <p:cNvCxnSpPr/>
          <p:nvPr/>
        </p:nvCxnSpPr>
        <p:spPr>
          <a:xfrm>
            <a:off x="1051347" y="1377726"/>
            <a:ext cx="956129" cy="296550"/>
          </a:xfrm>
          <a:prstGeom prst="straightConnector1">
            <a:avLst/>
          </a:prstGeom>
          <a:ln>
            <a:solidFill>
              <a:srgbClr val="E2695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77099F-B35C-BF1E-8E7C-29F06701D7CB}"/>
              </a:ext>
            </a:extLst>
          </p:cNvPr>
          <p:cNvCxnSpPr>
            <a:cxnSpLocks/>
          </p:cNvCxnSpPr>
          <p:nvPr/>
        </p:nvCxnSpPr>
        <p:spPr>
          <a:xfrm>
            <a:off x="1514062" y="1180584"/>
            <a:ext cx="673793" cy="345417"/>
          </a:xfrm>
          <a:prstGeom prst="straightConnector1">
            <a:avLst/>
          </a:prstGeom>
          <a:ln>
            <a:solidFill>
              <a:srgbClr val="F7A78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B21649A-7C11-178A-4A61-8581A0FA46CD}"/>
              </a:ext>
            </a:extLst>
          </p:cNvPr>
          <p:cNvCxnSpPr>
            <a:cxnSpLocks/>
          </p:cNvCxnSpPr>
          <p:nvPr/>
        </p:nvCxnSpPr>
        <p:spPr>
          <a:xfrm>
            <a:off x="2072066" y="1122476"/>
            <a:ext cx="313958" cy="392153"/>
          </a:xfrm>
          <a:prstGeom prst="straightConnector1">
            <a:avLst/>
          </a:prstGeom>
          <a:ln>
            <a:solidFill>
              <a:srgbClr val="EDD1C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A11EC51-84CE-9FC4-A1FF-B6BB67297F8D}"/>
              </a:ext>
            </a:extLst>
          </p:cNvPr>
          <p:cNvCxnSpPr>
            <a:cxnSpLocks/>
          </p:cNvCxnSpPr>
          <p:nvPr/>
        </p:nvCxnSpPr>
        <p:spPr>
          <a:xfrm>
            <a:off x="2474090" y="1078934"/>
            <a:ext cx="83928" cy="429866"/>
          </a:xfrm>
          <a:prstGeom prst="straightConnector1">
            <a:avLst/>
          </a:prstGeom>
          <a:ln>
            <a:solidFill>
              <a:srgbClr val="C8D6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53D9A35-3C27-21A7-16D6-2CA846FA9E3A}"/>
              </a:ext>
            </a:extLst>
          </p:cNvPr>
          <p:cNvCxnSpPr>
            <a:cxnSpLocks/>
          </p:cNvCxnSpPr>
          <p:nvPr/>
        </p:nvCxnSpPr>
        <p:spPr>
          <a:xfrm flipH="1">
            <a:off x="2778672" y="1108358"/>
            <a:ext cx="158963" cy="371018"/>
          </a:xfrm>
          <a:prstGeom prst="straightConnector1">
            <a:avLst/>
          </a:prstGeom>
          <a:ln>
            <a:solidFill>
              <a:srgbClr val="9ABB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4680CCE-39E0-61D6-557D-4B09F1481971}"/>
              </a:ext>
            </a:extLst>
          </p:cNvPr>
          <p:cNvCxnSpPr>
            <a:cxnSpLocks/>
          </p:cNvCxnSpPr>
          <p:nvPr/>
        </p:nvCxnSpPr>
        <p:spPr>
          <a:xfrm flipH="1">
            <a:off x="3174904" y="1190892"/>
            <a:ext cx="272644" cy="308220"/>
          </a:xfrm>
          <a:prstGeom prst="straightConnector1">
            <a:avLst/>
          </a:prstGeom>
          <a:ln>
            <a:solidFill>
              <a:srgbClr val="6687E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2F8C626-9D26-0E5C-817D-1B7BA998DB1A}"/>
              </a:ext>
            </a:extLst>
          </p:cNvPr>
          <p:cNvCxnSpPr>
            <a:cxnSpLocks/>
          </p:cNvCxnSpPr>
          <p:nvPr/>
        </p:nvCxnSpPr>
        <p:spPr>
          <a:xfrm flipH="1">
            <a:off x="3730246" y="1247993"/>
            <a:ext cx="278005" cy="267133"/>
          </a:xfrm>
          <a:prstGeom prst="straightConnector1">
            <a:avLst/>
          </a:prstGeom>
          <a:ln>
            <a:solidFill>
              <a:srgbClr val="3B4C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4C2D000-96ED-CB12-EAB8-83A20FB6FA58}"/>
              </a:ext>
            </a:extLst>
          </p:cNvPr>
          <p:cNvSpPr txBox="1"/>
          <p:nvPr/>
        </p:nvSpPr>
        <p:spPr>
          <a:xfrm>
            <a:off x="4461378" y="805850"/>
            <a:ext cx="3132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/>
                </a:solidFill>
              </a:rPr>
              <a:t>Peak current fits with E-CLIQ resistance, RRR 60 + magneto-resistivity</a:t>
            </a:r>
            <a:endParaRPr lang="en-GB" sz="1200" i="1" dirty="0">
              <a:solidFill>
                <a:schemeClr val="accent6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B8C708B-A9B8-1C1D-B308-C24CC8C9949D}"/>
              </a:ext>
            </a:extLst>
          </p:cNvPr>
          <p:cNvSpPr txBox="1"/>
          <p:nvPr/>
        </p:nvSpPr>
        <p:spPr>
          <a:xfrm>
            <a:off x="6320590" y="1729975"/>
            <a:ext cx="2546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/>
                </a:solidFill>
              </a:rPr>
              <a:t>Using the measured input voltage, the expected E-CLIQ current is calculated (‘o’ markers).</a:t>
            </a:r>
          </a:p>
          <a:p>
            <a:endParaRPr lang="en-GB" sz="1200" i="1" dirty="0">
              <a:solidFill>
                <a:schemeClr val="accent6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DB6DF0A-8384-B4DA-DAF0-F803AE2337DA}"/>
              </a:ext>
            </a:extLst>
          </p:cNvPr>
          <p:cNvSpPr txBox="1"/>
          <p:nvPr/>
        </p:nvSpPr>
        <p:spPr>
          <a:xfrm>
            <a:off x="6284325" y="3772670"/>
            <a:ext cx="2546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/>
                </a:solidFill>
              </a:rPr>
              <a:t>Clear example of the time to quench as a function of E-CLIQ frequency.</a:t>
            </a:r>
            <a:endParaRPr lang="en-GB" sz="1200" i="1" dirty="0">
              <a:solidFill>
                <a:schemeClr val="accent6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0666E6B-8FCD-D147-9C46-BCCAAC22430E}"/>
              </a:ext>
            </a:extLst>
          </p:cNvPr>
          <p:cNvCxnSpPr>
            <a:cxnSpLocks/>
          </p:cNvCxnSpPr>
          <p:nvPr/>
        </p:nvCxnSpPr>
        <p:spPr>
          <a:xfrm flipH="1">
            <a:off x="4641850" y="2060507"/>
            <a:ext cx="1660607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51E037F-8EBB-0091-EBF2-22DADF622A2E}"/>
              </a:ext>
            </a:extLst>
          </p:cNvPr>
          <p:cNvCxnSpPr>
            <a:cxnSpLocks/>
          </p:cNvCxnSpPr>
          <p:nvPr/>
        </p:nvCxnSpPr>
        <p:spPr>
          <a:xfrm flipH="1">
            <a:off x="5340350" y="4073457"/>
            <a:ext cx="980240" cy="60393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2786353-4291-2347-6E69-FD5DFE59FA80}"/>
              </a:ext>
            </a:extLst>
          </p:cNvPr>
          <p:cNvSpPr txBox="1"/>
          <p:nvPr/>
        </p:nvSpPr>
        <p:spPr>
          <a:xfrm>
            <a:off x="316998" y="4917297"/>
            <a:ext cx="6261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accent6"/>
                </a:solidFill>
              </a:rPr>
              <a:t>Magnet current of 14 kA, frequency range of 70 to 500 Hz, E-CLIQ voltage of 35 V, 4.5 K.</a:t>
            </a:r>
            <a:endParaRPr lang="en-GB" sz="800" i="1" dirty="0">
              <a:solidFill>
                <a:schemeClr val="accent6"/>
              </a:solidFill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FD54300B-AF89-78A6-4B59-B46B39F0A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2795765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F54629-1A7F-5EE9-903A-FF57D73807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3168F-F7DA-67FB-742B-F476287705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B5D8B82-0E43-86E4-FC86-D46BDE3BA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Magnet current of 13 kA, 100-500 Hz</a:t>
            </a:r>
            <a:endParaRPr lang="en-GB" dirty="0"/>
          </a:p>
        </p:txBody>
      </p:sp>
      <p:pic>
        <p:nvPicPr>
          <p:cNvPr id="8" name="Picture 7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C900D61E-E79D-C228-8E6C-98B447AC0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29" y="986994"/>
            <a:ext cx="5486411" cy="365760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5171A7B-1B81-321B-FB6B-AC081FCAD8DB}"/>
              </a:ext>
            </a:extLst>
          </p:cNvPr>
          <p:cNvSpPr/>
          <p:nvPr/>
        </p:nvSpPr>
        <p:spPr>
          <a:xfrm>
            <a:off x="3238501" y="3269313"/>
            <a:ext cx="1045028" cy="10450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E4739A-36C1-2F39-278C-C426159D2AEE}"/>
              </a:ext>
            </a:extLst>
          </p:cNvPr>
          <p:cNvSpPr txBox="1"/>
          <p:nvPr/>
        </p:nvSpPr>
        <p:spPr>
          <a:xfrm>
            <a:off x="6232072" y="969395"/>
            <a:ext cx="2634342" cy="95667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Longer delay</a:t>
            </a:r>
          </a:p>
          <a:p>
            <a:r>
              <a:rPr lang="en-US" dirty="0"/>
              <a:t>Lower dB/dt</a:t>
            </a:r>
          </a:p>
          <a:p>
            <a:r>
              <a:rPr lang="en-US" dirty="0"/>
              <a:t>Highest peak current/field</a:t>
            </a:r>
          </a:p>
          <a:p>
            <a:r>
              <a:rPr lang="en-US" dirty="0"/>
              <a:t>Significant energy deposited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69C2E0-14AE-CA41-D256-D2E6AEB39608}"/>
              </a:ext>
            </a:extLst>
          </p:cNvPr>
          <p:cNvSpPr txBox="1"/>
          <p:nvPr/>
        </p:nvSpPr>
        <p:spPr>
          <a:xfrm>
            <a:off x="6232072" y="2159406"/>
            <a:ext cx="2296886" cy="740587"/>
          </a:xfrm>
          <a:prstGeom prst="rect">
            <a:avLst/>
          </a:prstGeom>
          <a:noFill/>
          <a:ln w="25400">
            <a:solidFill>
              <a:srgbClr val="E2695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26952"/>
                </a:solidFill>
              </a:rPr>
              <a:t>Faster Dif. V response</a:t>
            </a:r>
          </a:p>
          <a:p>
            <a:r>
              <a:rPr lang="en-US" dirty="0">
                <a:solidFill>
                  <a:srgbClr val="E26952"/>
                </a:solidFill>
              </a:rPr>
              <a:t>Higher dB/dt</a:t>
            </a:r>
          </a:p>
          <a:p>
            <a:r>
              <a:rPr lang="en-US" dirty="0">
                <a:solidFill>
                  <a:srgbClr val="E26952"/>
                </a:solidFill>
              </a:rPr>
              <a:t>Lower peak current/field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5268586-7C10-5E9A-3CEB-A5C6F1949AD0}"/>
              </a:ext>
            </a:extLst>
          </p:cNvPr>
          <p:cNvSpPr/>
          <p:nvPr/>
        </p:nvSpPr>
        <p:spPr>
          <a:xfrm>
            <a:off x="4337959" y="3269313"/>
            <a:ext cx="1045028" cy="1045028"/>
          </a:xfrm>
          <a:prstGeom prst="ellipse">
            <a:avLst/>
          </a:prstGeom>
          <a:noFill/>
          <a:ln w="38100">
            <a:solidFill>
              <a:srgbClr val="E2695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CE9614-ED70-ED10-C1CA-66FCACC34EDF}"/>
              </a:ext>
            </a:extLst>
          </p:cNvPr>
          <p:cNvCxnSpPr/>
          <p:nvPr/>
        </p:nvCxnSpPr>
        <p:spPr>
          <a:xfrm flipV="1">
            <a:off x="4125686" y="1672443"/>
            <a:ext cx="2051957" cy="1669471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C1EBDA4-B35A-363E-8909-E147B42EB273}"/>
              </a:ext>
            </a:extLst>
          </p:cNvPr>
          <p:cNvCxnSpPr>
            <a:cxnSpLocks/>
          </p:cNvCxnSpPr>
          <p:nvPr/>
        </p:nvCxnSpPr>
        <p:spPr>
          <a:xfrm flipV="1">
            <a:off x="5357096" y="2815797"/>
            <a:ext cx="820547" cy="691247"/>
          </a:xfrm>
          <a:prstGeom prst="straightConnector1">
            <a:avLst/>
          </a:prstGeom>
          <a:ln w="25400">
            <a:solidFill>
              <a:srgbClr val="E2695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1AFF8BF-B440-DDF2-FA31-962DA8E4DA09}"/>
              </a:ext>
            </a:extLst>
          </p:cNvPr>
          <p:cNvSpPr txBox="1"/>
          <p:nvPr/>
        </p:nvSpPr>
        <p:spPr>
          <a:xfrm>
            <a:off x="316998" y="4917297"/>
            <a:ext cx="6261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accent6"/>
                </a:solidFill>
              </a:rPr>
              <a:t>Magnet current of 14 kA, frequency range of 100 to 2000 Hz, E-CLIQ voltage of 70 V, 4.5 K.</a:t>
            </a:r>
            <a:endParaRPr lang="en-GB" sz="800" i="1" dirty="0">
              <a:solidFill>
                <a:schemeClr val="accent6"/>
              </a:solidFill>
            </a:endParaRP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1EDF7041-BC21-049D-D5D1-7F51812ACF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6192744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D437FD-0303-6CFF-9A28-DBE49A2B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C93F3-AA56-F069-17A2-A73D5EB114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8BA462-67B2-8B1D-5C8F-001686CAD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of E-CLIQ temperature</a:t>
            </a:r>
            <a:endParaRPr lang="en-GB" dirty="0"/>
          </a:p>
        </p:txBody>
      </p:sp>
      <p:pic>
        <p:nvPicPr>
          <p:cNvPr id="12" name="Picture 11" descr="A graph of a graph showing a number of waves&#10;&#10;AI-generated content may be incorrect.">
            <a:extLst>
              <a:ext uri="{FF2B5EF4-FFF2-40B4-BE49-F238E27FC236}">
                <a16:creationId xmlns:a16="http://schemas.microsoft.com/office/drawing/2014/main" id="{B85F8BE2-3225-6136-A666-326F1EE10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10" y="772971"/>
            <a:ext cx="3956859" cy="2637906"/>
          </a:xfrm>
          <a:prstGeom prst="rect">
            <a:avLst/>
          </a:prstGeom>
        </p:spPr>
      </p:pic>
      <p:pic>
        <p:nvPicPr>
          <p:cNvPr id="14" name="Picture 1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57F3DE4-ACBF-1E4B-259D-F0E4747B9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3469" y="669678"/>
            <a:ext cx="4650666" cy="348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0B7A3DA-B6A8-542F-408A-C5CEF335B536}"/>
              </a:ext>
            </a:extLst>
          </p:cNvPr>
          <p:cNvSpPr txBox="1"/>
          <p:nvPr/>
        </p:nvSpPr>
        <p:spPr>
          <a:xfrm>
            <a:off x="5263034" y="4003469"/>
            <a:ext cx="2735044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Simulated E-CLIQ temperatures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5C517-F2B9-CD61-967B-BD996133CDAB}"/>
              </a:ext>
            </a:extLst>
          </p:cNvPr>
          <p:cNvSpPr txBox="1"/>
          <p:nvPr/>
        </p:nvSpPr>
        <p:spPr>
          <a:xfrm>
            <a:off x="2217805" y="3534586"/>
            <a:ext cx="2133599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10 K: 0.4-0.8 ms range</a:t>
            </a:r>
          </a:p>
          <a:p>
            <a:r>
              <a:rPr lang="en-US" sz="1400" i="1" dirty="0"/>
              <a:t>15 K: 0.6-1.3 ms range</a:t>
            </a:r>
          </a:p>
          <a:p>
            <a:r>
              <a:rPr lang="en-US" sz="1400" i="1" dirty="0"/>
              <a:t>20 K: 1-2 ms range</a:t>
            </a:r>
            <a:endParaRPr lang="en-GB" sz="1400" i="1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4216EF1-D769-0BCB-C665-0D83F6671868}"/>
              </a:ext>
            </a:extLst>
          </p:cNvPr>
          <p:cNvCxnSpPr/>
          <p:nvPr/>
        </p:nvCxnSpPr>
        <p:spPr>
          <a:xfrm flipV="1">
            <a:off x="4203469" y="2981498"/>
            <a:ext cx="745375" cy="67056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85233E0-739D-7225-4393-E69B2B31BFFE}"/>
              </a:ext>
            </a:extLst>
          </p:cNvPr>
          <p:cNvCxnSpPr>
            <a:cxnSpLocks/>
          </p:cNvCxnSpPr>
          <p:nvPr/>
        </p:nvCxnSpPr>
        <p:spPr>
          <a:xfrm flipV="1">
            <a:off x="4129502" y="2413678"/>
            <a:ext cx="896927" cy="117034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AEC40BA-3491-968C-74E3-89A305C75BB5}"/>
              </a:ext>
            </a:extLst>
          </p:cNvPr>
          <p:cNvCxnSpPr>
            <a:cxnSpLocks/>
          </p:cNvCxnSpPr>
          <p:nvPr/>
        </p:nvCxnSpPr>
        <p:spPr>
          <a:xfrm flipV="1">
            <a:off x="4048319" y="1824176"/>
            <a:ext cx="1094488" cy="1713553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23D1AC3-BEA4-F98D-CF98-8E3A17A68989}"/>
              </a:ext>
            </a:extLst>
          </p:cNvPr>
          <p:cNvSpPr txBox="1"/>
          <p:nvPr/>
        </p:nvSpPr>
        <p:spPr>
          <a:xfrm>
            <a:off x="840210" y="4448514"/>
            <a:ext cx="7736339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E-CLIQ temperature does not seem to be a dominant factor for initiating a quench when the magnet is at or near nominal operating conditions.</a:t>
            </a:r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B2402E6-7BC9-5305-C08C-81BC98A1B822}"/>
              </a:ext>
            </a:extLst>
          </p:cNvPr>
          <p:cNvSpPr/>
          <p:nvPr/>
        </p:nvSpPr>
        <p:spPr>
          <a:xfrm>
            <a:off x="4991052" y="2943796"/>
            <a:ext cx="191704" cy="785640"/>
          </a:xfrm>
          <a:prstGeom prst="rect">
            <a:avLst/>
          </a:prstGeom>
          <a:solidFill>
            <a:srgbClr val="FFC000">
              <a:alpha val="31000"/>
            </a:srgb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F94F52F-0DC9-2C2B-E63C-6BC1A77B6E49}"/>
              </a:ext>
            </a:extLst>
          </p:cNvPr>
          <p:cNvSpPr/>
          <p:nvPr/>
        </p:nvSpPr>
        <p:spPr>
          <a:xfrm>
            <a:off x="5076316" y="2359991"/>
            <a:ext cx="314833" cy="1369443"/>
          </a:xfrm>
          <a:prstGeom prst="rect">
            <a:avLst/>
          </a:prstGeom>
          <a:solidFill>
            <a:srgbClr val="FF0000">
              <a:alpha val="31000"/>
            </a:srgb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5E024C5-A15A-9ED2-E88B-84A85D04308A}"/>
              </a:ext>
            </a:extLst>
          </p:cNvPr>
          <p:cNvSpPr/>
          <p:nvPr/>
        </p:nvSpPr>
        <p:spPr>
          <a:xfrm>
            <a:off x="5273660" y="1767439"/>
            <a:ext cx="392418" cy="1961992"/>
          </a:xfrm>
          <a:prstGeom prst="rect">
            <a:avLst/>
          </a:prstGeom>
          <a:solidFill>
            <a:srgbClr val="9ABBFF">
              <a:alpha val="31000"/>
            </a:srgb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452E473-2758-63B5-D9D2-9CD418333540}"/>
              </a:ext>
            </a:extLst>
          </p:cNvPr>
          <p:cNvCxnSpPr>
            <a:cxnSpLocks/>
          </p:cNvCxnSpPr>
          <p:nvPr/>
        </p:nvCxnSpPr>
        <p:spPr>
          <a:xfrm>
            <a:off x="4989875" y="2948160"/>
            <a:ext cx="192881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E879713-6B1E-1D51-D99E-C805539C06CF}"/>
              </a:ext>
            </a:extLst>
          </p:cNvPr>
          <p:cNvCxnSpPr>
            <a:cxnSpLocks/>
          </p:cNvCxnSpPr>
          <p:nvPr/>
        </p:nvCxnSpPr>
        <p:spPr>
          <a:xfrm>
            <a:off x="5064850" y="2359992"/>
            <a:ext cx="3263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4402845-DC9B-F713-B186-8BE6EA783DCD}"/>
              </a:ext>
            </a:extLst>
          </p:cNvPr>
          <p:cNvCxnSpPr>
            <a:cxnSpLocks/>
          </p:cNvCxnSpPr>
          <p:nvPr/>
        </p:nvCxnSpPr>
        <p:spPr>
          <a:xfrm>
            <a:off x="5263034" y="1769442"/>
            <a:ext cx="4281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AF9B1F5-A2AF-554A-1C44-11B774398B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167930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97FB0C-0F5C-5D09-1EA2-78C52AB070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A649E3-2033-68EE-93FD-C0D351C662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97C14BC-B465-497A-0A01-36E05B08C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of the peak produced magnetic field</a:t>
            </a:r>
            <a:endParaRPr lang="en-GB" dirty="0"/>
          </a:p>
        </p:txBody>
      </p:sp>
      <p:pic>
        <p:nvPicPr>
          <p:cNvPr id="7" name="Picture 6" descr="A graph of a graph showing a number of waves&#10;&#10;AI-generated content may be incorrect.">
            <a:extLst>
              <a:ext uri="{FF2B5EF4-FFF2-40B4-BE49-F238E27FC236}">
                <a16:creationId xmlns:a16="http://schemas.microsoft.com/office/drawing/2014/main" id="{ACE42BD0-1BAA-5BC5-BBBB-9C71FD514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10" y="772971"/>
            <a:ext cx="3956859" cy="26379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0549A1-DE66-8C6B-FD68-7C7C22778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611799"/>
            <a:ext cx="4420991" cy="2964752"/>
          </a:xfrm>
          <a:prstGeom prst="rect">
            <a:avLst/>
          </a:prstGeom>
          <a:solidFill>
            <a:schemeClr val="bg2">
              <a:lumMod val="10000"/>
            </a:schemeClr>
          </a:solidFill>
          <a:ln w="19050">
            <a:solidFill>
              <a:schemeClr val="bg2">
                <a:lumMod val="10000"/>
              </a:schemeClr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204380A-D7AA-6A03-4D17-C3DDA57CF4A5}"/>
              </a:ext>
            </a:extLst>
          </p:cNvPr>
          <p:cNvSpPr/>
          <p:nvPr/>
        </p:nvSpPr>
        <p:spPr>
          <a:xfrm>
            <a:off x="1050471" y="968829"/>
            <a:ext cx="680358" cy="293914"/>
          </a:xfrm>
          <a:prstGeom prst="rect">
            <a:avLst/>
          </a:prstGeom>
          <a:noFill/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64550A-D93F-9FC0-A5E5-C33DA7B09761}"/>
              </a:ext>
            </a:extLst>
          </p:cNvPr>
          <p:cNvCxnSpPr>
            <a:cxnSpLocks/>
          </p:cNvCxnSpPr>
          <p:nvPr/>
        </p:nvCxnSpPr>
        <p:spPr>
          <a:xfrm flipV="1">
            <a:off x="1730829" y="606714"/>
            <a:ext cx="2841171" cy="362115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9072498-417D-1514-03B9-F32368F3232B}"/>
              </a:ext>
            </a:extLst>
          </p:cNvPr>
          <p:cNvCxnSpPr>
            <a:cxnSpLocks/>
          </p:cNvCxnSpPr>
          <p:nvPr/>
        </p:nvCxnSpPr>
        <p:spPr>
          <a:xfrm>
            <a:off x="1730829" y="1242141"/>
            <a:ext cx="2841171" cy="2329142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7A86EDD-12E4-83C7-06BB-7AEDBEA34248}"/>
              </a:ext>
            </a:extLst>
          </p:cNvPr>
          <p:cNvSpPr txBox="1"/>
          <p:nvPr/>
        </p:nvSpPr>
        <p:spPr>
          <a:xfrm>
            <a:off x="1898910" y="3693860"/>
            <a:ext cx="5882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6"/>
                </a:solidFill>
              </a:rPr>
              <a:t>Using the peak current of the 500 Hz test as a reference: all E-CLIQ currents reach 2.3 A (~ 115 </a:t>
            </a:r>
            <a:r>
              <a:rPr lang="en-US" sz="1400" i="1" dirty="0" err="1">
                <a:solidFill>
                  <a:schemeClr val="accent6"/>
                </a:solidFill>
              </a:rPr>
              <a:t>mT</a:t>
            </a:r>
            <a:r>
              <a:rPr lang="en-US" sz="1400" i="1" dirty="0">
                <a:solidFill>
                  <a:schemeClr val="accent6"/>
                </a:solidFill>
              </a:rPr>
              <a:t>) within the timespan of 0.75 – 2.1 </a:t>
            </a:r>
            <a:r>
              <a:rPr lang="en-US" sz="1400" i="1" dirty="0" err="1">
                <a:solidFill>
                  <a:schemeClr val="accent6"/>
                </a:solidFill>
              </a:rPr>
              <a:t>ms.</a:t>
            </a:r>
            <a:endParaRPr lang="en-GB" sz="1400" i="1" dirty="0">
              <a:solidFill>
                <a:schemeClr val="accent6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CB7AAA-2D00-098D-A160-2559EAECE6C3}"/>
              </a:ext>
            </a:extLst>
          </p:cNvPr>
          <p:cNvSpPr txBox="1"/>
          <p:nvPr/>
        </p:nvSpPr>
        <p:spPr>
          <a:xfrm>
            <a:off x="848631" y="4339657"/>
            <a:ext cx="7736339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E-CLIQ peak produced magnetic field does not seem to be a dominant factor for initiating a quench when the magnet is at or near nominal operating conditions.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FB6651D-E78F-3D23-8498-DD3CC9335373}"/>
              </a:ext>
            </a:extLst>
          </p:cNvPr>
          <p:cNvCxnSpPr>
            <a:cxnSpLocks/>
          </p:cNvCxnSpPr>
          <p:nvPr/>
        </p:nvCxnSpPr>
        <p:spPr>
          <a:xfrm>
            <a:off x="5785548" y="1671471"/>
            <a:ext cx="2399829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2F326A1C-36B8-BCD9-14D9-2DF39911AA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3520657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33EB3-4528-52B5-AB44-E54B5B0C5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F33B93-B095-AAA5-033C-F28DB97AB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681474-2B99-FCC0-4A81-70324E190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835C020-00C1-D949-D20F-F53FC2D82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of the change in magnetic field</a:t>
            </a:r>
            <a:endParaRPr lang="en-GB" dirty="0"/>
          </a:p>
        </p:txBody>
      </p:sp>
      <p:pic>
        <p:nvPicPr>
          <p:cNvPr id="7" name="Picture 6" descr="A graph of a graph showing a number of waves&#10;&#10;AI-generated content may be incorrect.">
            <a:extLst>
              <a:ext uri="{FF2B5EF4-FFF2-40B4-BE49-F238E27FC236}">
                <a16:creationId xmlns:a16="http://schemas.microsoft.com/office/drawing/2014/main" id="{8788BC30-4DBF-BF25-6D7F-5AC8E780F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42" y="808911"/>
            <a:ext cx="3956859" cy="26379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36F02E-9DAA-CF03-0F47-B947F4414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835" y="808911"/>
            <a:ext cx="3497268" cy="26019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88DE67-6632-DD18-7BDE-9D88083B47DD}"/>
              </a:ext>
            </a:extLst>
          </p:cNvPr>
          <p:cNvSpPr txBox="1"/>
          <p:nvPr/>
        </p:nvSpPr>
        <p:spPr>
          <a:xfrm>
            <a:off x="1257299" y="3875370"/>
            <a:ext cx="2834639" cy="95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Using the input signal of E-CLIQ the output is simulated.</a:t>
            </a:r>
          </a:p>
          <a:p>
            <a:pPr algn="ctr"/>
            <a:r>
              <a:rPr lang="en-US" dirty="0"/>
              <a:t>(cleaner signal to integrate compared to measured current)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D94F4C-BFA8-E153-84AE-9FFEDC42094B}"/>
              </a:ext>
            </a:extLst>
          </p:cNvPr>
          <p:cNvSpPr txBox="1"/>
          <p:nvPr/>
        </p:nvSpPr>
        <p:spPr>
          <a:xfrm>
            <a:off x="5476167" y="3902802"/>
            <a:ext cx="2916936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Simulated </a:t>
            </a:r>
            <a:r>
              <a:rPr lang="en-US" dirty="0" err="1"/>
              <a:t>dI</a:t>
            </a:r>
            <a:r>
              <a:rPr lang="en-US" dirty="0"/>
              <a:t>/dt translated to dB/dt on the cable strand </a:t>
            </a:r>
            <a:br>
              <a:rPr lang="en-US" dirty="0"/>
            </a:br>
            <a:r>
              <a:rPr lang="en-US" dirty="0"/>
              <a:t>(1 mm from the E-CLIQ surface)</a:t>
            </a:r>
            <a:endParaRPr lang="en-GB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4E2EE3E7-0CDD-9281-1E98-8F867C79FB1F}"/>
              </a:ext>
            </a:extLst>
          </p:cNvPr>
          <p:cNvSpPr/>
          <p:nvPr/>
        </p:nvSpPr>
        <p:spPr>
          <a:xfrm>
            <a:off x="4480560" y="4005072"/>
            <a:ext cx="571503" cy="393192"/>
          </a:xfrm>
          <a:prstGeom prst="rightArrow">
            <a:avLst/>
          </a:prstGeom>
          <a:noFill/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FB9DF005-05D2-C39A-F2ED-F05C52BCB2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4049137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20849-BAEF-96F0-696E-6E4F3826D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804924-F173-74D7-0EE9-5DFE85108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F5013-77C4-032C-652D-AE455E510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CF8C7A-229C-6E43-4FB7-773D343C1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of the AC-loss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144D38-E0E6-0F41-65BF-3421214AAC79}"/>
              </a:ext>
            </a:extLst>
          </p:cNvPr>
          <p:cNvSpPr txBox="1"/>
          <p:nvPr/>
        </p:nvSpPr>
        <p:spPr>
          <a:xfrm>
            <a:off x="151109" y="3890745"/>
            <a:ext cx="4420891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A clear correlation observed between integrated dB/dt and measured differential voltage. This indicates that the majority of the loss is hysteresis loss.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C35C70-2A95-538E-B2A0-9592A9EE4114}"/>
              </a:ext>
            </a:extLst>
          </p:cNvPr>
          <p:cNvSpPr txBox="1"/>
          <p:nvPr/>
        </p:nvSpPr>
        <p:spPr>
          <a:xfrm>
            <a:off x="4723109" y="3892892"/>
            <a:ext cx="4420891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No clear correlation between the integrated (dB/dt)</a:t>
            </a:r>
            <a:r>
              <a:rPr lang="en-US" baseline="30000" dirty="0"/>
              <a:t>2</a:t>
            </a:r>
            <a:r>
              <a:rPr lang="en-US" dirty="0"/>
              <a:t> and the time to quench. 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D551BBA-750A-FDA2-D4CF-748228CB7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760" y="1275785"/>
            <a:ext cx="4385988" cy="24146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2C0D2C-6386-6A07-33AB-9D52373F9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52" y="1270426"/>
            <a:ext cx="4309873" cy="2400213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B8971098-D48F-4C46-1707-A8D30F6740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37952377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28D4F6-AAAC-C2AD-49C7-167F6BD3C1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0F2E7F-1B94-D680-5370-F86A83B6D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B553BDF-66D1-0052-343B-A757835E7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Same method, but for higher E-CLIQ voltage.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8E5582-E5CD-9547-792E-16A23EB5A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417" y="611799"/>
            <a:ext cx="4505954" cy="2638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4C2B2F-204F-0EC3-5335-9ABF9C4A71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045" y="750591"/>
            <a:ext cx="3581297" cy="23364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62C932-148F-FEDE-FF61-CA1B5E35D060}"/>
              </a:ext>
            </a:extLst>
          </p:cNvPr>
          <p:cNvSpPr txBox="1"/>
          <p:nvPr/>
        </p:nvSpPr>
        <p:spPr>
          <a:xfrm>
            <a:off x="884018" y="3317104"/>
            <a:ext cx="7802783" cy="1388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 similar correlation was observed with a higher E-CLIQ voltage (thus also E-CLIQ current).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Successful E-CLIQ activation and quench up to 4000 Hz with a single sine wave.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At higher frequencies, inductive effects prevent effective current injection -&gt; higher E-CLIQ voltage needed.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E-CLIQ heats up, many cycles at high frequencies (&gt;= 2000 Hz) are not very effective with the current amplifier setup.</a:t>
            </a:r>
            <a:endParaRPr lang="en-GB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5C179656-FF87-ED56-ACF2-188EE9F312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21771592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F41AC3-6311-5C54-27D8-31A100483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3F3310-CCB7-ACB2-03EE-4D551B6795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BDF277-F35F-0534-364E-30B0FD889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Lower operating currents</a:t>
            </a:r>
            <a:endParaRPr lang="en-GB" dirty="0"/>
          </a:p>
        </p:txBody>
      </p:sp>
      <p:pic>
        <p:nvPicPr>
          <p:cNvPr id="8" name="Picture 7" descr="A graph with blue and red lines&#10;&#10;AI-generated content may be incorrect.">
            <a:extLst>
              <a:ext uri="{FF2B5EF4-FFF2-40B4-BE49-F238E27FC236}">
                <a16:creationId xmlns:a16="http://schemas.microsoft.com/office/drawing/2014/main" id="{087B1CC2-ED48-248F-E7F1-CA7C4CC20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45" y="850899"/>
            <a:ext cx="4210056" cy="2806704"/>
          </a:xfrm>
          <a:prstGeom prst="rect">
            <a:avLst/>
          </a:prstGeo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1261B2E3-FC67-501A-11A3-456BDBD85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201" y="850900"/>
            <a:ext cx="4210056" cy="28067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536CD4-D7EE-5FB1-22BA-D0EAF1E6D7B0}"/>
              </a:ext>
            </a:extLst>
          </p:cNvPr>
          <p:cNvSpPr txBox="1"/>
          <p:nvPr/>
        </p:nvSpPr>
        <p:spPr>
          <a:xfrm>
            <a:off x="666745" y="3845730"/>
            <a:ext cx="3498855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Down to 12 kA a quench could be initiated by AC-loss with a single sine wave.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9C4B52-6711-BF37-D0DF-BEF3E245381F}"/>
              </a:ext>
            </a:extLst>
          </p:cNvPr>
          <p:cNvSpPr txBox="1"/>
          <p:nvPr/>
        </p:nvSpPr>
        <p:spPr>
          <a:xfrm>
            <a:off x="4588760" y="3845730"/>
            <a:ext cx="4114801" cy="95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At lower currents, it was not sufficient, and a quench would occur later due to thermal conduction of heat from the E-CLIQ coils towards the conductor.</a:t>
            </a:r>
            <a:endParaRPr lang="en-GB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2F12597-CC28-C442-5C6E-0CD273755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31115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5FCB16-5FA5-FF58-EBEC-33D511C44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D7707-D734-6278-4F0A-6D95B2904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124D55-0377-B64F-0079-A1355A058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4.5 K vs 1.9 K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EA2DEA-BF88-CB7D-5C5C-CF9AD6F57B6B}"/>
              </a:ext>
            </a:extLst>
          </p:cNvPr>
          <p:cNvSpPr txBox="1"/>
          <p:nvPr/>
        </p:nvSpPr>
        <p:spPr>
          <a:xfrm>
            <a:off x="1690654" y="3755570"/>
            <a:ext cx="6555274" cy="1480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Magnet is more stable at 1.9 K, more energy needed to initiate a quench.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Lower NZPV is observed.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Higher frequencies are more efficient at lower magnet current.</a:t>
            </a:r>
          </a:p>
          <a:p>
            <a:pPr algn="just">
              <a:spcBef>
                <a:spcPts val="600"/>
              </a:spcBef>
            </a:pPr>
            <a:endParaRPr lang="en-US" dirty="0"/>
          </a:p>
          <a:p>
            <a:pPr algn="just">
              <a:spcBef>
                <a:spcPts val="600"/>
              </a:spcBef>
            </a:pP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72F4EF-4384-7CA0-0302-EFCF5E1D146F}"/>
              </a:ext>
            </a:extLst>
          </p:cNvPr>
          <p:cNvSpPr txBox="1"/>
          <p:nvPr/>
        </p:nvSpPr>
        <p:spPr>
          <a:xfrm>
            <a:off x="-891316" y="3390871"/>
            <a:ext cx="6261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1" dirty="0">
                <a:solidFill>
                  <a:schemeClr val="accent6"/>
                </a:solidFill>
              </a:rPr>
              <a:t>Magnet current of 14 kA</a:t>
            </a:r>
            <a:r>
              <a:rPr lang="en-US" sz="800" i="1" dirty="0">
                <a:solidFill>
                  <a:schemeClr val="accent6"/>
                </a:solidFill>
              </a:rPr>
              <a:t>, frequency range of 500 Hz, E-CLIQ voltage of 70 V.</a:t>
            </a:r>
            <a:endParaRPr lang="en-GB" sz="800" i="1" dirty="0">
              <a:solidFill>
                <a:schemeClr val="accent6"/>
              </a:solidFill>
            </a:endParaRPr>
          </a:p>
        </p:txBody>
      </p:sp>
      <p:pic>
        <p:nvPicPr>
          <p:cNvPr id="12" name="Picture 11" descr="A graph of a graph showing the value of a number of km&#10;&#10;AI-generated content may be incorrect.">
            <a:extLst>
              <a:ext uri="{FF2B5EF4-FFF2-40B4-BE49-F238E27FC236}">
                <a16:creationId xmlns:a16="http://schemas.microsoft.com/office/drawing/2014/main" id="{E25FAA34-C76E-77FD-B4DC-BBA54C958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13" y="523115"/>
            <a:ext cx="4187378" cy="2791585"/>
          </a:xfrm>
          <a:prstGeom prst="rect">
            <a:avLst/>
          </a:prstGeom>
        </p:spPr>
      </p:pic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1AE11488-5B17-7450-4FB6-2647E02183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465C4E9-1F22-3638-CC2F-F096B29A8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192" y="523115"/>
            <a:ext cx="4193609" cy="279573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F284672-E0EB-E1B3-D5C8-D363A884DECD}"/>
              </a:ext>
            </a:extLst>
          </p:cNvPr>
          <p:cNvSpPr txBox="1"/>
          <p:nvPr/>
        </p:nvSpPr>
        <p:spPr>
          <a:xfrm>
            <a:off x="3459446" y="3395025"/>
            <a:ext cx="6261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1" dirty="0">
                <a:solidFill>
                  <a:schemeClr val="accent6"/>
                </a:solidFill>
              </a:rPr>
              <a:t>Magnet current of 12 kA @ 1.9K</a:t>
            </a:r>
            <a:r>
              <a:rPr lang="en-US" sz="800" i="1" dirty="0">
                <a:solidFill>
                  <a:schemeClr val="accent6"/>
                </a:solidFill>
              </a:rPr>
              <a:t>, frequency range of 100 Hz and 500 Hz, E-CLIQ voltage of 70 V.</a:t>
            </a:r>
            <a:endParaRPr lang="en-GB" sz="8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49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Element Modelling of induced AC losses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676297" y="5329734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J. Dular, M. Wozniak</a:t>
            </a:r>
          </a:p>
        </p:txBody>
      </p:sp>
      <p:pic>
        <p:nvPicPr>
          <p:cNvPr id="32" name="Graphic 34">
            <a:extLst>
              <a:ext uri="{FF2B5EF4-FFF2-40B4-BE49-F238E27FC236}">
                <a16:creationId xmlns:a16="http://schemas.microsoft.com/office/drawing/2014/main" id="{CEFB58BA-0E5F-C309-61C4-CBA8654E67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86831" y="274465"/>
            <a:ext cx="1400755" cy="633357"/>
          </a:xfrm>
          <a:prstGeom prst="rect">
            <a:avLst/>
          </a:prstGeom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37C86C1B-D21A-3039-D386-E435C4B1A548}"/>
                  </a:ext>
                </a:extLst>
              </p:cNvPr>
              <p:cNvSpPr txBox="1"/>
              <p:nvPr/>
            </p:nvSpPr>
            <p:spPr>
              <a:xfrm>
                <a:off x="273110" y="642609"/>
                <a:ext cx="8514476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Modelling framework </a:t>
                </a:r>
                <a:r>
                  <a:rPr lang="en-US" sz="1600" dirty="0">
                    <a:solidFill>
                      <a:srgbClr val="C00000"/>
                    </a:solidFill>
                  </a:rPr>
                  <a:t>(work in progress)</a:t>
                </a:r>
                <a:r>
                  <a:rPr lang="en-US" sz="1600" b="1" dirty="0"/>
                  <a:t>:</a:t>
                </a:r>
              </a:p>
              <a:p>
                <a:pPr marL="642366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Open-source implementation in	          (Python code based on </a:t>
                </a:r>
                <a:r>
                  <a:rPr lang="en-US" sz="1600" dirty="0" err="1"/>
                  <a:t>Gmsh</a:t>
                </a:r>
                <a:r>
                  <a:rPr lang="en-US" sz="1600" dirty="0"/>
                  <a:t>/</a:t>
                </a:r>
                <a:r>
                  <a:rPr lang="en-US" sz="1600" dirty="0" err="1"/>
                  <a:t>GetDP</a:t>
                </a:r>
                <a:r>
                  <a:rPr lang="en-US" sz="1600" dirty="0"/>
                  <a:t>),</a:t>
                </a:r>
              </a:p>
              <a:p>
                <a:pPr marL="642366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Multi-scale homogenization including various </a:t>
                </a:r>
                <a:r>
                  <a:rPr lang="en-US" sz="1600" b="1" dirty="0"/>
                  <a:t>loss </a:t>
                </a:r>
                <a:r>
                  <a:rPr lang="en-US" sz="1600" dirty="0"/>
                  <a:t>and </a:t>
                </a:r>
                <a:r>
                  <a:rPr lang="en-US" sz="1600" b="1" dirty="0"/>
                  <a:t>magnetization</a:t>
                </a:r>
                <a:r>
                  <a:rPr lang="en-US" sz="1600" dirty="0"/>
                  <a:t> contributions:</a:t>
                </a:r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hysteresis</a:t>
                </a:r>
                <a:r>
                  <a:rPr lang="en-US" sz="1600" dirty="0"/>
                  <a:t>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BE" sz="1600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fr-B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BE" sz="16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fr-BE" sz="16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fr-BE" sz="1600" b="0" i="0" smtClean="0">
                        <a:latin typeface="Cambria Math" panose="02040503050406030204" pitchFamily="18" charset="0"/>
                      </a:rPr>
                      <m:t>Sn</m:t>
                    </m:r>
                  </m:oMath>
                </a14:m>
                <a:r>
                  <a:rPr lang="en-US" sz="1600" dirty="0"/>
                  <a:t> filaments (external field and transport current),</a:t>
                </a:r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inter-filament coupling </a:t>
                </a:r>
                <a:r>
                  <a:rPr lang="en-US" sz="1600" dirty="0"/>
                  <a:t>currents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BE" sz="1600" b="0" i="0" smtClean="0">
                        <a:latin typeface="Cambria Math" panose="02040503050406030204" pitchFamily="18" charset="0"/>
                      </a:rPr>
                      <m:t>Cu</m:t>
                    </m:r>
                  </m:oMath>
                </a14:m>
                <a:r>
                  <a:rPr lang="fr-BE" sz="1600" dirty="0"/>
                  <a:t> </a:t>
                </a:r>
                <a:r>
                  <a:rPr lang="en-US" sz="1600" dirty="0"/>
                  <a:t>matrix,</a:t>
                </a:r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eddy</a:t>
                </a:r>
                <a:r>
                  <a:rPr lang="en-US" sz="1600" dirty="0"/>
                  <a:t> currents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BE" sz="1600" b="0" i="0" smtClean="0">
                        <a:latin typeface="Cambria Math" panose="02040503050406030204" pitchFamily="18" charset="0"/>
                      </a:rPr>
                      <m:t>Cu</m:t>
                    </m:r>
                  </m:oMath>
                </a14:m>
                <a:r>
                  <a:rPr lang="en-US" sz="1600" dirty="0"/>
                  <a:t> matrix,</a:t>
                </a:r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inter-strand coupling </a:t>
                </a:r>
                <a:r>
                  <a:rPr lang="en-US" sz="1600" dirty="0"/>
                  <a:t>currents at strand interfaces.</a:t>
                </a:r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998982" lvl="2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2"/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Next steps:</a:t>
                </a:r>
                <a:endParaRPr lang="en-US" sz="1600" dirty="0"/>
              </a:p>
              <a:p>
                <a:pPr marL="642366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Validate model parameters,</a:t>
                </a:r>
              </a:p>
              <a:p>
                <a:pPr marL="642366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Investigate different configurations </a:t>
                </a:r>
              </a:p>
              <a:p>
                <a:pPr lvl="1"/>
                <a:r>
                  <a:rPr lang="en-US" sz="1600" dirty="0"/>
                  <a:t>	(E-CLIQ coil position, multiple cables, frequency …).</a:t>
                </a: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37C86C1B-D21A-3039-D386-E435C4B1A5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10" y="642609"/>
                <a:ext cx="8514476" cy="4524315"/>
              </a:xfrm>
              <a:prstGeom prst="rect">
                <a:avLst/>
              </a:prstGeom>
              <a:blipFill>
                <a:blip r:embed="rId4"/>
                <a:stretch>
                  <a:fillRect l="-286" t="-404" b="-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phic 34">
            <a:extLst>
              <a:ext uri="{FF2B5EF4-FFF2-40B4-BE49-F238E27FC236}">
                <a16:creationId xmlns:a16="http://schemas.microsoft.com/office/drawing/2014/main" id="{1B42080F-E274-9336-1060-5F6AE35DD3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81850" y="974069"/>
            <a:ext cx="569341" cy="257430"/>
          </a:xfrm>
          <a:prstGeom prst="rect">
            <a:avLst/>
          </a:prstGeom>
          <a:effectLst/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643108A-98F3-9747-92BD-FAC43C54A652}"/>
              </a:ext>
            </a:extLst>
          </p:cNvPr>
          <p:cNvSpPr txBox="1"/>
          <p:nvPr/>
        </p:nvSpPr>
        <p:spPr>
          <a:xfrm>
            <a:off x="6366678" y="4394574"/>
            <a:ext cx="25042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[1] J. Dular </a:t>
            </a:r>
            <a:r>
              <a:rPr lang="fr-FR" sz="1000" b="0" i="1" dirty="0">
                <a:solidFill>
                  <a:schemeClr val="accent5"/>
                </a:solidFill>
                <a:effectLst/>
                <a:latin typeface="-apple-system"/>
              </a:rPr>
              <a:t>et al</a:t>
            </a:r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 2024 </a:t>
            </a:r>
            <a:r>
              <a:rPr lang="fr-FR" sz="1000" b="0" i="1" dirty="0">
                <a:solidFill>
                  <a:schemeClr val="accent5"/>
                </a:solidFill>
                <a:effectLst/>
                <a:latin typeface="-apple-system"/>
              </a:rPr>
              <a:t>IOP</a:t>
            </a:r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 </a:t>
            </a:r>
            <a:r>
              <a:rPr lang="fr-FR" sz="1000" b="0" i="1" dirty="0">
                <a:solidFill>
                  <a:schemeClr val="accent5"/>
                </a:solidFill>
                <a:effectLst/>
                <a:latin typeface="-apple-system"/>
              </a:rPr>
              <a:t>SUST </a:t>
            </a:r>
            <a:r>
              <a:rPr lang="fr-FR" sz="1000" b="1" i="0" dirty="0">
                <a:solidFill>
                  <a:schemeClr val="accent5"/>
                </a:solidFill>
                <a:effectLst/>
                <a:latin typeface="-apple-system"/>
              </a:rPr>
              <a:t>37</a:t>
            </a:r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 095002.</a:t>
            </a:r>
          </a:p>
          <a:p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[2] J. Dular </a:t>
            </a:r>
            <a:r>
              <a:rPr lang="fr-FR" sz="1000" b="0" i="1" dirty="0">
                <a:solidFill>
                  <a:schemeClr val="accent5"/>
                </a:solidFill>
                <a:effectLst/>
                <a:latin typeface="-apple-system"/>
              </a:rPr>
              <a:t>et al</a:t>
            </a:r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 2025 </a:t>
            </a:r>
            <a:r>
              <a:rPr lang="fr-FR" sz="1000" b="0" i="1" dirty="0">
                <a:solidFill>
                  <a:schemeClr val="accent5"/>
                </a:solidFill>
                <a:effectLst/>
                <a:latin typeface="-apple-system"/>
              </a:rPr>
              <a:t>IOP </a:t>
            </a:r>
            <a:r>
              <a:rPr lang="fr-FR" sz="1000" i="1" dirty="0">
                <a:solidFill>
                  <a:schemeClr val="accent5"/>
                </a:solidFill>
                <a:latin typeface="-apple-system"/>
              </a:rPr>
              <a:t>SUST</a:t>
            </a:r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 </a:t>
            </a:r>
            <a:r>
              <a:rPr lang="fr-FR" sz="1000" b="1" i="0" dirty="0">
                <a:solidFill>
                  <a:schemeClr val="accent5"/>
                </a:solidFill>
                <a:effectLst/>
                <a:latin typeface="-apple-system"/>
              </a:rPr>
              <a:t>38</a:t>
            </a:r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 035017.</a:t>
            </a:r>
          </a:p>
          <a:p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[3] J. Dular </a:t>
            </a:r>
            <a:r>
              <a:rPr lang="fr-FR" sz="1000" b="0" i="1" dirty="0">
                <a:solidFill>
                  <a:schemeClr val="accent5"/>
                </a:solidFill>
                <a:effectLst/>
                <a:latin typeface="-apple-system"/>
              </a:rPr>
              <a:t>et al</a:t>
            </a:r>
            <a:r>
              <a:rPr lang="fr-FR" sz="1000" b="0" i="0" dirty="0">
                <a:solidFill>
                  <a:schemeClr val="accent5"/>
                </a:solidFill>
                <a:effectLst/>
                <a:latin typeface="-apple-system"/>
              </a:rPr>
              <a:t> 2025 </a:t>
            </a:r>
            <a:r>
              <a:rPr lang="fr-FR" sz="1000" b="0" i="1" dirty="0">
                <a:solidFill>
                  <a:schemeClr val="accent5"/>
                </a:solidFill>
                <a:effectLst/>
                <a:latin typeface="-apple-system"/>
              </a:rPr>
              <a:t>IEEE TASC </a:t>
            </a:r>
            <a:r>
              <a:rPr lang="fr-FR" sz="1000" b="1" dirty="0">
                <a:solidFill>
                  <a:schemeClr val="accent5"/>
                </a:solidFill>
                <a:latin typeface="-apple-system"/>
              </a:rPr>
              <a:t>35 </a:t>
            </a:r>
            <a:r>
              <a:rPr lang="fr-FR" sz="1000" dirty="0">
                <a:solidFill>
                  <a:schemeClr val="accent5"/>
                </a:solidFill>
                <a:latin typeface="-apple-system"/>
              </a:rPr>
              <a:t>4700605.</a:t>
            </a:r>
            <a:endParaRPr lang="en-US" sz="1000" dirty="0">
              <a:solidFill>
                <a:schemeClr val="accent5"/>
              </a:solidFill>
            </a:endParaRPr>
          </a:p>
        </p:txBody>
      </p:sp>
      <p:pic>
        <p:nvPicPr>
          <p:cNvPr id="30" name="Graphique 29">
            <a:extLst>
              <a:ext uri="{FF2B5EF4-FFF2-40B4-BE49-F238E27FC236}">
                <a16:creationId xmlns:a16="http://schemas.microsoft.com/office/drawing/2014/main" id="{8E6ED0D8-2819-9E38-4369-72E2FC61FD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5375" y="2474563"/>
            <a:ext cx="8681085" cy="153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3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BDCF50D-1117-B529-CC4D-37394330973B}"/>
              </a:ext>
            </a:extLst>
          </p:cNvPr>
          <p:cNvGrpSpPr/>
          <p:nvPr/>
        </p:nvGrpSpPr>
        <p:grpSpPr>
          <a:xfrm>
            <a:off x="925756" y="3207108"/>
            <a:ext cx="8459629" cy="1085889"/>
            <a:chOff x="1082039" y="4170877"/>
            <a:chExt cx="11942110" cy="153290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31BA857-8E25-1275-E850-0CD0298409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2039" y="4170879"/>
              <a:ext cx="3086869" cy="153290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BA0143D-4B5D-BAFC-02DB-9B8555536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8919" y="4170879"/>
              <a:ext cx="3086869" cy="153290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04B267B-687E-3225-FD0D-DF41BB8C1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96425" y="4170878"/>
              <a:ext cx="3086869" cy="153290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7588F92-7DE9-845C-1D53-0DA41E473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63099" y="4170877"/>
              <a:ext cx="3086869" cy="153290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950B42C-D482-C200-0B21-6D65A3E5C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9774" y="4170878"/>
              <a:ext cx="3086869" cy="153290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0C4F29B-2665-273F-0824-2078C6CAA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37280" y="4170877"/>
              <a:ext cx="3086869" cy="1532903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8DDF4544-3A69-5986-A242-B10E4CC39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9694" y="6836"/>
            <a:ext cx="2916215" cy="2971602"/>
          </a:xfrm>
          <a:prstGeom prst="rect">
            <a:avLst/>
          </a:prstGeom>
        </p:spPr>
      </p:pic>
      <p:pic>
        <p:nvPicPr>
          <p:cNvPr id="12" name="Picture 11" descr="A picture containing shape&#10;&#10;Description automatically generated">
            <a:extLst>
              <a:ext uri="{FF2B5EF4-FFF2-40B4-BE49-F238E27FC236}">
                <a16:creationId xmlns:a16="http://schemas.microsoft.com/office/drawing/2014/main" id="{AE8FC0B6-07E0-FD9D-EF64-8F58EB228E3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7" t="44413" r="27880" b="47175"/>
          <a:stretch/>
        </p:blipFill>
        <p:spPr>
          <a:xfrm>
            <a:off x="0" y="4306970"/>
            <a:ext cx="9144000" cy="9000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F65B5AF-6497-3C3C-1F58-949CEE494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Compact E-CLIQ demonstrators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0D73F-9CCE-BE2E-1BCF-E54340A3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36B5EA5A-BC32-A742-B11B-8E7414D5B535}" type="slidenum">
              <a:rPr lang="en-US" sz="750">
                <a:solidFill>
                  <a:srgbClr val="0033A0"/>
                </a:solidFill>
                <a:latin typeface="Arial"/>
                <a:cs typeface="+mn-cs"/>
              </a:rPr>
              <a:pPr defTabSz="685800">
                <a:defRPr/>
              </a:pPr>
              <a:t>3</a:t>
            </a:fld>
            <a:endParaRPr lang="en-US" sz="750" dirty="0">
              <a:solidFill>
                <a:srgbClr val="0033A0"/>
              </a:solidFill>
              <a:latin typeface="Arial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CA7963-BF82-2D45-0E49-BA1CF101918A}"/>
              </a:ext>
            </a:extLst>
          </p:cNvPr>
          <p:cNvSpPr txBox="1"/>
          <p:nvPr/>
        </p:nvSpPr>
        <p:spPr>
          <a:xfrm>
            <a:off x="605308" y="760057"/>
            <a:ext cx="5017770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350" b="1" dirty="0">
                <a:solidFill>
                  <a:srgbClr val="0033A0"/>
                </a:solidFill>
                <a:latin typeface="Arial"/>
              </a:rPr>
              <a:t>Development of 3 types of small demonstrators: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based on copper wound (thicker) coils,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based on, commercially available, inductive charging coils, 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based on tracks on polyimide film.</a:t>
            </a:r>
          </a:p>
          <a:p>
            <a:pPr marL="214313" indent="-214313" defTabSz="685800">
              <a:buFontTx/>
              <a:buChar char="-"/>
              <a:defRPr/>
            </a:pPr>
            <a:endParaRPr lang="en-US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5AC9C84-24C7-3A5D-2333-EE72840E0773}"/>
              </a:ext>
            </a:extLst>
          </p:cNvPr>
          <p:cNvSpPr/>
          <p:nvPr/>
        </p:nvSpPr>
        <p:spPr>
          <a:xfrm>
            <a:off x="5371375" y="1289105"/>
            <a:ext cx="1174457" cy="648571"/>
          </a:xfrm>
          <a:custGeom>
            <a:avLst/>
            <a:gdLst>
              <a:gd name="connsiteX0" fmla="*/ 0 w 2152650"/>
              <a:gd name="connsiteY0" fmla="*/ 0 h 171450"/>
              <a:gd name="connsiteX1" fmla="*/ 2152650 w 2152650"/>
              <a:gd name="connsiteY1" fmla="*/ 171450 h 171450"/>
              <a:gd name="connsiteX0" fmla="*/ 0 w 2882900"/>
              <a:gd name="connsiteY0" fmla="*/ 0 h 1060450"/>
              <a:gd name="connsiteX1" fmla="*/ 2882900 w 2882900"/>
              <a:gd name="connsiteY1" fmla="*/ 1060450 h 1060450"/>
              <a:gd name="connsiteX0" fmla="*/ 0 w 2228850"/>
              <a:gd name="connsiteY0" fmla="*/ 285087 h 290774"/>
              <a:gd name="connsiteX1" fmla="*/ 2228850 w 2228850"/>
              <a:gd name="connsiteY1" fmla="*/ 5687 h 290774"/>
              <a:gd name="connsiteX0" fmla="*/ 0 w 2419350"/>
              <a:gd name="connsiteY0" fmla="*/ 0 h 1892300"/>
              <a:gd name="connsiteX1" fmla="*/ 2419350 w 2419350"/>
              <a:gd name="connsiteY1" fmla="*/ 1892300 h 1892300"/>
              <a:gd name="connsiteX0" fmla="*/ 0 w 2556510"/>
              <a:gd name="connsiteY0" fmla="*/ 0 h 1762760"/>
              <a:gd name="connsiteX1" fmla="*/ 2556510 w 2556510"/>
              <a:gd name="connsiteY1" fmla="*/ 1762760 h 1762760"/>
              <a:gd name="connsiteX0" fmla="*/ 0 w 2556510"/>
              <a:gd name="connsiteY0" fmla="*/ 304 h 1763064"/>
              <a:gd name="connsiteX1" fmla="*/ 2556510 w 2556510"/>
              <a:gd name="connsiteY1" fmla="*/ 1763064 h 1763064"/>
              <a:gd name="connsiteX0" fmla="*/ 0 w 2617470"/>
              <a:gd name="connsiteY0" fmla="*/ 297 h 1808777"/>
              <a:gd name="connsiteX1" fmla="*/ 2617470 w 2617470"/>
              <a:gd name="connsiteY1" fmla="*/ 1808777 h 1808777"/>
              <a:gd name="connsiteX0" fmla="*/ 0 w 2593564"/>
              <a:gd name="connsiteY0" fmla="*/ 344 h 1563789"/>
              <a:gd name="connsiteX1" fmla="*/ 2593564 w 2593564"/>
              <a:gd name="connsiteY1" fmla="*/ 1563789 h 1563789"/>
              <a:gd name="connsiteX0" fmla="*/ 0 w 2593564"/>
              <a:gd name="connsiteY0" fmla="*/ 0 h 1563445"/>
              <a:gd name="connsiteX1" fmla="*/ 2593564 w 2593564"/>
              <a:gd name="connsiteY1" fmla="*/ 1563445 h 1563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93564" h="1563445">
                <a:moveTo>
                  <a:pt x="0" y="0"/>
                </a:moveTo>
                <a:cubicBezTo>
                  <a:pt x="1206873" y="15165"/>
                  <a:pt x="1876014" y="1506295"/>
                  <a:pt x="2593564" y="1563445"/>
                </a:cubicBezTo>
              </a:path>
            </a:pathLst>
          </a:custGeom>
          <a:noFill/>
          <a:ln w="1905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D1ACC0D-2957-8B49-6BDB-1D8FDB953968}"/>
              </a:ext>
            </a:extLst>
          </p:cNvPr>
          <p:cNvSpPr/>
          <p:nvPr/>
        </p:nvSpPr>
        <p:spPr>
          <a:xfrm>
            <a:off x="3900006" y="679861"/>
            <a:ext cx="2049780" cy="441005"/>
          </a:xfrm>
          <a:custGeom>
            <a:avLst/>
            <a:gdLst>
              <a:gd name="connsiteX0" fmla="*/ 0 w 2152650"/>
              <a:gd name="connsiteY0" fmla="*/ 0 h 171450"/>
              <a:gd name="connsiteX1" fmla="*/ 2152650 w 2152650"/>
              <a:gd name="connsiteY1" fmla="*/ 171450 h 171450"/>
              <a:gd name="connsiteX0" fmla="*/ 0 w 2882900"/>
              <a:gd name="connsiteY0" fmla="*/ 0 h 1060450"/>
              <a:gd name="connsiteX1" fmla="*/ 2882900 w 2882900"/>
              <a:gd name="connsiteY1" fmla="*/ 1060450 h 1060450"/>
              <a:gd name="connsiteX0" fmla="*/ 0 w 2228850"/>
              <a:gd name="connsiteY0" fmla="*/ 285087 h 290774"/>
              <a:gd name="connsiteX1" fmla="*/ 2228850 w 2228850"/>
              <a:gd name="connsiteY1" fmla="*/ 5687 h 290774"/>
              <a:gd name="connsiteX0" fmla="*/ 0 w 2184400"/>
              <a:gd name="connsiteY0" fmla="*/ 0 h 342900"/>
              <a:gd name="connsiteX1" fmla="*/ 2184400 w 2184400"/>
              <a:gd name="connsiteY1" fmla="*/ 342900 h 342900"/>
              <a:gd name="connsiteX0" fmla="*/ 0 w 3990340"/>
              <a:gd name="connsiteY0" fmla="*/ 886284 h 888648"/>
              <a:gd name="connsiteX1" fmla="*/ 3990340 w 3990340"/>
              <a:gd name="connsiteY1" fmla="*/ 2364 h 888648"/>
              <a:gd name="connsiteX0" fmla="*/ 0 w 3990340"/>
              <a:gd name="connsiteY0" fmla="*/ 885477 h 1023785"/>
              <a:gd name="connsiteX1" fmla="*/ 3990340 w 3990340"/>
              <a:gd name="connsiteY1" fmla="*/ 1557 h 1023785"/>
              <a:gd name="connsiteX0" fmla="*/ 0 w 4089400"/>
              <a:gd name="connsiteY0" fmla="*/ 877865 h 1016718"/>
              <a:gd name="connsiteX1" fmla="*/ 4089400 w 4089400"/>
              <a:gd name="connsiteY1" fmla="*/ 1565 h 1016718"/>
              <a:gd name="connsiteX0" fmla="*/ 0 w 4089400"/>
              <a:gd name="connsiteY0" fmla="*/ 918928 h 1040939"/>
              <a:gd name="connsiteX1" fmla="*/ 4089400 w 4089400"/>
              <a:gd name="connsiteY1" fmla="*/ 42628 h 1040939"/>
              <a:gd name="connsiteX0" fmla="*/ 0 w 4203700"/>
              <a:gd name="connsiteY0" fmla="*/ 918928 h 1040939"/>
              <a:gd name="connsiteX1" fmla="*/ 4203700 w 4203700"/>
              <a:gd name="connsiteY1" fmla="*/ 42628 h 1040939"/>
              <a:gd name="connsiteX0" fmla="*/ 0 w 4203700"/>
              <a:gd name="connsiteY0" fmla="*/ 925212 h 972088"/>
              <a:gd name="connsiteX1" fmla="*/ 4203700 w 4203700"/>
              <a:gd name="connsiteY1" fmla="*/ 48912 h 972088"/>
              <a:gd name="connsiteX0" fmla="*/ 0 w 4203700"/>
              <a:gd name="connsiteY0" fmla="*/ 647935 h 704039"/>
              <a:gd name="connsiteX1" fmla="*/ 4203700 w 4203700"/>
              <a:gd name="connsiteY1" fmla="*/ 58506 h 704039"/>
              <a:gd name="connsiteX0" fmla="*/ 0 w 4203700"/>
              <a:gd name="connsiteY0" fmla="*/ 658384 h 665060"/>
              <a:gd name="connsiteX1" fmla="*/ 4203700 w 4203700"/>
              <a:gd name="connsiteY1" fmla="*/ 68955 h 665060"/>
              <a:gd name="connsiteX0" fmla="*/ 0 w 2733040"/>
              <a:gd name="connsiteY0" fmla="*/ 643997 h 650768"/>
              <a:gd name="connsiteX1" fmla="*/ 2733040 w 2733040"/>
              <a:gd name="connsiteY1" fmla="*/ 69808 h 650768"/>
              <a:gd name="connsiteX0" fmla="*/ 0 w 2733040"/>
              <a:gd name="connsiteY0" fmla="*/ 582391 h 591119"/>
              <a:gd name="connsiteX1" fmla="*/ 2733040 w 2733040"/>
              <a:gd name="connsiteY1" fmla="*/ 8202 h 591119"/>
              <a:gd name="connsiteX0" fmla="*/ 0 w 2733040"/>
              <a:gd name="connsiteY0" fmla="*/ 582618 h 588006"/>
              <a:gd name="connsiteX1" fmla="*/ 2733040 w 2733040"/>
              <a:gd name="connsiteY1" fmla="*/ 8429 h 588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33040" h="588006">
                <a:moveTo>
                  <a:pt x="0" y="582618"/>
                </a:moveTo>
                <a:cubicBezTo>
                  <a:pt x="1726378" y="658145"/>
                  <a:pt x="1893570" y="-86821"/>
                  <a:pt x="2733040" y="8429"/>
                </a:cubicBezTo>
              </a:path>
            </a:pathLst>
          </a:custGeom>
          <a:noFill/>
          <a:ln w="19050">
            <a:solidFill>
              <a:schemeClr val="accent3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D6EE9CD-8AC8-B6C4-816D-457BF0156BB0}"/>
              </a:ext>
            </a:extLst>
          </p:cNvPr>
          <p:cNvSpPr/>
          <p:nvPr/>
        </p:nvSpPr>
        <p:spPr>
          <a:xfrm>
            <a:off x="3527201" y="1437885"/>
            <a:ext cx="1295400" cy="174850"/>
          </a:xfrm>
          <a:custGeom>
            <a:avLst/>
            <a:gdLst>
              <a:gd name="connsiteX0" fmla="*/ 0 w 2152650"/>
              <a:gd name="connsiteY0" fmla="*/ 0 h 171450"/>
              <a:gd name="connsiteX1" fmla="*/ 2152650 w 2152650"/>
              <a:gd name="connsiteY1" fmla="*/ 171450 h 171450"/>
              <a:gd name="connsiteX0" fmla="*/ 0 w 2882900"/>
              <a:gd name="connsiteY0" fmla="*/ 0 h 1060450"/>
              <a:gd name="connsiteX1" fmla="*/ 2882900 w 2882900"/>
              <a:gd name="connsiteY1" fmla="*/ 1060450 h 1060450"/>
              <a:gd name="connsiteX0" fmla="*/ 0 w 2228850"/>
              <a:gd name="connsiteY0" fmla="*/ 285087 h 290774"/>
              <a:gd name="connsiteX1" fmla="*/ 2228850 w 2228850"/>
              <a:gd name="connsiteY1" fmla="*/ 5687 h 290774"/>
              <a:gd name="connsiteX0" fmla="*/ 0 w 2184400"/>
              <a:gd name="connsiteY0" fmla="*/ 0 h 342900"/>
              <a:gd name="connsiteX1" fmla="*/ 2184400 w 2184400"/>
              <a:gd name="connsiteY1" fmla="*/ 342900 h 342900"/>
              <a:gd name="connsiteX0" fmla="*/ 0 w 2187572"/>
              <a:gd name="connsiteY0" fmla="*/ 0 h 342900"/>
              <a:gd name="connsiteX1" fmla="*/ 2184400 w 2187572"/>
              <a:gd name="connsiteY1" fmla="*/ 342900 h 342900"/>
              <a:gd name="connsiteX0" fmla="*/ 0 w 1209428"/>
              <a:gd name="connsiteY0" fmla="*/ 14346 h 265806"/>
              <a:gd name="connsiteX1" fmla="*/ 1201420 w 1209428"/>
              <a:gd name="connsiteY1" fmla="*/ 265806 h 265806"/>
              <a:gd name="connsiteX0" fmla="*/ 0 w 1360311"/>
              <a:gd name="connsiteY0" fmla="*/ 10720 h 269800"/>
              <a:gd name="connsiteX1" fmla="*/ 1353820 w 1360311"/>
              <a:gd name="connsiteY1" fmla="*/ 269800 h 269800"/>
              <a:gd name="connsiteX0" fmla="*/ 0 w 1358064"/>
              <a:gd name="connsiteY0" fmla="*/ 25905 h 284985"/>
              <a:gd name="connsiteX1" fmla="*/ 1353820 w 1358064"/>
              <a:gd name="connsiteY1" fmla="*/ 284985 h 284985"/>
              <a:gd name="connsiteX0" fmla="*/ 0 w 1115296"/>
              <a:gd name="connsiteY0" fmla="*/ 0 h 960120"/>
              <a:gd name="connsiteX1" fmla="*/ 1109980 w 1115296"/>
              <a:gd name="connsiteY1" fmla="*/ 960120 h 960120"/>
              <a:gd name="connsiteX0" fmla="*/ 0 w 1476169"/>
              <a:gd name="connsiteY0" fmla="*/ 0 h 960120"/>
              <a:gd name="connsiteX1" fmla="*/ 1109980 w 1476169"/>
              <a:gd name="connsiteY1" fmla="*/ 960120 h 960120"/>
              <a:gd name="connsiteX0" fmla="*/ 0 w 1443002"/>
              <a:gd name="connsiteY0" fmla="*/ 0 h 883920"/>
              <a:gd name="connsiteX1" fmla="*/ 1071880 w 1443002"/>
              <a:gd name="connsiteY1" fmla="*/ 883920 h 883920"/>
              <a:gd name="connsiteX0" fmla="*/ 0 w 2028288"/>
              <a:gd name="connsiteY0" fmla="*/ 0 h 1021080"/>
              <a:gd name="connsiteX1" fmla="*/ 1727200 w 2028288"/>
              <a:gd name="connsiteY1" fmla="*/ 1021080 h 1021080"/>
              <a:gd name="connsiteX0" fmla="*/ 0 w 2681392"/>
              <a:gd name="connsiteY0" fmla="*/ 0 h 911352"/>
              <a:gd name="connsiteX1" fmla="*/ 2431288 w 2681392"/>
              <a:gd name="connsiteY1" fmla="*/ 911352 h 911352"/>
              <a:gd name="connsiteX0" fmla="*/ 0 w 2813101"/>
              <a:gd name="connsiteY0" fmla="*/ 10314 h 921666"/>
              <a:gd name="connsiteX1" fmla="*/ 2431288 w 2813101"/>
              <a:gd name="connsiteY1" fmla="*/ 921666 h 921666"/>
              <a:gd name="connsiteX0" fmla="*/ 0 w 2944920"/>
              <a:gd name="connsiteY0" fmla="*/ 13760 h 925112"/>
              <a:gd name="connsiteX1" fmla="*/ 2431288 w 2944920"/>
              <a:gd name="connsiteY1" fmla="*/ 925112 h 925112"/>
              <a:gd name="connsiteX0" fmla="*/ 0 w 2366158"/>
              <a:gd name="connsiteY0" fmla="*/ 364022 h 479846"/>
              <a:gd name="connsiteX1" fmla="*/ 1727200 w 2366158"/>
              <a:gd name="connsiteY1" fmla="*/ 479846 h 479846"/>
              <a:gd name="connsiteX0" fmla="*/ 0 w 1727200"/>
              <a:gd name="connsiteY0" fmla="*/ 79591 h 195415"/>
              <a:gd name="connsiteX1" fmla="*/ 1727200 w 1727200"/>
              <a:gd name="connsiteY1" fmla="*/ 195415 h 195415"/>
              <a:gd name="connsiteX0" fmla="*/ 0 w 1727200"/>
              <a:gd name="connsiteY0" fmla="*/ 79591 h 195415"/>
              <a:gd name="connsiteX1" fmla="*/ 1727200 w 1727200"/>
              <a:gd name="connsiteY1" fmla="*/ 195415 h 195415"/>
              <a:gd name="connsiteX0" fmla="*/ 0 w 1727200"/>
              <a:gd name="connsiteY0" fmla="*/ 117309 h 233133"/>
              <a:gd name="connsiteX1" fmla="*/ 1727200 w 1727200"/>
              <a:gd name="connsiteY1" fmla="*/ 233133 h 23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27200" h="233133">
                <a:moveTo>
                  <a:pt x="0" y="117309"/>
                </a:moveTo>
                <a:cubicBezTo>
                  <a:pt x="1013206" y="81495"/>
                  <a:pt x="1719834" y="-186729"/>
                  <a:pt x="1727200" y="233133"/>
                </a:cubicBezTo>
              </a:path>
            </a:pathLst>
          </a:custGeom>
          <a:noFill/>
          <a:ln w="1905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B09205A-2932-5A54-CD86-5C53F2B3B15D}"/>
              </a:ext>
            </a:extLst>
          </p:cNvPr>
          <p:cNvSpPr/>
          <p:nvPr/>
        </p:nvSpPr>
        <p:spPr>
          <a:xfrm>
            <a:off x="5382579" y="1300311"/>
            <a:ext cx="1358769" cy="2010985"/>
          </a:xfrm>
          <a:custGeom>
            <a:avLst/>
            <a:gdLst>
              <a:gd name="connsiteX0" fmla="*/ 0 w 2152650"/>
              <a:gd name="connsiteY0" fmla="*/ 0 h 171450"/>
              <a:gd name="connsiteX1" fmla="*/ 2152650 w 2152650"/>
              <a:gd name="connsiteY1" fmla="*/ 171450 h 171450"/>
              <a:gd name="connsiteX0" fmla="*/ 0 w 2882900"/>
              <a:gd name="connsiteY0" fmla="*/ 0 h 1060450"/>
              <a:gd name="connsiteX1" fmla="*/ 2882900 w 2882900"/>
              <a:gd name="connsiteY1" fmla="*/ 1060450 h 1060450"/>
              <a:gd name="connsiteX0" fmla="*/ 0 w 2228850"/>
              <a:gd name="connsiteY0" fmla="*/ 285087 h 290774"/>
              <a:gd name="connsiteX1" fmla="*/ 2228850 w 2228850"/>
              <a:gd name="connsiteY1" fmla="*/ 5687 h 290774"/>
              <a:gd name="connsiteX0" fmla="*/ 0 w 2419350"/>
              <a:gd name="connsiteY0" fmla="*/ 0 h 1892300"/>
              <a:gd name="connsiteX1" fmla="*/ 2419350 w 2419350"/>
              <a:gd name="connsiteY1" fmla="*/ 1892300 h 1892300"/>
              <a:gd name="connsiteX0" fmla="*/ 0 w 2556510"/>
              <a:gd name="connsiteY0" fmla="*/ 0 h 1762760"/>
              <a:gd name="connsiteX1" fmla="*/ 2556510 w 2556510"/>
              <a:gd name="connsiteY1" fmla="*/ 1762760 h 1762760"/>
              <a:gd name="connsiteX0" fmla="*/ 0 w 2556510"/>
              <a:gd name="connsiteY0" fmla="*/ 304 h 1763064"/>
              <a:gd name="connsiteX1" fmla="*/ 2556510 w 2556510"/>
              <a:gd name="connsiteY1" fmla="*/ 1763064 h 1763064"/>
              <a:gd name="connsiteX0" fmla="*/ 0 w 2617470"/>
              <a:gd name="connsiteY0" fmla="*/ 297 h 1808777"/>
              <a:gd name="connsiteX1" fmla="*/ 2617470 w 2617470"/>
              <a:gd name="connsiteY1" fmla="*/ 1808777 h 1808777"/>
              <a:gd name="connsiteX0" fmla="*/ 0 w 2593564"/>
              <a:gd name="connsiteY0" fmla="*/ 344 h 1563789"/>
              <a:gd name="connsiteX1" fmla="*/ 2593564 w 2593564"/>
              <a:gd name="connsiteY1" fmla="*/ 1563789 h 1563789"/>
              <a:gd name="connsiteX0" fmla="*/ 0 w 2593564"/>
              <a:gd name="connsiteY0" fmla="*/ 0 h 1563445"/>
              <a:gd name="connsiteX1" fmla="*/ 2593564 w 2593564"/>
              <a:gd name="connsiteY1" fmla="*/ 1563445 h 1563445"/>
              <a:gd name="connsiteX0" fmla="*/ 0 w 2731023"/>
              <a:gd name="connsiteY0" fmla="*/ 0 h 1700903"/>
              <a:gd name="connsiteX1" fmla="*/ 2731023 w 2731023"/>
              <a:gd name="connsiteY1" fmla="*/ 1700903 h 1700903"/>
              <a:gd name="connsiteX0" fmla="*/ 0 w 1834552"/>
              <a:gd name="connsiteY0" fmla="*/ 0 h 2286597"/>
              <a:gd name="connsiteX1" fmla="*/ 1834552 w 1834552"/>
              <a:gd name="connsiteY1" fmla="*/ 2286597 h 2286597"/>
              <a:gd name="connsiteX0" fmla="*/ 0 w 1834552"/>
              <a:gd name="connsiteY0" fmla="*/ 0 h 2286597"/>
              <a:gd name="connsiteX1" fmla="*/ 1834552 w 1834552"/>
              <a:gd name="connsiteY1" fmla="*/ 2286597 h 2286597"/>
              <a:gd name="connsiteX0" fmla="*/ 0 w 521426"/>
              <a:gd name="connsiteY0" fmla="*/ 0 h 2278977"/>
              <a:gd name="connsiteX1" fmla="*/ 28612 w 521426"/>
              <a:gd name="connsiteY1" fmla="*/ 2278977 h 2278977"/>
              <a:gd name="connsiteX0" fmla="*/ 0 w 1811692"/>
              <a:gd name="connsiteY0" fmla="*/ 0 h 2681313"/>
              <a:gd name="connsiteX1" fmla="*/ 1811692 w 1811692"/>
              <a:gd name="connsiteY1" fmla="*/ 2681313 h 2681313"/>
              <a:gd name="connsiteX0" fmla="*/ 0 w 1811692"/>
              <a:gd name="connsiteY0" fmla="*/ 0 h 2681313"/>
              <a:gd name="connsiteX1" fmla="*/ 1811692 w 1811692"/>
              <a:gd name="connsiteY1" fmla="*/ 2681313 h 2681313"/>
              <a:gd name="connsiteX0" fmla="*/ 0 w 1811692"/>
              <a:gd name="connsiteY0" fmla="*/ 0 h 2681313"/>
              <a:gd name="connsiteX1" fmla="*/ 1811692 w 1811692"/>
              <a:gd name="connsiteY1" fmla="*/ 2681313 h 268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1692" h="2681313">
                <a:moveTo>
                  <a:pt x="0" y="0"/>
                </a:moveTo>
                <a:cubicBezTo>
                  <a:pt x="1206873" y="15165"/>
                  <a:pt x="1142791" y="1686874"/>
                  <a:pt x="1811692" y="2681313"/>
                </a:cubicBezTo>
              </a:path>
            </a:pathLst>
          </a:custGeom>
          <a:noFill/>
          <a:ln w="1905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805A50-4885-5EF4-D93D-AAF1CB2FFF63}"/>
              </a:ext>
            </a:extLst>
          </p:cNvPr>
          <p:cNvSpPr txBox="1"/>
          <p:nvPr/>
        </p:nvSpPr>
        <p:spPr>
          <a:xfrm>
            <a:off x="7329038" y="2355659"/>
            <a:ext cx="504063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Non-optimized, </a:t>
            </a:r>
          </a:p>
          <a:p>
            <a:pPr defTabSz="685800"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yet quite flexible.</a:t>
            </a: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52ED42-DB71-FD01-5B53-374FDDC6A718}"/>
              </a:ext>
            </a:extLst>
          </p:cNvPr>
          <p:cNvSpPr txBox="1"/>
          <p:nvPr/>
        </p:nvSpPr>
        <p:spPr>
          <a:xfrm>
            <a:off x="7035281" y="350825"/>
            <a:ext cx="218824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Non-flexible, very robust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and easily mountable.</a:t>
            </a:r>
            <a:endParaRPr lang="en-US" sz="1350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8638018-08EC-D14C-3E62-40259E80A6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2591" y="1659222"/>
            <a:ext cx="1874813" cy="16052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EA85E56-F55A-2028-B227-2AB1E5C39E4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730" t="12124" r="8117" b="13293"/>
          <a:stretch/>
        </p:blipFill>
        <p:spPr>
          <a:xfrm>
            <a:off x="2494954" y="1650506"/>
            <a:ext cx="1365991" cy="16379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5DB8C29-F252-BB82-6AF7-F1A0AAE8F6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5107" y="2705087"/>
            <a:ext cx="2133785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5035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59D86-0227-9B12-F31B-14442EE29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9A69C7-3422-71BF-2A8E-80B2FBA2FB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EEA38F-E3F6-63C5-50E0-DCD6BD8E1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Element Modelling of induced AC losses</a:t>
            </a:r>
          </a:p>
        </p:txBody>
      </p:sp>
      <p:pic>
        <p:nvPicPr>
          <p:cNvPr id="3" name="Graphic 34">
            <a:extLst>
              <a:ext uri="{FF2B5EF4-FFF2-40B4-BE49-F238E27FC236}">
                <a16:creationId xmlns:a16="http://schemas.microsoft.com/office/drawing/2014/main" id="{206756A5-9E64-D7C1-E37E-28F12864CA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86831" y="274465"/>
            <a:ext cx="1400755" cy="633357"/>
          </a:xfrm>
          <a:prstGeom prst="rect">
            <a:avLst/>
          </a:prstGeom>
          <a:effectLst/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07CC64-7C29-6141-9A68-1AB6A0255F85}"/>
              </a:ext>
            </a:extLst>
          </p:cNvPr>
          <p:cNvSpPr txBox="1">
            <a:spLocks/>
          </p:cNvSpPr>
          <p:nvPr/>
        </p:nvSpPr>
        <p:spPr>
          <a:xfrm>
            <a:off x="3676297" y="5329734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J. Dular, M. Wozniak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BCE812A0-FEFC-9382-33F3-13AB91E7AE8E}"/>
                  </a:ext>
                </a:extLst>
              </p:cNvPr>
              <p:cNvSpPr txBox="1"/>
              <p:nvPr/>
            </p:nvSpPr>
            <p:spPr>
              <a:xfrm>
                <a:off x="273110" y="642609"/>
                <a:ext cx="851447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Preliminary results </a:t>
                </a:r>
                <a:r>
                  <a:rPr lang="en-US" sz="1600" dirty="0">
                    <a:solidFill>
                      <a:srgbClr val="C00000"/>
                    </a:solidFill>
                  </a:rPr>
                  <a:t>(work in progress)</a:t>
                </a:r>
                <a:r>
                  <a:rPr lang="en-US" sz="1600" b="1" dirty="0"/>
                  <a:t>:</a:t>
                </a:r>
              </a:p>
              <a:p>
                <a:pPr marL="642366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BE" sz="1600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fr-B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BE" sz="16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fr-BE" sz="16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fr-BE" sz="1600" b="0" i="0" smtClean="0">
                        <a:latin typeface="Cambria Math" panose="02040503050406030204" pitchFamily="18" charset="0"/>
                      </a:rPr>
                      <m:t>Sn</m:t>
                    </m:r>
                  </m:oMath>
                </a14:m>
                <a:r>
                  <a:rPr lang="en-US" sz="1600" dirty="0"/>
                  <a:t> strand; 40-strand cable (contact resistance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B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BE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BE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fr-BE" sz="1600" b="0" i="1" smtClean="0"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r>
                  <a:rPr lang="en-US" sz="1600" dirty="0"/>
                  <a:t> µ</a:t>
                </a:r>
                <a:r>
                  <a:rPr lang="el-GR" sz="1600" dirty="0"/>
                  <a:t>Ω</a:t>
                </a:r>
                <a:r>
                  <a:rPr lang="fr-BE" sz="1600" dirty="0"/>
                  <a:t>).</a:t>
                </a:r>
                <a:endParaRPr lang="en-US" sz="1600" dirty="0"/>
              </a:p>
              <a:p>
                <a:pPr marL="642366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Parallel background field up to 13 T; transport current up to 14 kA; temperature 4.5 K.</a:t>
                </a:r>
              </a:p>
              <a:p>
                <a:pPr marL="642366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E-CLIQ excitation current 6 A (2016 A-turns), various frequencies.</a:t>
                </a:r>
              </a:p>
              <a:p>
                <a:pPr marL="642366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BCE812A0-FEFC-9382-33F3-13AB91E7A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10" y="642609"/>
                <a:ext cx="8514476" cy="1323439"/>
              </a:xfrm>
              <a:prstGeom prst="rect">
                <a:avLst/>
              </a:prstGeom>
              <a:blipFill>
                <a:blip r:embed="rId6"/>
                <a:stretch>
                  <a:fillRect l="-286" t="-1376" r="-2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raphique 11">
            <a:extLst>
              <a:ext uri="{FF2B5EF4-FFF2-40B4-BE49-F238E27FC236}">
                <a16:creationId xmlns:a16="http://schemas.microsoft.com/office/drawing/2014/main" id="{30501381-3334-4A4C-B053-DC497CB866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3110" y="3554728"/>
            <a:ext cx="2909716" cy="1616510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C0AE742F-9769-A1A7-20ED-78D20A826C7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82826" y="3554728"/>
            <a:ext cx="2909716" cy="1616510"/>
          </a:xfrm>
          <a:prstGeom prst="rect">
            <a:avLst/>
          </a:prstGeom>
        </p:spPr>
      </p:pic>
      <p:pic>
        <p:nvPicPr>
          <p:cNvPr id="18" name="Graphique 17">
            <a:extLst>
              <a:ext uri="{FF2B5EF4-FFF2-40B4-BE49-F238E27FC236}">
                <a16:creationId xmlns:a16="http://schemas.microsoft.com/office/drawing/2014/main" id="{93F2EAA8-4184-5CC6-C636-EA4FE2A898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092542" y="3554728"/>
            <a:ext cx="2909716" cy="16165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7030EA2-CBD2-D853-43E1-1F075A5F7A4F}"/>
                  </a:ext>
                </a:extLst>
              </p:cNvPr>
              <p:cNvSpPr txBox="1"/>
              <p:nvPr/>
            </p:nvSpPr>
            <p:spPr>
              <a:xfrm>
                <a:off x="673868" y="3725980"/>
                <a:ext cx="1206500" cy="308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BE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BE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fr-BE" b="0" dirty="0"/>
                  <a:t> Hz</a:t>
                </a:r>
                <a:endParaRPr lang="en-US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7030EA2-CBD2-D853-43E1-1F075A5F7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68" y="3725980"/>
                <a:ext cx="1206500" cy="308418"/>
              </a:xfrm>
              <a:prstGeom prst="rect">
                <a:avLst/>
              </a:prstGeom>
              <a:blipFill>
                <a:blip r:embed="rId15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E634B65C-E5CB-2094-8608-A0B4AB620CC3}"/>
                  </a:ext>
                </a:extLst>
              </p:cNvPr>
              <p:cNvSpPr txBox="1"/>
              <p:nvPr/>
            </p:nvSpPr>
            <p:spPr>
              <a:xfrm>
                <a:off x="3583584" y="3725980"/>
                <a:ext cx="1206500" cy="308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BE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BE" b="0" i="1" smtClean="0">
                        <a:latin typeface="Cambria Math" panose="02040503050406030204" pitchFamily="18" charset="0"/>
                      </a:rPr>
                      <m:t>=100</m:t>
                    </m:r>
                  </m:oMath>
                </a14:m>
                <a:r>
                  <a:rPr lang="fr-BE" b="0" dirty="0"/>
                  <a:t> Hz</a:t>
                </a:r>
                <a:endParaRPr lang="en-US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E634B65C-E5CB-2094-8608-A0B4AB620C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584" y="3725980"/>
                <a:ext cx="1206500" cy="308418"/>
              </a:xfrm>
              <a:prstGeom prst="rect">
                <a:avLst/>
              </a:prstGeom>
              <a:blipFill>
                <a:blip r:embed="rId16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4146EF65-ABD3-9C12-EFBB-56AC99FF0936}"/>
                  </a:ext>
                </a:extLst>
              </p:cNvPr>
              <p:cNvSpPr txBox="1"/>
              <p:nvPr/>
            </p:nvSpPr>
            <p:spPr>
              <a:xfrm>
                <a:off x="7556727" y="3775169"/>
                <a:ext cx="1206500" cy="308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BE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BE" b="0" i="1" smtClean="0">
                        <a:latin typeface="Cambria Math" panose="02040503050406030204" pitchFamily="18" charset="0"/>
                      </a:rPr>
                      <m:t>=300</m:t>
                    </m:r>
                  </m:oMath>
                </a14:m>
                <a:r>
                  <a:rPr lang="fr-BE" b="0" dirty="0"/>
                  <a:t> Hz</a:t>
                </a:r>
                <a:endParaRPr lang="en-US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4146EF65-ABD3-9C12-EFBB-56AC99FF0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6727" y="3775169"/>
                <a:ext cx="1206500" cy="308418"/>
              </a:xfrm>
              <a:prstGeom prst="rect">
                <a:avLst/>
              </a:prstGeom>
              <a:blipFill>
                <a:blip r:embed="rId17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ecliq_example">
            <a:hlinkClick r:id="" action="ppaction://media"/>
            <a:extLst>
              <a:ext uri="{FF2B5EF4-FFF2-40B4-BE49-F238E27FC236}">
                <a16:creationId xmlns:a16="http://schemas.microsoft.com/office/drawing/2014/main" id="{9E165D0A-AF20-7D43-9F10-4559BBE8B96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2320336" y="1786523"/>
            <a:ext cx="4503328" cy="1472182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719495C1-94AA-5609-F246-1B611803D94C}"/>
              </a:ext>
            </a:extLst>
          </p:cNvPr>
          <p:cNvSpPr txBox="1"/>
          <p:nvPr/>
        </p:nvSpPr>
        <p:spPr>
          <a:xfrm>
            <a:off x="2245978" y="3230062"/>
            <a:ext cx="47254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/>
              <a:t>Shown without background field and transport current for easier visualization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BBA6D81-4BB1-FB9E-CE59-CE373120C0D7}"/>
              </a:ext>
            </a:extLst>
          </p:cNvPr>
          <p:cNvSpPr txBox="1"/>
          <p:nvPr/>
        </p:nvSpPr>
        <p:spPr>
          <a:xfrm>
            <a:off x="442042" y="3491552"/>
            <a:ext cx="36181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/>
              <a:t>Instantaneous power loss for various frequencies:</a:t>
            </a:r>
          </a:p>
        </p:txBody>
      </p:sp>
    </p:spTree>
    <p:extLst>
      <p:ext uri="{BB962C8B-B14F-4D97-AF65-F5344CB8AC3E}">
        <p14:creationId xmlns:p14="http://schemas.microsoft.com/office/powerpoint/2010/main" val="294006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1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C22C77-0053-9223-93F0-6E3783848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590DC-ADE6-CC09-B988-60EA1DF24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46363A-3015-087C-E182-96581AAD1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Transfer Function Measurements (TFMs)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E27BD5-BB2F-0C0B-DF38-62DE42F63D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70"/>
            <a:ext cx="8771976" cy="143180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TFM to get a better understanding of the coupling between E-CLIQ and cable.</a:t>
            </a:r>
          </a:p>
          <a:p>
            <a:r>
              <a:rPr lang="en-US" dirty="0"/>
              <a:t>TFM done on an isolated single E-CLIQ coil.</a:t>
            </a:r>
          </a:p>
          <a:p>
            <a:r>
              <a:rPr lang="en-US" dirty="0"/>
              <a:t>TFM have been done on the E-CLIQs in SMC109 at RT and 4.5 K.</a:t>
            </a:r>
          </a:p>
          <a:p>
            <a:r>
              <a:rPr lang="en-US" dirty="0"/>
              <a:t>Data still has to be analyzed.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E4E8DD-B22E-B503-24CD-5B1D981E1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609" y="2540320"/>
            <a:ext cx="2982467" cy="19832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0217B8-9A75-C603-CEA1-A7D05C085B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087" y="2540320"/>
            <a:ext cx="2974935" cy="19832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89B34E-B045-C714-9FD8-A26CA3B00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55" y="2540320"/>
            <a:ext cx="2977445" cy="19832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27DBB92-9B3F-BC19-165A-FD3262DFD74B}"/>
              </a:ext>
            </a:extLst>
          </p:cNvPr>
          <p:cNvSpPr txBox="1"/>
          <p:nvPr/>
        </p:nvSpPr>
        <p:spPr>
          <a:xfrm>
            <a:off x="1093322" y="2236068"/>
            <a:ext cx="925978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Isolated</a:t>
            </a:r>
            <a:endParaRPr lang="en-GB" sz="14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85CB1A-1211-68E2-3F9D-E174C887B544}"/>
              </a:ext>
            </a:extLst>
          </p:cNvPr>
          <p:cNvSpPr txBox="1"/>
          <p:nvPr/>
        </p:nvSpPr>
        <p:spPr>
          <a:xfrm>
            <a:off x="4176957" y="2240565"/>
            <a:ext cx="925978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RT</a:t>
            </a:r>
            <a:endParaRPr lang="en-GB" sz="1400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C6F0D9-6DD5-4E61-0A53-49490D920E12}"/>
              </a:ext>
            </a:extLst>
          </p:cNvPr>
          <p:cNvSpPr txBox="1"/>
          <p:nvPr/>
        </p:nvSpPr>
        <p:spPr>
          <a:xfrm>
            <a:off x="6169065" y="2236068"/>
            <a:ext cx="29749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4.5 K (magnet is not powered)</a:t>
            </a:r>
            <a:endParaRPr lang="en-GB" sz="1400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301A08-AC00-71DA-A094-6EBFDDE28CA7}"/>
              </a:ext>
            </a:extLst>
          </p:cNvPr>
          <p:cNvSpPr txBox="1"/>
          <p:nvPr/>
        </p:nvSpPr>
        <p:spPr>
          <a:xfrm>
            <a:off x="33055" y="4561755"/>
            <a:ext cx="468902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/>
              <a:t>Y-axes of the different plots are scaled differently. </a:t>
            </a:r>
            <a:br>
              <a:rPr lang="en-US" sz="1050" i="1" dirty="0"/>
            </a:br>
            <a:r>
              <a:rPr lang="en-US" sz="1050" i="1" dirty="0"/>
              <a:t>Resistance is exactly as expected.</a:t>
            </a:r>
            <a:endParaRPr lang="en-GB" sz="1050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F4FBF4-2C2D-FF37-B61B-0D89D8C11F8B}"/>
              </a:ext>
            </a:extLst>
          </p:cNvPr>
          <p:cNvSpPr/>
          <p:nvPr/>
        </p:nvSpPr>
        <p:spPr>
          <a:xfrm>
            <a:off x="7135586" y="2743200"/>
            <a:ext cx="658585" cy="1540329"/>
          </a:xfrm>
          <a:prstGeom prst="rect">
            <a:avLst/>
          </a:prstGeom>
          <a:solidFill>
            <a:srgbClr val="92D050">
              <a:alpha val="21000"/>
            </a:srgb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89323C-D6FB-A81D-3FAA-A6260BCE3B51}"/>
              </a:ext>
            </a:extLst>
          </p:cNvPr>
          <p:cNvSpPr txBox="1"/>
          <p:nvPr/>
        </p:nvSpPr>
        <p:spPr>
          <a:xfrm>
            <a:off x="6368625" y="4592160"/>
            <a:ext cx="21925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i="1" dirty="0"/>
              <a:t>Region of interest.</a:t>
            </a:r>
            <a:endParaRPr lang="en-GB" sz="1050" i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66CACFA-722E-B8A3-59DF-40F7D4CA1131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7372349" y="4283529"/>
            <a:ext cx="92530" cy="319511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457725EF-4652-2238-CDDF-41D33479CB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10829678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D35AA5-7B2E-8398-2D0E-816F602B7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1F35D-2110-77D7-A442-995F181FCD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CDA70C-7EB8-4C40-9F02-B50F31F35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next?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D125F8-EEA0-01D6-E275-3026A454562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E-CLIQ placement on the top/bottom sides of the coil.</a:t>
            </a:r>
          </a:p>
          <a:p>
            <a:r>
              <a:rPr lang="en-US" sz="2000" dirty="0"/>
              <a:t>Similar to where a traditional quench heater would be placed.</a:t>
            </a:r>
          </a:p>
          <a:p>
            <a:r>
              <a:rPr lang="en-US" sz="2000" dirty="0"/>
              <a:t>Allows probing of high and low field performance.</a:t>
            </a:r>
          </a:p>
          <a:p>
            <a:r>
              <a:rPr lang="en-US" sz="2000" dirty="0"/>
              <a:t>Effect of distance between E-CLIQ and SMC, electrical robustness.</a:t>
            </a:r>
          </a:p>
          <a:p>
            <a:endParaRPr lang="en-GB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E4EFDC-B6B3-B09E-6FD3-A6182D63C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44" y="2265620"/>
            <a:ext cx="5962032" cy="2828998"/>
          </a:xfrm>
          <a:prstGeom prst="rect">
            <a:avLst/>
          </a:prstGeom>
        </p:spPr>
      </p:pic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8D4AF89D-8B43-A603-8791-10B5017E81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57B079-517A-4E7C-F3AB-DABC3661DB00}"/>
              </a:ext>
            </a:extLst>
          </p:cNvPr>
          <p:cNvSpPr txBox="1"/>
          <p:nvPr/>
        </p:nvSpPr>
        <p:spPr>
          <a:xfrm>
            <a:off x="169252" y="4899025"/>
            <a:ext cx="46545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chemeClr val="accent6"/>
                </a:solidFill>
              </a:rPr>
              <a:t>E-CLIQ positions are not yet fixed*</a:t>
            </a:r>
            <a:endParaRPr lang="en-GB" sz="10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9933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F1250F-F5EC-1BAE-B09C-9337D9317B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748AA-A9FD-F452-A421-BC07EEB13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AE913D-8446-2CA4-1F6E-3135633C4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next?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25131E-9F85-0549-4E12-13EF51E5011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7432" indent="0">
              <a:buNone/>
            </a:pPr>
            <a:r>
              <a:rPr lang="en-US" dirty="0"/>
              <a:t>Protection studies:</a:t>
            </a:r>
          </a:p>
          <a:p>
            <a:r>
              <a:rPr lang="en-US" dirty="0"/>
              <a:t>Quantify what kind of E-CLIQ configuration is needed to protect a full-sized accelerator magnet.</a:t>
            </a:r>
          </a:p>
          <a:p>
            <a:r>
              <a:rPr lang="en-US" dirty="0"/>
              <a:t>Realistically achievable?</a:t>
            </a:r>
          </a:p>
          <a:p>
            <a:endParaRPr lang="en-US" dirty="0"/>
          </a:p>
          <a:p>
            <a:pPr marL="27432" indent="0">
              <a:buNone/>
            </a:pPr>
            <a:r>
              <a:rPr lang="en-US" dirty="0"/>
              <a:t>New E-CLIQ devices:</a:t>
            </a:r>
          </a:p>
          <a:p>
            <a:r>
              <a:rPr lang="en-US" dirty="0"/>
              <a:t>Design new E-CLIQ devices optimized for use with a capacitor bank.</a:t>
            </a:r>
          </a:p>
          <a:p>
            <a:r>
              <a:rPr lang="en-US" dirty="0"/>
              <a:t>Size and quantify capacitor bank needs for the new E-CLIQs.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B6B97A9B-F0C7-EA7E-D392-F33EE926F9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7448992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CF2956-32D4-3629-5407-1A148B647F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606F0-A7CA-3946-72E7-8E25AB2D8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197CAA-32A5-EF29-5B54-2386A1335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8F27EC-7712-001C-7BF0-C081A8AE49B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E-CLIQ v2 has been </a:t>
            </a:r>
            <a:r>
              <a:rPr lang="en-US" sz="2000" dirty="0">
                <a:solidFill>
                  <a:srgbClr val="00B050"/>
                </a:solidFill>
              </a:rPr>
              <a:t>successfully demonstrated </a:t>
            </a:r>
            <a:r>
              <a:rPr lang="en-US" sz="2000" dirty="0"/>
              <a:t>on SMC108 &amp; SMC109.</a:t>
            </a:r>
          </a:p>
          <a:p>
            <a:r>
              <a:rPr lang="en-US" sz="2000" dirty="0"/>
              <a:t>Fast quench initiation in high field of &lt; 1 </a:t>
            </a:r>
            <a:r>
              <a:rPr lang="en-US" sz="2000" dirty="0" err="1"/>
              <a:t>ms.</a:t>
            </a:r>
            <a:r>
              <a:rPr lang="en-US" sz="2000" dirty="0"/>
              <a:t> </a:t>
            </a:r>
            <a:endParaRPr lang="en-GB" sz="2000" dirty="0"/>
          </a:p>
          <a:p>
            <a:r>
              <a:rPr lang="en-GB" sz="2000" dirty="0"/>
              <a:t>Demonstrated effectiveness in a wide frequency range from 50 to 4000 Hz.</a:t>
            </a:r>
          </a:p>
          <a:p>
            <a:r>
              <a:rPr lang="en-GB" sz="2000" dirty="0"/>
              <a:t>Demonstrated the ability to induce a quench down to low magnet currents.</a:t>
            </a:r>
          </a:p>
          <a:p>
            <a:r>
              <a:rPr lang="en-GB" sz="2000" dirty="0"/>
              <a:t>Primarily loss mechanism is hysteresis loss, strongly suggested by experimental results and by simulation.</a:t>
            </a:r>
          </a:p>
          <a:p>
            <a:endParaRPr lang="en-GB" sz="2000" dirty="0"/>
          </a:p>
          <a:p>
            <a:pPr marL="27432" indent="0" algn="ctr">
              <a:buNone/>
            </a:pPr>
            <a:r>
              <a:rPr lang="en-GB" sz="2000" u="sng" dirty="0"/>
              <a:t>How does its performance scale to a full-size magnet?</a:t>
            </a:r>
            <a:endParaRPr lang="en-US" sz="2000" u="sng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1F328A13-D6E5-24A5-FAB7-B5C0B2F5E3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223034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875069-5BE1-94D4-3FA9-45E1537218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D1814-57E0-F183-ECCE-2429A0ABCB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66E493-F86F-F6DC-078C-9CB7E5A7B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Special thanks to: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E2ED3D-D2AA-88E4-BBEB-8BBD124A9128}"/>
              </a:ext>
            </a:extLst>
          </p:cNvPr>
          <p:cNvSpPr txBox="1"/>
          <p:nvPr/>
        </p:nvSpPr>
        <p:spPr>
          <a:xfrm>
            <a:off x="457526" y="817132"/>
            <a:ext cx="8584874" cy="3117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927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J.C. Perez, A. Haziot, </a:t>
            </a:r>
            <a:r>
              <a:rPr lang="en-GB" dirty="0"/>
              <a:t>N. Peray, C. Fernandes, F. Garnier, G. Maury, D. Cote and B. </a:t>
            </a:r>
            <a:r>
              <a:rPr lang="en-GB" dirty="0" err="1"/>
              <a:t>Fornes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SM18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G. Willering, M. Boczan, J.-L. Guyon and J. Feuvrier</a:t>
            </a:r>
          </a:p>
          <a:p>
            <a:endParaRPr lang="en-US" dirty="0"/>
          </a:p>
          <a:p>
            <a:r>
              <a:rPr lang="en-US" b="1" dirty="0"/>
              <a:t>PCB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B. Mehl</a:t>
            </a:r>
          </a:p>
          <a:p>
            <a:endParaRPr lang="en-US" b="1" dirty="0"/>
          </a:p>
          <a:p>
            <a:r>
              <a:rPr lang="en-US" b="1" dirty="0" err="1"/>
              <a:t>Cryolab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P. Borges de Sousa</a:t>
            </a:r>
          </a:p>
          <a:p>
            <a:endParaRPr lang="en-US" dirty="0"/>
          </a:p>
          <a:p>
            <a:r>
              <a:rPr lang="en-US" b="1" dirty="0"/>
              <a:t>Machine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A. Verweij, M. Wozniak, J. Dular and G. West</a:t>
            </a:r>
            <a:endParaRPr lang="en-GB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594E2754-BA58-E92D-C779-E4CCEDEC2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42530224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61BE17-6324-18B9-D233-08B3A22C5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1E034-9E80-1494-56AD-E9812EFF9B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0620D2-124B-BB6D-C295-CC43A36BF96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1917700"/>
            <a:ext cx="8771976" cy="3236790"/>
          </a:xfrm>
        </p:spPr>
        <p:txBody>
          <a:bodyPr>
            <a:normAutofit/>
          </a:bodyPr>
          <a:lstStyle/>
          <a:p>
            <a:pPr marL="27432" indent="0" algn="ctr">
              <a:buNone/>
            </a:pPr>
            <a:r>
              <a:rPr lang="en-US" sz="5400" dirty="0"/>
              <a:t>Questions?</a:t>
            </a:r>
            <a:endParaRPr lang="en-GB" sz="5400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DF4CDB5-99FB-77E3-5618-03DFA4921A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171258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DAC115-B14F-A251-58DC-58BDC5D0BB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4550EB-9099-DEDB-E931-2AC4EB4E66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EE5D9C8-0111-9358-C0E6-E87E46381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software in Python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930DB8-D291-FDAD-A741-FEFB76F61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391" y="945268"/>
            <a:ext cx="2730645" cy="28880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0EB9F8-7431-FC7A-8F95-A4A7A3C95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086" y="920648"/>
            <a:ext cx="2572662" cy="2888050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58BC6A44-8675-C8A8-BD71-D999181ADF32}"/>
              </a:ext>
            </a:extLst>
          </p:cNvPr>
          <p:cNvSpPr/>
          <p:nvPr/>
        </p:nvSpPr>
        <p:spPr>
          <a:xfrm>
            <a:off x="5485315" y="2069863"/>
            <a:ext cx="811492" cy="36816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66FA7E-CE58-C84C-52D4-2BE6F7DDC463}"/>
              </a:ext>
            </a:extLst>
          </p:cNvPr>
          <p:cNvSpPr txBox="1"/>
          <p:nvPr/>
        </p:nvSpPr>
        <p:spPr>
          <a:xfrm>
            <a:off x="5459501" y="1870302"/>
            <a:ext cx="671979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.</a:t>
            </a:r>
            <a:r>
              <a:rPr lang="en-US" dirty="0" err="1"/>
              <a:t>dxf</a:t>
            </a:r>
            <a:endParaRPr lang="en-GB" dirty="0"/>
          </a:p>
        </p:txBody>
      </p:sp>
      <p:sp>
        <p:nvSpPr>
          <p:cNvPr id="14" name="Arrow: Bent 13">
            <a:extLst>
              <a:ext uri="{FF2B5EF4-FFF2-40B4-BE49-F238E27FC236}">
                <a16:creationId xmlns:a16="http://schemas.microsoft.com/office/drawing/2014/main" id="{F66D2D87-E852-4C2B-8022-E1FE7E2CC0A5}"/>
              </a:ext>
            </a:extLst>
          </p:cNvPr>
          <p:cNvSpPr/>
          <p:nvPr/>
        </p:nvSpPr>
        <p:spPr>
          <a:xfrm flipV="1">
            <a:off x="4025406" y="4059994"/>
            <a:ext cx="1761664" cy="685800"/>
          </a:xfrm>
          <a:prstGeom prst="bentArrow">
            <a:avLst>
              <a:gd name="adj1" fmla="val 25000"/>
              <a:gd name="adj2" fmla="val 29365"/>
              <a:gd name="adj3" fmla="val 25000"/>
              <a:gd name="adj4" fmla="val 43750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0F1CE6-49ED-CF11-BE3F-C5E0C71A9245}"/>
              </a:ext>
            </a:extLst>
          </p:cNvPr>
          <p:cNvSpPr txBox="1"/>
          <p:nvPr/>
        </p:nvSpPr>
        <p:spPr>
          <a:xfrm>
            <a:off x="4206487" y="4158720"/>
            <a:ext cx="1438214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Calc. properties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7994D2-73D5-3154-CA1D-D98B802554B6}"/>
              </a:ext>
            </a:extLst>
          </p:cNvPr>
          <p:cNvSpPr txBox="1"/>
          <p:nvPr/>
        </p:nvSpPr>
        <p:spPr>
          <a:xfrm>
            <a:off x="5867324" y="4026417"/>
            <a:ext cx="2735091" cy="95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Inductance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Field/Ampere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Expected resistance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784A7C-8CA6-5BA4-4D63-C2DA2091DB3E}"/>
              </a:ext>
            </a:extLst>
          </p:cNvPr>
          <p:cNvSpPr txBox="1"/>
          <p:nvPr/>
        </p:nvSpPr>
        <p:spPr>
          <a:xfrm>
            <a:off x="287474" y="675591"/>
            <a:ext cx="197682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Step 1: E-CLIQ design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B21EACA-F76F-834F-8DBC-8B789F9879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25"/>
          <a:stretch/>
        </p:blipFill>
        <p:spPr>
          <a:xfrm rot="5400000">
            <a:off x="-462899" y="1730262"/>
            <a:ext cx="3794752" cy="2429828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6148FE9D-0F1A-3775-9812-85132378F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2674016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102131-03DB-083F-C39D-CC8511BE0D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15976-5EF3-175F-D227-B9EAD20F65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611A34B-8030-38C5-5E6C-8BB65FCEF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software in Python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5C66BE-C8FC-B0C0-98F3-38CDA00A935E}"/>
              </a:ext>
            </a:extLst>
          </p:cNvPr>
          <p:cNvSpPr txBox="1"/>
          <p:nvPr/>
        </p:nvSpPr>
        <p:spPr>
          <a:xfrm>
            <a:off x="287474" y="675591"/>
            <a:ext cx="233429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Step 2: Powering response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9DE9B90-80A3-0F6C-2B58-3911D414802B}"/>
              </a:ext>
            </a:extLst>
          </p:cNvPr>
          <p:cNvGrpSpPr/>
          <p:nvPr/>
        </p:nvGrpSpPr>
        <p:grpSpPr>
          <a:xfrm>
            <a:off x="320877" y="1079386"/>
            <a:ext cx="2728513" cy="3960023"/>
            <a:chOff x="24891351" y="5768815"/>
            <a:chExt cx="5096901" cy="7397380"/>
          </a:xfrm>
        </p:grpSpPr>
        <p:pic>
          <p:nvPicPr>
            <p:cNvPr id="10" name="Picture 9" descr="A graph of a function&#10;&#10;Description automatically generated">
              <a:extLst>
                <a:ext uri="{FF2B5EF4-FFF2-40B4-BE49-F238E27FC236}">
                  <a16:creationId xmlns:a16="http://schemas.microsoft.com/office/drawing/2014/main" id="{61801D26-BC39-D9E1-4980-53E09442A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77805" y="9001898"/>
              <a:ext cx="4589264" cy="344194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A48D38-4739-C6E3-EF82-D05196F2F562}"/>
                </a:ext>
              </a:extLst>
            </p:cNvPr>
            <p:cNvSpPr txBox="1"/>
            <p:nvPr/>
          </p:nvSpPr>
          <p:spPr>
            <a:xfrm>
              <a:off x="24891351" y="12303798"/>
              <a:ext cx="5096901" cy="8623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dirty="0">
                  <a:solidFill>
                    <a:prstClr val="black"/>
                  </a:solidFill>
                  <a:latin typeface="Calibri" panose="020F0502020204030204"/>
                </a:rPr>
                <a:t>Example E-CLIQ EM behavior (change in temperature considered).</a:t>
              </a:r>
              <a:endParaRPr lang="en-GB" sz="1000" i="1" dirty="0"/>
            </a:p>
          </p:txBody>
        </p:sp>
        <p:pic>
          <p:nvPicPr>
            <p:cNvPr id="12" name="Picture 11" descr="A graph of a function&#10;&#10;Description automatically generated">
              <a:extLst>
                <a:ext uri="{FF2B5EF4-FFF2-40B4-BE49-F238E27FC236}">
                  <a16:creationId xmlns:a16="http://schemas.microsoft.com/office/drawing/2014/main" id="{FA6DEBF5-849A-D577-3D1F-06225F04A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12537" y="5768815"/>
              <a:ext cx="4454532" cy="334090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E456E46-6B55-CA9C-609D-314A35C95F43}"/>
              </a:ext>
            </a:extLst>
          </p:cNvPr>
          <p:cNvGrpSpPr/>
          <p:nvPr/>
        </p:nvGrpSpPr>
        <p:grpSpPr>
          <a:xfrm>
            <a:off x="6042106" y="818457"/>
            <a:ext cx="3148502" cy="2326112"/>
            <a:chOff x="34999450" y="4341521"/>
            <a:chExt cx="5951221" cy="446341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F782F55-663F-4427-7E66-DFF21F919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4999450" y="4341521"/>
              <a:ext cx="5951221" cy="4463416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22DEE6-319F-03F7-6560-E97510052652}"/>
                </a:ext>
              </a:extLst>
            </p:cNvPr>
            <p:cNvSpPr txBox="1"/>
            <p:nvPr/>
          </p:nvSpPr>
          <p:spPr>
            <a:xfrm>
              <a:off x="37928789" y="5794936"/>
              <a:ext cx="2933785" cy="15945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Expected temperature increase using the calculated loss.</a:t>
              </a:r>
              <a:endParaRPr lang="en-GB" sz="1200"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A9D658CB-513D-FB95-438C-DE7E0D9DA6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82140" y="818457"/>
            <a:ext cx="3024755" cy="226856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6AF179-7EF4-8798-8767-B41280DBB1E5}"/>
              </a:ext>
            </a:extLst>
          </p:cNvPr>
          <p:cNvSpPr txBox="1"/>
          <p:nvPr/>
        </p:nvSpPr>
        <p:spPr>
          <a:xfrm>
            <a:off x="3976887" y="955518"/>
            <a:ext cx="18447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Decrease in loss due to heating </a:t>
            </a:r>
            <a:r>
              <a:rPr lang="en-US" sz="1050" dirty="0">
                <a:sym typeface="Wingdings" panose="05000000000000000000" pitchFamily="2" charset="2"/>
              </a:rPr>
              <a:t> increase of R.</a:t>
            </a:r>
            <a:endParaRPr lang="en-GB" sz="105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3298BB7-9049-B5AF-C361-639E53EC61AA}"/>
              </a:ext>
            </a:extLst>
          </p:cNvPr>
          <p:cNvCxnSpPr>
            <a:cxnSpLocks/>
          </p:cNvCxnSpPr>
          <p:nvPr/>
        </p:nvCxnSpPr>
        <p:spPr>
          <a:xfrm>
            <a:off x="4164840" y="1452126"/>
            <a:ext cx="1579613" cy="456607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913AB16A-42E1-4B3B-0926-AD34281E244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" b="894"/>
          <a:stretch/>
        </p:blipFill>
        <p:spPr>
          <a:xfrm>
            <a:off x="6963024" y="3070280"/>
            <a:ext cx="1723777" cy="167468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FC5A3BF-8B48-957C-E6E9-7A4BA8BB08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1809" y="4769238"/>
            <a:ext cx="1743524" cy="233697"/>
          </a:xfrm>
          <a:prstGeom prst="rect">
            <a:avLst/>
          </a:prstGeom>
        </p:spPr>
      </p:pic>
      <p:pic>
        <p:nvPicPr>
          <p:cNvPr id="23" name="Picture 2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D598913B-C9B1-32A9-77DD-87E44F86BF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685" y="2978103"/>
            <a:ext cx="3533925" cy="2120355"/>
          </a:xfrm>
          <a:prstGeom prst="rect">
            <a:avLst/>
          </a:prstGeom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637B4AF7-7880-913D-79B9-A31E31BF0953}"/>
              </a:ext>
            </a:extLst>
          </p:cNvPr>
          <p:cNvSpPr/>
          <p:nvPr/>
        </p:nvSpPr>
        <p:spPr>
          <a:xfrm>
            <a:off x="2807523" y="2661256"/>
            <a:ext cx="516710" cy="331513"/>
          </a:xfrm>
          <a:prstGeom prst="rightArrow">
            <a:avLst/>
          </a:prstGeom>
          <a:noFill/>
          <a:ln w="6350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F098AE-BCEC-2C78-5CA2-B617AAEA3566}"/>
              </a:ext>
            </a:extLst>
          </p:cNvPr>
          <p:cNvSpPr txBox="1"/>
          <p:nvPr/>
        </p:nvSpPr>
        <p:spPr>
          <a:xfrm>
            <a:off x="5109584" y="551638"/>
            <a:ext cx="2165978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Step 3: Loss calculations</a:t>
            </a:r>
            <a:endParaRPr lang="en-GB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68761C4-1713-A1BB-F50E-16A9D229A6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0" y="3262377"/>
            <a:ext cx="780772" cy="358949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03F01A4C-2FF6-B775-ED5F-24066820E3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2043955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EBABC56-2A4B-3953-89CB-FC4005C72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40" y="496925"/>
            <a:ext cx="2177414" cy="2595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6A91AA-6F65-F42F-5214-FF6B873035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730" t="12124" r="8117" b="13293"/>
          <a:stretch/>
        </p:blipFill>
        <p:spPr>
          <a:xfrm>
            <a:off x="2290754" y="648581"/>
            <a:ext cx="1944060" cy="2331127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4DC9965-BD27-056B-1D43-221E230CBC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120372"/>
              </p:ext>
            </p:extLst>
          </p:nvPr>
        </p:nvGraphicFramePr>
        <p:xfrm>
          <a:off x="403520" y="3092839"/>
          <a:ext cx="5462315" cy="1973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285">
                  <a:extLst>
                    <a:ext uri="{9D8B030D-6E8A-4147-A177-3AD203B41FA5}">
                      <a16:colId xmlns:a16="http://schemas.microsoft.com/office/drawing/2014/main" val="921132517"/>
                    </a:ext>
                  </a:extLst>
                </a:gridCol>
                <a:gridCol w="1481773">
                  <a:extLst>
                    <a:ext uri="{9D8B030D-6E8A-4147-A177-3AD203B41FA5}">
                      <a16:colId xmlns:a16="http://schemas.microsoft.com/office/drawing/2014/main" val="2075027927"/>
                    </a:ext>
                  </a:extLst>
                </a:gridCol>
                <a:gridCol w="1486535">
                  <a:extLst>
                    <a:ext uri="{9D8B030D-6E8A-4147-A177-3AD203B41FA5}">
                      <a16:colId xmlns:a16="http://schemas.microsoft.com/office/drawing/2014/main" val="2289346222"/>
                    </a:ext>
                  </a:extLst>
                </a:gridCol>
                <a:gridCol w="848722">
                  <a:extLst>
                    <a:ext uri="{9D8B030D-6E8A-4147-A177-3AD203B41FA5}">
                      <a16:colId xmlns:a16="http://schemas.microsoft.com/office/drawing/2014/main" val="146629238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Designed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Measured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108930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400" dirty="0"/>
                        <a:t>Layers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713402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400" dirty="0"/>
                        <a:t>Turns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0971007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400" dirty="0"/>
                        <a:t>Inductance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118.0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124.5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µH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383333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400" dirty="0"/>
                        <a:t>Resistance (293K)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3.16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3.25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5846174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400" dirty="0"/>
                        <a:t>Resistance (77K)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0.39 (RRR=80)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0.44 (RRR=~45)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2767064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400" dirty="0"/>
                        <a:t>T/A (center)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T/A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42948264"/>
                  </a:ext>
                </a:extLst>
              </a:tr>
            </a:tbl>
          </a:graphicData>
        </a:graphic>
      </p:graphicFrame>
      <p:pic>
        <p:nvPicPr>
          <p:cNvPr id="8" name="WhatsApp Video 2022-12-07 at 17.51.11">
            <a:hlinkClick r:id="" action="ppaction://media"/>
            <a:extLst>
              <a:ext uri="{FF2B5EF4-FFF2-40B4-BE49-F238E27FC236}">
                <a16:creationId xmlns:a16="http://schemas.microsoft.com/office/drawing/2014/main" id="{008E870A-2A03-9662-F5AB-9DA8F32993A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357945" y="864378"/>
            <a:ext cx="2321235" cy="41013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4B795C-0058-5D09-A126-3FD663C1C4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538" y="720749"/>
            <a:ext cx="1697355" cy="226314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E07F1280-0EC1-4421-33D4-4CD7A6C39317}"/>
              </a:ext>
            </a:extLst>
          </p:cNvPr>
          <p:cNvSpPr txBox="1">
            <a:spLocks/>
          </p:cNvSpPr>
          <p:nvPr/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b">
            <a:normAutofit fontScale="75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914400"/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Generation of E-CLIQ</a:t>
            </a:r>
            <a:endParaRPr lang="en-GB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8143CAE3-9C99-FA13-C256-E22F62644A9B}"/>
              </a:ext>
            </a:extLst>
          </p:cNvPr>
          <p:cNvSpPr txBox="1">
            <a:spLocks/>
          </p:cNvSpPr>
          <p:nvPr/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21.03.2025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97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6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C4AE69-A5AC-D5C2-AEF2-34AAA7196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17A67-011D-28B2-7C6A-4A42B496FA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81D60E-1A70-B579-0B49-18CD6AAE1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Robustness Testing</a:t>
            </a:r>
            <a:endParaRPr lang="en-GB" dirty="0"/>
          </a:p>
        </p:txBody>
      </p:sp>
      <p:pic>
        <p:nvPicPr>
          <p:cNvPr id="8" name="Picture 7" descr="Close-up of a machine with wires&#10;&#10;AI-generated content may be incorrect.">
            <a:extLst>
              <a:ext uri="{FF2B5EF4-FFF2-40B4-BE49-F238E27FC236}">
                <a16:creationId xmlns:a16="http://schemas.microsoft.com/office/drawing/2014/main" id="{DF5FAB10-EAB0-DF86-1148-52FD3E1728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758" r="11495" b="22989"/>
          <a:stretch/>
        </p:blipFill>
        <p:spPr>
          <a:xfrm>
            <a:off x="840891" y="705340"/>
            <a:ext cx="4262044" cy="3207518"/>
          </a:xfrm>
          <a:prstGeom prst="rect">
            <a:avLst/>
          </a:prstGeom>
        </p:spPr>
      </p:pic>
      <p:pic>
        <p:nvPicPr>
          <p:cNvPr id="10" name="Picture 9" descr="A hand holding a knife&#10;&#10;AI-generated content may be incorrect.">
            <a:extLst>
              <a:ext uri="{FF2B5EF4-FFF2-40B4-BE49-F238E27FC236}">
                <a16:creationId xmlns:a16="http://schemas.microsoft.com/office/drawing/2014/main" id="{893820E2-22FB-D46B-E637-88DDD13414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33231" r="19472" b="25619"/>
          <a:stretch/>
        </p:blipFill>
        <p:spPr>
          <a:xfrm rot="5400000">
            <a:off x="6065389" y="354349"/>
            <a:ext cx="2208429" cy="26048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2025A7-E81E-6226-2BB1-521FADF47745}"/>
              </a:ext>
            </a:extLst>
          </p:cNvPr>
          <p:cNvSpPr txBox="1"/>
          <p:nvPr/>
        </p:nvSpPr>
        <p:spPr>
          <a:xfrm>
            <a:off x="202772" y="4006399"/>
            <a:ext cx="5405547" cy="117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Tested up to 240 </a:t>
            </a:r>
            <a:r>
              <a:rPr lang="en-US" dirty="0" err="1"/>
              <a:t>kN</a:t>
            </a:r>
            <a:r>
              <a:rPr lang="en-US" dirty="0"/>
              <a:t>, no change in resistance/inductance (together with EN-MME).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Banana shape remained, no change in electrical parameters.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Tested with DC current of 6A for ~ 15 seconds. E-CLIQ ballooned, no change in electrical parameters.</a:t>
            </a:r>
            <a:endParaRPr lang="en-GB" dirty="0"/>
          </a:p>
        </p:txBody>
      </p:sp>
      <p:pic>
        <p:nvPicPr>
          <p:cNvPr id="12" name="Picture 11" descr="A small plastic bag with blue wires&#10;&#10;AI-generated content may be incorrect.">
            <a:extLst>
              <a:ext uri="{FF2B5EF4-FFF2-40B4-BE49-F238E27FC236}">
                <a16:creationId xmlns:a16="http://schemas.microsoft.com/office/drawing/2014/main" id="{18AD0008-2135-AE3A-31B2-780D6687987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88" t="23912" r="26557" b="31915"/>
          <a:stretch/>
        </p:blipFill>
        <p:spPr>
          <a:xfrm>
            <a:off x="5867199" y="2849311"/>
            <a:ext cx="2604808" cy="2270961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74071F14-9687-4A69-A0CA-84E8FD7905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111754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3E908-954B-72C5-12E1-301ECEB691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736096-B796-4A6C-CB21-89518BD6E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3D106AF-9162-6CC5-B0BC-4BD0209DC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Generation of E-CLIQ</a:t>
            </a:r>
            <a:endParaRPr lang="en-GB" dirty="0"/>
          </a:p>
        </p:txBody>
      </p:sp>
      <p:pic>
        <p:nvPicPr>
          <p:cNvPr id="8" name="Picture 7" descr="Several small rectangular objects&#10;&#10;AI-generated content may be incorrect.">
            <a:extLst>
              <a:ext uri="{FF2B5EF4-FFF2-40B4-BE49-F238E27FC236}">
                <a16:creationId xmlns:a16="http://schemas.microsoft.com/office/drawing/2014/main" id="{C56520AF-996C-6ECD-B205-39E808438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72" y="723481"/>
            <a:ext cx="4320853" cy="4097215"/>
          </a:xfrm>
          <a:prstGeom prst="rect">
            <a:avLst/>
          </a:prstGeom>
        </p:spPr>
      </p:pic>
      <p:pic>
        <p:nvPicPr>
          <p:cNvPr id="12" name="Picture 11" descr="A hand holding a small square object&#10;&#10;AI-generated content may be incorrect.">
            <a:extLst>
              <a:ext uri="{FF2B5EF4-FFF2-40B4-BE49-F238E27FC236}">
                <a16:creationId xmlns:a16="http://schemas.microsoft.com/office/drawing/2014/main" id="{6FFD747D-E421-7FE9-E7CE-4879AB862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469" y="380774"/>
            <a:ext cx="1623960" cy="138931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165F997-ECDC-D24A-A79E-E87EB635956C}"/>
              </a:ext>
            </a:extLst>
          </p:cNvPr>
          <p:cNvGrpSpPr/>
          <p:nvPr/>
        </p:nvGrpSpPr>
        <p:grpSpPr>
          <a:xfrm>
            <a:off x="3909574" y="1953541"/>
            <a:ext cx="5065173" cy="3025844"/>
            <a:chOff x="2121324" y="12834437"/>
            <a:chExt cx="10750590" cy="6422211"/>
          </a:xfrm>
        </p:grpSpPr>
        <p:pic>
          <p:nvPicPr>
            <p:cNvPr id="14" name="Picture 13" descr="A black rectangular object with wires and a brown square object&#10;&#10;Description automatically generated">
              <a:extLst>
                <a:ext uri="{FF2B5EF4-FFF2-40B4-BE49-F238E27FC236}">
                  <a16:creationId xmlns:a16="http://schemas.microsoft.com/office/drawing/2014/main" id="{7AFF76C4-4E38-3878-AAC1-0F11A50129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0" t="10481" r="8940" b="19708"/>
            <a:stretch/>
          </p:blipFill>
          <p:spPr>
            <a:xfrm>
              <a:off x="2351923" y="12975992"/>
              <a:ext cx="10051164" cy="628065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1566F1B-7CF6-2DCD-DD8F-6F7F015C9D7B}"/>
                </a:ext>
              </a:extLst>
            </p:cNvPr>
            <p:cNvSpPr txBox="1"/>
            <p:nvPr/>
          </p:nvSpPr>
          <p:spPr>
            <a:xfrm>
              <a:off x="2275775" y="16421853"/>
              <a:ext cx="3772976" cy="5879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i="1" dirty="0"/>
                <a:t>Nb</a:t>
              </a:r>
              <a:r>
                <a:rPr lang="en-US" sz="1200" i="1" baseline="-25000" dirty="0"/>
                <a:t>3</a:t>
              </a:r>
              <a:r>
                <a:rPr lang="en-US" sz="1200" i="1" dirty="0"/>
                <a:t>Sn cable sample</a:t>
              </a:r>
              <a:endParaRPr lang="en-GB" sz="1200" i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D11D07D-66BA-3123-A0A8-B720C3DE2586}"/>
                </a:ext>
              </a:extLst>
            </p:cNvPr>
            <p:cNvSpPr txBox="1"/>
            <p:nvPr/>
          </p:nvSpPr>
          <p:spPr>
            <a:xfrm>
              <a:off x="6617311" y="18338846"/>
              <a:ext cx="2451144" cy="5225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i="1" dirty="0"/>
                <a:t>E-CLIQ Devices</a:t>
              </a:r>
              <a:endParaRPr lang="en-GB" sz="1000" i="1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9E501F0-1E65-91C6-EADF-765F3A96156A}"/>
                </a:ext>
              </a:extLst>
            </p:cNvPr>
            <p:cNvSpPr/>
            <p:nvPr/>
          </p:nvSpPr>
          <p:spPr>
            <a:xfrm>
              <a:off x="7391628" y="16519009"/>
              <a:ext cx="883442" cy="1816883"/>
            </a:xfrm>
            <a:custGeom>
              <a:avLst/>
              <a:gdLst>
                <a:gd name="connsiteX0" fmla="*/ 0 w 1104900"/>
                <a:gd name="connsiteY0" fmla="*/ 838200 h 838200"/>
                <a:gd name="connsiteX1" fmla="*/ 1104900 w 1104900"/>
                <a:gd name="connsiteY1" fmla="*/ 0 h 838200"/>
                <a:gd name="connsiteX0" fmla="*/ 1893293 w 1929211"/>
                <a:gd name="connsiteY0" fmla="*/ 2343150 h 2343150"/>
                <a:gd name="connsiteX1" fmla="*/ 35918 w 1929211"/>
                <a:gd name="connsiteY1" fmla="*/ 0 h 2343150"/>
                <a:gd name="connsiteX0" fmla="*/ 1940322 w 1975644"/>
                <a:gd name="connsiteY0" fmla="*/ 2266950 h 2266950"/>
                <a:gd name="connsiteX1" fmla="*/ 35322 w 1975644"/>
                <a:gd name="connsiteY1" fmla="*/ 0 h 226695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624475"/>
                <a:gd name="connsiteY0" fmla="*/ 1790700 h 1790700"/>
                <a:gd name="connsiteX1" fmla="*/ 561975 w 624475"/>
                <a:gd name="connsiteY1" fmla="*/ 0 h 1790700"/>
                <a:gd name="connsiteX0" fmla="*/ 0 w 605920"/>
                <a:gd name="connsiteY0" fmla="*/ 1790700 h 1790700"/>
                <a:gd name="connsiteX1" fmla="*/ 561975 w 605920"/>
                <a:gd name="connsiteY1" fmla="*/ 0 h 1790700"/>
                <a:gd name="connsiteX0" fmla="*/ 0 w 883442"/>
                <a:gd name="connsiteY0" fmla="*/ 1816882 h 1816882"/>
                <a:gd name="connsiteX1" fmla="*/ 849978 w 883442"/>
                <a:gd name="connsiteY1" fmla="*/ 0 h 1816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3442" h="1816882">
                  <a:moveTo>
                    <a:pt x="0" y="1816882"/>
                  </a:moveTo>
                  <a:cubicBezTo>
                    <a:pt x="34925" y="1223157"/>
                    <a:pt x="1081753" y="1098550"/>
                    <a:pt x="849978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57C2A2A-683F-1FEC-D96F-F1D682FC222A}"/>
                </a:ext>
              </a:extLst>
            </p:cNvPr>
            <p:cNvSpPr/>
            <p:nvPr/>
          </p:nvSpPr>
          <p:spPr>
            <a:xfrm>
              <a:off x="6517580" y="16566634"/>
              <a:ext cx="709775" cy="1690710"/>
            </a:xfrm>
            <a:custGeom>
              <a:avLst/>
              <a:gdLst>
                <a:gd name="connsiteX0" fmla="*/ 0 w 1104900"/>
                <a:gd name="connsiteY0" fmla="*/ 838200 h 838200"/>
                <a:gd name="connsiteX1" fmla="*/ 1104900 w 1104900"/>
                <a:gd name="connsiteY1" fmla="*/ 0 h 838200"/>
                <a:gd name="connsiteX0" fmla="*/ 1893293 w 1929211"/>
                <a:gd name="connsiteY0" fmla="*/ 2343150 h 2343150"/>
                <a:gd name="connsiteX1" fmla="*/ 35918 w 1929211"/>
                <a:gd name="connsiteY1" fmla="*/ 0 h 2343150"/>
                <a:gd name="connsiteX0" fmla="*/ 1940322 w 1975644"/>
                <a:gd name="connsiteY0" fmla="*/ 2266950 h 2266950"/>
                <a:gd name="connsiteX1" fmla="*/ 35322 w 1975644"/>
                <a:gd name="connsiteY1" fmla="*/ 0 h 226695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624475"/>
                <a:gd name="connsiteY0" fmla="*/ 1790700 h 1790700"/>
                <a:gd name="connsiteX1" fmla="*/ 561975 w 624475"/>
                <a:gd name="connsiteY1" fmla="*/ 0 h 1790700"/>
                <a:gd name="connsiteX0" fmla="*/ 1076325 w 1134424"/>
                <a:gd name="connsiteY0" fmla="*/ 1743075 h 1743075"/>
                <a:gd name="connsiteX1" fmla="*/ 0 w 1134424"/>
                <a:gd name="connsiteY1" fmla="*/ 0 h 1743075"/>
                <a:gd name="connsiteX0" fmla="*/ 1076325 w 1129621"/>
                <a:gd name="connsiteY0" fmla="*/ 1743075 h 1743075"/>
                <a:gd name="connsiteX1" fmla="*/ 0 w 1129621"/>
                <a:gd name="connsiteY1" fmla="*/ 0 h 1743075"/>
                <a:gd name="connsiteX0" fmla="*/ 1076325 w 1076325"/>
                <a:gd name="connsiteY0" fmla="*/ 1743075 h 1743075"/>
                <a:gd name="connsiteX1" fmla="*/ 0 w 1076325"/>
                <a:gd name="connsiteY1" fmla="*/ 0 h 1743075"/>
                <a:gd name="connsiteX0" fmla="*/ 709775 w 709775"/>
                <a:gd name="connsiteY0" fmla="*/ 1690710 h 1690710"/>
                <a:gd name="connsiteX1" fmla="*/ 0 w 709775"/>
                <a:gd name="connsiteY1" fmla="*/ 0 h 169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9775" h="1690710">
                  <a:moveTo>
                    <a:pt x="709775" y="1690710"/>
                  </a:moveTo>
                  <a:cubicBezTo>
                    <a:pt x="697075" y="1144610"/>
                    <a:pt x="98425" y="1146175"/>
                    <a:pt x="0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4D0AE0B-A846-F806-0F5C-0F6BD21476C4}"/>
                </a:ext>
              </a:extLst>
            </p:cNvPr>
            <p:cNvSpPr txBox="1"/>
            <p:nvPr/>
          </p:nvSpPr>
          <p:spPr>
            <a:xfrm>
              <a:off x="9094209" y="18270344"/>
              <a:ext cx="3777705" cy="5389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i="1" dirty="0"/>
                <a:t>3D-printed sample holder</a:t>
              </a:r>
              <a:endParaRPr lang="en-GB" sz="1050" i="1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B79C3E4-7558-D329-F6CC-DB2E6E56E485}"/>
                </a:ext>
              </a:extLst>
            </p:cNvPr>
            <p:cNvSpPr/>
            <p:nvPr/>
          </p:nvSpPr>
          <p:spPr>
            <a:xfrm>
              <a:off x="10339335" y="16048227"/>
              <a:ext cx="21260" cy="2118195"/>
            </a:xfrm>
            <a:custGeom>
              <a:avLst/>
              <a:gdLst>
                <a:gd name="connsiteX0" fmla="*/ 0 w 1104900"/>
                <a:gd name="connsiteY0" fmla="*/ 838200 h 838200"/>
                <a:gd name="connsiteX1" fmla="*/ 1104900 w 1104900"/>
                <a:gd name="connsiteY1" fmla="*/ 0 h 838200"/>
                <a:gd name="connsiteX0" fmla="*/ 1893293 w 1929211"/>
                <a:gd name="connsiteY0" fmla="*/ 2343150 h 2343150"/>
                <a:gd name="connsiteX1" fmla="*/ 35918 w 1929211"/>
                <a:gd name="connsiteY1" fmla="*/ 0 h 2343150"/>
                <a:gd name="connsiteX0" fmla="*/ 1940322 w 1975644"/>
                <a:gd name="connsiteY0" fmla="*/ 2266950 h 2266950"/>
                <a:gd name="connsiteX1" fmla="*/ 35322 w 1975644"/>
                <a:gd name="connsiteY1" fmla="*/ 0 h 226695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624475"/>
                <a:gd name="connsiteY0" fmla="*/ 1790700 h 1790700"/>
                <a:gd name="connsiteX1" fmla="*/ 561975 w 624475"/>
                <a:gd name="connsiteY1" fmla="*/ 0 h 1790700"/>
                <a:gd name="connsiteX0" fmla="*/ 0 w 605920"/>
                <a:gd name="connsiteY0" fmla="*/ 1790700 h 1790700"/>
                <a:gd name="connsiteX1" fmla="*/ 561975 w 605920"/>
                <a:gd name="connsiteY1" fmla="*/ 0 h 1790700"/>
                <a:gd name="connsiteX0" fmla="*/ 599167 w 601299"/>
                <a:gd name="connsiteY0" fmla="*/ 731157 h 731157"/>
                <a:gd name="connsiteX1" fmla="*/ 0 w 601299"/>
                <a:gd name="connsiteY1" fmla="*/ 0 h 731157"/>
                <a:gd name="connsiteX0" fmla="*/ 599167 w 601824"/>
                <a:gd name="connsiteY0" fmla="*/ 731157 h 731157"/>
                <a:gd name="connsiteX1" fmla="*/ 0 w 601824"/>
                <a:gd name="connsiteY1" fmla="*/ 0 h 731157"/>
                <a:gd name="connsiteX0" fmla="*/ 599167 w 602669"/>
                <a:gd name="connsiteY0" fmla="*/ 731157 h 731157"/>
                <a:gd name="connsiteX1" fmla="*/ 0 w 602669"/>
                <a:gd name="connsiteY1" fmla="*/ 0 h 731157"/>
                <a:gd name="connsiteX0" fmla="*/ 599167 w 605523"/>
                <a:gd name="connsiteY0" fmla="*/ 731157 h 731157"/>
                <a:gd name="connsiteX1" fmla="*/ 0 w 605523"/>
                <a:gd name="connsiteY1" fmla="*/ 0 h 731157"/>
                <a:gd name="connsiteX0" fmla="*/ 0 w 1031760"/>
                <a:gd name="connsiteY0" fmla="*/ 1152071 h 1152071"/>
                <a:gd name="connsiteX1" fmla="*/ 953861 w 1031760"/>
                <a:gd name="connsiteY1" fmla="*/ 0 h 1152071"/>
                <a:gd name="connsiteX0" fmla="*/ 0 w 962907"/>
                <a:gd name="connsiteY0" fmla="*/ 1747157 h 1747157"/>
                <a:gd name="connsiteX1" fmla="*/ 881290 w 962907"/>
                <a:gd name="connsiteY1" fmla="*/ 0 h 1747157"/>
                <a:gd name="connsiteX0" fmla="*/ 0 w 881290"/>
                <a:gd name="connsiteY0" fmla="*/ 1747157 h 1747157"/>
                <a:gd name="connsiteX1" fmla="*/ 881290 w 881290"/>
                <a:gd name="connsiteY1" fmla="*/ 0 h 1747157"/>
                <a:gd name="connsiteX0" fmla="*/ 2244 w 21260"/>
                <a:gd name="connsiteY0" fmla="*/ 2118195 h 2118195"/>
                <a:gd name="connsiteX1" fmla="*/ 2318 w 21260"/>
                <a:gd name="connsiteY1" fmla="*/ 0 h 211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260" h="2118195">
                  <a:moveTo>
                    <a:pt x="2244" y="2118195"/>
                  </a:moveTo>
                  <a:cubicBezTo>
                    <a:pt x="51683" y="1742185"/>
                    <a:pt x="-12649" y="938892"/>
                    <a:pt x="2318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6A70997-8DF8-0097-82C0-23C1DD3F635F}"/>
                </a:ext>
              </a:extLst>
            </p:cNvPr>
            <p:cNvSpPr/>
            <p:nvPr/>
          </p:nvSpPr>
          <p:spPr>
            <a:xfrm>
              <a:off x="2977118" y="14875190"/>
              <a:ext cx="425303" cy="1705688"/>
            </a:xfrm>
            <a:custGeom>
              <a:avLst/>
              <a:gdLst>
                <a:gd name="connsiteX0" fmla="*/ 0 w 1104900"/>
                <a:gd name="connsiteY0" fmla="*/ 838200 h 838200"/>
                <a:gd name="connsiteX1" fmla="*/ 1104900 w 1104900"/>
                <a:gd name="connsiteY1" fmla="*/ 0 h 838200"/>
                <a:gd name="connsiteX0" fmla="*/ 1893293 w 1929211"/>
                <a:gd name="connsiteY0" fmla="*/ 2343150 h 2343150"/>
                <a:gd name="connsiteX1" fmla="*/ 35918 w 1929211"/>
                <a:gd name="connsiteY1" fmla="*/ 0 h 2343150"/>
                <a:gd name="connsiteX0" fmla="*/ 1940322 w 1975644"/>
                <a:gd name="connsiteY0" fmla="*/ 2266950 h 2266950"/>
                <a:gd name="connsiteX1" fmla="*/ 35322 w 1975644"/>
                <a:gd name="connsiteY1" fmla="*/ 0 h 226695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624475"/>
                <a:gd name="connsiteY0" fmla="*/ 1790700 h 1790700"/>
                <a:gd name="connsiteX1" fmla="*/ 561975 w 624475"/>
                <a:gd name="connsiteY1" fmla="*/ 0 h 1790700"/>
                <a:gd name="connsiteX0" fmla="*/ 0 w 605920"/>
                <a:gd name="connsiteY0" fmla="*/ 1790700 h 1790700"/>
                <a:gd name="connsiteX1" fmla="*/ 561975 w 605920"/>
                <a:gd name="connsiteY1" fmla="*/ 0 h 1790700"/>
                <a:gd name="connsiteX0" fmla="*/ 599167 w 601299"/>
                <a:gd name="connsiteY0" fmla="*/ 731157 h 731157"/>
                <a:gd name="connsiteX1" fmla="*/ 0 w 601299"/>
                <a:gd name="connsiteY1" fmla="*/ 0 h 731157"/>
                <a:gd name="connsiteX0" fmla="*/ 599167 w 601824"/>
                <a:gd name="connsiteY0" fmla="*/ 731157 h 731157"/>
                <a:gd name="connsiteX1" fmla="*/ 0 w 601824"/>
                <a:gd name="connsiteY1" fmla="*/ 0 h 731157"/>
                <a:gd name="connsiteX0" fmla="*/ 599167 w 602669"/>
                <a:gd name="connsiteY0" fmla="*/ 731157 h 731157"/>
                <a:gd name="connsiteX1" fmla="*/ 0 w 602669"/>
                <a:gd name="connsiteY1" fmla="*/ 0 h 731157"/>
                <a:gd name="connsiteX0" fmla="*/ 599167 w 605523"/>
                <a:gd name="connsiteY0" fmla="*/ 731157 h 731157"/>
                <a:gd name="connsiteX1" fmla="*/ 0 w 605523"/>
                <a:gd name="connsiteY1" fmla="*/ 0 h 731157"/>
                <a:gd name="connsiteX0" fmla="*/ 497567 w 507033"/>
                <a:gd name="connsiteY0" fmla="*/ 71145 h 693271"/>
                <a:gd name="connsiteX1" fmla="*/ 0 w 507033"/>
                <a:gd name="connsiteY1" fmla="*/ 646274 h 693271"/>
                <a:gd name="connsiteX0" fmla="*/ 497567 w 497567"/>
                <a:gd name="connsiteY0" fmla="*/ 0 h 637922"/>
                <a:gd name="connsiteX1" fmla="*/ 0 w 497567"/>
                <a:gd name="connsiteY1" fmla="*/ 575129 h 637922"/>
                <a:gd name="connsiteX0" fmla="*/ 1034595 w 1034595"/>
                <a:gd name="connsiteY0" fmla="*/ 0 h 197016"/>
                <a:gd name="connsiteX1" fmla="*/ 0 w 1034595"/>
                <a:gd name="connsiteY1" fmla="*/ 81644 h 197016"/>
                <a:gd name="connsiteX0" fmla="*/ 1034595 w 1034595"/>
                <a:gd name="connsiteY0" fmla="*/ 9891 h 91535"/>
                <a:gd name="connsiteX1" fmla="*/ 0 w 1034595"/>
                <a:gd name="connsiteY1" fmla="*/ 91535 h 91535"/>
                <a:gd name="connsiteX0" fmla="*/ 947509 w 947509"/>
                <a:gd name="connsiteY0" fmla="*/ 9891 h 91535"/>
                <a:gd name="connsiteX1" fmla="*/ 0 w 947509"/>
                <a:gd name="connsiteY1" fmla="*/ 91535 h 91535"/>
                <a:gd name="connsiteX0" fmla="*/ 947509 w 947509"/>
                <a:gd name="connsiteY0" fmla="*/ 9891 h 91535"/>
                <a:gd name="connsiteX1" fmla="*/ 0 w 947509"/>
                <a:gd name="connsiteY1" fmla="*/ 91535 h 91535"/>
                <a:gd name="connsiteX0" fmla="*/ 9998 w 8514590"/>
                <a:gd name="connsiteY0" fmla="*/ 1450565 h 1450565"/>
                <a:gd name="connsiteX1" fmla="*/ 8496774 w 8514590"/>
                <a:gd name="connsiteY1" fmla="*/ 8209 h 1450565"/>
                <a:gd name="connsiteX0" fmla="*/ 7083 w 8511782"/>
                <a:gd name="connsiteY0" fmla="*/ 1453910 h 1453910"/>
                <a:gd name="connsiteX1" fmla="*/ 8493859 w 8511782"/>
                <a:gd name="connsiteY1" fmla="*/ 11554 h 1453910"/>
                <a:gd name="connsiteX0" fmla="*/ 65683 w 284206"/>
                <a:gd name="connsiteY0" fmla="*/ 1181586 h 1181586"/>
                <a:gd name="connsiteX1" fmla="*/ 134173 w 284206"/>
                <a:gd name="connsiteY1" fmla="*/ 15002 h 1181586"/>
                <a:gd name="connsiteX0" fmla="*/ 333420 w 401910"/>
                <a:gd name="connsiteY0" fmla="*/ 1166584 h 1166584"/>
                <a:gd name="connsiteX1" fmla="*/ 401910 w 401910"/>
                <a:gd name="connsiteY1" fmla="*/ 0 h 1166584"/>
                <a:gd name="connsiteX0" fmla="*/ 302904 w 425304"/>
                <a:gd name="connsiteY0" fmla="*/ 1705687 h 1705687"/>
                <a:gd name="connsiteX1" fmla="*/ 425304 w 425304"/>
                <a:gd name="connsiteY1" fmla="*/ 0 h 170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5304" h="1705687">
                  <a:moveTo>
                    <a:pt x="302904" y="1705687"/>
                  </a:moveTo>
                  <a:cubicBezTo>
                    <a:pt x="4000" y="1213563"/>
                    <a:pt x="-242807" y="416378"/>
                    <a:pt x="425304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9B7EE2E-A6D5-B740-2E96-894D217FC03F}"/>
                </a:ext>
              </a:extLst>
            </p:cNvPr>
            <p:cNvSpPr txBox="1"/>
            <p:nvPr/>
          </p:nvSpPr>
          <p:spPr>
            <a:xfrm>
              <a:off x="2121324" y="12834437"/>
              <a:ext cx="5759222" cy="5879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Temperature sensors + pickup coils</a:t>
              </a:r>
              <a:endParaRPr lang="en-GB" sz="120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AAA521E-9F14-B9C1-7B36-EA0A5DC0F3FC}"/>
                </a:ext>
              </a:extLst>
            </p:cNvPr>
            <p:cNvSpPr/>
            <p:nvPr/>
          </p:nvSpPr>
          <p:spPr>
            <a:xfrm>
              <a:off x="7649479" y="13103418"/>
              <a:ext cx="1234815" cy="839691"/>
            </a:xfrm>
            <a:custGeom>
              <a:avLst/>
              <a:gdLst>
                <a:gd name="connsiteX0" fmla="*/ 0 w 1104900"/>
                <a:gd name="connsiteY0" fmla="*/ 838200 h 838200"/>
                <a:gd name="connsiteX1" fmla="*/ 1104900 w 1104900"/>
                <a:gd name="connsiteY1" fmla="*/ 0 h 838200"/>
                <a:gd name="connsiteX0" fmla="*/ 1893293 w 1929211"/>
                <a:gd name="connsiteY0" fmla="*/ 2343150 h 2343150"/>
                <a:gd name="connsiteX1" fmla="*/ 35918 w 1929211"/>
                <a:gd name="connsiteY1" fmla="*/ 0 h 2343150"/>
                <a:gd name="connsiteX0" fmla="*/ 1940322 w 1975644"/>
                <a:gd name="connsiteY0" fmla="*/ 2266950 h 2266950"/>
                <a:gd name="connsiteX1" fmla="*/ 35322 w 1975644"/>
                <a:gd name="connsiteY1" fmla="*/ 0 h 226695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561975"/>
                <a:gd name="connsiteY0" fmla="*/ 1790700 h 1790700"/>
                <a:gd name="connsiteX1" fmla="*/ 561975 w 561975"/>
                <a:gd name="connsiteY1" fmla="*/ 0 h 1790700"/>
                <a:gd name="connsiteX0" fmla="*/ 0 w 624475"/>
                <a:gd name="connsiteY0" fmla="*/ 1790700 h 1790700"/>
                <a:gd name="connsiteX1" fmla="*/ 561975 w 624475"/>
                <a:gd name="connsiteY1" fmla="*/ 0 h 1790700"/>
                <a:gd name="connsiteX0" fmla="*/ 1076325 w 1134424"/>
                <a:gd name="connsiteY0" fmla="*/ 1743075 h 1743075"/>
                <a:gd name="connsiteX1" fmla="*/ 0 w 1134424"/>
                <a:gd name="connsiteY1" fmla="*/ 0 h 1743075"/>
                <a:gd name="connsiteX0" fmla="*/ 1076325 w 1129621"/>
                <a:gd name="connsiteY0" fmla="*/ 1743075 h 1743075"/>
                <a:gd name="connsiteX1" fmla="*/ 0 w 1129621"/>
                <a:gd name="connsiteY1" fmla="*/ 0 h 1743075"/>
                <a:gd name="connsiteX0" fmla="*/ 1076325 w 1076325"/>
                <a:gd name="connsiteY0" fmla="*/ 1743075 h 1743075"/>
                <a:gd name="connsiteX1" fmla="*/ 0 w 1076325"/>
                <a:gd name="connsiteY1" fmla="*/ 0 h 1743075"/>
                <a:gd name="connsiteX0" fmla="*/ 191 w 521926"/>
                <a:gd name="connsiteY0" fmla="*/ 117463 h 449668"/>
                <a:gd name="connsiteX1" fmla="*/ 511366 w 521926"/>
                <a:gd name="connsiteY1" fmla="*/ 25388 h 449668"/>
                <a:gd name="connsiteX0" fmla="*/ 0 w 569288"/>
                <a:gd name="connsiteY0" fmla="*/ 92075 h 540603"/>
                <a:gd name="connsiteX1" fmla="*/ 511175 w 569288"/>
                <a:gd name="connsiteY1" fmla="*/ 0 h 540603"/>
                <a:gd name="connsiteX0" fmla="*/ 0 w 569288"/>
                <a:gd name="connsiteY0" fmla="*/ 92075 h 537503"/>
                <a:gd name="connsiteX1" fmla="*/ 511175 w 569288"/>
                <a:gd name="connsiteY1" fmla="*/ 0 h 537503"/>
                <a:gd name="connsiteX0" fmla="*/ 0 w 511175"/>
                <a:gd name="connsiteY0" fmla="*/ 275752 h 275961"/>
                <a:gd name="connsiteX1" fmla="*/ 511175 w 511175"/>
                <a:gd name="connsiteY1" fmla="*/ 183677 h 275961"/>
                <a:gd name="connsiteX0" fmla="*/ 0 w 1108075"/>
                <a:gd name="connsiteY0" fmla="*/ 134533 h 232958"/>
                <a:gd name="connsiteX1" fmla="*/ 1108075 w 1108075"/>
                <a:gd name="connsiteY1" fmla="*/ 232958 h 232958"/>
                <a:gd name="connsiteX0" fmla="*/ 0 w 1019175"/>
                <a:gd name="connsiteY0" fmla="*/ 134533 h 232958"/>
                <a:gd name="connsiteX1" fmla="*/ 1019175 w 1019175"/>
                <a:gd name="connsiteY1" fmla="*/ 232958 h 232958"/>
                <a:gd name="connsiteX0" fmla="*/ 0 w 1019175"/>
                <a:gd name="connsiteY0" fmla="*/ 145657 h 244082"/>
                <a:gd name="connsiteX1" fmla="*/ 1019175 w 1019175"/>
                <a:gd name="connsiteY1" fmla="*/ 244082 h 244082"/>
                <a:gd name="connsiteX0" fmla="*/ 0 w 1234816"/>
                <a:gd name="connsiteY0" fmla="*/ -1 h 839691"/>
                <a:gd name="connsiteX1" fmla="*/ 1234816 w 1234816"/>
                <a:gd name="connsiteY1" fmla="*/ 839690 h 83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816" h="839691">
                  <a:moveTo>
                    <a:pt x="0" y="-1"/>
                  </a:moveTo>
                  <a:cubicBezTo>
                    <a:pt x="660400" y="12699"/>
                    <a:pt x="1218941" y="347565"/>
                    <a:pt x="1234816" y="83969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2FA8E5D-ED6E-B5B9-E668-16513783E350}"/>
              </a:ext>
            </a:extLst>
          </p:cNvPr>
          <p:cNvSpPr/>
          <p:nvPr/>
        </p:nvSpPr>
        <p:spPr>
          <a:xfrm>
            <a:off x="5819619" y="2135705"/>
            <a:ext cx="766986" cy="662323"/>
          </a:xfrm>
          <a:custGeom>
            <a:avLst/>
            <a:gdLst>
              <a:gd name="connsiteX0" fmla="*/ 0 w 1104900"/>
              <a:gd name="connsiteY0" fmla="*/ 838200 h 838200"/>
              <a:gd name="connsiteX1" fmla="*/ 1104900 w 1104900"/>
              <a:gd name="connsiteY1" fmla="*/ 0 h 838200"/>
              <a:gd name="connsiteX0" fmla="*/ 1893293 w 1929211"/>
              <a:gd name="connsiteY0" fmla="*/ 2343150 h 2343150"/>
              <a:gd name="connsiteX1" fmla="*/ 35918 w 1929211"/>
              <a:gd name="connsiteY1" fmla="*/ 0 h 2343150"/>
              <a:gd name="connsiteX0" fmla="*/ 1940322 w 1975644"/>
              <a:gd name="connsiteY0" fmla="*/ 2266950 h 2266950"/>
              <a:gd name="connsiteX1" fmla="*/ 35322 w 1975644"/>
              <a:gd name="connsiteY1" fmla="*/ 0 h 2266950"/>
              <a:gd name="connsiteX0" fmla="*/ 0 w 561975"/>
              <a:gd name="connsiteY0" fmla="*/ 1790700 h 1790700"/>
              <a:gd name="connsiteX1" fmla="*/ 561975 w 561975"/>
              <a:gd name="connsiteY1" fmla="*/ 0 h 1790700"/>
              <a:gd name="connsiteX0" fmla="*/ 0 w 561975"/>
              <a:gd name="connsiteY0" fmla="*/ 1790700 h 1790700"/>
              <a:gd name="connsiteX1" fmla="*/ 561975 w 561975"/>
              <a:gd name="connsiteY1" fmla="*/ 0 h 1790700"/>
              <a:gd name="connsiteX0" fmla="*/ 0 w 624475"/>
              <a:gd name="connsiteY0" fmla="*/ 1790700 h 1790700"/>
              <a:gd name="connsiteX1" fmla="*/ 561975 w 624475"/>
              <a:gd name="connsiteY1" fmla="*/ 0 h 1790700"/>
              <a:gd name="connsiteX0" fmla="*/ 1076325 w 1134424"/>
              <a:gd name="connsiteY0" fmla="*/ 1743075 h 1743075"/>
              <a:gd name="connsiteX1" fmla="*/ 0 w 1134424"/>
              <a:gd name="connsiteY1" fmla="*/ 0 h 1743075"/>
              <a:gd name="connsiteX0" fmla="*/ 1076325 w 1129621"/>
              <a:gd name="connsiteY0" fmla="*/ 1743075 h 1743075"/>
              <a:gd name="connsiteX1" fmla="*/ 0 w 1129621"/>
              <a:gd name="connsiteY1" fmla="*/ 0 h 1743075"/>
              <a:gd name="connsiteX0" fmla="*/ 1076325 w 1076325"/>
              <a:gd name="connsiteY0" fmla="*/ 1743075 h 1743075"/>
              <a:gd name="connsiteX1" fmla="*/ 0 w 1076325"/>
              <a:gd name="connsiteY1" fmla="*/ 0 h 1743075"/>
              <a:gd name="connsiteX0" fmla="*/ 191 w 521926"/>
              <a:gd name="connsiteY0" fmla="*/ 117463 h 449668"/>
              <a:gd name="connsiteX1" fmla="*/ 511366 w 521926"/>
              <a:gd name="connsiteY1" fmla="*/ 25388 h 449668"/>
              <a:gd name="connsiteX0" fmla="*/ 0 w 569288"/>
              <a:gd name="connsiteY0" fmla="*/ 92075 h 540603"/>
              <a:gd name="connsiteX1" fmla="*/ 511175 w 569288"/>
              <a:gd name="connsiteY1" fmla="*/ 0 h 540603"/>
              <a:gd name="connsiteX0" fmla="*/ 0 w 569288"/>
              <a:gd name="connsiteY0" fmla="*/ 92075 h 537503"/>
              <a:gd name="connsiteX1" fmla="*/ 511175 w 569288"/>
              <a:gd name="connsiteY1" fmla="*/ 0 h 537503"/>
              <a:gd name="connsiteX0" fmla="*/ 0 w 511175"/>
              <a:gd name="connsiteY0" fmla="*/ 275752 h 275961"/>
              <a:gd name="connsiteX1" fmla="*/ 511175 w 511175"/>
              <a:gd name="connsiteY1" fmla="*/ 183677 h 275961"/>
              <a:gd name="connsiteX0" fmla="*/ 0 w 1108075"/>
              <a:gd name="connsiteY0" fmla="*/ 134533 h 232958"/>
              <a:gd name="connsiteX1" fmla="*/ 1108075 w 1108075"/>
              <a:gd name="connsiteY1" fmla="*/ 232958 h 232958"/>
              <a:gd name="connsiteX0" fmla="*/ 0 w 1019175"/>
              <a:gd name="connsiteY0" fmla="*/ 134533 h 232958"/>
              <a:gd name="connsiteX1" fmla="*/ 1019175 w 1019175"/>
              <a:gd name="connsiteY1" fmla="*/ 232958 h 232958"/>
              <a:gd name="connsiteX0" fmla="*/ 0 w 1019175"/>
              <a:gd name="connsiteY0" fmla="*/ 145657 h 244082"/>
              <a:gd name="connsiteX1" fmla="*/ 1019175 w 1019175"/>
              <a:gd name="connsiteY1" fmla="*/ 244082 h 244082"/>
              <a:gd name="connsiteX0" fmla="*/ 0 w 1234816"/>
              <a:gd name="connsiteY0" fmla="*/ -1 h 839691"/>
              <a:gd name="connsiteX1" fmla="*/ 1234816 w 1234816"/>
              <a:gd name="connsiteY1" fmla="*/ 839690 h 839691"/>
              <a:gd name="connsiteX0" fmla="*/ 1474265 w 1600309"/>
              <a:gd name="connsiteY0" fmla="*/ -1 h 1405749"/>
              <a:gd name="connsiteX1" fmla="*/ 87 w 1600309"/>
              <a:gd name="connsiteY1" fmla="*/ 1405749 h 1405749"/>
              <a:gd name="connsiteX0" fmla="*/ 1474178 w 1627892"/>
              <a:gd name="connsiteY0" fmla="*/ -1 h 1405749"/>
              <a:gd name="connsiteX1" fmla="*/ 0 w 1627892"/>
              <a:gd name="connsiteY1" fmla="*/ 1405749 h 1405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7892" h="1405749">
                <a:moveTo>
                  <a:pt x="1474178" y="-1"/>
                </a:moveTo>
                <a:cubicBezTo>
                  <a:pt x="2134578" y="12699"/>
                  <a:pt x="482795" y="1304474"/>
                  <a:pt x="0" y="1405749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2FE9A5BC-0E64-7AF1-7E0D-53766C8389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1718016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EEBBE8-E878-B038-0E48-8C7BA2DEF2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8A58AA-E9D6-A341-0011-8A32BE1170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AFFCEF-3612-9979-28E5-5A6209AC5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First E-CLIQ test on an Nb</a:t>
            </a:r>
            <a:r>
              <a:rPr lang="en-US" baseline="-25000" dirty="0"/>
              <a:t>3</a:t>
            </a:r>
            <a:r>
              <a:rPr lang="en-US" dirty="0"/>
              <a:t>Sn cable sample</a:t>
            </a:r>
            <a:endParaRPr lang="en-GB" dirty="0"/>
          </a:p>
        </p:txBody>
      </p:sp>
      <p:pic>
        <p:nvPicPr>
          <p:cNvPr id="8" name="Picture 7" descr="A machine in a room&#10;&#10;AI-generated content may be incorrect.">
            <a:extLst>
              <a:ext uri="{FF2B5EF4-FFF2-40B4-BE49-F238E27FC236}">
                <a16:creationId xmlns:a16="http://schemas.microsoft.com/office/drawing/2014/main" id="{03F83713-FE08-E842-319E-CE1C9DB9A9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22544" r="29035"/>
          <a:stretch/>
        </p:blipFill>
        <p:spPr>
          <a:xfrm>
            <a:off x="2414717" y="611799"/>
            <a:ext cx="1625478" cy="4475955"/>
          </a:xfrm>
          <a:prstGeom prst="rect">
            <a:avLst/>
          </a:prstGeom>
        </p:spPr>
      </p:pic>
      <p:pic>
        <p:nvPicPr>
          <p:cNvPr id="10" name="Picture 9" descr="A machine with wires on top of it&#10;&#10;AI-generated content may be incorrect.">
            <a:extLst>
              <a:ext uri="{FF2B5EF4-FFF2-40B4-BE49-F238E27FC236}">
                <a16:creationId xmlns:a16="http://schemas.microsoft.com/office/drawing/2014/main" id="{4FBCC239-E13B-6014-043C-63773BD2206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268" t="20054" r="16770" b="6058"/>
          <a:stretch/>
        </p:blipFill>
        <p:spPr>
          <a:xfrm>
            <a:off x="165101" y="614117"/>
            <a:ext cx="2108200" cy="3197225"/>
          </a:xfrm>
          <a:prstGeom prst="rect">
            <a:avLst/>
          </a:prstGeom>
        </p:spPr>
      </p:pic>
      <p:pic>
        <p:nvPicPr>
          <p:cNvPr id="12" name="Picture 11" descr="A graph of a waveform&#10;&#10;AI-generated content may be incorrect.">
            <a:extLst>
              <a:ext uri="{FF2B5EF4-FFF2-40B4-BE49-F238E27FC236}">
                <a16:creationId xmlns:a16="http://schemas.microsoft.com/office/drawing/2014/main" id="{726FA751-3FDC-90C4-5E5F-019B3A7510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2754" y="1004148"/>
            <a:ext cx="4471994" cy="19875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BD267C-B563-6F7F-1DD8-92F7D26669BB}"/>
              </a:ext>
            </a:extLst>
          </p:cNvPr>
          <p:cNvSpPr txBox="1"/>
          <p:nvPr/>
        </p:nvSpPr>
        <p:spPr>
          <a:xfrm>
            <a:off x="-28331" y="4189596"/>
            <a:ext cx="247970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i="1" dirty="0"/>
              <a:t>Setup + sample inserted in to a 5 T magnet. Magnet cooled by LHe, E-CLIQ sample cooled by </a:t>
            </a:r>
            <a:r>
              <a:rPr lang="en-US" sz="1050" i="1" dirty="0" err="1"/>
              <a:t>GHe</a:t>
            </a:r>
            <a:r>
              <a:rPr lang="en-US" sz="1050" i="1" dirty="0"/>
              <a:t> (&lt; </a:t>
            </a:r>
            <a:r>
              <a:rPr lang="en-US" sz="1050" i="1" dirty="0" err="1"/>
              <a:t>mBar</a:t>
            </a:r>
            <a:r>
              <a:rPr lang="en-US" sz="1050" i="1" dirty="0"/>
              <a:t>).</a:t>
            </a:r>
            <a:endParaRPr lang="en-GB" sz="1050" i="1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BE7946D-4BC6-6317-2F7A-6CC87F49AD25}"/>
              </a:ext>
            </a:extLst>
          </p:cNvPr>
          <p:cNvSpPr/>
          <p:nvPr/>
        </p:nvSpPr>
        <p:spPr>
          <a:xfrm>
            <a:off x="1862616" y="3258019"/>
            <a:ext cx="962787" cy="931577"/>
          </a:xfrm>
          <a:custGeom>
            <a:avLst/>
            <a:gdLst>
              <a:gd name="connsiteX0" fmla="*/ 0 w 1104900"/>
              <a:gd name="connsiteY0" fmla="*/ 838200 h 838200"/>
              <a:gd name="connsiteX1" fmla="*/ 1104900 w 1104900"/>
              <a:gd name="connsiteY1" fmla="*/ 0 h 838200"/>
              <a:gd name="connsiteX0" fmla="*/ 1893293 w 1929211"/>
              <a:gd name="connsiteY0" fmla="*/ 2343150 h 2343150"/>
              <a:gd name="connsiteX1" fmla="*/ 35918 w 1929211"/>
              <a:gd name="connsiteY1" fmla="*/ 0 h 2343150"/>
              <a:gd name="connsiteX0" fmla="*/ 1940322 w 1975644"/>
              <a:gd name="connsiteY0" fmla="*/ 2266950 h 2266950"/>
              <a:gd name="connsiteX1" fmla="*/ 35322 w 1975644"/>
              <a:gd name="connsiteY1" fmla="*/ 0 h 2266950"/>
              <a:gd name="connsiteX0" fmla="*/ 0 w 561975"/>
              <a:gd name="connsiteY0" fmla="*/ 1790700 h 1790700"/>
              <a:gd name="connsiteX1" fmla="*/ 561975 w 561975"/>
              <a:gd name="connsiteY1" fmla="*/ 0 h 1790700"/>
              <a:gd name="connsiteX0" fmla="*/ 0 w 561975"/>
              <a:gd name="connsiteY0" fmla="*/ 1790700 h 1790700"/>
              <a:gd name="connsiteX1" fmla="*/ 561975 w 561975"/>
              <a:gd name="connsiteY1" fmla="*/ 0 h 1790700"/>
              <a:gd name="connsiteX0" fmla="*/ 0 w 624475"/>
              <a:gd name="connsiteY0" fmla="*/ 1790700 h 1790700"/>
              <a:gd name="connsiteX1" fmla="*/ 561975 w 624475"/>
              <a:gd name="connsiteY1" fmla="*/ 0 h 1790700"/>
              <a:gd name="connsiteX0" fmla="*/ 1076325 w 1134424"/>
              <a:gd name="connsiteY0" fmla="*/ 1743075 h 1743075"/>
              <a:gd name="connsiteX1" fmla="*/ 0 w 1134424"/>
              <a:gd name="connsiteY1" fmla="*/ 0 h 1743075"/>
              <a:gd name="connsiteX0" fmla="*/ 1076325 w 1129621"/>
              <a:gd name="connsiteY0" fmla="*/ 1743075 h 1743075"/>
              <a:gd name="connsiteX1" fmla="*/ 0 w 1129621"/>
              <a:gd name="connsiteY1" fmla="*/ 0 h 1743075"/>
              <a:gd name="connsiteX0" fmla="*/ 1076325 w 1076325"/>
              <a:gd name="connsiteY0" fmla="*/ 1743075 h 1743075"/>
              <a:gd name="connsiteX1" fmla="*/ 0 w 1076325"/>
              <a:gd name="connsiteY1" fmla="*/ 0 h 1743075"/>
              <a:gd name="connsiteX0" fmla="*/ 191 w 521926"/>
              <a:gd name="connsiteY0" fmla="*/ 117463 h 449668"/>
              <a:gd name="connsiteX1" fmla="*/ 511366 w 521926"/>
              <a:gd name="connsiteY1" fmla="*/ 25388 h 449668"/>
              <a:gd name="connsiteX0" fmla="*/ 0 w 569288"/>
              <a:gd name="connsiteY0" fmla="*/ 92075 h 540603"/>
              <a:gd name="connsiteX1" fmla="*/ 511175 w 569288"/>
              <a:gd name="connsiteY1" fmla="*/ 0 h 540603"/>
              <a:gd name="connsiteX0" fmla="*/ 0 w 569288"/>
              <a:gd name="connsiteY0" fmla="*/ 92075 h 537503"/>
              <a:gd name="connsiteX1" fmla="*/ 511175 w 569288"/>
              <a:gd name="connsiteY1" fmla="*/ 0 h 537503"/>
              <a:gd name="connsiteX0" fmla="*/ 0 w 511175"/>
              <a:gd name="connsiteY0" fmla="*/ 275752 h 275961"/>
              <a:gd name="connsiteX1" fmla="*/ 511175 w 511175"/>
              <a:gd name="connsiteY1" fmla="*/ 183677 h 275961"/>
              <a:gd name="connsiteX0" fmla="*/ 0 w 1108075"/>
              <a:gd name="connsiteY0" fmla="*/ 134533 h 232958"/>
              <a:gd name="connsiteX1" fmla="*/ 1108075 w 1108075"/>
              <a:gd name="connsiteY1" fmla="*/ 232958 h 232958"/>
              <a:gd name="connsiteX0" fmla="*/ 0 w 1019175"/>
              <a:gd name="connsiteY0" fmla="*/ 134533 h 232958"/>
              <a:gd name="connsiteX1" fmla="*/ 1019175 w 1019175"/>
              <a:gd name="connsiteY1" fmla="*/ 232958 h 232958"/>
              <a:gd name="connsiteX0" fmla="*/ 0 w 1019175"/>
              <a:gd name="connsiteY0" fmla="*/ 145657 h 244082"/>
              <a:gd name="connsiteX1" fmla="*/ 1019175 w 1019175"/>
              <a:gd name="connsiteY1" fmla="*/ 244082 h 244082"/>
              <a:gd name="connsiteX0" fmla="*/ 0 w 1234816"/>
              <a:gd name="connsiteY0" fmla="*/ -1 h 839691"/>
              <a:gd name="connsiteX1" fmla="*/ 1234816 w 1234816"/>
              <a:gd name="connsiteY1" fmla="*/ 839690 h 839691"/>
              <a:gd name="connsiteX0" fmla="*/ 0 w 2043471"/>
              <a:gd name="connsiteY0" fmla="*/ 2041711 h 2041759"/>
              <a:gd name="connsiteX1" fmla="*/ 2043471 w 2043471"/>
              <a:gd name="connsiteY1" fmla="*/ 64590 h 2041759"/>
              <a:gd name="connsiteX0" fmla="*/ 0 w 2043471"/>
              <a:gd name="connsiteY0" fmla="*/ 1977121 h 1977228"/>
              <a:gd name="connsiteX1" fmla="*/ 2043471 w 2043471"/>
              <a:gd name="connsiteY1" fmla="*/ 0 h 1977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43471" h="1977228">
                <a:moveTo>
                  <a:pt x="0" y="1977121"/>
                </a:moveTo>
                <a:cubicBezTo>
                  <a:pt x="660400" y="1989821"/>
                  <a:pt x="1340238" y="882588"/>
                  <a:pt x="2043471" y="0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23AB39-26A7-0C36-A003-A5EF02C3F36B}"/>
              </a:ext>
            </a:extLst>
          </p:cNvPr>
          <p:cNvSpPr txBox="1"/>
          <p:nvPr/>
        </p:nvSpPr>
        <p:spPr>
          <a:xfrm>
            <a:off x="4257811" y="2939061"/>
            <a:ext cx="5066620" cy="1821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Results are promising, but still many unknowns: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E-CLIQs clamped directly on the Nb</a:t>
            </a:r>
            <a:r>
              <a:rPr lang="en-GB" baseline="-25000" dirty="0"/>
              <a:t>3</a:t>
            </a:r>
            <a:r>
              <a:rPr lang="en-GB" dirty="0"/>
              <a:t>Sn cable.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Heating due to AC loss or conductive heating?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 conductive heat flow out of the E-CLIQ ‘loss’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Unknown thermal resistance between the cable and temperature sensors.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169F4F-8888-7020-F125-507EC84B66FA}"/>
              </a:ext>
            </a:extLst>
          </p:cNvPr>
          <p:cNvSpPr txBox="1"/>
          <p:nvPr/>
        </p:nvSpPr>
        <p:spPr>
          <a:xfrm>
            <a:off x="4383980" y="695730"/>
            <a:ext cx="4664074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Exemplary result:</a:t>
            </a:r>
            <a:endParaRPr lang="en-GB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9A2802E-CEBB-1E64-EF85-57B31EF8E9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21.03.2025</a:t>
            </a:r>
          </a:p>
        </p:txBody>
      </p:sp>
    </p:spTree>
    <p:extLst>
      <p:ext uri="{BB962C8B-B14F-4D97-AF65-F5344CB8AC3E}">
        <p14:creationId xmlns:p14="http://schemas.microsoft.com/office/powerpoint/2010/main" val="2333604990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120566</TotalTime>
  <Words>2302</Words>
  <Application>Microsoft Office PowerPoint</Application>
  <PresentationFormat>On-screen Show (16:10)</PresentationFormat>
  <Paragraphs>377</Paragraphs>
  <Slides>36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-apple-system</vt:lpstr>
      <vt:lpstr>Arial</vt:lpstr>
      <vt:lpstr>Calibri</vt:lpstr>
      <vt:lpstr>Cambria Math</vt:lpstr>
      <vt:lpstr>Wingdings</vt:lpstr>
      <vt:lpstr>HFM(4-3)</vt:lpstr>
      <vt:lpstr>E-CLIQ Quench Protection for High-Field Magnets</vt:lpstr>
      <vt:lpstr>The Concept</vt:lpstr>
      <vt:lpstr>Compact E-CLIQ demonstrators</vt:lpstr>
      <vt:lpstr>Design software in Python</vt:lpstr>
      <vt:lpstr>Design software in Python</vt:lpstr>
      <vt:lpstr>PowerPoint Presentation</vt:lpstr>
      <vt:lpstr>Robustness Testing</vt:lpstr>
      <vt:lpstr>1st Generation of E-CLIQ</vt:lpstr>
      <vt:lpstr>First E-CLIQ test on an Nb3Sn cable sample</vt:lpstr>
      <vt:lpstr>2nd Generation of E-CLIQ</vt:lpstr>
      <vt:lpstr>2nd Generation of E-CLIQ</vt:lpstr>
      <vt:lpstr>Second E-CLIQ test on an Nb3Sn cable sample</vt:lpstr>
      <vt:lpstr>SMC is wound (B927, CERN)</vt:lpstr>
      <vt:lpstr>Insertion of the E-CLIQ coils (before impregnation)</vt:lpstr>
      <vt:lpstr>Insertion of the E-CLIQ coils (before impregnation)</vt:lpstr>
      <vt:lpstr>Trace is added.</vt:lpstr>
      <vt:lpstr>Measurement Results: 2nd generation of SMC11T</vt:lpstr>
      <vt:lpstr>PowerPoint Presentation</vt:lpstr>
      <vt:lpstr>Four modes of possible quench initiation</vt:lpstr>
      <vt:lpstr>Understanding the measurement results</vt:lpstr>
      <vt:lpstr>Magnet current of 13 kA, 100-500 Hz</vt:lpstr>
      <vt:lpstr>Effect of E-CLIQ temperature</vt:lpstr>
      <vt:lpstr>Effect of the peak produced magnetic field</vt:lpstr>
      <vt:lpstr>Effect of the change in magnetic field</vt:lpstr>
      <vt:lpstr>Effect of the AC-loss</vt:lpstr>
      <vt:lpstr>Same method, but for higher E-CLIQ voltage.</vt:lpstr>
      <vt:lpstr>Lower operating currents</vt:lpstr>
      <vt:lpstr>4.5 K vs 1.9 K</vt:lpstr>
      <vt:lpstr>Finite Element Modelling of induced AC losses</vt:lpstr>
      <vt:lpstr>Finite Element Modelling of induced AC losses</vt:lpstr>
      <vt:lpstr>Transfer Function Measurements (TFMs)</vt:lpstr>
      <vt:lpstr>What is next?</vt:lpstr>
      <vt:lpstr>What is next?</vt:lpstr>
      <vt:lpstr>Conclusions</vt:lpstr>
      <vt:lpstr>Special thanks to: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Tim Mulder</cp:lastModifiedBy>
  <cp:revision>1039</cp:revision>
  <cp:lastPrinted>2022-04-29T08:24:36Z</cp:lastPrinted>
  <dcterms:created xsi:type="dcterms:W3CDTF">2012-11-30T11:04:26Z</dcterms:created>
  <dcterms:modified xsi:type="dcterms:W3CDTF">2025-03-21T08:38:11Z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