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73" r:id="rId9"/>
    <p:sldId id="262" r:id="rId10"/>
    <p:sldId id="265" r:id="rId11"/>
    <p:sldId id="274" r:id="rId12"/>
    <p:sldId id="275" r:id="rId13"/>
    <p:sldId id="276" r:id="rId14"/>
    <p:sldId id="271" r:id="rId15"/>
    <p:sldId id="268" r:id="rId16"/>
    <p:sldId id="269" r:id="rId17"/>
    <p:sldId id="267" r:id="rId18"/>
    <p:sldId id="270" r:id="rId19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BB7B8F-6203-8A4C-AB01-4ACAA1F20C4F}">
          <p14:sldIdLst>
            <p14:sldId id="256"/>
          </p14:sldIdLst>
        </p14:section>
        <p14:section name="Reminders" id="{FA340940-95AE-864A-8EB7-931F9C1C85DE}">
          <p14:sldIdLst>
            <p14:sldId id="272"/>
            <p14:sldId id="257"/>
            <p14:sldId id="258"/>
            <p14:sldId id="259"/>
            <p14:sldId id="260"/>
            <p14:sldId id="261"/>
          </p14:sldIdLst>
        </p14:section>
        <p14:section name="Guess Corrections" id="{CF7911C6-6805-A847-9AA5-A3908E814009}">
          <p14:sldIdLst>
            <p14:sldId id="273"/>
            <p14:sldId id="262"/>
            <p14:sldId id="265"/>
            <p14:sldId id="274"/>
          </p14:sldIdLst>
        </p14:section>
        <p14:section name="Settings and Knobs" id="{C5D7969E-CC7F-EE46-B523-6B5E721B9A5C}">
          <p14:sldIdLst>
            <p14:sldId id="275"/>
            <p14:sldId id="276"/>
            <p14:sldId id="271"/>
            <p14:sldId id="268"/>
            <p14:sldId id="269"/>
          </p14:sldIdLst>
        </p14:section>
        <p14:section name="Backups" id="{300C6A43-68A2-9C4F-B10C-466980ABF735}">
          <p14:sldIdLst>
            <p14:sldId id="267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B2EFF6-D1E9-4389-95DF-80C075A9CD34}" v="1" dt="2025-02-17T15:26:02.856"/>
    <p1510:client id="{C110EB61-E59E-4FE2-AE57-8DF668167C44}" v="1483" dt="2025-02-17T15:21:19.2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74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5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05AFF-CA25-BD44-BE3D-2A6DD49ABDCE}" type="datetimeFigureOut">
              <a:rPr lang="en-FR" smtClean="0"/>
              <a:t>26/02/2025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89250-DB5F-D64E-BFA0-985DE90ACBA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39964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187F1-51EB-9E49-BE68-2074BA6973C7}" type="datetime1">
              <a:rPr lang="fr-FR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98E1C-6B1D-F340-A999-F0A0FEBDF709}" type="datetime1">
              <a:rPr lang="fr-FR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D478-0BED-5544-B3BD-7CA7E1699817}" type="datetime1">
              <a:rPr lang="fr-FR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53D1-DB2A-DE40-BD47-A290E5230A65}" type="datetime1">
              <a:rPr lang="fr-FR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4B30-AE6B-F545-BCCB-2937F15757E6}" type="datetime1">
              <a:rPr lang="fr-FR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7D1E-68F9-264E-91B0-484EC76D2E35}" type="datetime1">
              <a:rPr lang="fr-FR" smtClean="0"/>
              <a:t>26/02/2025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02C1B-D033-F641-83C7-3CF83E006B76}" type="datetime1">
              <a:rPr lang="fr-FR" smtClean="0"/>
              <a:t>26/02/2025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2582-3AC2-424D-A4B5-6DE22C6A69E7}" type="datetime1">
              <a:rPr lang="fr-FR" smtClean="0"/>
              <a:t>26/02/2025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6161-0063-4847-BC0E-3AA259ADB5D3}" type="datetime1">
              <a:rPr lang="fr-FR" smtClean="0"/>
              <a:t>26/02/2025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5FF40-8703-0040-AB2F-2AC66031ED8C}" type="datetime1">
              <a:rPr lang="fr-FR" smtClean="0"/>
              <a:t>26/02/2025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6E98C-1CB5-B642-AEF9-2294921784C7}" type="datetime1">
              <a:rPr lang="fr-FR" smtClean="0"/>
              <a:t>26/02/2025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4B23A4-6F54-8749-9B3D-76CB7D60099E}" type="datetime1">
              <a:rPr lang="fr-FR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em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48059/contributions/6097636/attachments/2917276/5119693/LMC_28August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448059/contributions/6097636/attachments/2917276/5119693/LMC_28August.pdf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ccelconf.web.cern.ch/ipac2024/pdf/MOPC12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</p:spPr>
        <p:txBody>
          <a:bodyPr/>
          <a:lstStyle/>
          <a:p>
            <a:r>
              <a:rPr lang="en-GB" dirty="0"/>
              <a:t>Local Coupling Knobs and Reverse Polarity Optics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05275"/>
            <a:ext cx="9144000" cy="10442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Félix Soubelet</a:t>
            </a:r>
          </a:p>
          <a:p>
            <a:r>
              <a:rPr lang="en-GB" dirty="0"/>
              <a:t>2025-02-26 OMC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508420-B763-DA02-70B0-26B3AE9D9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E0655-FC77-12BF-B718-6FB6614B7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12600-EBBE-D036-FF15-C4266C1FA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IR5 2025 Guess Corrections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E37FE3-1786-CD2A-B0C2-704A454B1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75" y="1633386"/>
            <a:ext cx="11566634" cy="358933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sz="2400" b="1" dirty="0"/>
              <a:t>IR5 2023 corrections</a:t>
            </a:r>
            <a:r>
              <a:rPr lang="en-GB" sz="2400" dirty="0"/>
              <a:t> (from </a:t>
            </a:r>
            <a:r>
              <a:rPr lang="en-GB" sz="2400" dirty="0">
                <a:solidFill>
                  <a:srgbClr val="00B0F0"/>
                </a:solidFill>
              </a:rPr>
              <a:t>BetaStarLevelling-SQUEEZE-6.8TeV-1.2m-30cm-2023_V1@696_[END]</a:t>
            </a:r>
            <a:r>
              <a:rPr lang="en-GB" sz="2400" dirty="0"/>
              <a:t>):</a:t>
            </a:r>
            <a:endParaRPr lang="en-US" dirty="0"/>
          </a:p>
          <a:p>
            <a:pPr lvl="1"/>
            <a:r>
              <a:rPr lang="en-GB" sz="2000" dirty="0"/>
              <a:t>RQSX3.L5/K1S = 4.0E-4</a:t>
            </a:r>
          </a:p>
          <a:p>
            <a:pPr lvl="1"/>
            <a:r>
              <a:rPr lang="en-GB" sz="2000" dirty="0"/>
              <a:t>RQSX3.R5/K1S = 8.0E-4</a:t>
            </a:r>
          </a:p>
          <a:p>
            <a:pPr lvl="1"/>
            <a:endParaRPr lang="en-GB" sz="2000" dirty="0"/>
          </a:p>
          <a:p>
            <a:r>
              <a:rPr lang="en-GB" sz="2400" b="1" dirty="0"/>
              <a:t>IR5 2024 corrections</a:t>
            </a:r>
            <a:r>
              <a:rPr lang="en-GB" sz="2400" dirty="0"/>
              <a:t> (from </a:t>
            </a:r>
            <a:r>
              <a:rPr lang="en-GB" sz="2400" dirty="0">
                <a:solidFill>
                  <a:srgbClr val="00B0F0"/>
                </a:solidFill>
              </a:rPr>
              <a:t>BetaStarLevelling-SQUEEZE-6.8TeV-1.2m-30cm-2024_V1@696_[END]</a:t>
            </a:r>
            <a:r>
              <a:rPr lang="en-GB" sz="2400" dirty="0"/>
              <a:t>):</a:t>
            </a:r>
            <a:endParaRPr lang="en-GB" sz="2400" dirty="0">
              <a:ea typeface="+mn-lt"/>
              <a:cs typeface="+mn-lt"/>
            </a:endParaRPr>
          </a:p>
          <a:p>
            <a:pPr lvl="1"/>
            <a:r>
              <a:rPr lang="en-GB" sz="2000" dirty="0">
                <a:ea typeface="+mn-lt"/>
                <a:cs typeface="+mn-lt"/>
              </a:rPr>
              <a:t>RQSX3.L5/K1S = 4.0E-4</a:t>
            </a:r>
            <a:endParaRPr lang="en-GB" sz="2000" dirty="0"/>
          </a:p>
          <a:p>
            <a:pPr lvl="1"/>
            <a:r>
              <a:rPr lang="en-GB" sz="2000" dirty="0">
                <a:ea typeface="+mn-lt"/>
                <a:cs typeface="+mn-lt"/>
              </a:rPr>
              <a:t>RQSX3.R5/K1S = 8.0E-4</a:t>
            </a:r>
            <a:endParaRPr lang="en-GB" dirty="0"/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/>
              <a:t> Corresponds to settings from 2023, unchanged</a:t>
            </a:r>
          </a:p>
          <a:p>
            <a:pPr lvl="1">
              <a:buFont typeface="Wingdings" panose="020B0604020202020204" pitchFamily="34" charset="0"/>
              <a:buChar char="Ø"/>
            </a:pPr>
            <a:endParaRPr lang="en-GB" sz="1700" dirty="0"/>
          </a:p>
          <a:p>
            <a:r>
              <a:rPr lang="en-GB" sz="2400" b="1" dirty="0"/>
              <a:t>IR5 2025 corrections suggestions:</a:t>
            </a:r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178ADFE-B268-CD91-3A5C-4012718494FB}"/>
              </a:ext>
            </a:extLst>
          </p:cNvPr>
          <p:cNvSpPr txBox="1">
            <a:spLocks/>
          </p:cNvSpPr>
          <p:nvPr/>
        </p:nvSpPr>
        <p:spPr>
          <a:xfrm>
            <a:off x="2893781" y="5061851"/>
            <a:ext cx="6404437" cy="1636167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/>
              <a:t>Switch sign from 2023/2024 corrections</a:t>
            </a:r>
          </a:p>
          <a:p>
            <a:pPr marL="0" indent="0" algn="ctr">
              <a:buNone/>
            </a:pPr>
            <a:r>
              <a:rPr lang="en-GB" sz="2000" dirty="0"/>
              <a:t>RQSX3.L5/K1S = -4.0E-4</a:t>
            </a:r>
            <a:endParaRPr lang="en-GB" sz="2400" dirty="0"/>
          </a:p>
          <a:p>
            <a:pPr marL="0" indent="0" algn="ctr">
              <a:buNone/>
            </a:pPr>
            <a:r>
              <a:rPr lang="en-GB" sz="2000" dirty="0"/>
              <a:t>RQSX3.R5/K1S = -8.0E-4</a:t>
            </a:r>
          </a:p>
          <a:p>
            <a:pPr algn="ctr">
              <a:buFont typeface="Wingdings" panose="020B0604020202020204" pitchFamily="34" charset="0"/>
              <a:buChar char="Ø"/>
            </a:pPr>
            <a:r>
              <a:rPr lang="en-GB" sz="2000" dirty="0"/>
              <a:t>Checks with SbS &amp; potential colinearity knob trim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979D3E-027C-2031-ABF4-EE9C7359F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44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EAA2C-7DC1-C2F9-1512-EBD308E52D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6A67D-8F21-DB9E-EF00-B6863AE06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IR2 / IR8 2025 Guess Corrections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4C0007-1336-19FD-8305-274EED400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75" y="1633386"/>
            <a:ext cx="11566634" cy="163616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There is no change in the optics to suggest we need to change the corrections.</a:t>
            </a:r>
          </a:p>
          <a:p>
            <a:pPr>
              <a:buFont typeface="Wingdings" pitchFamily="2" charset="2"/>
              <a:buChar char="Ø"/>
            </a:pPr>
            <a:endParaRPr lang="en-US" sz="2400" dirty="0"/>
          </a:p>
          <a:p>
            <a:pPr>
              <a:buFont typeface="Wingdings" pitchFamily="2" charset="2"/>
              <a:buChar char="Ø"/>
            </a:pPr>
            <a:r>
              <a:rPr lang="en-US" sz="2400" dirty="0"/>
              <a:t> We should carry over the corrections from 2024.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E1B9B403-FE90-B278-0CB4-8BA3041C7591}"/>
              </a:ext>
            </a:extLst>
          </p:cNvPr>
          <p:cNvSpPr txBox="1">
            <a:spLocks/>
          </p:cNvSpPr>
          <p:nvPr/>
        </p:nvSpPr>
        <p:spPr>
          <a:xfrm>
            <a:off x="607626" y="3742099"/>
            <a:ext cx="5236993" cy="1951691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/>
              <a:t>Use IR2 Corrections from 2024</a:t>
            </a:r>
          </a:p>
          <a:p>
            <a:pPr marL="0" indent="0" algn="ctr">
              <a:buNone/>
            </a:pPr>
            <a:r>
              <a:rPr lang="en-GB" sz="2000" dirty="0"/>
              <a:t>RQSX3.L2/K1S = -14.0E-4</a:t>
            </a:r>
            <a:endParaRPr lang="en-GB" sz="2400" dirty="0"/>
          </a:p>
          <a:p>
            <a:pPr marL="0" indent="0" algn="ctr">
              <a:buNone/>
            </a:pPr>
            <a:r>
              <a:rPr lang="en-GB" sz="2000" dirty="0"/>
              <a:t>RQSX3.R2/K1S = -14.0E-4</a:t>
            </a:r>
          </a:p>
          <a:p>
            <a:pPr algn="ctr">
              <a:buFont typeface="Wingdings" panose="020B0604020202020204" pitchFamily="34" charset="0"/>
              <a:buChar char="Ø"/>
            </a:pPr>
            <a:r>
              <a:rPr lang="en-GB" sz="2000" dirty="0"/>
              <a:t>Checks with SbS &amp; potential colinearity knob trim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B2B7FB-E9AC-06F2-B42A-EB7B8495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11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F1728E-CB68-8D7E-185A-D598388CE2E8}"/>
              </a:ext>
            </a:extLst>
          </p:cNvPr>
          <p:cNvSpPr txBox="1">
            <a:spLocks/>
          </p:cNvSpPr>
          <p:nvPr/>
        </p:nvSpPr>
        <p:spPr>
          <a:xfrm>
            <a:off x="6347382" y="3742099"/>
            <a:ext cx="5236993" cy="1951691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/>
              <a:t>Use IR8 Corrections from 2024</a:t>
            </a:r>
          </a:p>
          <a:p>
            <a:pPr marL="0" indent="0" algn="ctr">
              <a:buNone/>
            </a:pPr>
            <a:r>
              <a:rPr lang="en-GB" sz="2000" dirty="0"/>
              <a:t>RQSX3.L8/K1S = -5.0E-4</a:t>
            </a:r>
            <a:endParaRPr lang="en-GB" sz="2400" dirty="0"/>
          </a:p>
          <a:p>
            <a:pPr marL="0" indent="0" algn="ctr">
              <a:buNone/>
            </a:pPr>
            <a:r>
              <a:rPr lang="en-GB" sz="2000" dirty="0"/>
              <a:t>RQSX3.R8/K1S = -5.0E-4</a:t>
            </a:r>
          </a:p>
          <a:p>
            <a:pPr algn="ctr">
              <a:buFont typeface="Wingdings" panose="020B0604020202020204" pitchFamily="34" charset="0"/>
              <a:buChar char="Ø"/>
            </a:pPr>
            <a:r>
              <a:rPr lang="en-GB" sz="2000" dirty="0"/>
              <a:t>Checks with SbS &amp; potential colinearity knob trim</a:t>
            </a:r>
          </a:p>
        </p:txBody>
      </p:sp>
    </p:spTree>
    <p:extLst>
      <p:ext uri="{BB962C8B-B14F-4D97-AF65-F5344CB8AC3E}">
        <p14:creationId xmlns:p14="http://schemas.microsoft.com/office/powerpoint/2010/main" val="408599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6CDF1-1679-4348-981C-E07A71E4C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0ECA5-C292-C8E4-1901-E66DC5E52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Settings and Knobs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4F142-30EB-766B-289E-ABFE51D87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R" dirty="0"/>
              <a:t>Caveats, what to change, where to click </a:t>
            </a:r>
            <a:r>
              <a:rPr lang="en-FR" dirty="0">
                <a:sym typeface="Wingdings" pitchFamily="2" charset="2"/>
              </a:rPr>
              <a:t>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2DC8EA-29D7-26B6-81B8-C9D125786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839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A85EC-373F-C6EB-0021-AF0D78BE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FF18B-1874-1CEC-8B12-D93E6CA10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 Colinearity Knob Caveats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2A98B-EC9C-2295-63E4-55D6906A2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Ewen noticed the colinearity knob setting was only trimmed in during the squeeze (2m – 1.2m) in 2024.</a:t>
            </a:r>
          </a:p>
          <a:p>
            <a:endParaRPr lang="en-GB" dirty="0"/>
          </a:p>
          <a:p>
            <a:r>
              <a:rPr lang="en-GB" dirty="0"/>
              <a:t>This is because it was figured out later in commissioning and they wanted to make minimal changes to the cycle (c.f. Tobias).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 It means it was not present in the process at injection.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 It means it was not present for any MD at injection.</a:t>
            </a:r>
          </a:p>
          <a:p>
            <a:endParaRPr lang="en-GB" dirty="0"/>
          </a:p>
          <a:p>
            <a:r>
              <a:rPr lang="en-GB" dirty="0"/>
              <a:t>There is no harm in having the colinearity knob adjustment at injection, and no reason not to have it there.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/>
              <a:t> We should remember to include it in the whole process! </a:t>
            </a:r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95EE4-1A8C-3287-CC5E-0D5D60FAC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48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8E590-0D54-86C1-C42C-64811CF4A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4D6AC-0291-B60D-A671-E28764488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2025 Colinearity Knob Caveats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AC9A7E-21E6-E620-376C-C7A37FA099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6"/>
                <a:ext cx="4641911" cy="4032914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FR" dirty="0"/>
                  <a:t>The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FR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</m:oMath>
                </a14:m>
                <a:r>
                  <a:rPr lang="en-FR" dirty="0"/>
                  <a:t> is a little lower at the MQSX locations in 2025 compared to 2024.</a:t>
                </a:r>
              </a:p>
              <a:p>
                <a:endParaRPr lang="en-FR" dirty="0"/>
              </a:p>
              <a:p>
                <a:r>
                  <a:rPr lang="en-FR" dirty="0"/>
                  <a:t>Single correctors &amp; colinearity knob will be ~10% less effective.</a:t>
                </a:r>
              </a:p>
              <a:p>
                <a:pPr lvl="1"/>
                <a:r>
                  <a:rPr lang="en-FR" dirty="0"/>
                  <a:t>Error coming from the triplets should be diminished too?</a:t>
                </a:r>
              </a:p>
              <a:p>
                <a:pPr lvl="1"/>
                <a:endParaRPr lang="en-FR" dirty="0"/>
              </a:p>
              <a:p>
                <a:pPr>
                  <a:buFont typeface="Wingdings" pitchFamily="2" charset="2"/>
                  <a:buChar char="Ø"/>
                </a:pPr>
                <a:r>
                  <a:rPr lang="en-FR" dirty="0"/>
                  <a:t> Expect small adjustments needed after powering switch from 2024.</a:t>
                </a:r>
              </a:p>
              <a:p>
                <a:pPr lvl="1">
                  <a:buFont typeface="Wingdings" pitchFamily="2" charset="2"/>
                  <a:buChar char="ü"/>
                </a:pPr>
                <a:r>
                  <a:rPr lang="en-FR" dirty="0"/>
                  <a:t>We are always very far from the powering limits of these magnets.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AC9A7E-21E6-E620-376C-C7A37FA099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6"/>
                <a:ext cx="4641911" cy="4032914"/>
              </a:xfrm>
              <a:blipFill>
                <a:blip r:embed="rId2"/>
                <a:stretch>
                  <a:fillRect l="-1362" t="-2194" r="-1090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D4CC02-453F-17F1-A9C4-310E204C9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B0FFDF-9B36-A56B-ED72-A456B6F44D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13" b="913"/>
          <a:stretch/>
        </p:blipFill>
        <p:spPr>
          <a:xfrm>
            <a:off x="5480110" y="1589131"/>
            <a:ext cx="6434346" cy="4125650"/>
          </a:xfrm>
          <a:prstGeom prst="rect">
            <a:avLst/>
          </a:prstGeom>
        </p:spPr>
      </p:pic>
      <p:pic>
        <p:nvPicPr>
          <p:cNvPr id="7" name="Picture 6" descr="A close up of a word&#10;&#10;AI-generated content may be incorrect.">
            <a:extLst>
              <a:ext uri="{FF2B5EF4-FFF2-40B4-BE49-F238E27FC236}">
                <a16:creationId xmlns:a16="http://schemas.microsoft.com/office/drawing/2014/main" id="{CF317EF2-6500-795E-0D41-61E3C4704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32" y="5858539"/>
            <a:ext cx="4921578" cy="6343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4FE794-8C03-6648-5B49-8ED0171FEE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389" y="5858539"/>
            <a:ext cx="5149760" cy="63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00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25CF1-38FA-A998-8468-344801BAC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8A681-2D49-D86C-426E-278B64EC1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Coupling Corrections and Knobs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3CF01F-25FB-2A6F-FC2C-83F4595C1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327" y="1690687"/>
            <a:ext cx="11359300" cy="480218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dirty="0"/>
              <a:t>Any adjustment found with SbS should be trimmed individually on the corrector K1S values.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 The setting can be found in LSA App Suite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 Select the Beam Process </a:t>
            </a:r>
            <a:r>
              <a:rPr lang="en-GB" dirty="0">
                <a:sym typeface="Wingdings" pitchFamily="2" charset="2"/>
              </a:rPr>
              <a:t> ALL MAGNETS  K and search for “RQSX”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ym typeface="Wingdings" pitchFamily="2" charset="2"/>
              </a:rPr>
              <a:t> Trim the relevant magnet strength (i.e. RQSX3.L1/K1S)</a:t>
            </a:r>
          </a:p>
          <a:p>
            <a:pPr lvl="1">
              <a:buFont typeface="Wingdings" pitchFamily="2" charset="2"/>
              <a:buChar char="Ø"/>
            </a:pPr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Any adjustment with the colinearity knob should be trimmed through the knob itself.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ym typeface="Wingdings" pitchFamily="2" charset="2"/>
              </a:rPr>
              <a:t> </a:t>
            </a:r>
            <a:r>
              <a:rPr lang="en-GB" dirty="0"/>
              <a:t>The knob setting can be found in LSA App Suite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ym typeface="Wingdings" pitchFamily="2" charset="2"/>
              </a:rPr>
              <a:t> Select the Beam Process  BETA-BEATING  KNOB  search for “colinearity”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ym typeface="Wingdings" pitchFamily="2" charset="2"/>
              </a:rPr>
              <a:t> Trim the relevant knob (i.e. LHCBEAM/ATS_2022_05_10_colinearityIP1)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We should create a single knob with all local coupling corrections once determined, to be included in the Beam Process.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ym typeface="Wingdings" pitchFamily="2" charset="2"/>
              </a:rPr>
              <a:t> Done in LSA Optics Application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ym typeface="Wingdings" pitchFamily="2" charset="2"/>
              </a:rPr>
              <a:t> Akin to </a:t>
            </a:r>
            <a:r>
              <a:rPr lang="en-GB" dirty="0">
                <a:solidFill>
                  <a:schemeClr val="accent2"/>
                </a:solidFill>
                <a:sym typeface="Wingdings" pitchFamily="2" charset="2"/>
              </a:rPr>
              <a:t>LHCBEAM/ATSR_2025_XX_XX_localCouplingIP1258</a:t>
            </a:r>
            <a:r>
              <a:rPr lang="en-GB" dirty="0">
                <a:sym typeface="Wingdings" pitchFamily="2" charset="2"/>
              </a:rPr>
              <a:t> with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RQSX3.[LR][1258]/K1S</a:t>
            </a:r>
            <a:r>
              <a:rPr lang="en-GB" dirty="0">
                <a:sym typeface="Wingdings" pitchFamily="2" charset="2"/>
              </a:rPr>
              <a:t> settings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ym typeface="Wingdings" pitchFamily="2" charset="2"/>
              </a:rPr>
              <a:t> Propagate it to all the proton optics for relevant BPs  active from injection to collisions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A60227-3E41-39F1-604D-FD9DADB22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58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58B5C-2B69-4CD8-ACA8-C74C22109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- Powering Caveats</a:t>
            </a:r>
            <a:endParaRPr lang="en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269B2A-7A94-9F08-2073-A4F190C3EB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GB" dirty="0"/>
                  <a:t>There is a </a:t>
                </a:r>
                <a:r>
                  <a:rPr lang="en-GB" b="1" dirty="0">
                    <a:solidFill>
                      <a:srgbClr val="FF0000"/>
                    </a:solidFill>
                  </a:rPr>
                  <a:t>SIGN SWITCH</a:t>
                </a:r>
                <a:r>
                  <a:rPr lang="en-GB" dirty="0"/>
                  <a:t> from the MAD-X powering variable for MQSXs (the </a:t>
                </a:r>
                <a:r>
                  <a:rPr lang="en-GB" dirty="0">
                    <a:solidFill>
                      <a:schemeClr val="bg2">
                        <a:lumMod val="50000"/>
                      </a:schemeClr>
                    </a:solidFill>
                  </a:rPr>
                  <a:t>kqsx3.[lr][1258]</a:t>
                </a:r>
                <a:r>
                  <a:rPr lang="en-GB" dirty="0"/>
                  <a:t>) to the K1S value of the circuit in LSA!</a:t>
                </a:r>
              </a:p>
              <a:p>
                <a:endParaRPr lang="en-GB" dirty="0"/>
              </a:p>
              <a:p>
                <a:r>
                  <a:rPr lang="en-GB" dirty="0"/>
                  <a:t>In SbS however we try to match the error and then invert the matching setting to correct.</a:t>
                </a:r>
              </a:p>
              <a:p>
                <a:endParaRPr lang="en-GB" dirty="0"/>
              </a:p>
              <a:p>
                <a:r>
                  <a:rPr lang="en-GB" dirty="0"/>
                  <a:t>So, remember to use the </a:t>
                </a:r>
                <a:r>
                  <a:rPr lang="en-GB" i="1" dirty="0"/>
                  <a:t>same</a:t>
                </a:r>
                <a:r>
                  <a:rPr lang="en-GB" dirty="0"/>
                  <a:t> (double-opposite) sign when doing the trims. For instance:</a:t>
                </a:r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/>
                  <a:t> I find an adjustment of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+1.5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GB" dirty="0"/>
                  <a:t> for the</a:t>
                </a:r>
                <a:r>
                  <a:rPr lang="en-GB" dirty="0">
                    <a:solidFill>
                      <a:schemeClr val="bg2">
                        <a:lumMod val="50000"/>
                      </a:schemeClr>
                    </a:solidFill>
                  </a:rPr>
                  <a:t> kqsx3.r5</a:t>
                </a:r>
                <a:r>
                  <a:rPr lang="en-GB" dirty="0"/>
                  <a:t> in MAD-X.</a:t>
                </a:r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/>
                  <a:t> Applying the opposite of the MAD-X adjustment (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1.5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) would correct.</a:t>
                </a:r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/>
                  <a:t> I make a trim of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1.5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GB" dirty="0"/>
                  <a:t> to the </a:t>
                </a:r>
                <a:r>
                  <a:rPr lang="en-GB" dirty="0">
                    <a:solidFill>
                      <a:schemeClr val="bg2">
                        <a:lumMod val="50000"/>
                      </a:schemeClr>
                    </a:solidFill>
                  </a:rPr>
                  <a:t>RQSX3.R5/K1S</a:t>
                </a:r>
                <a:r>
                  <a:rPr lang="en-GB" dirty="0"/>
                  <a:t> in LSA.</a:t>
                </a:r>
              </a:p>
              <a:p>
                <a:endParaRPr lang="en-FR" dirty="0"/>
              </a:p>
              <a:p>
                <a:r>
                  <a:rPr lang="en-FR" dirty="0"/>
                  <a:t>It is good to remember the “logic” and not blindly copy-paste values. I will make an entry in the logbook reminders </a:t>
                </a:r>
                <a:r>
                  <a:rPr lang="en-FR" dirty="0">
                    <a:sym typeface="Wingdings" pitchFamily="2" charset="2"/>
                  </a:rPr>
                  <a:t></a:t>
                </a:r>
                <a:endParaRPr lang="en-FR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269B2A-7A94-9F08-2073-A4F190C3EB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4" t="-2616" b="-581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E7428F-9767-0774-D2B2-FCD5CCA28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901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B1E00-5159-BED5-A050-5563098E7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51F49-CFAD-D726-0FA5-BC61254E2A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2833"/>
            <a:ext cx="9144000" cy="1012334"/>
          </a:xfrm>
        </p:spPr>
        <p:txBody>
          <a:bodyPr/>
          <a:lstStyle/>
          <a:p>
            <a:r>
              <a:rPr lang="en-GB" dirty="0"/>
              <a:t>Backups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D46F6-7E1E-E944-1868-EF79DE7EE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28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5E965-1236-2FCC-7EC0-381F91A02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Colinearity Knob Effect in IR5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8E465-E0BA-2770-68BF-23FC6E348F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921578" cy="3804314"/>
          </a:xfrm>
        </p:spPr>
        <p:txBody>
          <a:bodyPr>
            <a:normAutofit/>
          </a:bodyPr>
          <a:lstStyle/>
          <a:p>
            <a:r>
              <a:rPr lang="en-US" dirty="0"/>
              <a:t>Colinearity knob still gives a nice closed coupling bump</a:t>
            </a:r>
            <a:r>
              <a:rPr lang="en-FR" dirty="0"/>
              <a:t>.</a:t>
            </a:r>
          </a:p>
          <a:p>
            <a:endParaRPr lang="en-FR" dirty="0"/>
          </a:p>
          <a:p>
            <a:r>
              <a:rPr lang="en-FR" dirty="0"/>
              <a:t>Colinearity knob will be a tad less effective there (~10%)</a:t>
            </a:r>
          </a:p>
          <a:p>
            <a:pPr lvl="1">
              <a:buFont typeface="Wingdings" pitchFamily="2" charset="2"/>
              <a:buChar char="ü"/>
            </a:pPr>
            <a:r>
              <a:rPr lang="en-FR" dirty="0"/>
              <a:t>No worries, we are always very far from the powering limits of these magnets.</a:t>
            </a:r>
          </a:p>
          <a:p>
            <a:endParaRPr lang="en-FR" dirty="0"/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C9AA7-5C2C-BD4B-2F0E-2BA56670E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18</a:t>
            </a:fld>
            <a:endParaRPr lang="en-GB"/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CA64502E-EB82-A996-27E6-BCEE2734F6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82" t="2355" r="2026" b="2965"/>
          <a:stretch/>
        </p:blipFill>
        <p:spPr>
          <a:xfrm>
            <a:off x="5954212" y="1537405"/>
            <a:ext cx="5570451" cy="4186197"/>
          </a:xfrm>
          <a:prstGeom prst="rect">
            <a:avLst/>
          </a:prstGeom>
        </p:spPr>
      </p:pic>
      <p:pic>
        <p:nvPicPr>
          <p:cNvPr id="11" name="Picture 10" descr="A close up of a word&#10;&#10;AI-generated content may be incorrect.">
            <a:extLst>
              <a:ext uri="{FF2B5EF4-FFF2-40B4-BE49-F238E27FC236}">
                <a16:creationId xmlns:a16="http://schemas.microsoft.com/office/drawing/2014/main" id="{64851F3E-3864-4576-C308-599967730B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32" y="5858539"/>
            <a:ext cx="4921578" cy="634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AD5116-9B73-4A2D-C12F-1860F11E93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389" y="5858539"/>
            <a:ext cx="5149760" cy="63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213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EB7E6-307B-D746-5EBB-988386942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Some Reminders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5200E-8D76-F31F-6E5A-702C07E4B9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R" dirty="0"/>
              <a:t>Local Coupling and RP Optics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FED4F5-450A-0610-96D1-059A17D1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855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97CC6-4A8D-A050-341B-CCCB68C8D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– Local Coupling Correctors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9172F-562E-4A04-C5E8-F89E4AE02A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5305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/>
              <a:t>IR local coupling is handled with the MQSX skew quadrupole correctors.</a:t>
            </a:r>
          </a:p>
          <a:p>
            <a:endParaRPr lang="en-GB" dirty="0"/>
          </a:p>
          <a:p>
            <a:r>
              <a:rPr lang="en-GB" dirty="0"/>
              <a:t>Expected coupling sources:</a:t>
            </a:r>
          </a:p>
          <a:p>
            <a:pPr lvl="1"/>
            <a:r>
              <a:rPr lang="en-GB" dirty="0"/>
              <a:t>Mostly the triplets (via tilts)</a:t>
            </a:r>
          </a:p>
          <a:p>
            <a:pPr lvl="1"/>
            <a:r>
              <a:rPr lang="en-GB" dirty="0"/>
              <a:t>Potentially other magnets in the IR</a:t>
            </a:r>
          </a:p>
          <a:p>
            <a:pPr lvl="1"/>
            <a:endParaRPr lang="en-GB" dirty="0"/>
          </a:p>
          <a:p>
            <a:r>
              <a:rPr lang="en-GB" dirty="0"/>
              <a:t>Powering acted via:</a:t>
            </a:r>
          </a:p>
          <a:p>
            <a:pPr lvl="1"/>
            <a:r>
              <a:rPr lang="en-GB" dirty="0"/>
              <a:t>Individual trims (RQSX circuits)</a:t>
            </a:r>
          </a:p>
          <a:p>
            <a:pPr lvl="1"/>
            <a:r>
              <a:rPr lang="en-GB" dirty="0"/>
              <a:t>Colinearity knob for a local bump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409EC93-EDCC-90DB-FED5-0979CDF627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5424" t="3261" r="3958" b="1937"/>
          <a:stretch/>
        </p:blipFill>
        <p:spPr>
          <a:xfrm>
            <a:off x="6317603" y="2102178"/>
            <a:ext cx="5874397" cy="38410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85E39F-2B40-6C34-2C66-EE7B798D2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6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CE119-F233-AEF7-9AF6-3204E1E8D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E1C56-AB9C-2334-620B-FD7FFC85F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– Local Coupling Correctors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95757-1D3A-C2F5-64DE-321C69F82C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5305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/>
              <a:t>IR local coupling is handled with the MQSX skew quadrupole correctors</a:t>
            </a:r>
          </a:p>
          <a:p>
            <a:endParaRPr lang="en-GB" dirty="0"/>
          </a:p>
          <a:p>
            <a:r>
              <a:rPr lang="en-GB" dirty="0"/>
              <a:t>Corrections determined with:</a:t>
            </a:r>
          </a:p>
          <a:p>
            <a:pPr lvl="1"/>
            <a:r>
              <a:rPr lang="en-GB" dirty="0"/>
              <a:t>Segment-by-Segment (via f1001)</a:t>
            </a:r>
          </a:p>
          <a:p>
            <a:pPr lvl="1"/>
            <a:r>
              <a:rPr lang="en-GB" dirty="0"/>
              <a:t>The RWS (round beams only)</a:t>
            </a:r>
          </a:p>
          <a:p>
            <a:pPr lvl="1"/>
            <a:endParaRPr lang="en-GB" dirty="0"/>
          </a:p>
          <a:p>
            <a:r>
              <a:rPr lang="en-GB" dirty="0"/>
              <a:t>Powering acted via:</a:t>
            </a:r>
          </a:p>
          <a:p>
            <a:pPr lvl="1"/>
            <a:r>
              <a:rPr lang="en-GB" dirty="0"/>
              <a:t>Individual trims (RQSX circuits)</a:t>
            </a:r>
          </a:p>
          <a:p>
            <a:pPr lvl="1"/>
            <a:r>
              <a:rPr lang="en-GB" dirty="0">
                <a:solidFill>
                  <a:schemeClr val="accent6"/>
                </a:solidFill>
              </a:rPr>
              <a:t>Colinearity knob</a:t>
            </a:r>
            <a:r>
              <a:rPr lang="en-GB" dirty="0"/>
              <a:t> for a local bump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80C270D-618C-C9E4-EE82-C671FE45FE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00922" y="1515269"/>
            <a:ext cx="5114781" cy="4972050"/>
          </a:xfrm>
        </p:spPr>
      </p:pic>
      <p:pic>
        <p:nvPicPr>
          <p:cNvPr id="11" name="Picture 10" descr="Math equations and formulas on a white background&#10;&#10;AI-generated content may be incorrect.">
            <a:extLst>
              <a:ext uri="{FF2B5EF4-FFF2-40B4-BE49-F238E27FC236}">
                <a16:creationId xmlns:a16="http://schemas.microsoft.com/office/drawing/2014/main" id="{A1EE72F8-7B4F-3DA9-1BE2-D8F67478B9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" y="1823067"/>
            <a:ext cx="6096000" cy="1040165"/>
          </a:xfrm>
          <a:prstGeom prst="rect">
            <a:avLst/>
          </a:prstGeom>
        </p:spPr>
      </p:pic>
      <p:pic>
        <p:nvPicPr>
          <p:cNvPr id="12" name="Picture 11" descr="A black and white text on a white background&#10;&#10;AI-generated content may be incorrect.">
            <a:extLst>
              <a:ext uri="{FF2B5EF4-FFF2-40B4-BE49-F238E27FC236}">
                <a16:creationId xmlns:a16="http://schemas.microsoft.com/office/drawing/2014/main" id="{984AA6FE-6802-0F09-6189-72AAE12F6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134060"/>
            <a:ext cx="5467350" cy="17424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2729A6-2C1B-2165-4883-E44546333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</a:t>
            </a:fld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8E9B9EB-6F31-0B5E-BAFF-BB7F11F2A84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424" t="3261" r="3958" b="1937"/>
          <a:stretch/>
        </p:blipFill>
        <p:spPr>
          <a:xfrm>
            <a:off x="6317603" y="2102178"/>
            <a:ext cx="5874397" cy="384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01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A0D4B-63E0-44FB-AC9F-3023F1755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– Reverse Polarity Optics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CFFF3-1219-7275-CAD0-26080A666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8163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Due to radiation dose deposition concerns, the polarity of the triplets is reversed.</a:t>
            </a:r>
          </a:p>
          <a:p>
            <a:pPr lvl="1"/>
            <a:endParaRPr lang="en-GB" dirty="0"/>
          </a:p>
          <a:p>
            <a:pPr>
              <a:buFont typeface="Wingdings" panose="020B0604020202020204" pitchFamily="34" charset="0"/>
              <a:buChar char="Ø"/>
            </a:pPr>
            <a:r>
              <a:rPr lang="en-GB" dirty="0"/>
              <a:t> Dose deposition done differently.</a:t>
            </a:r>
          </a:p>
          <a:p>
            <a:pPr>
              <a:buFont typeface="Wingdings" panose="020B0604020202020204" pitchFamily="34" charset="0"/>
              <a:buChar char="Ø"/>
            </a:pPr>
            <a:endParaRPr lang="en-GB" dirty="0"/>
          </a:p>
          <a:p>
            <a:r>
              <a:rPr lang="en-GB" dirty="0"/>
              <a:t>Done in 2024 for IP1:</a:t>
            </a:r>
            <a:endParaRPr lang="en-US" dirty="0"/>
          </a:p>
          <a:p>
            <a:pPr lvl="1"/>
            <a:r>
              <a:rPr lang="en-GB" dirty="0"/>
              <a:t>Triplet polarity reversed, Q4 off</a:t>
            </a:r>
            <a:endParaRPr lang="en-US" dirty="0"/>
          </a:p>
          <a:p>
            <a:pPr lvl="1"/>
            <a:r>
              <a:rPr lang="en-GB" dirty="0"/>
              <a:t>Crossing angle changed from</a:t>
            </a:r>
            <a:br>
              <a:rPr lang="en-GB" dirty="0"/>
            </a:br>
            <a:r>
              <a:rPr lang="en-GB" dirty="0"/>
              <a:t>positive to negative</a:t>
            </a:r>
          </a:p>
        </p:txBody>
      </p:sp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0D6D3321-501D-5A3E-5F5A-18BBE8F5A7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5" t="30973" r="2677" b="3540"/>
          <a:stretch/>
        </p:blipFill>
        <p:spPr>
          <a:xfrm>
            <a:off x="6936360" y="2314451"/>
            <a:ext cx="4810130" cy="2143131"/>
          </a:xfrm>
          <a:prstGeom prst="rect">
            <a:avLst/>
          </a:prstGeom>
        </p:spPr>
      </p:pic>
      <p:pic>
        <p:nvPicPr>
          <p:cNvPr id="6" name="Picture 5" descr="A diagram of a graph&#10;&#10;AI-generated content may be incorrect.">
            <a:extLst>
              <a:ext uri="{FF2B5EF4-FFF2-40B4-BE49-F238E27FC236}">
                <a16:creationId xmlns:a16="http://schemas.microsoft.com/office/drawing/2014/main" id="{B7E94C14-9C93-9942-5D1D-B5EDFB3CE6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06" t="27171" r="1406" b="5602"/>
          <a:stretch/>
        </p:blipFill>
        <p:spPr>
          <a:xfrm>
            <a:off x="6936360" y="4457075"/>
            <a:ext cx="4810131" cy="18992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EAE134-5670-1DF0-A336-70CF50237C87}"/>
              </a:ext>
            </a:extLst>
          </p:cNvPr>
          <p:cNvSpPr txBox="1"/>
          <p:nvPr/>
        </p:nvSpPr>
        <p:spPr>
          <a:xfrm>
            <a:off x="6377024" y="2395356"/>
            <a:ext cx="112027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IR1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BD2C80-F080-B36C-6A65-D26218A2B2D3}"/>
              </a:ext>
            </a:extLst>
          </p:cNvPr>
          <p:cNvSpPr txBox="1"/>
          <p:nvPr/>
        </p:nvSpPr>
        <p:spPr>
          <a:xfrm>
            <a:off x="6377023" y="4452755"/>
            <a:ext cx="1120277" cy="3788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IR1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A8296E-EB09-DFEC-38B4-E02485AE8F22}"/>
              </a:ext>
            </a:extLst>
          </p:cNvPr>
          <p:cNvSpPr txBox="1"/>
          <p:nvPr/>
        </p:nvSpPr>
        <p:spPr>
          <a:xfrm>
            <a:off x="7601962" y="6349493"/>
            <a:ext cx="393853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hlinkClick r:id="rId4"/>
              </a:rPr>
              <a:t>See Tobias Presentation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83B432-7E48-70CF-5C53-DBA63A1BA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92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9D834-AE11-8865-A9FB-07A319432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IR1 Reverse Polarity Optics – 2023 vs 2024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E4B98BF-BD7A-8044-A5D4-FE2336F9F1E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5346" t="2525" r="3931" b="2926"/>
          <a:stretch/>
        </p:blipFill>
        <p:spPr>
          <a:xfrm>
            <a:off x="817921" y="1611984"/>
            <a:ext cx="5278079" cy="3437873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9940CB0-3CC4-CE18-53F2-70930A1986E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4901" t="2456" r="4357" b="2978"/>
          <a:stretch/>
        </p:blipFill>
        <p:spPr>
          <a:xfrm>
            <a:off x="6371651" y="1611984"/>
            <a:ext cx="5278079" cy="3437873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F53FD7-9412-28A3-978E-063F137598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0" y="5208008"/>
            <a:ext cx="5174179" cy="6463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21B00E-ABBB-0681-6E8E-CE289C92CC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1651" y="5208008"/>
            <a:ext cx="5423237" cy="6463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CCB497-C139-A1C9-E8FA-88DD8B138602}"/>
              </a:ext>
            </a:extLst>
          </p:cNvPr>
          <p:cNvSpPr txBox="1"/>
          <p:nvPr/>
        </p:nvSpPr>
        <p:spPr>
          <a:xfrm>
            <a:off x="840610" y="5999143"/>
            <a:ext cx="1106208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Ø"/>
            </a:pPr>
            <a:r>
              <a:rPr lang="en-GB" dirty="0"/>
              <a:t>Local coupling corrections were basically an inversion of the sign (</a:t>
            </a:r>
            <a:r>
              <a:rPr lang="en-GB" dirty="0">
                <a:hlinkClick r:id="rId6"/>
              </a:rPr>
              <a:t>see Tobias presentation</a:t>
            </a:r>
            <a:r>
              <a:rPr lang="en-US" dirty="0"/>
              <a:t>).</a:t>
            </a:r>
          </a:p>
          <a:p>
            <a:pPr marL="285750" indent="-285750">
              <a:buFont typeface="Arial"/>
              <a:buChar char="•"/>
            </a:pPr>
            <a:r>
              <a:rPr lang="en-US" b="1" dirty="0"/>
              <a:t>Caveat for 2025:</a:t>
            </a:r>
            <a:r>
              <a:rPr lang="en-US" dirty="0"/>
              <a:t> IR1 re-reverses optics polarity &amp; switches crossing plane (and we have flat optics).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45D05B-9E2A-7B40-5641-4EAFDD729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65BA04-1517-1F54-6C7C-DBA2252DD9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39" y="2639974"/>
            <a:ext cx="10868122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2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C1B20-BB48-F97C-20BF-7450E9D5F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D9C7C-A9E9-1B77-4AF2-11454B389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IR5 Reverse Polarity Optics – 2024 vs 2025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AE94FDF-FBCF-6976-DA16-687B687A341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3742" t="1976" r="4316" b="2950"/>
          <a:stretch/>
        </p:blipFill>
        <p:spPr>
          <a:xfrm>
            <a:off x="631595" y="1543853"/>
            <a:ext cx="5356339" cy="3461781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416AF8B-06D5-C21D-BDAB-39A857058A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" t="3528" r="4455" b="2062"/>
          <a:stretch/>
        </p:blipFill>
        <p:spPr>
          <a:xfrm>
            <a:off x="6306793" y="1543853"/>
            <a:ext cx="5409896" cy="3461782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1D282D-B693-B7F9-026A-4B87606E68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157" y="5222925"/>
            <a:ext cx="5186778" cy="6616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26D41C-7E88-1045-6B9B-7587077EC0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29677" y="5222925"/>
            <a:ext cx="5032437" cy="5898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E4164C-D327-9D9D-A0C7-5D12D5A5C34E}"/>
              </a:ext>
            </a:extLst>
          </p:cNvPr>
          <p:cNvSpPr txBox="1"/>
          <p:nvPr/>
        </p:nvSpPr>
        <p:spPr>
          <a:xfrm>
            <a:off x="840610" y="5999143"/>
            <a:ext cx="1106208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Ø"/>
            </a:pPr>
            <a:r>
              <a:rPr lang="en-GB" dirty="0"/>
              <a:t>Left and right MQSX will have the same effect, and we should be able to use the colinearity knob </a:t>
            </a:r>
            <a:r>
              <a:rPr lang="en-GB" dirty="0">
                <a:sym typeface="Wingdings" pitchFamily="2" charset="2"/>
              </a:rPr>
              <a:t>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Reminder:</a:t>
            </a:r>
            <a:r>
              <a:rPr lang="en-GB" dirty="0"/>
              <a:t> in IR5 polarity is reversed and crossing plane switched.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3096D4-5D04-B0B3-4BAA-9CC360810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31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02AB8A-3D45-2E60-156C-1D66B7EE8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C9B7C-BD98-035E-DC00-79B32F5CD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Guess Corrections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584B6-2B16-9057-8D10-63ECBB9673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R" dirty="0"/>
              <a:t>What to start with at IP1 / IP5 in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C892A-66BC-94C0-E5EB-1258043A4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816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B2D20-7777-7DFE-8C0E-40E8EC44B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IR1 2025 Guess Corrections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F949E0-6E51-B1FD-28BC-580FADB64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75" y="1633386"/>
            <a:ext cx="11566634" cy="358933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sz="2400" b="1" dirty="0"/>
              <a:t>IR1 2023 corrections</a:t>
            </a:r>
            <a:r>
              <a:rPr lang="en-GB" sz="2400" dirty="0"/>
              <a:t> (from </a:t>
            </a:r>
            <a:r>
              <a:rPr lang="en-GB" sz="2400" dirty="0">
                <a:solidFill>
                  <a:srgbClr val="00B0F0"/>
                </a:solidFill>
              </a:rPr>
              <a:t>BetaStarLevelling-SQUEEZE-6.8TeV-1.2m-30cm-2023_V1@696_[END]</a:t>
            </a:r>
            <a:r>
              <a:rPr lang="en-GB" sz="2400" dirty="0"/>
              <a:t>)  (also </a:t>
            </a:r>
            <a:r>
              <a:rPr lang="en-GB" sz="2400" dirty="0">
                <a:hlinkClick r:id="rId2"/>
              </a:rPr>
              <a:t>IPAC24 paper</a:t>
            </a:r>
            <a:r>
              <a:rPr lang="en-GB" sz="2400" dirty="0"/>
              <a:t>):</a:t>
            </a:r>
            <a:endParaRPr lang="en-US" dirty="0"/>
          </a:p>
          <a:p>
            <a:pPr lvl="1"/>
            <a:r>
              <a:rPr lang="en-GB" sz="2000" dirty="0"/>
              <a:t>RQSX3.L1/K1S = 11.5E-4</a:t>
            </a:r>
          </a:p>
          <a:p>
            <a:pPr lvl="1"/>
            <a:r>
              <a:rPr lang="en-GB" sz="2000" dirty="0"/>
              <a:t>RQSX3.R1/K1S = 3.5E-4</a:t>
            </a:r>
          </a:p>
          <a:p>
            <a:pPr lvl="1"/>
            <a:endParaRPr lang="en-GB" sz="2000" dirty="0"/>
          </a:p>
          <a:p>
            <a:r>
              <a:rPr lang="en-GB" sz="2400" b="1" dirty="0"/>
              <a:t>IR1 2024 corrections</a:t>
            </a:r>
            <a:r>
              <a:rPr lang="en-GB" sz="2400" dirty="0"/>
              <a:t> (from </a:t>
            </a:r>
            <a:r>
              <a:rPr lang="en-GB" sz="2400" dirty="0">
                <a:solidFill>
                  <a:srgbClr val="00B0F0"/>
                </a:solidFill>
              </a:rPr>
              <a:t>BetaStarLevelling-SQUEEZE-6.8TeV-1.2m-30cm-2024_V1@696_[END])</a:t>
            </a:r>
            <a:r>
              <a:rPr lang="en-GB" sz="2400" dirty="0"/>
              <a:t> (also </a:t>
            </a:r>
            <a:r>
              <a:rPr lang="en-GB" sz="2400" dirty="0">
                <a:hlinkClick r:id="rId2"/>
              </a:rPr>
              <a:t>IPAC24 paper</a:t>
            </a:r>
            <a:r>
              <a:rPr lang="en-GB" sz="2400" dirty="0"/>
              <a:t>):</a:t>
            </a:r>
            <a:endParaRPr lang="en-GB" sz="2400" dirty="0">
              <a:solidFill>
                <a:srgbClr val="00B0F0"/>
              </a:solidFill>
              <a:ea typeface="+mn-lt"/>
              <a:cs typeface="+mn-lt"/>
            </a:endParaRPr>
          </a:p>
          <a:p>
            <a:pPr lvl="1"/>
            <a:r>
              <a:rPr lang="en-GB" sz="2000" dirty="0">
                <a:ea typeface="+mn-lt"/>
                <a:cs typeface="+mn-lt"/>
              </a:rPr>
              <a:t>RQSX3.L1/K1S = -10.5E-4</a:t>
            </a:r>
            <a:endParaRPr lang="en-GB" sz="2000" dirty="0"/>
          </a:p>
          <a:p>
            <a:pPr lvl="1"/>
            <a:r>
              <a:rPr lang="en-GB" sz="2000" dirty="0">
                <a:ea typeface="+mn-lt"/>
                <a:cs typeface="+mn-lt"/>
              </a:rPr>
              <a:t>RQSX3.R1/K1S = -4.5E-4</a:t>
            </a:r>
            <a:endParaRPr lang="en-GB" dirty="0"/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/>
              <a:t> Corresponds to sign switch from 2023 then an adjustment of 1 unit of the colinearity knob</a:t>
            </a:r>
          </a:p>
          <a:p>
            <a:pPr lvl="1">
              <a:buFont typeface="Wingdings" panose="020B0604020202020204" pitchFamily="34" charset="0"/>
              <a:buChar char="Ø"/>
            </a:pPr>
            <a:endParaRPr lang="en-GB" sz="1500" dirty="0"/>
          </a:p>
          <a:p>
            <a:r>
              <a:rPr lang="en-GB" sz="2400" b="1" dirty="0"/>
              <a:t>IR1 2025 corrections suggestions:</a:t>
            </a:r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ADCE43F-18B9-7DE1-4613-C62E693E47AA}"/>
              </a:ext>
            </a:extLst>
          </p:cNvPr>
          <p:cNvSpPr txBox="1">
            <a:spLocks/>
          </p:cNvSpPr>
          <p:nvPr/>
        </p:nvSpPr>
        <p:spPr>
          <a:xfrm>
            <a:off x="838200" y="5165931"/>
            <a:ext cx="4920791" cy="1325053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/>
              <a:t>Go back to 2023 </a:t>
            </a:r>
            <a:r>
              <a:rPr lang="en-GB" sz="2400" dirty="0">
                <a:solidFill>
                  <a:srgbClr val="000000"/>
                </a:solidFill>
              </a:rPr>
              <a:t>corrections?</a:t>
            </a:r>
          </a:p>
          <a:p>
            <a:pPr marL="0" indent="0" algn="ctr">
              <a:buNone/>
            </a:pPr>
            <a:r>
              <a:rPr lang="en-GB" sz="2000" dirty="0"/>
              <a:t>RQSX3.L1/K1S = 11.5E-4</a:t>
            </a:r>
          </a:p>
          <a:p>
            <a:pPr marL="0" indent="0" algn="ctr">
              <a:buNone/>
            </a:pPr>
            <a:r>
              <a:rPr lang="en-GB" sz="2000" dirty="0"/>
              <a:t>RQSX3.R1/K1S = 3.5E-4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D71CF66-F561-38FE-1B24-E20079B6CBA9}"/>
              </a:ext>
            </a:extLst>
          </p:cNvPr>
          <p:cNvSpPr txBox="1">
            <a:spLocks/>
          </p:cNvSpPr>
          <p:nvPr/>
        </p:nvSpPr>
        <p:spPr>
          <a:xfrm>
            <a:off x="6433011" y="5164951"/>
            <a:ext cx="4920792" cy="1325564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/>
              <a:t>Switch sign from 2024 corrections</a:t>
            </a:r>
          </a:p>
          <a:p>
            <a:pPr marL="0" indent="0" algn="ctr">
              <a:buNone/>
            </a:pPr>
            <a:r>
              <a:rPr lang="en-GB" sz="2000" dirty="0"/>
              <a:t>RQSX3.L1/K1S = 10.5E-4</a:t>
            </a:r>
            <a:endParaRPr lang="en-GB" sz="2400" dirty="0"/>
          </a:p>
          <a:p>
            <a:pPr marL="0" indent="0" algn="ctr">
              <a:buNone/>
            </a:pPr>
            <a:r>
              <a:rPr lang="en-GB" sz="2000" dirty="0"/>
              <a:t>RQSX3.R1/K1S = 4.5E-4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F737FE-6AE5-FB47-EC80-FDF600481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59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505</TotalTime>
  <Words>1173</Words>
  <Application>Microsoft Macintosh PowerPoint</Application>
  <PresentationFormat>Widescreen</PresentationFormat>
  <Paragraphs>162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Aptos</vt:lpstr>
      <vt:lpstr>Aptos Display</vt:lpstr>
      <vt:lpstr>Arial</vt:lpstr>
      <vt:lpstr>Cambria Math</vt:lpstr>
      <vt:lpstr>Wingdings</vt:lpstr>
      <vt:lpstr>office theme</vt:lpstr>
      <vt:lpstr>Local Coupling Knobs and Reverse Polarity Optics</vt:lpstr>
      <vt:lpstr>Some Reminders</vt:lpstr>
      <vt:lpstr>Reminder – Local Coupling Correctors</vt:lpstr>
      <vt:lpstr>Reminder – Local Coupling Correctors</vt:lpstr>
      <vt:lpstr>Reminder – Reverse Polarity Optics</vt:lpstr>
      <vt:lpstr>IR1 Reverse Polarity Optics – 2023 vs 2024</vt:lpstr>
      <vt:lpstr>IR5 Reverse Polarity Optics – 2024 vs 2025</vt:lpstr>
      <vt:lpstr>Guess Corrections</vt:lpstr>
      <vt:lpstr>IR1 2025 Guess Corrections</vt:lpstr>
      <vt:lpstr>IR5 2025 Guess Corrections</vt:lpstr>
      <vt:lpstr>IR2 / IR8 2025 Guess Corrections</vt:lpstr>
      <vt:lpstr>Settings and Knobs</vt:lpstr>
      <vt:lpstr>2024 Colinearity Knob Caveats</vt:lpstr>
      <vt:lpstr>2025 Colinearity Knob Caveats</vt:lpstr>
      <vt:lpstr>Local Coupling Corrections and Knobs</vt:lpstr>
      <vt:lpstr>Reminder - Powering Caveats</vt:lpstr>
      <vt:lpstr>Backups</vt:lpstr>
      <vt:lpstr>Colinearity Knob Effect in IR5 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Felix Soubelet</cp:lastModifiedBy>
  <cp:revision>580</cp:revision>
  <dcterms:created xsi:type="dcterms:W3CDTF">2025-02-17T08:37:35Z</dcterms:created>
  <dcterms:modified xsi:type="dcterms:W3CDTF">2025-02-26T15:50:30Z</dcterms:modified>
</cp:coreProperties>
</file>