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6" r:id="rId7"/>
    <p:sldId id="261" r:id="rId8"/>
    <p:sldId id="262" r:id="rId9"/>
    <p:sldId id="263" r:id="rId10"/>
    <p:sldId id="264" r:id="rId11"/>
    <p:sldId id="265" r:id="rId12"/>
    <p:sldId id="268" r:id="rId13"/>
    <p:sldId id="267" r:id="rId14"/>
    <p:sldId id="269" r:id="rId15"/>
    <p:sldId id="270" r:id="rId16"/>
    <p:sldId id="271" r:id="rId17"/>
    <p:sldId id="272" r:id="rId18"/>
    <p:sldId id="274" r:id="rId19"/>
    <p:sldId id="275" r:id="rId20"/>
    <p:sldId id="273" r:id="rId21"/>
    <p:sldId id="276" r:id="rId22"/>
    <p:sldId id="277" r:id="rId23"/>
    <p:sldId id="278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1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15" y="58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B656FD-01AE-4A0B-9EA0-68A8282C2301}" type="datetimeFigureOut">
              <a:rPr lang="en-GB" smtClean="0"/>
              <a:t>25/02/2025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42EDD9-B106-4678-B1C1-97854125E4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7502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42EDD9-B106-4678-B1C1-97854125E4D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813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39B6C8-E500-F375-B3A0-9DE6F0744A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CA952B-988B-B85C-1100-4824341261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E729A1-A8EB-55F4-CF66-9F98CF7A9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443FD-0A69-4098-91F8-7B8D8738013D}" type="datetimeFigureOut">
              <a:rPr lang="en-GB" smtClean="0"/>
              <a:t>25/02/2025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EE2534-1BC7-F129-FFC1-87DF2834F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FA890E-39EA-5C53-D2A1-77DFF6C16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40F7F-2647-435C-8A35-3DFF213F73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4215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D03139-0968-C4B0-29F3-F2A70631A9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7088D4-1E44-B03E-CEE6-FA8FB3173D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035F0A-2E21-ACA2-D3FC-939164304B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443FD-0A69-4098-91F8-7B8D8738013D}" type="datetimeFigureOut">
              <a:rPr lang="en-GB" smtClean="0"/>
              <a:t>25/02/2025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B131AD-74FC-7E43-0F67-75F74A8482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1956AD-FB6E-39FB-6FEB-F5AB99094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40F7F-2647-435C-8A35-3DFF213F73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868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7FEF7CE-5EB5-6EB0-5737-BCD3241C8C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50027B-C487-7652-ABBD-B84D99F326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718264-B31E-233B-B2B7-6C25DB9CC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443FD-0A69-4098-91F8-7B8D8738013D}" type="datetimeFigureOut">
              <a:rPr lang="en-GB" smtClean="0"/>
              <a:t>25/02/2025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E1662B-29E0-F8B5-8C32-A921FEACC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5DA5F3-A327-5649-FDBF-691ADF64C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40F7F-2647-435C-8A35-3DFF213F73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9136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9BBAD4-5C51-261A-B09A-5BB7FE55C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BC0962-CF2A-FC21-CC05-F099B1BB40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FD70F9-6F76-E881-81F5-0390E2275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443FD-0A69-4098-91F8-7B8D8738013D}" type="datetimeFigureOut">
              <a:rPr lang="en-GB" smtClean="0"/>
              <a:t>25/02/2025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7AA35A-2DA7-C18C-D0A4-5A24A0E01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CF40E0-195A-A0AA-89FF-2304E7CA9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40F7F-2647-435C-8A35-3DFF213F73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3689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FA2601-4DAD-B24B-180D-D07F153F4C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F72671-1CE3-4C68-D188-81DC79DAE7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3D624A-7293-3C58-394D-A7EA4BA32D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443FD-0A69-4098-91F8-7B8D8738013D}" type="datetimeFigureOut">
              <a:rPr lang="en-GB" smtClean="0"/>
              <a:t>25/02/2025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33DDF6-6BEF-1865-9EBA-20152F508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B7EF18-5391-5BAD-1111-5EC656694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40F7F-2647-435C-8A35-3DFF213F73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3970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2701C-9B26-4AF4-E111-EFDD6D032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FD45C3-ACDB-BF39-622C-50BE508B676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12E200-8C7F-AE14-2772-EEBE3F36EA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B8BEC3-0C03-9FFB-F0D6-5F5FD90F1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443FD-0A69-4098-91F8-7B8D8738013D}" type="datetimeFigureOut">
              <a:rPr lang="en-GB" smtClean="0"/>
              <a:t>25/02/2025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C2FA95-CD17-4C81-1AAF-58C999E8E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F08764-6B89-AC53-5BCB-6A0AB3E8AF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40F7F-2647-435C-8A35-3DFF213F73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1466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30EA57-8C48-8A29-DCDD-5669B25552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D35403-B0AF-3ACC-35AA-209EA1FAB8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9D8251-B2EB-6A68-8C04-C78E4A6563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41A0D8-5B08-FBC6-846A-3F63F67A00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A012CC-7A67-A07D-E4E8-EA8801B2E5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DD1F1B4-C353-0783-4CA9-C6EE36AFF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443FD-0A69-4098-91F8-7B8D8738013D}" type="datetimeFigureOut">
              <a:rPr lang="en-GB" smtClean="0"/>
              <a:t>25/02/2025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66B10E3-B2EE-D17C-3BF4-C42FC8DA3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01A85E6-7B79-4902-2031-A583019A46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40F7F-2647-435C-8A35-3DFF213F73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2196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6165EE-8C62-BA45-1A9B-0A6B2B3EF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81217C1-0AC0-69BB-8160-44BF2A7BC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443FD-0A69-4098-91F8-7B8D8738013D}" type="datetimeFigureOut">
              <a:rPr lang="en-GB" smtClean="0"/>
              <a:t>25/02/2025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652349B-19FB-625B-D89F-403FB1B16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C61D1C-7DC0-4532-A5C2-0C31E62758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40F7F-2647-435C-8A35-3DFF213F73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0811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986F472-5668-6C1B-DD3E-FC0327E956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443FD-0A69-4098-91F8-7B8D8738013D}" type="datetimeFigureOut">
              <a:rPr lang="en-GB" smtClean="0"/>
              <a:t>25/02/2025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1DDB5B9-DA22-DBC7-59E3-4796A1DE3C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B4DC6D-D8DF-A5D3-B436-E58B1A8FD0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40F7F-2647-435C-8A35-3DFF213F73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8214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BB9967-A5D2-0807-6889-65A9692C2E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DD1D31-5462-20BB-B639-B9CD7A0BD1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47214D-BB46-6242-4244-A91D15C897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ADF8E5-5AF2-E0C4-9D7E-5AF8FE2AF3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443FD-0A69-4098-91F8-7B8D8738013D}" type="datetimeFigureOut">
              <a:rPr lang="en-GB" smtClean="0"/>
              <a:t>25/02/2025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6A4DE5-C28D-7D6F-FAFF-DE94DCF67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C36DB0-569C-D3DD-20EE-461A5DAF1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40F7F-2647-435C-8A35-3DFF213F73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629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32917-5792-1237-8EC9-E1A0573483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35CD98C-C86A-FC67-3689-930DA8D0F4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90E5BA-41B3-ECD0-BB8E-A74279DB75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42AA28-21A4-1F66-DF63-929BF829A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443FD-0A69-4098-91F8-7B8D8738013D}" type="datetimeFigureOut">
              <a:rPr lang="en-GB" smtClean="0"/>
              <a:t>25/02/2025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23DFD8-8583-D05A-C778-8060C56D9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168805-B588-5CFA-BE2C-2E584B55A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40F7F-2647-435C-8A35-3DFF213F73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6909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BD77B62-FA88-99E5-4ABF-12D8BC2B06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056416-390F-236E-F174-BFB8070C68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5FC936-DEA4-C655-5E9C-BE13650E5F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5443FD-0A69-4098-91F8-7B8D8738013D}" type="datetimeFigureOut">
              <a:rPr lang="en-GB" smtClean="0"/>
              <a:t>25/02/2025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F2FCD4-E19B-C1D8-E430-6D4D76788B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BF1603-BE76-862A-E81E-7529425AAB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E40F7F-2647-435C-8A35-3DFF213F731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5829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5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4.png"/><Relationship Id="rId7" Type="http://schemas.openxmlformats.org/officeDocument/2006/relationships/image" Target="../media/image2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5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5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5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5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5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5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png"/><Relationship Id="rId4" Type="http://schemas.openxmlformats.org/officeDocument/2006/relationships/image" Target="../media/image5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5.sv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png"/><Relationship Id="rId4" Type="http://schemas.openxmlformats.org/officeDocument/2006/relationships/image" Target="../media/image5.sv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png"/><Relationship Id="rId4" Type="http://schemas.openxmlformats.org/officeDocument/2006/relationships/image" Target="../media/image5.sv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png"/><Relationship Id="rId4" Type="http://schemas.openxmlformats.org/officeDocument/2006/relationships/image" Target="../media/image5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5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5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5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hyperlink" Target="https://indico.cern.ch/event/1419803/contributions/5970048/attachments/2863342/5010298/LNO%20meeting%2024%20May%202024.pdf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5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5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5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5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7B0CF26D-4840-CCE0-1D77-B66381B30B24}"/>
              </a:ext>
            </a:extLst>
          </p:cNvPr>
          <p:cNvSpPr/>
          <p:nvPr/>
        </p:nvSpPr>
        <p:spPr>
          <a:xfrm>
            <a:off x="1270" y="6294218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11A7753-C656-F1B0-823C-3A398240E6FC}"/>
              </a:ext>
            </a:extLst>
          </p:cNvPr>
          <p:cNvGrpSpPr/>
          <p:nvPr/>
        </p:nvGrpSpPr>
        <p:grpSpPr>
          <a:xfrm>
            <a:off x="412045" y="574913"/>
            <a:ext cx="7738394" cy="5313183"/>
            <a:chOff x="508298" y="1153522"/>
            <a:chExt cx="7738394" cy="5313183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8E2F180A-F465-A2B7-ED38-0C68BCD33EB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5655" y="1984074"/>
              <a:ext cx="6037236" cy="3514749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7648A09-E963-8EF5-B687-A87A3B430A0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9386167">
              <a:off x="508298" y="2974906"/>
              <a:ext cx="1198616" cy="1337328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0CC35318-63E5-CAAC-B48A-A816B567173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435433">
              <a:off x="4042209" y="1084166"/>
              <a:ext cx="1198616" cy="1337328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E459280-4E17-EF37-B9B0-B573F29BA75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4673626">
              <a:off x="6843582" y="2075809"/>
              <a:ext cx="1198616" cy="1337328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5AD783C5-A60B-6C53-8FB6-876F33111E9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928625">
              <a:off x="1831971" y="1486337"/>
              <a:ext cx="1198616" cy="1337328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91FC4F73-D6A1-DB1C-5059-8B2D5819716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1576781">
              <a:off x="7048076" y="4037975"/>
              <a:ext cx="1198616" cy="1337328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C3C3A2E4-BE23-134A-3459-AFDA772F129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2916811">
              <a:off x="4579425" y="5129377"/>
              <a:ext cx="1198616" cy="1337328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1B11B5D5-68E4-2EDD-5364-AFB1AE5390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5065862">
              <a:off x="2215781" y="5020980"/>
              <a:ext cx="1198616" cy="1337328"/>
            </a:xfrm>
            <a:prstGeom prst="rect">
              <a:avLst/>
            </a:prstGeom>
          </p:spPr>
        </p:pic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A0781B7B-FA73-F792-ADA7-52AFBB3F6EBF}"/>
              </a:ext>
            </a:extLst>
          </p:cNvPr>
          <p:cNvSpPr txBox="1"/>
          <p:nvPr/>
        </p:nvSpPr>
        <p:spPr>
          <a:xfrm>
            <a:off x="6221096" y="251748"/>
            <a:ext cx="5479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3600" b="1" dirty="0">
                <a:solidFill>
                  <a:srgbClr val="002060"/>
                </a:solidFill>
              </a:rPr>
              <a:t>Injection/RAMP Knob recap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30F7855B-C920-C64F-CF2B-7195BEBCDD5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62" y="6348861"/>
            <a:ext cx="1306183" cy="474797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F4F2E95D-B6F0-E8C7-E371-271840958A33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Graphic 13">
            <a:extLst>
              <a:ext uri="{FF2B5EF4-FFF2-40B4-BE49-F238E27FC236}">
                <a16:creationId xmlns:a16="http://schemas.microsoft.com/office/drawing/2014/main" id="{4E079954-265A-A801-8C5A-DD67C1BF314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907" y="6288831"/>
            <a:ext cx="568698" cy="558122"/>
          </a:xfrm>
          <a:prstGeom prst="rect">
            <a:avLst/>
          </a:prstGeom>
        </p:spPr>
      </p:pic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F6E3D45E-3851-07F2-8980-F799039BFA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OMC meeting 26/02/25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8870FBBD-81A9-4166-83A4-59DC6053C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7565-7C47-43EA-BA56-308AEA90F00F}" type="slidenum">
              <a:rPr lang="en-GB" smtClean="0">
                <a:solidFill>
                  <a:schemeClr val="bg1"/>
                </a:solidFill>
              </a:rPr>
              <a:t>1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54367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DE4976-D017-D033-966F-CDEC068FF2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192C5F44-0368-706F-5A14-1B2C32E3595A}"/>
              </a:ext>
            </a:extLst>
          </p:cNvPr>
          <p:cNvSpPr/>
          <p:nvPr/>
        </p:nvSpPr>
        <p:spPr>
          <a:xfrm>
            <a:off x="1270" y="6294218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B8BDF774-AAB0-7028-EAB4-594F8258AC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62" y="6348861"/>
            <a:ext cx="1306183" cy="474797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5B6E7F37-91CA-B1B5-2247-3AEFE183E618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Graphic 13">
            <a:extLst>
              <a:ext uri="{FF2B5EF4-FFF2-40B4-BE49-F238E27FC236}">
                <a16:creationId xmlns:a16="http://schemas.microsoft.com/office/drawing/2014/main" id="{EA8D30B8-C42A-3F56-9371-6E19C83451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07" y="6288831"/>
            <a:ext cx="568698" cy="558122"/>
          </a:xfrm>
          <a:prstGeom prst="rect">
            <a:avLst/>
          </a:prstGeom>
        </p:spPr>
      </p:pic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CD00333C-53FD-72DB-9317-A62D71196C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OMC meeting 26/02/25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B095D16A-7FD0-8074-D487-EA856BCD9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7565-7C47-43EA-BA56-308AEA90F00F}" type="slidenum">
              <a:rPr lang="en-GB" smtClean="0">
                <a:solidFill>
                  <a:schemeClr val="bg1"/>
                </a:solidFill>
              </a:rPr>
              <a:t>10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CC2E578-E94C-CAAF-1A4F-F384453B0A63}"/>
              </a:ext>
            </a:extLst>
          </p:cNvPr>
          <p:cNvSpPr txBox="1"/>
          <p:nvPr/>
        </p:nvSpPr>
        <p:spPr>
          <a:xfrm>
            <a:off x="249598" y="136525"/>
            <a:ext cx="116928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2060"/>
                </a:solidFill>
              </a:rPr>
              <a:t>2024 RAMP/SQUEEZE knob incorporation – </a:t>
            </a:r>
            <a:r>
              <a:rPr lang="en-GB" sz="2800" b="1" dirty="0">
                <a:solidFill>
                  <a:srgbClr val="FF0000"/>
                </a:solidFill>
              </a:rPr>
              <a:t>NL spool process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F2D1C13-7376-4DE3-8EDD-27B681839CE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308" b="13128"/>
          <a:stretch/>
        </p:blipFill>
        <p:spPr>
          <a:xfrm>
            <a:off x="1175823" y="699633"/>
            <a:ext cx="10560894" cy="254544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3982D5C-EB54-E4A6-4B4C-B6E69E7FEF2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3" t="48103" r="42287" b="13128"/>
          <a:stretch/>
        </p:blipFill>
        <p:spPr>
          <a:xfrm>
            <a:off x="292256" y="3343753"/>
            <a:ext cx="5239044" cy="265879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455C237-CC0E-F4B6-FB8B-EAB7853920F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7" t="47692" r="41453" b="13538"/>
          <a:stretch/>
        </p:blipFill>
        <p:spPr>
          <a:xfrm>
            <a:off x="6095999" y="3284806"/>
            <a:ext cx="5710413" cy="265879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CC54CCB-090E-FB78-8045-2F6F1486B6B4}"/>
              </a:ext>
            </a:extLst>
          </p:cNvPr>
          <p:cNvSpPr txBox="1"/>
          <p:nvPr/>
        </p:nvSpPr>
        <p:spPr>
          <a:xfrm>
            <a:off x="3652850" y="1229040"/>
            <a:ext cx="10105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FF0000"/>
                </a:solidFill>
              </a:rPr>
              <a:t>RCS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AC82406-D88E-1DDA-1488-0897B3F3D799}"/>
              </a:ext>
            </a:extLst>
          </p:cNvPr>
          <p:cNvSpPr txBox="1"/>
          <p:nvPr/>
        </p:nvSpPr>
        <p:spPr>
          <a:xfrm>
            <a:off x="3959995" y="4515663"/>
            <a:ext cx="10105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FF0000"/>
                </a:solidFill>
              </a:rPr>
              <a:t>RC0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CAB86FC-3127-8004-5178-7FDD4760B76B}"/>
              </a:ext>
            </a:extLst>
          </p:cNvPr>
          <p:cNvSpPr txBox="1"/>
          <p:nvPr/>
        </p:nvSpPr>
        <p:spPr>
          <a:xfrm>
            <a:off x="10168536" y="5137393"/>
            <a:ext cx="10105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>
                <a:solidFill>
                  <a:srgbClr val="FF0000"/>
                </a:solidFill>
              </a:rPr>
              <a:t>RCD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8887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5C3FCA-3DDC-019C-1779-1FF64FFB46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7A8D8B53-823E-0D3E-B57E-87E9216C0FC6}"/>
              </a:ext>
            </a:extLst>
          </p:cNvPr>
          <p:cNvSpPr/>
          <p:nvPr/>
        </p:nvSpPr>
        <p:spPr>
          <a:xfrm>
            <a:off x="1270" y="6294218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3D8DF64-9498-0C0F-3D3E-245A85D393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62" y="6348861"/>
            <a:ext cx="1306183" cy="474797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F9F53443-7516-CCE8-26BF-DA4D839D79C2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Graphic 13">
            <a:extLst>
              <a:ext uri="{FF2B5EF4-FFF2-40B4-BE49-F238E27FC236}">
                <a16:creationId xmlns:a16="http://schemas.microsoft.com/office/drawing/2014/main" id="{B3FE9335-3F66-361A-4437-BFF9E05999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07" y="6288831"/>
            <a:ext cx="568698" cy="558122"/>
          </a:xfrm>
          <a:prstGeom prst="rect">
            <a:avLst/>
          </a:prstGeom>
        </p:spPr>
      </p:pic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E716DF07-CA9F-9185-DF18-A44CEC8EF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OMC meeting 26/02/25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9F83EBF5-1110-896A-2F5C-F3A79EB9C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7565-7C47-43EA-BA56-308AEA90F00F}" type="slidenum">
              <a:rPr lang="en-GB" smtClean="0">
                <a:solidFill>
                  <a:schemeClr val="bg1"/>
                </a:solidFill>
              </a:rPr>
              <a:t>11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3D0A38B-3E95-6E6A-3786-917EE1619641}"/>
              </a:ext>
            </a:extLst>
          </p:cNvPr>
          <p:cNvSpPr txBox="1"/>
          <p:nvPr/>
        </p:nvSpPr>
        <p:spPr>
          <a:xfrm>
            <a:off x="249598" y="136525"/>
            <a:ext cx="116928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2060"/>
                </a:solidFill>
              </a:rPr>
              <a:t>2024 RAMP/SQUEEZE knob incorporation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79DEEE-7755-863D-95FF-C8BC07059AEB}"/>
              </a:ext>
            </a:extLst>
          </p:cNvPr>
          <p:cNvSpPr txBox="1"/>
          <p:nvPr/>
        </p:nvSpPr>
        <p:spPr>
          <a:xfrm>
            <a:off x="145683" y="832267"/>
            <a:ext cx="1136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Coupling: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D62374-241B-B35D-D552-66C7F1B3524C}"/>
              </a:ext>
            </a:extLst>
          </p:cNvPr>
          <p:cNvSpPr txBox="1"/>
          <p:nvPr/>
        </p:nvSpPr>
        <p:spPr>
          <a:xfrm>
            <a:off x="1306475" y="832267"/>
            <a:ext cx="7132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Start with old/predicted local coupling knobs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>
                <a:solidFill>
                  <a:srgbClr val="0070C0"/>
                </a:solidFill>
              </a:rPr>
              <a:t>No arc-by-arc coupling correction? Why not? Needed? Still valid?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EDF80E6-D002-1275-6432-9C4DCC251417}"/>
              </a:ext>
            </a:extLst>
          </p:cNvPr>
          <p:cNvSpPr txBox="1"/>
          <p:nvPr/>
        </p:nvSpPr>
        <p:spPr>
          <a:xfrm>
            <a:off x="145683" y="1596612"/>
            <a:ext cx="1136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Local: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68AB05-DD6F-272B-859D-24DD786E7D2E}"/>
              </a:ext>
            </a:extLst>
          </p:cNvPr>
          <p:cNvSpPr txBox="1"/>
          <p:nvPr/>
        </p:nvSpPr>
        <p:spPr>
          <a:xfrm>
            <a:off x="1271842" y="1622914"/>
            <a:ext cx="10601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Start with old/predicted local optics knobs:  IP1_APJ_fixed trimmed in to +1, IP5_v4 trimmed in to -1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9B1073-109F-2778-8D93-5934A41D464B}"/>
              </a:ext>
            </a:extLst>
          </p:cNvPr>
          <p:cNvSpPr txBox="1"/>
          <p:nvPr/>
        </p:nvSpPr>
        <p:spPr>
          <a:xfrm>
            <a:off x="131388" y="2176291"/>
            <a:ext cx="11360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Global: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8F38832-C512-B47A-80A8-5FC64A066280}"/>
              </a:ext>
            </a:extLst>
          </p:cNvPr>
          <p:cNvSpPr txBox="1"/>
          <p:nvPr/>
        </p:nvSpPr>
        <p:spPr>
          <a:xfrm>
            <a:off x="1267458" y="2228895"/>
            <a:ext cx="106012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New </a:t>
            </a:r>
            <a:r>
              <a:rPr lang="en-GB" dirty="0" err="1"/>
              <a:t>corrs</a:t>
            </a:r>
            <a:r>
              <a:rPr lang="en-GB" dirty="0"/>
              <a:t> needed at injection. Start with all old global corrections removed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Test 2023 global </a:t>
            </a:r>
            <a:r>
              <a:rPr lang="en-GB" dirty="0" err="1"/>
              <a:t>corrs</a:t>
            </a:r>
            <a:r>
              <a:rPr lang="en-GB" dirty="0"/>
              <a:t> at end-of-ramp after local iterations done.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Same incorporation strategy as 2024?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3846F92-CB0C-1B60-EF99-9D214E0A7A96}"/>
              </a:ext>
            </a:extLst>
          </p:cNvPr>
          <p:cNvSpPr txBox="1"/>
          <p:nvPr/>
        </p:nvSpPr>
        <p:spPr>
          <a:xfrm>
            <a:off x="131387" y="3204829"/>
            <a:ext cx="1282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Tot phase: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25C1D76-6AE6-0508-0EB1-CB3470FDD6A4}"/>
              </a:ext>
            </a:extLst>
          </p:cNvPr>
          <p:cNvSpPr txBox="1"/>
          <p:nvPr/>
        </p:nvSpPr>
        <p:spPr>
          <a:xfrm>
            <a:off x="1267457" y="3244334"/>
            <a:ext cx="10601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Test 2022 knobs at end of first shift after global sorted (as 2023/24)? Or incorporate from start?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22BB6FB-0233-CE04-2A8B-79BA32FF7A94}"/>
              </a:ext>
            </a:extLst>
          </p:cNvPr>
          <p:cNvSpPr txBox="1"/>
          <p:nvPr/>
        </p:nvSpPr>
        <p:spPr>
          <a:xfrm>
            <a:off x="131386" y="3906623"/>
            <a:ext cx="1282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NL: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3F34CCC-8817-046B-C061-3A0F997CE4B3}"/>
              </a:ext>
            </a:extLst>
          </p:cNvPr>
          <p:cNvSpPr txBox="1"/>
          <p:nvPr/>
        </p:nvSpPr>
        <p:spPr>
          <a:xfrm>
            <a:off x="1267456" y="3968568"/>
            <a:ext cx="1060128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Leave Q`` and Q``` corrections incorporated as 2024 (little impact on </a:t>
            </a:r>
            <a:r>
              <a:rPr lang="en-GB" dirty="0" err="1"/>
              <a:t>Nlchroma</a:t>
            </a:r>
            <a:r>
              <a:rPr lang="en-GB" dirty="0"/>
              <a:t> observed from RP)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3Qy – complete redo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B3? To be checked.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dirty="0"/>
              <a:t>Start with IR-b4 removed. Incorporated as in past once new IRb4 knobs found at 6.8TeV</a:t>
            </a:r>
          </a:p>
        </p:txBody>
      </p:sp>
    </p:spTree>
    <p:extLst>
      <p:ext uri="{BB962C8B-B14F-4D97-AF65-F5344CB8AC3E}">
        <p14:creationId xmlns:p14="http://schemas.microsoft.com/office/powerpoint/2010/main" val="18049147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ACD5E3-713B-2B9E-AB56-20685C3728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FF84E5B3-A2BA-A7BC-6D4F-870FD5A81DE2}"/>
              </a:ext>
            </a:extLst>
          </p:cNvPr>
          <p:cNvSpPr/>
          <p:nvPr/>
        </p:nvSpPr>
        <p:spPr>
          <a:xfrm>
            <a:off x="1270" y="6294218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480037EB-D17B-B9B3-972A-F83DA522AF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62" y="6348861"/>
            <a:ext cx="1306183" cy="474797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9DDFC9DA-B7EB-C7A8-CAC5-BC80E3D6D0E6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Graphic 13">
            <a:extLst>
              <a:ext uri="{FF2B5EF4-FFF2-40B4-BE49-F238E27FC236}">
                <a16:creationId xmlns:a16="http://schemas.microsoft.com/office/drawing/2014/main" id="{E8236F82-FD4C-58DB-C38B-2D17F73700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07" y="6288831"/>
            <a:ext cx="568698" cy="558122"/>
          </a:xfrm>
          <a:prstGeom prst="rect">
            <a:avLst/>
          </a:prstGeom>
        </p:spPr>
      </p:pic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DC421792-8102-02C0-5E1F-CD0066555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OMC meeting 26/02/25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8DED410F-3DAF-77E2-68A4-E74195573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7565-7C47-43EA-BA56-308AEA90F00F}" type="slidenum">
              <a:rPr lang="en-GB" smtClean="0">
                <a:solidFill>
                  <a:schemeClr val="bg1"/>
                </a:solidFill>
              </a:rPr>
              <a:t>12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B1DB4F3-1865-CD74-CA29-0FB2E2FB0BE1}"/>
              </a:ext>
            </a:extLst>
          </p:cNvPr>
          <p:cNvSpPr txBox="1"/>
          <p:nvPr/>
        </p:nvSpPr>
        <p:spPr>
          <a:xfrm>
            <a:off x="2861244" y="2091934"/>
            <a:ext cx="55160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2060"/>
                </a:solidFill>
              </a:rPr>
              <a:t>2024 SQUEEZE knobs</a:t>
            </a:r>
            <a:endParaRPr lang="en-GB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0934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BB66F7-60BA-A92A-B69E-45885FB968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3084DDD7-4B03-001F-115B-6D5607776537}"/>
              </a:ext>
            </a:extLst>
          </p:cNvPr>
          <p:cNvSpPr/>
          <p:nvPr/>
        </p:nvSpPr>
        <p:spPr>
          <a:xfrm>
            <a:off x="1270" y="6294218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079C94D3-BFC9-E246-3921-A03D94250C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62" y="6348861"/>
            <a:ext cx="1306183" cy="474797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8ECEC74B-101F-FD5D-1D6E-B0BDFE70983B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Graphic 13">
            <a:extLst>
              <a:ext uri="{FF2B5EF4-FFF2-40B4-BE49-F238E27FC236}">
                <a16:creationId xmlns:a16="http://schemas.microsoft.com/office/drawing/2014/main" id="{B64ED8F9-157E-1914-7409-5F8793E9A9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07" y="6288831"/>
            <a:ext cx="568698" cy="558122"/>
          </a:xfrm>
          <a:prstGeom prst="rect">
            <a:avLst/>
          </a:prstGeom>
        </p:spPr>
      </p:pic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7E0B3C65-A795-100D-A73D-032CD4783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OMC meeting 26/02/25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DD3A9E53-CBD5-C32C-0EC0-AEF0E4A346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7565-7C47-43EA-BA56-308AEA90F00F}" type="slidenum">
              <a:rPr lang="en-GB" smtClean="0">
                <a:solidFill>
                  <a:schemeClr val="bg1"/>
                </a:solidFill>
              </a:rPr>
              <a:t>13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73526EB-3D3A-C8A0-E5F1-720B3DE1FBDB}"/>
              </a:ext>
            </a:extLst>
          </p:cNvPr>
          <p:cNvSpPr txBox="1"/>
          <p:nvPr/>
        </p:nvSpPr>
        <p:spPr>
          <a:xfrm>
            <a:off x="188381" y="136525"/>
            <a:ext cx="116928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2060"/>
                </a:solidFill>
              </a:rPr>
              <a:t>2024 SQUEEZE knob incorporation - </a:t>
            </a:r>
            <a:r>
              <a:rPr lang="en-GB" sz="2800" b="1" dirty="0">
                <a:solidFill>
                  <a:srgbClr val="FF0000"/>
                </a:solidFill>
              </a:rPr>
              <a:t>overview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CADAC2-F83C-4391-CFA5-603076685114}"/>
              </a:ext>
            </a:extLst>
          </p:cNvPr>
          <p:cNvSpPr txBox="1"/>
          <p:nvPr/>
        </p:nvSpPr>
        <p:spPr>
          <a:xfrm>
            <a:off x="292256" y="1095955"/>
            <a:ext cx="6015471" cy="1531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SQUEEZE-6.8TeV-2m-1.2m-LHCb-2024_V1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SQUEEZE-6.8TeV-1.2m-30cm-2024_V1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00B0F0"/>
                </a:solidFill>
                <a:effectLst/>
              </a:rPr>
              <a:t>BetaStarLevelling-SQUEEZE-6.8TeV-1.2m-30cm-2024_V1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SQUEEZE-6.8TeV-30cm-22cm-2024_V1</a:t>
            </a:r>
            <a:endParaRPr lang="en-GB" sz="1600" b="1" dirty="0">
              <a:solidFill>
                <a:srgbClr val="FF000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8F14B8D-A6CE-70E2-2839-13071AD863D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10" y="3722084"/>
            <a:ext cx="3887588" cy="242974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C3ADD6E-4B7A-2924-6BF3-BECA95F523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0988" y="3722084"/>
            <a:ext cx="3887588" cy="242974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E0657B6-6FB7-8580-6DBD-C9E08E743A9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081" y="3713870"/>
            <a:ext cx="4000910" cy="250056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F29D46D-5D8B-17B2-5004-F151584B2E0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9778" y="353925"/>
            <a:ext cx="4983842" cy="3114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19601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583960-426C-75D6-D4F6-E9F5C00B73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120B35AA-076C-3DF1-021D-4A84F0406DBD}"/>
              </a:ext>
            </a:extLst>
          </p:cNvPr>
          <p:cNvSpPr/>
          <p:nvPr/>
        </p:nvSpPr>
        <p:spPr>
          <a:xfrm>
            <a:off x="1270" y="6294218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BAE39AC7-5721-8BA3-F17D-5DCF9F3E5B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62" y="6348861"/>
            <a:ext cx="1306183" cy="474797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36404236-7FBD-7BF5-F781-332493CF8159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Graphic 13">
            <a:extLst>
              <a:ext uri="{FF2B5EF4-FFF2-40B4-BE49-F238E27FC236}">
                <a16:creationId xmlns:a16="http://schemas.microsoft.com/office/drawing/2014/main" id="{DA82DE40-2818-0219-B1EE-7AFB0D149F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07" y="6288831"/>
            <a:ext cx="568698" cy="558122"/>
          </a:xfrm>
          <a:prstGeom prst="rect">
            <a:avLst/>
          </a:prstGeom>
        </p:spPr>
      </p:pic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91B6958E-33CA-2CBF-15BA-307913A928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OMC meeting 26/02/25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5F3053C8-D026-BA06-1492-1C9E1A9E1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7565-7C47-43EA-BA56-308AEA90F00F}" type="slidenum">
              <a:rPr lang="en-GB" smtClean="0">
                <a:solidFill>
                  <a:schemeClr val="bg1"/>
                </a:solidFill>
              </a:rPr>
              <a:t>14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EB42596-FFA3-B3D9-16E5-79D98D0878D9}"/>
              </a:ext>
            </a:extLst>
          </p:cNvPr>
          <p:cNvSpPr txBox="1"/>
          <p:nvPr/>
        </p:nvSpPr>
        <p:spPr>
          <a:xfrm>
            <a:off x="188381" y="136525"/>
            <a:ext cx="116928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2060"/>
                </a:solidFill>
              </a:rPr>
              <a:t>2024 SQUEEZE knob incorporation - </a:t>
            </a:r>
            <a:r>
              <a:rPr lang="en-GB" sz="2800" b="1" dirty="0">
                <a:solidFill>
                  <a:srgbClr val="FF0000"/>
                </a:solidFill>
              </a:rPr>
              <a:t>coupling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78C28BE-280E-8621-C313-1E79C3B19DDB}"/>
              </a:ext>
            </a:extLst>
          </p:cNvPr>
          <p:cNvSpPr txBox="1"/>
          <p:nvPr/>
        </p:nvSpPr>
        <p:spPr>
          <a:xfrm>
            <a:off x="292256" y="815534"/>
            <a:ext cx="53120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LOCAL Coupling knobs </a:t>
            </a:r>
          </a:p>
          <a:p>
            <a:r>
              <a:rPr lang="en-GB" sz="1600" b="1" dirty="0">
                <a:solidFill>
                  <a:srgbClr val="FF0000"/>
                </a:solidFill>
              </a:rPr>
              <a:t>[constant through squeeze – same settings as injection]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LHCBEAM/ATSR_2024_03_04_BX_localCouplingIP1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LHCBEAM/ATSR_2024_03_04_BX_localCouplingIP258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B7F17A-30F0-8540-CCA2-EE516FE3BE32}"/>
              </a:ext>
            </a:extLst>
          </p:cNvPr>
          <p:cNvSpPr txBox="1"/>
          <p:nvPr/>
        </p:nvSpPr>
        <p:spPr>
          <a:xfrm>
            <a:off x="6569097" y="598930"/>
            <a:ext cx="562290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600" b="1" dirty="0" err="1">
                <a:solidFill>
                  <a:srgbClr val="FF0000"/>
                </a:solidFill>
              </a:rPr>
              <a:t>Colinearity</a:t>
            </a:r>
            <a:endParaRPr lang="en-GB" sz="1600" b="1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LHCBEAM/ATS_2022_05_10_collinearity_IP1</a:t>
            </a:r>
          </a:p>
          <a:p>
            <a:r>
              <a:rPr lang="en-US" sz="1600" b="1" dirty="0"/>
              <a:t>+1 constant in beta* levelling process. </a:t>
            </a:r>
            <a:r>
              <a:rPr lang="en-US" sz="1600" b="1" dirty="0">
                <a:solidFill>
                  <a:srgbClr val="FF0000"/>
                </a:solidFill>
              </a:rPr>
              <a:t>No settings in squeeze processes? No settings in injection? No collinearity in IP2/5?</a:t>
            </a:r>
          </a:p>
          <a:p>
            <a:r>
              <a:rPr lang="en-US" sz="1600" b="1" dirty="0">
                <a:solidFill>
                  <a:srgbClr val="FF0000"/>
                </a:solidFill>
              </a:rPr>
              <a:t>IP1 off in special FASER beta* levelling process? </a:t>
            </a:r>
            <a:endParaRPr lang="en-GB" sz="1600" b="1" dirty="0">
              <a:solidFill>
                <a:srgbClr val="FF00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9FC8790-F5E7-036E-76C6-40CD5586A0B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12" b="12512"/>
          <a:stretch/>
        </p:blipFill>
        <p:spPr>
          <a:xfrm>
            <a:off x="292256" y="2036921"/>
            <a:ext cx="8893947" cy="416761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2F4CD8A-52A9-F331-F2E5-8A70C9B15364}"/>
              </a:ext>
            </a:extLst>
          </p:cNvPr>
          <p:cNvSpPr txBox="1"/>
          <p:nvPr/>
        </p:nvSpPr>
        <p:spPr>
          <a:xfrm>
            <a:off x="2470366" y="4266651"/>
            <a:ext cx="3984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IP1=1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9D8FA4-8107-4A3C-AF01-C1E432E93F4B}"/>
              </a:ext>
            </a:extLst>
          </p:cNvPr>
          <p:cNvSpPr txBox="1"/>
          <p:nvPr/>
        </p:nvSpPr>
        <p:spPr>
          <a:xfrm>
            <a:off x="2334379" y="5593703"/>
            <a:ext cx="3984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IP2,IP5=no settings</a:t>
            </a:r>
          </a:p>
        </p:txBody>
      </p:sp>
    </p:spTree>
    <p:extLst>
      <p:ext uri="{BB962C8B-B14F-4D97-AF65-F5344CB8AC3E}">
        <p14:creationId xmlns:p14="http://schemas.microsoft.com/office/powerpoint/2010/main" val="32884160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817A1C-74D0-8C5A-B6EE-A3858D87BB9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3A83134B-BCDB-C6DD-B4A1-9B2D87330FD6}"/>
              </a:ext>
            </a:extLst>
          </p:cNvPr>
          <p:cNvSpPr/>
          <p:nvPr/>
        </p:nvSpPr>
        <p:spPr>
          <a:xfrm>
            <a:off x="1270" y="6294218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B3689A59-5754-C3B8-BF7E-3D44981AF4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62" y="6348861"/>
            <a:ext cx="1306183" cy="474797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EB3187D3-F00C-F5A6-610C-CA0BB80D41FF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Graphic 13">
            <a:extLst>
              <a:ext uri="{FF2B5EF4-FFF2-40B4-BE49-F238E27FC236}">
                <a16:creationId xmlns:a16="http://schemas.microsoft.com/office/drawing/2014/main" id="{136DD6F6-8014-4FD1-5249-E1295A9863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07" y="6288831"/>
            <a:ext cx="568698" cy="558122"/>
          </a:xfrm>
          <a:prstGeom prst="rect">
            <a:avLst/>
          </a:prstGeom>
        </p:spPr>
      </p:pic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B6D8DB50-0E7B-74F1-0AC3-CA045E635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OMC meeting 26/02/25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2CF738FC-6FC7-040B-53B6-932F51960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7565-7C47-43EA-BA56-308AEA90F00F}" type="slidenum">
              <a:rPr lang="en-GB" smtClean="0">
                <a:solidFill>
                  <a:schemeClr val="bg1"/>
                </a:solidFill>
              </a:rPr>
              <a:t>15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BC18B0-BF5E-56A7-9033-1FF8514F4FBA}"/>
              </a:ext>
            </a:extLst>
          </p:cNvPr>
          <p:cNvSpPr txBox="1"/>
          <p:nvPr/>
        </p:nvSpPr>
        <p:spPr>
          <a:xfrm>
            <a:off x="188381" y="136525"/>
            <a:ext cx="116928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2060"/>
                </a:solidFill>
              </a:rPr>
              <a:t>2024 SQUEEZE knob incorporation - </a:t>
            </a:r>
            <a:r>
              <a:rPr lang="en-GB" sz="2800" b="1" dirty="0">
                <a:solidFill>
                  <a:srgbClr val="FF0000"/>
                </a:solidFill>
              </a:rPr>
              <a:t>coupling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B86BEE3-E76D-48CC-5728-4CF78924BB2B}"/>
              </a:ext>
            </a:extLst>
          </p:cNvPr>
          <p:cNvSpPr txBox="1"/>
          <p:nvPr/>
        </p:nvSpPr>
        <p:spPr>
          <a:xfrm>
            <a:off x="292256" y="815534"/>
            <a:ext cx="53120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FF0000"/>
                </a:solidFill>
              </a:rPr>
              <a:t>LOCAL Coupling knobs </a:t>
            </a:r>
          </a:p>
          <a:p>
            <a:r>
              <a:rPr lang="en-GB" sz="1600" b="1" dirty="0">
                <a:solidFill>
                  <a:srgbClr val="FF0000"/>
                </a:solidFill>
              </a:rPr>
              <a:t>[constant through squeeze – same settings as injection]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LHCBEAM/ATSR_2024_03_04_BX_localCouplingIP1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LHCBEAM/ATSR_2024_03_04_BX_localCouplingIP258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407964-3047-7821-8CE7-03CE33992721}"/>
              </a:ext>
            </a:extLst>
          </p:cNvPr>
          <p:cNvSpPr txBox="1"/>
          <p:nvPr/>
        </p:nvSpPr>
        <p:spPr>
          <a:xfrm>
            <a:off x="6569097" y="598930"/>
            <a:ext cx="562290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600" b="1" dirty="0" err="1">
                <a:solidFill>
                  <a:srgbClr val="FF0000"/>
                </a:solidFill>
              </a:rPr>
              <a:t>Colinearity</a:t>
            </a:r>
            <a:endParaRPr lang="en-GB" sz="1600" b="1" dirty="0">
              <a:solidFill>
                <a:srgbClr val="FF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LHCBEAM/ATS_2022_05_10_collinearity_IP1</a:t>
            </a:r>
          </a:p>
          <a:p>
            <a:r>
              <a:rPr lang="en-US" sz="1600" b="1" dirty="0"/>
              <a:t>+1 constant in beta* levelling process. </a:t>
            </a:r>
            <a:r>
              <a:rPr lang="en-US" sz="1600" b="1" dirty="0">
                <a:solidFill>
                  <a:srgbClr val="FF0000"/>
                </a:solidFill>
              </a:rPr>
              <a:t>No settings in squeeze processes? No settings in injection? No collinearity in IP2/5?</a:t>
            </a:r>
          </a:p>
          <a:p>
            <a:r>
              <a:rPr lang="en-US" sz="1600" b="1" dirty="0">
                <a:solidFill>
                  <a:srgbClr val="FF0000"/>
                </a:solidFill>
              </a:rPr>
              <a:t>IP1 off in special FASER beta* levelling process? </a:t>
            </a:r>
            <a:endParaRPr lang="en-GB" sz="1600" b="1" dirty="0">
              <a:solidFill>
                <a:srgbClr val="FF00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DB48D54-5A7E-7771-75ED-3AF6222EF31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92" b="5993"/>
          <a:stretch/>
        </p:blipFill>
        <p:spPr>
          <a:xfrm>
            <a:off x="136504" y="2092555"/>
            <a:ext cx="8016896" cy="4114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5561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AAF585-B903-FE70-6026-F94CF1C6D4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01DFD41A-072D-B443-04C3-BEB375A88347}"/>
              </a:ext>
            </a:extLst>
          </p:cNvPr>
          <p:cNvSpPr/>
          <p:nvPr/>
        </p:nvSpPr>
        <p:spPr>
          <a:xfrm>
            <a:off x="1270" y="6294218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9C955CD1-BD8F-6D63-BCDF-7EC3F42BA3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62" y="6348861"/>
            <a:ext cx="1306183" cy="474797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B55A47B1-C2CD-9A06-E33B-EFC1D51D9A31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Graphic 13">
            <a:extLst>
              <a:ext uri="{FF2B5EF4-FFF2-40B4-BE49-F238E27FC236}">
                <a16:creationId xmlns:a16="http://schemas.microsoft.com/office/drawing/2014/main" id="{86338806-6CE0-7699-E1A6-4C55A8E1F3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07" y="6288831"/>
            <a:ext cx="568698" cy="558122"/>
          </a:xfrm>
          <a:prstGeom prst="rect">
            <a:avLst/>
          </a:prstGeom>
        </p:spPr>
      </p:pic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7844B1E0-06F9-1A43-EAE5-19933F2DE2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OMC meeting 26/02/25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108F8D0D-14B6-E6DE-CFED-203DEFF75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7565-7C47-43EA-BA56-308AEA90F00F}" type="slidenum">
              <a:rPr lang="en-GB" smtClean="0">
                <a:solidFill>
                  <a:schemeClr val="bg1"/>
                </a:solidFill>
              </a:rPr>
              <a:t>16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ED52208-2830-B383-0FBE-69D04D576A29}"/>
              </a:ext>
            </a:extLst>
          </p:cNvPr>
          <p:cNvSpPr txBox="1"/>
          <p:nvPr/>
        </p:nvSpPr>
        <p:spPr>
          <a:xfrm>
            <a:off x="188381" y="136525"/>
            <a:ext cx="116928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2060"/>
                </a:solidFill>
              </a:rPr>
              <a:t>2024 SQUEEZE knob incorporation - </a:t>
            </a:r>
            <a:r>
              <a:rPr lang="en-GB" sz="2800" b="1" dirty="0">
                <a:solidFill>
                  <a:srgbClr val="FF0000"/>
                </a:solidFill>
              </a:rPr>
              <a:t>coupling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524562-645A-C938-A8B8-58798173C2E1}"/>
              </a:ext>
            </a:extLst>
          </p:cNvPr>
          <p:cNvSpPr txBox="1"/>
          <p:nvPr/>
        </p:nvSpPr>
        <p:spPr>
          <a:xfrm>
            <a:off x="292256" y="675840"/>
            <a:ext cx="6198382" cy="1162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en-US" sz="1600" b="1" dirty="0">
                <a:solidFill>
                  <a:srgbClr val="FF0000"/>
                </a:solidFill>
              </a:rPr>
              <a:t>Arc-by-Arc [constant at -1 through all squeeze processes]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LHCBEAM/ATS_2022_05_08_B1_arc_by_arc_coupling_133cm_30cm</a:t>
            </a:r>
            <a:b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lang="en-GB" sz="1600" b="1" dirty="0">
              <a:solidFill>
                <a:srgbClr val="FF000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9AE44C2-229F-2D2E-5630-B9558AEE17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69" b="11344"/>
          <a:stretch/>
        </p:blipFill>
        <p:spPr>
          <a:xfrm>
            <a:off x="188381" y="1627940"/>
            <a:ext cx="9428403" cy="4518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9028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66A6C6-633E-657B-8120-0A796C3633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E7D3E8B6-FA03-5C30-AB48-B625FDFCDFC5}"/>
              </a:ext>
            </a:extLst>
          </p:cNvPr>
          <p:cNvSpPr/>
          <p:nvPr/>
        </p:nvSpPr>
        <p:spPr>
          <a:xfrm>
            <a:off x="1270" y="6294218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F0EB6BFD-F166-39FE-26AD-88F78C031E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62" y="6348861"/>
            <a:ext cx="1306183" cy="474797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E2C8A8B9-0064-2F2D-DC75-7D40C9E55680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Graphic 13">
            <a:extLst>
              <a:ext uri="{FF2B5EF4-FFF2-40B4-BE49-F238E27FC236}">
                <a16:creationId xmlns:a16="http://schemas.microsoft.com/office/drawing/2014/main" id="{2E1F1925-BF34-4A93-9C06-E83EB3AADD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07" y="6288831"/>
            <a:ext cx="568698" cy="558122"/>
          </a:xfrm>
          <a:prstGeom prst="rect">
            <a:avLst/>
          </a:prstGeom>
        </p:spPr>
      </p:pic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92857876-61DB-0025-ADC6-DED3C49AA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OMC meeting 26/02/25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B8947C3B-BFC1-39A5-726C-19991521F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7565-7C47-43EA-BA56-308AEA90F00F}" type="slidenum">
              <a:rPr lang="en-GB" smtClean="0">
                <a:solidFill>
                  <a:schemeClr val="bg1"/>
                </a:solidFill>
              </a:rPr>
              <a:t>17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BD7292-74B6-3436-AD3A-D62C78A2DEFC}"/>
              </a:ext>
            </a:extLst>
          </p:cNvPr>
          <p:cNvSpPr txBox="1"/>
          <p:nvPr/>
        </p:nvSpPr>
        <p:spPr>
          <a:xfrm>
            <a:off x="188381" y="136525"/>
            <a:ext cx="116928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2060"/>
                </a:solidFill>
              </a:rPr>
              <a:t>2024 SQUEEZE knob incorporation – </a:t>
            </a:r>
            <a:r>
              <a:rPr lang="en-GB" sz="2800" b="1" dirty="0">
                <a:solidFill>
                  <a:srgbClr val="FF0000"/>
                </a:solidFill>
              </a:rPr>
              <a:t>local IP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0057CB-0AF8-217A-1582-E80A39E3A8F6}"/>
              </a:ext>
            </a:extLst>
          </p:cNvPr>
          <p:cNvSpPr txBox="1"/>
          <p:nvPr/>
        </p:nvSpPr>
        <p:spPr>
          <a:xfrm>
            <a:off x="128223" y="659898"/>
            <a:ext cx="59677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LHCBEAM/ATS_2022_05_02_BX_LocalCorrectionIP1_APJ_fixed 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LHCBEAM/ATS_2022_05_02_BX_LocalCorrectionIP2                  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LHCBEAM/ATS_2022_05_02_BX_LocalCorrectionIP5_v4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LHCBEAM/ATS_2022_05_02_BX_LocalCorrectionIP8 </a:t>
            </a: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   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            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6883C3-3EF4-A5B6-E81C-168503BF079C}"/>
              </a:ext>
            </a:extLst>
          </p:cNvPr>
          <p:cNvSpPr txBox="1"/>
          <p:nvPr/>
        </p:nvSpPr>
        <p:spPr>
          <a:xfrm>
            <a:off x="6379698" y="721877"/>
            <a:ext cx="5372257" cy="1162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en-US" sz="1600" b="1" dirty="0">
                <a:solidFill>
                  <a:srgbClr val="FF0000"/>
                </a:solidFill>
              </a:rPr>
              <a:t>[constant at +/-1 through all squeeze processes]</a:t>
            </a:r>
          </a:p>
          <a:p>
            <a:pPr>
              <a:lnSpc>
                <a:spcPct val="150000"/>
              </a:lnSpc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</a:rPr>
              <a:t>[for 2025 swap signs of IP1 and IP5]</a:t>
            </a:r>
            <a:b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lang="en-GB" sz="1600" b="1" dirty="0">
              <a:solidFill>
                <a:srgbClr val="FF000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A321861-90A0-365B-2330-0BDF8593CFD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09" b="11898"/>
          <a:stretch/>
        </p:blipFill>
        <p:spPr>
          <a:xfrm>
            <a:off x="1645920" y="1847839"/>
            <a:ext cx="9136966" cy="432248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4202F6A-8297-71CE-86A6-C1C9869B3178}"/>
              </a:ext>
            </a:extLst>
          </p:cNvPr>
          <p:cNvSpPr txBox="1"/>
          <p:nvPr/>
        </p:nvSpPr>
        <p:spPr>
          <a:xfrm>
            <a:off x="4593902" y="5475195"/>
            <a:ext cx="1955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C000"/>
                </a:solidFill>
              </a:rPr>
              <a:t>IP1 = -1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90E0845-CB38-8516-0F3B-0ABBB4EC930B}"/>
              </a:ext>
            </a:extLst>
          </p:cNvPr>
          <p:cNvSpPr txBox="1"/>
          <p:nvPr/>
        </p:nvSpPr>
        <p:spPr>
          <a:xfrm>
            <a:off x="4535287" y="4102435"/>
            <a:ext cx="1955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IP2,5,8 = +1</a:t>
            </a:r>
          </a:p>
        </p:txBody>
      </p:sp>
    </p:spTree>
    <p:extLst>
      <p:ext uri="{BB962C8B-B14F-4D97-AF65-F5344CB8AC3E}">
        <p14:creationId xmlns:p14="http://schemas.microsoft.com/office/powerpoint/2010/main" val="22294764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19C6C1-9F7A-CE76-E9B7-3892256BBE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CFA2648E-8C2D-B15B-C731-E07CCFCC4C46}"/>
              </a:ext>
            </a:extLst>
          </p:cNvPr>
          <p:cNvSpPr/>
          <p:nvPr/>
        </p:nvSpPr>
        <p:spPr>
          <a:xfrm>
            <a:off x="1270" y="6294218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A0FA1321-0BB1-210C-F308-0412AC56A1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62" y="6348861"/>
            <a:ext cx="1306183" cy="474797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AF45FAC3-9402-28E3-7540-EFDDE4F3BCD7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Graphic 13">
            <a:extLst>
              <a:ext uri="{FF2B5EF4-FFF2-40B4-BE49-F238E27FC236}">
                <a16:creationId xmlns:a16="http://schemas.microsoft.com/office/drawing/2014/main" id="{9DCAF51D-EE2B-C604-5FF6-C642A1ECC8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07" y="6288831"/>
            <a:ext cx="568698" cy="558122"/>
          </a:xfrm>
          <a:prstGeom prst="rect">
            <a:avLst/>
          </a:prstGeom>
        </p:spPr>
      </p:pic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9A4539BC-7E2D-39B1-5BE4-0A405C638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OMC meeting 26/02/25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0905CF9E-D221-3A09-C31F-E98AD37CF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7565-7C47-43EA-BA56-308AEA90F00F}" type="slidenum">
              <a:rPr lang="en-GB" smtClean="0">
                <a:solidFill>
                  <a:schemeClr val="bg1"/>
                </a:solidFill>
              </a:rPr>
              <a:t>18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3AB3412-E5CE-8E70-C2B2-2D8BA0039800}"/>
              </a:ext>
            </a:extLst>
          </p:cNvPr>
          <p:cNvSpPr txBox="1"/>
          <p:nvPr/>
        </p:nvSpPr>
        <p:spPr>
          <a:xfrm>
            <a:off x="188381" y="136525"/>
            <a:ext cx="116928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2060"/>
                </a:solidFill>
              </a:rPr>
              <a:t>2024 SQUEEZE knob incorporation – </a:t>
            </a:r>
            <a:r>
              <a:rPr lang="en-GB" sz="2800" b="1" dirty="0">
                <a:solidFill>
                  <a:srgbClr val="FF0000"/>
                </a:solidFill>
              </a:rPr>
              <a:t>local IP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67C0BF4-AAA1-459B-B525-066CE43F1E93}"/>
              </a:ext>
            </a:extLst>
          </p:cNvPr>
          <p:cNvSpPr txBox="1"/>
          <p:nvPr/>
        </p:nvSpPr>
        <p:spPr>
          <a:xfrm>
            <a:off x="188381" y="659745"/>
            <a:ext cx="6453554" cy="880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</a:rPr>
              <a:t>Extra 2024 iteration: </a:t>
            </a: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LHCBEAM/2024-03-09_B1_IR1_q5_correction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4D7C147-0122-D1BB-E153-8CF5DAE4987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15" b="12205"/>
          <a:stretch/>
        </p:blipFill>
        <p:spPr>
          <a:xfrm>
            <a:off x="258719" y="1684137"/>
            <a:ext cx="9335447" cy="438646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01FFADC-0A0A-AB75-9AFC-9D8F1A6FE7C2}"/>
              </a:ext>
            </a:extLst>
          </p:cNvPr>
          <p:cNvSpPr txBox="1"/>
          <p:nvPr/>
        </p:nvSpPr>
        <p:spPr>
          <a:xfrm>
            <a:off x="6147324" y="807901"/>
            <a:ext cx="527222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b="1" dirty="0">
                <a:solidFill>
                  <a:srgbClr val="FF0000"/>
                </a:solidFill>
              </a:rPr>
              <a:t>Trimmed in during squeeze from 2m-1.2m (actually starts about 1.65m) </a:t>
            </a:r>
            <a:r>
              <a:rPr lang="en-US" altLang="en-US" b="1" dirty="0">
                <a:solidFill>
                  <a:srgbClr val="0070C0"/>
                </a:solidFill>
                <a:sym typeface="Wingdings" panose="05000000000000000000" pitchFamily="2" charset="2"/>
              </a:rPr>
              <a:t> remove for 2025</a:t>
            </a:r>
            <a:endParaRPr kumimoji="0" lang="en-US" altLang="en-US" b="1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186282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DF52AB-1F45-0917-22BE-8F7D91F135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1A230AA2-EA19-C1D8-F136-93B6A5B8F048}"/>
              </a:ext>
            </a:extLst>
          </p:cNvPr>
          <p:cNvSpPr/>
          <p:nvPr/>
        </p:nvSpPr>
        <p:spPr>
          <a:xfrm>
            <a:off x="1270" y="6294218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FEF0BE0-80BC-19A5-E352-8343103A31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62" y="6348861"/>
            <a:ext cx="1306183" cy="474797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41165D2D-8D8E-F498-D20B-803E72C6EC51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Graphic 13">
            <a:extLst>
              <a:ext uri="{FF2B5EF4-FFF2-40B4-BE49-F238E27FC236}">
                <a16:creationId xmlns:a16="http://schemas.microsoft.com/office/drawing/2014/main" id="{D45A2AC3-2750-CB65-5081-307B4B3132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07" y="6288831"/>
            <a:ext cx="568698" cy="558122"/>
          </a:xfrm>
          <a:prstGeom prst="rect">
            <a:avLst/>
          </a:prstGeom>
        </p:spPr>
      </p:pic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0F2417C8-6090-D656-8812-35753AA21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OMC meeting 26/02/25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B80D67B9-A94B-B743-3548-9B30772B6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7565-7C47-43EA-BA56-308AEA90F00F}" type="slidenum">
              <a:rPr lang="en-GB" smtClean="0">
                <a:solidFill>
                  <a:schemeClr val="bg1"/>
                </a:solidFill>
              </a:rPr>
              <a:t>19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407447B-0721-D22E-DDDE-5EE09A4A9166}"/>
              </a:ext>
            </a:extLst>
          </p:cNvPr>
          <p:cNvSpPr txBox="1"/>
          <p:nvPr/>
        </p:nvSpPr>
        <p:spPr>
          <a:xfrm>
            <a:off x="188381" y="136525"/>
            <a:ext cx="116928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2060"/>
                </a:solidFill>
              </a:rPr>
              <a:t>2024 SQUEEZE knob incorporation – </a:t>
            </a:r>
            <a:r>
              <a:rPr lang="en-GB" sz="2800" b="1" dirty="0">
                <a:solidFill>
                  <a:srgbClr val="FF0000"/>
                </a:solidFill>
              </a:rPr>
              <a:t>local IP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593E821-4348-3CD0-8E60-29334E2E7136}"/>
              </a:ext>
            </a:extLst>
          </p:cNvPr>
          <p:cNvSpPr txBox="1"/>
          <p:nvPr/>
        </p:nvSpPr>
        <p:spPr>
          <a:xfrm>
            <a:off x="188381" y="659745"/>
            <a:ext cx="6453554" cy="8803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</a:rPr>
              <a:t>Extra 2024 iteration: </a:t>
            </a: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LHCBEAM/ATS_2022-06-17_waistShiftIP5VerticalNoQ6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FBB9FCF-5126-511D-F6CD-9B92ADCCF62C}"/>
              </a:ext>
            </a:extLst>
          </p:cNvPr>
          <p:cNvSpPr txBox="1"/>
          <p:nvPr/>
        </p:nvSpPr>
        <p:spPr>
          <a:xfrm>
            <a:off x="6762914" y="833655"/>
            <a:ext cx="501539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b="1" dirty="0">
                <a:solidFill>
                  <a:srgbClr val="FF0000"/>
                </a:solidFill>
              </a:rPr>
              <a:t>Trimmed in during squeeze through 2m-1.2m seq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</a:rPr>
              <a:t>Then constant through </a:t>
            </a:r>
            <a:r>
              <a:rPr lang="en-US" altLang="en-US" b="1" dirty="0">
                <a:solidFill>
                  <a:srgbClr val="FF0000"/>
                </a:solidFill>
              </a:rPr>
              <a:t>rest of squeeze</a:t>
            </a:r>
            <a:endParaRPr kumimoji="0" lang="en-US" altLang="en-US" b="1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E67CEB2-9364-663B-9AF7-31D686BAE1F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95" b="12308"/>
          <a:stretch/>
        </p:blipFill>
        <p:spPr>
          <a:xfrm>
            <a:off x="576605" y="1941446"/>
            <a:ext cx="7450458" cy="353419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3A70693-9D77-F679-99FA-07D556699803}"/>
              </a:ext>
            </a:extLst>
          </p:cNvPr>
          <p:cNvSpPr txBox="1"/>
          <p:nvPr/>
        </p:nvSpPr>
        <p:spPr>
          <a:xfrm>
            <a:off x="188380" y="5816842"/>
            <a:ext cx="968713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b="1" dirty="0">
                <a:solidFill>
                  <a:srgbClr val="FF0000"/>
                </a:solidFill>
              </a:rPr>
              <a:t>I thought we had more waist shift knobs – but this is all I see? Were they edited directly in the local?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3E6733F-2A5C-2BCE-59F4-191F57B09F14}"/>
              </a:ext>
            </a:extLst>
          </p:cNvPr>
          <p:cNvSpPr txBox="1"/>
          <p:nvPr/>
        </p:nvSpPr>
        <p:spPr>
          <a:xfrm>
            <a:off x="8308750" y="2616773"/>
            <a:ext cx="3572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</a:rPr>
              <a:t>Remove for 2025? Or invert sign?</a:t>
            </a:r>
          </a:p>
        </p:txBody>
      </p:sp>
    </p:spTree>
    <p:extLst>
      <p:ext uri="{BB962C8B-B14F-4D97-AF65-F5344CB8AC3E}">
        <p14:creationId xmlns:p14="http://schemas.microsoft.com/office/powerpoint/2010/main" val="3930463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8B3DC8-5C3F-5779-7A24-5C57BE7336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6E2D8385-860D-CFA1-BD9D-883E3DF3B1F3}"/>
              </a:ext>
            </a:extLst>
          </p:cNvPr>
          <p:cNvSpPr/>
          <p:nvPr/>
        </p:nvSpPr>
        <p:spPr>
          <a:xfrm>
            <a:off x="1270" y="6294218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2FF46DA6-30AE-E152-6BE2-85344EF5EF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62" y="6348861"/>
            <a:ext cx="1306183" cy="474797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9CCCF89C-5140-BDB8-3164-96B7FD908DAE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Graphic 13">
            <a:extLst>
              <a:ext uri="{FF2B5EF4-FFF2-40B4-BE49-F238E27FC236}">
                <a16:creationId xmlns:a16="http://schemas.microsoft.com/office/drawing/2014/main" id="{A528C3D7-3A46-FC96-D37C-587E8D2E4B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07" y="6288831"/>
            <a:ext cx="568698" cy="558122"/>
          </a:xfrm>
          <a:prstGeom prst="rect">
            <a:avLst/>
          </a:prstGeom>
        </p:spPr>
      </p:pic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BD241EF2-DC4A-1EB7-2202-B39A9BA88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OMC meeting 26/02/25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BE79AE47-F78F-A504-EBFF-E1AD08C2B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7565-7C47-43EA-BA56-308AEA90F00F}" type="slidenum">
              <a:rPr lang="en-GB" smtClean="0">
                <a:solidFill>
                  <a:schemeClr val="bg1"/>
                </a:solidFill>
              </a:rPr>
              <a:t>2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4BE095F-FDCD-861F-1BD8-E0B0921818CB}"/>
              </a:ext>
            </a:extLst>
          </p:cNvPr>
          <p:cNvSpPr txBox="1"/>
          <p:nvPr/>
        </p:nvSpPr>
        <p:spPr>
          <a:xfrm>
            <a:off x="188381" y="136525"/>
            <a:ext cx="116928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2060"/>
                </a:solidFill>
              </a:rPr>
              <a:t>2024 RAMP/SQUEEZE knob incorporation - </a:t>
            </a:r>
            <a:r>
              <a:rPr lang="en-GB" sz="2800" b="1" dirty="0">
                <a:solidFill>
                  <a:srgbClr val="FF0000"/>
                </a:solidFill>
              </a:rPr>
              <a:t>overview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40CE6BE-325F-1DF2-FED0-F4B3D86C455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877" y="2484521"/>
            <a:ext cx="5955886" cy="372242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527D9DC-FA10-BCC6-111B-FA728238524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37" y="2484521"/>
            <a:ext cx="5955888" cy="372243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3456BB4-9861-ABBE-5546-FDCA4D2A6A3F}"/>
              </a:ext>
            </a:extLst>
          </p:cNvPr>
          <p:cNvSpPr txBox="1"/>
          <p:nvPr/>
        </p:nvSpPr>
        <p:spPr>
          <a:xfrm>
            <a:off x="238114" y="741625"/>
            <a:ext cx="8680784" cy="1162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600" b="1" dirty="0"/>
              <a:t>Ramp from 450GeV to 6.8TeV at </a:t>
            </a:r>
            <a:r>
              <a:rPr lang="en-GB" sz="1600" b="1" dirty="0">
                <a:solidFill>
                  <a:srgbClr val="FF0000"/>
                </a:solidFill>
              </a:rPr>
              <a:t>1270s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600" b="1" dirty="0"/>
              <a:t>Beta* constant @ 11m to </a:t>
            </a:r>
            <a:r>
              <a:rPr lang="en-GB" sz="1600" b="1" dirty="0">
                <a:solidFill>
                  <a:srgbClr val="FF0000"/>
                </a:solidFill>
              </a:rPr>
              <a:t>368s</a:t>
            </a:r>
            <a:r>
              <a:rPr lang="en-GB" sz="1600" b="1" dirty="0"/>
              <a:t>. Squeezed to 2m@</a:t>
            </a:r>
            <a:r>
              <a:rPr lang="en-GB" sz="1600" b="1" dirty="0">
                <a:solidFill>
                  <a:srgbClr val="FF0000"/>
                </a:solidFill>
              </a:rPr>
              <a:t>820s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GB" sz="1600" b="1" dirty="0"/>
              <a:t>(2023) phase knob constant to </a:t>
            </a:r>
            <a:r>
              <a:rPr lang="en-GB" sz="1600" b="1" dirty="0">
                <a:solidFill>
                  <a:srgbClr val="FF0000"/>
                </a:solidFill>
              </a:rPr>
              <a:t>152s</a:t>
            </a:r>
            <a:r>
              <a:rPr lang="en-GB" sz="1600" b="1" dirty="0"/>
              <a:t>, then trimmed out to 0 at </a:t>
            </a:r>
            <a:r>
              <a:rPr lang="en-GB" sz="1600" b="1" dirty="0">
                <a:solidFill>
                  <a:srgbClr val="FF0000"/>
                </a:solidFill>
              </a:rPr>
              <a:t>368s</a:t>
            </a:r>
          </a:p>
        </p:txBody>
      </p:sp>
    </p:spTree>
    <p:extLst>
      <p:ext uri="{BB962C8B-B14F-4D97-AF65-F5344CB8AC3E}">
        <p14:creationId xmlns:p14="http://schemas.microsoft.com/office/powerpoint/2010/main" val="20900213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2E40E8-27DC-7C4D-B070-C9FCC4E153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7C19971E-BB4B-652E-53BF-1EC13B799B10}"/>
              </a:ext>
            </a:extLst>
          </p:cNvPr>
          <p:cNvSpPr/>
          <p:nvPr/>
        </p:nvSpPr>
        <p:spPr>
          <a:xfrm>
            <a:off x="1270" y="6294218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832D3F1B-0B00-DD12-EBB1-4919F513C4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62" y="6348861"/>
            <a:ext cx="1306183" cy="474797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CFA46E70-D177-A80A-AC3F-64E7184C4B0E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Graphic 13">
            <a:extLst>
              <a:ext uri="{FF2B5EF4-FFF2-40B4-BE49-F238E27FC236}">
                <a16:creationId xmlns:a16="http://schemas.microsoft.com/office/drawing/2014/main" id="{872F3080-1DB5-A411-C1FF-EE9E907D6E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07" y="6288831"/>
            <a:ext cx="568698" cy="558122"/>
          </a:xfrm>
          <a:prstGeom prst="rect">
            <a:avLst/>
          </a:prstGeom>
        </p:spPr>
      </p:pic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FA7792F0-481F-5D3C-692A-FB976A5F7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OMC meeting 26/02/25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0DC51E08-4928-956D-0D1B-ECFB50094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7565-7C47-43EA-BA56-308AEA90F00F}" type="slidenum">
              <a:rPr lang="en-GB" smtClean="0">
                <a:solidFill>
                  <a:schemeClr val="bg1"/>
                </a:solidFill>
              </a:rPr>
              <a:t>20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9A21BA-8CAA-9AFA-F161-501040833B9E}"/>
              </a:ext>
            </a:extLst>
          </p:cNvPr>
          <p:cNvSpPr txBox="1"/>
          <p:nvPr/>
        </p:nvSpPr>
        <p:spPr>
          <a:xfrm>
            <a:off x="188381" y="136525"/>
            <a:ext cx="116928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2060"/>
                </a:solidFill>
              </a:rPr>
              <a:t>2024 SQUEEZE knob incorporation – </a:t>
            </a:r>
            <a:r>
              <a:rPr lang="en-GB" sz="2800" b="1" dirty="0">
                <a:solidFill>
                  <a:srgbClr val="FF0000"/>
                </a:solidFill>
              </a:rPr>
              <a:t>local arc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ACF5DE-A7E6-6B20-8DF2-034DE76B1D5D}"/>
              </a:ext>
            </a:extLst>
          </p:cNvPr>
          <p:cNvSpPr txBox="1"/>
          <p:nvPr/>
        </p:nvSpPr>
        <p:spPr>
          <a:xfrm>
            <a:off x="188381" y="920098"/>
            <a:ext cx="60983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en-US" altLang="en-US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LHCBEAM/2022-06-06_B1_arc81_and_arc45_withQcorr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AE47BA9-1174-5BB0-4F8A-783EAA033195}"/>
              </a:ext>
            </a:extLst>
          </p:cNvPr>
          <p:cNvSpPr txBox="1"/>
          <p:nvPr/>
        </p:nvSpPr>
        <p:spPr>
          <a:xfrm>
            <a:off x="6286725" y="950876"/>
            <a:ext cx="581230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600" b="1" dirty="0">
                <a:solidFill>
                  <a:srgbClr val="FF0000"/>
                </a:solidFill>
              </a:rPr>
              <a:t>Off during 2m-1.2m squeeze, then t</a:t>
            </a: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</a:rPr>
              <a:t>rimmed in from 1.2m to 60cm</a:t>
            </a:r>
            <a:endParaRPr kumimoji="0" lang="en-US" altLang="en-US" sz="1600" b="1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691384C-C343-E347-9C85-056489E3475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00" b="12000"/>
          <a:stretch/>
        </p:blipFill>
        <p:spPr>
          <a:xfrm>
            <a:off x="227372" y="1648510"/>
            <a:ext cx="7601299" cy="425861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9F438EC-8D45-DBA9-FCE1-1DC89EE11777}"/>
              </a:ext>
            </a:extLst>
          </p:cNvPr>
          <p:cNvSpPr txBox="1"/>
          <p:nvPr/>
        </p:nvSpPr>
        <p:spPr>
          <a:xfrm>
            <a:off x="8019729" y="2136338"/>
            <a:ext cx="392494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From last meeting:</a:t>
            </a:r>
          </a:p>
          <a:p>
            <a:endParaRPr lang="en-GB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>
                <a:solidFill>
                  <a:srgbClr val="0070C0"/>
                </a:solidFill>
              </a:rPr>
              <a:t>Arc81 still okay in 2025 MD</a:t>
            </a:r>
          </a:p>
          <a:p>
            <a:endParaRPr lang="en-GB" b="1" dirty="0">
              <a:solidFill>
                <a:srgbClr val="0070C0"/>
              </a:solidFill>
            </a:endParaRPr>
          </a:p>
          <a:p>
            <a:endParaRPr lang="en-GB" b="1" dirty="0">
              <a:solidFill>
                <a:srgbClr val="0070C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>
                <a:solidFill>
                  <a:srgbClr val="0070C0"/>
                </a:solidFill>
              </a:rPr>
              <a:t>Arc45 bump should be doubled or check shifting by 1 MS</a:t>
            </a:r>
          </a:p>
          <a:p>
            <a:endParaRPr lang="en-GB" b="1" dirty="0">
              <a:solidFill>
                <a:srgbClr val="0070C0"/>
              </a:solidFill>
            </a:endParaRPr>
          </a:p>
          <a:p>
            <a:endParaRPr lang="en-GB" b="1" dirty="0">
              <a:solidFill>
                <a:srgbClr val="0070C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>
                <a:solidFill>
                  <a:srgbClr val="0070C0"/>
                </a:solidFill>
              </a:rPr>
              <a:t>Arc56 large error – to be checked also with back propagation</a:t>
            </a:r>
          </a:p>
        </p:txBody>
      </p:sp>
    </p:spTree>
    <p:extLst>
      <p:ext uri="{BB962C8B-B14F-4D97-AF65-F5344CB8AC3E}">
        <p14:creationId xmlns:p14="http://schemas.microsoft.com/office/powerpoint/2010/main" val="37495286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AD64DE-2DEF-866D-35B6-582FD6A4B1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DC51C724-1CC6-2B3B-EFA8-A3D4DF97F9FE}"/>
              </a:ext>
            </a:extLst>
          </p:cNvPr>
          <p:cNvSpPr/>
          <p:nvPr/>
        </p:nvSpPr>
        <p:spPr>
          <a:xfrm>
            <a:off x="1270" y="6294218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964EF4CF-2754-046E-C921-B0DD5D7812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62" y="6348861"/>
            <a:ext cx="1306183" cy="474797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EB77C34F-9E02-FBD2-5A16-A6665F8883E3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Graphic 13">
            <a:extLst>
              <a:ext uri="{FF2B5EF4-FFF2-40B4-BE49-F238E27FC236}">
                <a16:creationId xmlns:a16="http://schemas.microsoft.com/office/drawing/2014/main" id="{66B17C8E-805F-FF3A-1422-1D81B45833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07" y="6288831"/>
            <a:ext cx="568698" cy="558122"/>
          </a:xfrm>
          <a:prstGeom prst="rect">
            <a:avLst/>
          </a:prstGeom>
        </p:spPr>
      </p:pic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C2D3E295-BF82-A569-D2D7-54F4B3A5D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OMC meeting 26/02/25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EA2DB1D4-2EA9-FCDB-59A0-A02BDD156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7565-7C47-43EA-BA56-308AEA90F00F}" type="slidenum">
              <a:rPr lang="en-GB" smtClean="0">
                <a:solidFill>
                  <a:schemeClr val="bg1"/>
                </a:solidFill>
              </a:rPr>
              <a:t>21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2178339-7B23-76F6-9622-1742DEAE7713}"/>
              </a:ext>
            </a:extLst>
          </p:cNvPr>
          <p:cNvSpPr txBox="1"/>
          <p:nvPr/>
        </p:nvSpPr>
        <p:spPr>
          <a:xfrm>
            <a:off x="188381" y="136525"/>
            <a:ext cx="116928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2060"/>
                </a:solidFill>
              </a:rPr>
              <a:t>2024 SQUEEZE knob incorporation – </a:t>
            </a:r>
            <a:r>
              <a:rPr lang="en-GB" sz="2800" b="1" dirty="0">
                <a:solidFill>
                  <a:srgbClr val="FF0000"/>
                </a:solidFill>
              </a:rPr>
              <a:t>global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E39E1D5-BD70-929A-0283-CB984D2865BD}"/>
              </a:ext>
            </a:extLst>
          </p:cNvPr>
          <p:cNvSpPr txBox="1"/>
          <p:nvPr/>
        </p:nvSpPr>
        <p:spPr>
          <a:xfrm>
            <a:off x="7907" y="1100568"/>
            <a:ext cx="4341415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kumimoji="0" lang="en-US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LHCBEAM/ATS_2023_04_01_B1_GlobalCorrection_V2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kumimoji="0" lang="en-US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LHCBEAM/ATS_2023_04_06_B1_additional_GlobalCorrection </a:t>
            </a:r>
            <a:r>
              <a:rPr kumimoji="0" lang="en-US" altLang="en-US" sz="11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</a:rPr>
              <a:t>[+0.8] 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kumimoji="0" lang="en-US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LHCBEAM/ATS_2023_04_01_B2_GlobalCorrection_V3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AAB0015-4A9A-A2DA-122E-61D27C9530C3}"/>
              </a:ext>
            </a:extLst>
          </p:cNvPr>
          <p:cNvSpPr txBox="1"/>
          <p:nvPr/>
        </p:nvSpPr>
        <p:spPr>
          <a:xfrm>
            <a:off x="4329683" y="1146018"/>
            <a:ext cx="4201551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pt-BR" sz="1100" b="1" dirty="0"/>
              <a:t>LHCBEAM  /ATSR_2024-03-22_B1_globalcorr60cm_v2</a:t>
            </a:r>
            <a:endParaRPr lang="en-GB" sz="1100" b="1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100" b="1" dirty="0"/>
              <a:t>LHCBEAM2/ATSR_2024-03-25_B2_globalcorr60cm_combined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72D3A7A-BB30-7B72-1A33-5B07F7F9703C}"/>
              </a:ext>
            </a:extLst>
          </p:cNvPr>
          <p:cNvSpPr txBox="1"/>
          <p:nvPr/>
        </p:nvSpPr>
        <p:spPr>
          <a:xfrm>
            <a:off x="8299938" y="1146081"/>
            <a:ext cx="3892062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050" b="1" dirty="0"/>
              <a:t>LHCBEAM  /ATSR_2024-03-22_B1_globalcorr30cm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050" b="1" dirty="0"/>
              <a:t>LHCBEAM2/ATSR_2024-03-24_B2_globalcorr30cm_combined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FFDE1DD-8C6B-EE48-A8A7-264D23C3016F}"/>
              </a:ext>
            </a:extLst>
          </p:cNvPr>
          <p:cNvSpPr txBox="1"/>
          <p:nvPr/>
        </p:nvSpPr>
        <p:spPr>
          <a:xfrm>
            <a:off x="292256" y="726268"/>
            <a:ext cx="30839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FF0000"/>
                </a:solidFill>
              </a:rPr>
              <a:t>[+1@1.2m </a:t>
            </a:r>
            <a:r>
              <a:rPr lang="en-GB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 0@60cm  0@30cm</a:t>
            </a:r>
            <a:r>
              <a:rPr lang="en-GB" sz="1400" b="1" dirty="0">
                <a:solidFill>
                  <a:srgbClr val="FF0000"/>
                </a:solidFill>
              </a:rPr>
              <a:t>]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9BEE635-7D70-59A4-AF68-2AB24164A352}"/>
              </a:ext>
            </a:extLst>
          </p:cNvPr>
          <p:cNvSpPr txBox="1"/>
          <p:nvPr/>
        </p:nvSpPr>
        <p:spPr>
          <a:xfrm>
            <a:off x="4756403" y="748993"/>
            <a:ext cx="30839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FF0000"/>
                </a:solidFill>
              </a:rPr>
              <a:t>[0@1.2m </a:t>
            </a:r>
            <a:r>
              <a:rPr lang="en-GB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 +1@60cm  0@30cm</a:t>
            </a:r>
            <a:r>
              <a:rPr lang="en-GB" sz="1400" b="1" dirty="0">
                <a:solidFill>
                  <a:srgbClr val="FF0000"/>
                </a:solidFill>
              </a:rPr>
              <a:t>]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4C8574-2943-AE1F-036C-2218C3BE9E1F}"/>
              </a:ext>
            </a:extLst>
          </p:cNvPr>
          <p:cNvSpPr txBox="1"/>
          <p:nvPr/>
        </p:nvSpPr>
        <p:spPr>
          <a:xfrm>
            <a:off x="8531234" y="750152"/>
            <a:ext cx="30839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FF0000"/>
                </a:solidFill>
              </a:rPr>
              <a:t>[0@1.2m </a:t>
            </a:r>
            <a:r>
              <a:rPr lang="en-GB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 0@60cm  +1@30cm</a:t>
            </a:r>
            <a:r>
              <a:rPr lang="en-GB" sz="1400" b="1" dirty="0">
                <a:solidFill>
                  <a:srgbClr val="FF0000"/>
                </a:solidFill>
              </a:rPr>
              <a:t>]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CAE9690-7153-BA9E-DC34-D4DB1EA532E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08" b="12205"/>
          <a:stretch/>
        </p:blipFill>
        <p:spPr>
          <a:xfrm>
            <a:off x="58615" y="1741017"/>
            <a:ext cx="9542585" cy="450214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B0E9D7B-FF34-2062-90B8-47A17E26938D}"/>
              </a:ext>
            </a:extLst>
          </p:cNvPr>
          <p:cNvSpPr txBox="1"/>
          <p:nvPr/>
        </p:nvSpPr>
        <p:spPr>
          <a:xfrm>
            <a:off x="9882554" y="2314135"/>
            <a:ext cx="2124222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Remove for 2025</a:t>
            </a:r>
          </a:p>
          <a:p>
            <a:endParaRPr lang="en-GB" b="1" dirty="0">
              <a:solidFill>
                <a:srgbClr val="0070C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b="1" dirty="0">
                <a:sym typeface="Wingdings" panose="05000000000000000000" pitchFamily="2" charset="2"/>
              </a:rPr>
              <a:t>Test 2023 correction at 1.2m after new local established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400" b="1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b="1" dirty="0">
                <a:sym typeface="Wingdings" panose="05000000000000000000" pitchFamily="2" charset="2"/>
              </a:rPr>
              <a:t>30cm global knobs were removed for the 2025 MD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35562450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B8D29D-6F95-A710-265C-3EE5561B2A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AD361F60-2407-A3BD-992D-4B38A873EE1C}"/>
              </a:ext>
            </a:extLst>
          </p:cNvPr>
          <p:cNvSpPr/>
          <p:nvPr/>
        </p:nvSpPr>
        <p:spPr>
          <a:xfrm>
            <a:off x="1270" y="6294218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DB97C3FA-BD4E-98C3-6665-BD3664CFEB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62" y="6348861"/>
            <a:ext cx="1306183" cy="474797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A17791AD-22F3-8E46-1EB7-94D6DAF5231E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Graphic 13">
            <a:extLst>
              <a:ext uri="{FF2B5EF4-FFF2-40B4-BE49-F238E27FC236}">
                <a16:creationId xmlns:a16="http://schemas.microsoft.com/office/drawing/2014/main" id="{FD1B48BA-9B73-FDF0-9C40-C6BF92B359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07" y="6288831"/>
            <a:ext cx="568698" cy="558122"/>
          </a:xfrm>
          <a:prstGeom prst="rect">
            <a:avLst/>
          </a:prstGeom>
        </p:spPr>
      </p:pic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F17EE5F2-10EE-A938-2418-FAEF09CD3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OMC meeting 26/02/25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7CB58F6F-AB35-D0F0-6A77-058636020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7565-7C47-43EA-BA56-308AEA90F00F}" type="slidenum">
              <a:rPr lang="en-GB" smtClean="0">
                <a:solidFill>
                  <a:schemeClr val="bg1"/>
                </a:solidFill>
              </a:rPr>
              <a:t>22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B88D1F4-506E-0095-398B-DB0E126E932F}"/>
              </a:ext>
            </a:extLst>
          </p:cNvPr>
          <p:cNvSpPr txBox="1"/>
          <p:nvPr/>
        </p:nvSpPr>
        <p:spPr>
          <a:xfrm>
            <a:off x="188381" y="136525"/>
            <a:ext cx="116928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2060"/>
                </a:solidFill>
              </a:rPr>
              <a:t>2024 SQUEEZE knob incorporation – </a:t>
            </a:r>
            <a:r>
              <a:rPr lang="en-GB" sz="2800" b="1" dirty="0">
                <a:solidFill>
                  <a:srgbClr val="FF0000"/>
                </a:solidFill>
              </a:rPr>
              <a:t>global to 22cm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4D2C0B5-6357-6928-FB6C-7B4BBC8EF0FB}"/>
              </a:ext>
            </a:extLst>
          </p:cNvPr>
          <p:cNvSpPr txBox="1"/>
          <p:nvPr/>
        </p:nvSpPr>
        <p:spPr>
          <a:xfrm>
            <a:off x="400724" y="1023095"/>
            <a:ext cx="48228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200" b="1" dirty="0"/>
              <a:t>LHCBEAM  /ATSR_2024-03-22_B1_globalcorr30cm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200" b="1" dirty="0"/>
              <a:t>LHCBEAM2/ATSR_2024-03-24_B2_globalcorr30cm_combined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F166D0C-5C63-3230-8A88-089285D934C9}"/>
              </a:ext>
            </a:extLst>
          </p:cNvPr>
          <p:cNvSpPr txBox="1"/>
          <p:nvPr/>
        </p:nvSpPr>
        <p:spPr>
          <a:xfrm>
            <a:off x="292256" y="714388"/>
            <a:ext cx="4003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FF0000"/>
                </a:solidFill>
              </a:rPr>
              <a:t>[0@1.2m </a:t>
            </a:r>
            <a:r>
              <a:rPr lang="en-GB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 0@60cm  +1@30cm  0@22cm</a:t>
            </a:r>
            <a:r>
              <a:rPr lang="en-GB" sz="1400" b="1" dirty="0">
                <a:solidFill>
                  <a:srgbClr val="FF0000"/>
                </a:solidFill>
              </a:rPr>
              <a:t>]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B090B8-EF59-550D-8B3D-2EA71E762A14}"/>
              </a:ext>
            </a:extLst>
          </p:cNvPr>
          <p:cNvSpPr txBox="1"/>
          <p:nvPr/>
        </p:nvSpPr>
        <p:spPr>
          <a:xfrm>
            <a:off x="6300568" y="964199"/>
            <a:ext cx="37056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sz="1200" b="1" dirty="0"/>
              <a:t>LHCBEAM/ATSR_2024-04-01_B1_globalcorr22cm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sz="1200" b="1" dirty="0"/>
              <a:t>LHCBEAM/ATSR_2024-04-01_B2_globalcorr22cm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FD3F9F-271C-9731-AAF3-6CB0C409E28B}"/>
              </a:ext>
            </a:extLst>
          </p:cNvPr>
          <p:cNvSpPr txBox="1"/>
          <p:nvPr/>
        </p:nvSpPr>
        <p:spPr>
          <a:xfrm>
            <a:off x="6151860" y="700951"/>
            <a:ext cx="40030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solidFill>
                  <a:srgbClr val="FF0000"/>
                </a:solidFill>
              </a:rPr>
              <a:t>[0@1.2m </a:t>
            </a:r>
            <a:r>
              <a:rPr lang="en-GB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 0@60cm  0@30cm  +1@22cm</a:t>
            </a:r>
            <a:r>
              <a:rPr lang="en-GB" sz="1400" b="1" dirty="0">
                <a:solidFill>
                  <a:srgbClr val="FF0000"/>
                </a:solidFill>
              </a:rPr>
              <a:t>]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691639C-A5FA-D2AA-E034-1F4C88A0A45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28" b="12773"/>
          <a:stretch/>
        </p:blipFill>
        <p:spPr>
          <a:xfrm>
            <a:off x="1536724" y="1525299"/>
            <a:ext cx="8236804" cy="383521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D1363B0-E8F8-E8C9-4D0C-C80F97757A14}"/>
              </a:ext>
            </a:extLst>
          </p:cNvPr>
          <p:cNvSpPr txBox="1"/>
          <p:nvPr/>
        </p:nvSpPr>
        <p:spPr>
          <a:xfrm>
            <a:off x="292255" y="5707512"/>
            <a:ext cx="116928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rgbClr val="0070C0"/>
                </a:solidFill>
              </a:rPr>
              <a:t>For 2025 expect global corrections at:   2m-1.2m  </a:t>
            </a:r>
            <a:r>
              <a:rPr lang="en-GB" sz="1600" b="1" dirty="0">
                <a:solidFill>
                  <a:srgbClr val="0070C0"/>
                </a:solidFill>
                <a:sym typeface="Wingdings" panose="05000000000000000000" pitchFamily="2" charset="2"/>
              </a:rPr>
              <a:t> 60/60cm  60/30cm  60/18cm   with validations at intermediate steps</a:t>
            </a:r>
            <a:endParaRPr lang="en-GB" sz="1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2449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561373-0213-502A-EEC0-A9E1CB3688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6ED2FFC2-C73F-B942-054E-D3870CFF8830}"/>
              </a:ext>
            </a:extLst>
          </p:cNvPr>
          <p:cNvSpPr/>
          <p:nvPr/>
        </p:nvSpPr>
        <p:spPr>
          <a:xfrm>
            <a:off x="1270" y="6294218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474E3C4E-492B-38D2-83E6-228E783E01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62" y="6348861"/>
            <a:ext cx="1306183" cy="474797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4F21AA31-50CF-2477-882D-3D4F7B2E1EF6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Graphic 13">
            <a:extLst>
              <a:ext uri="{FF2B5EF4-FFF2-40B4-BE49-F238E27FC236}">
                <a16:creationId xmlns:a16="http://schemas.microsoft.com/office/drawing/2014/main" id="{67B7E095-7CD0-78E3-21F0-C283C87230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07" y="6288831"/>
            <a:ext cx="568698" cy="558122"/>
          </a:xfrm>
          <a:prstGeom prst="rect">
            <a:avLst/>
          </a:prstGeom>
        </p:spPr>
      </p:pic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D43A32D3-5951-9A6F-CF96-A1E0C95C2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OMC meeting 26/02/25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9AC95E81-8F04-433D-1AAB-6707EC13F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7565-7C47-43EA-BA56-308AEA90F00F}" type="slidenum">
              <a:rPr lang="en-GB" smtClean="0">
                <a:solidFill>
                  <a:schemeClr val="bg1"/>
                </a:solidFill>
              </a:rPr>
              <a:t>23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0ACE350-912A-ECEC-BCFE-EFFE26A4E528}"/>
              </a:ext>
            </a:extLst>
          </p:cNvPr>
          <p:cNvSpPr txBox="1"/>
          <p:nvPr/>
        </p:nvSpPr>
        <p:spPr>
          <a:xfrm>
            <a:off x="188381" y="136525"/>
            <a:ext cx="116928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2060"/>
                </a:solidFill>
              </a:rPr>
              <a:t>2024 SQUEEZE knob incorporation – </a:t>
            </a:r>
            <a:r>
              <a:rPr lang="en-GB" sz="2800" b="1" dirty="0">
                <a:solidFill>
                  <a:srgbClr val="FF0000"/>
                </a:solidFill>
              </a:rPr>
              <a:t>IRNL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6BD3744-480B-08CE-4FAA-36B6C0516D16}"/>
              </a:ext>
            </a:extLst>
          </p:cNvPr>
          <p:cNvSpPr txBox="1"/>
          <p:nvPr/>
        </p:nvSpPr>
        <p:spPr>
          <a:xfrm>
            <a:off x="188381" y="781726"/>
            <a:ext cx="1153000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</a:rPr>
              <a:t>IRb4:             </a:t>
            </a:r>
            <a:r>
              <a:rPr lang="en-US" altLang="en-US" sz="1400" b="1" dirty="0">
                <a:solidFill>
                  <a:srgbClr val="FF0000"/>
                </a:solidFill>
              </a:rPr>
              <a:t>   </a:t>
            </a: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LHCBEAM/ATSR_2024-03-18_BX_IR1b4   /  LHCBEAM/ATSR_2024-03-18_BX_b4_IP5   </a:t>
            </a: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</a:rPr>
              <a:t>[constant through whole squeeze]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en-US" altLang="en-US" sz="1400" b="1" dirty="0" err="1">
                <a:solidFill>
                  <a:srgbClr val="FF0000"/>
                </a:solidFill>
              </a:rPr>
              <a:t>IRsextupole</a:t>
            </a:r>
            <a:r>
              <a:rPr lang="en-US" altLang="en-US" sz="1400" b="1" dirty="0">
                <a:solidFill>
                  <a:srgbClr val="FF0000"/>
                </a:solidFill>
              </a:rPr>
              <a:t>: </a:t>
            </a: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</a:rPr>
              <a:t> </a:t>
            </a: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LHCBEAM/ATSR_2024-03-19_IR1a3 </a:t>
            </a:r>
            <a:r>
              <a:rPr kumimoji="0" lang="en-US" altLang="en-US" sz="14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</a:rPr>
              <a:t>etc</a:t>
            </a: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                                                                                     </a:t>
            </a: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</a:rPr>
              <a:t>[trimmed in from 2m</a:t>
            </a: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sym typeface="Wingdings" panose="05000000000000000000" pitchFamily="2" charset="2"/>
              </a:rPr>
              <a:t>1.2m</a:t>
            </a: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</a:rPr>
              <a:t>]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CCF53C5-6A41-27E2-7BFB-C259A099C62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10" b="12410"/>
          <a:stretch/>
        </p:blipFill>
        <p:spPr>
          <a:xfrm>
            <a:off x="188381" y="1814733"/>
            <a:ext cx="7655169" cy="414968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753BACC-2D30-6D80-3506-44E5A76411E9}"/>
              </a:ext>
            </a:extLst>
          </p:cNvPr>
          <p:cNvSpPr txBox="1"/>
          <p:nvPr/>
        </p:nvSpPr>
        <p:spPr>
          <a:xfrm>
            <a:off x="8153399" y="2077163"/>
            <a:ext cx="3850219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Remove for 2025</a:t>
            </a:r>
          </a:p>
          <a:p>
            <a:endParaRPr lang="en-GB" b="1" dirty="0">
              <a:solidFill>
                <a:srgbClr val="0070C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b="1" dirty="0">
                <a:sym typeface="Wingdings" panose="05000000000000000000" pitchFamily="2" charset="2"/>
              </a:rPr>
              <a:t>Expect completely new </a:t>
            </a:r>
            <a:r>
              <a:rPr lang="en-GB" sz="1400" b="1" dirty="0" err="1">
                <a:sym typeface="Wingdings" panose="05000000000000000000" pitchFamily="2" charset="2"/>
              </a:rPr>
              <a:t>sextupole</a:t>
            </a:r>
            <a:r>
              <a:rPr lang="en-GB" sz="1400" b="1" dirty="0">
                <a:sym typeface="Wingdings" panose="05000000000000000000" pitchFamily="2" charset="2"/>
              </a:rPr>
              <a:t> and skew-octupole corrections. </a:t>
            </a:r>
          </a:p>
          <a:p>
            <a:endParaRPr lang="en-GB" sz="1400" b="1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b="1" dirty="0">
                <a:sym typeface="Wingdings" panose="05000000000000000000" pitchFamily="2" charset="2"/>
              </a:rPr>
              <a:t>IRb4 extrapolation didn’t work in 2024 so just make new virgin correction? Otherwise can make approximate guess and iterate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400" b="1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400" b="1" dirty="0">
                <a:sym typeface="Wingdings" panose="05000000000000000000" pitchFamily="2" charset="2"/>
              </a:rPr>
              <a:t>LRBB?</a:t>
            </a:r>
          </a:p>
        </p:txBody>
      </p:sp>
    </p:spTree>
    <p:extLst>
      <p:ext uri="{BB962C8B-B14F-4D97-AF65-F5344CB8AC3E}">
        <p14:creationId xmlns:p14="http://schemas.microsoft.com/office/powerpoint/2010/main" val="2039984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FE48EE-BC48-71CE-B736-E646EADF59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09EFDEFE-6131-B3E3-D37C-3349126B8B33}"/>
              </a:ext>
            </a:extLst>
          </p:cNvPr>
          <p:cNvSpPr/>
          <p:nvPr/>
        </p:nvSpPr>
        <p:spPr>
          <a:xfrm>
            <a:off x="1270" y="6294218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D69AE15-CE43-0972-767A-B4D876665B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62" y="6348861"/>
            <a:ext cx="1306183" cy="474797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D8AC7B86-5F5E-2F94-D80F-7AE39DB0566F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Graphic 13">
            <a:extLst>
              <a:ext uri="{FF2B5EF4-FFF2-40B4-BE49-F238E27FC236}">
                <a16:creationId xmlns:a16="http://schemas.microsoft.com/office/drawing/2014/main" id="{64708D94-4AB1-B9E7-E170-D2715ED235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07" y="6288831"/>
            <a:ext cx="568698" cy="558122"/>
          </a:xfrm>
          <a:prstGeom prst="rect">
            <a:avLst/>
          </a:prstGeom>
        </p:spPr>
      </p:pic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05975E6D-8577-A0A3-62A9-27EE2CE53E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OMC meeting 26/02/25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1356EC55-3A17-DA49-40DF-1ADB6647A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7565-7C47-43EA-BA56-308AEA90F00F}" type="slidenum">
              <a:rPr lang="en-GB" smtClean="0">
                <a:solidFill>
                  <a:schemeClr val="bg1"/>
                </a:solidFill>
              </a:rPr>
              <a:t>3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5660C9-ED25-575D-0A2C-3A3B0BD12FD8}"/>
              </a:ext>
            </a:extLst>
          </p:cNvPr>
          <p:cNvSpPr txBox="1"/>
          <p:nvPr/>
        </p:nvSpPr>
        <p:spPr>
          <a:xfrm>
            <a:off x="188381" y="136525"/>
            <a:ext cx="116928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2060"/>
                </a:solidFill>
              </a:rPr>
              <a:t>2024 RAMP/SQUEEZE knob incorporation - </a:t>
            </a:r>
            <a:r>
              <a:rPr lang="en-GB" sz="2800" b="1" dirty="0">
                <a:solidFill>
                  <a:srgbClr val="FF0000"/>
                </a:solidFill>
              </a:rPr>
              <a:t>coupling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69514E3-A091-C9F2-1F9A-1224CA4FB87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91" b="13245"/>
          <a:stretch/>
        </p:blipFill>
        <p:spPr>
          <a:xfrm>
            <a:off x="1060669" y="2074900"/>
            <a:ext cx="9284885" cy="407740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0A0C482-6466-2FE2-F611-80D71429C68C}"/>
              </a:ext>
            </a:extLst>
          </p:cNvPr>
          <p:cNvSpPr txBox="1"/>
          <p:nvPr/>
        </p:nvSpPr>
        <p:spPr>
          <a:xfrm>
            <a:off x="140254" y="735861"/>
            <a:ext cx="5177703" cy="1531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600" b="1" dirty="0">
                <a:solidFill>
                  <a:srgbClr val="FF0000"/>
                </a:solidFill>
              </a:rPr>
              <a:t>LOCAL [constant through cycle]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LHCBEAM/ATSR_2024_03_04_BX_localCouplingIP1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LHCBEAM/ATSR_2024_03_04_BX_localCouplingIP258</a:t>
            </a:r>
            <a:b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28370F-0EFF-CF84-314C-965714C231FF}"/>
              </a:ext>
            </a:extLst>
          </p:cNvPr>
          <p:cNvSpPr txBox="1"/>
          <p:nvPr/>
        </p:nvSpPr>
        <p:spPr>
          <a:xfrm>
            <a:off x="5366084" y="735861"/>
            <a:ext cx="6198382" cy="1531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en-US" sz="1600" b="1" dirty="0">
                <a:solidFill>
                  <a:srgbClr val="FF0000"/>
                </a:solidFill>
              </a:rPr>
              <a:t>Arc-by-Arc [0 &gt; 0@200s &gt; -1@860s]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LHCBEAM/ATS_2022_05_08_B1_arc_by_arc_coupling_133cm_30cm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altLang="en-US" sz="16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Why no arc-by-arc at injection? 200s trim just historical?</a:t>
            </a:r>
            <a:b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0AC496E-060D-8C28-75D6-C332ED04AAD4}"/>
              </a:ext>
            </a:extLst>
          </p:cNvPr>
          <p:cNvSpPr txBox="1"/>
          <p:nvPr/>
        </p:nvSpPr>
        <p:spPr>
          <a:xfrm>
            <a:off x="3296652" y="5414210"/>
            <a:ext cx="1955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Arc-by-arc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1043234-0304-2D2F-7F22-0E2D0681BAE7}"/>
              </a:ext>
            </a:extLst>
          </p:cNvPr>
          <p:cNvSpPr txBox="1"/>
          <p:nvPr/>
        </p:nvSpPr>
        <p:spPr>
          <a:xfrm>
            <a:off x="4471736" y="4208640"/>
            <a:ext cx="1955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local</a:t>
            </a:r>
          </a:p>
        </p:txBody>
      </p:sp>
    </p:spTree>
    <p:extLst>
      <p:ext uri="{BB962C8B-B14F-4D97-AF65-F5344CB8AC3E}">
        <p14:creationId xmlns:p14="http://schemas.microsoft.com/office/powerpoint/2010/main" val="28913182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2428A1-55DA-D742-3CB4-8DFA73B43C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657672FC-7993-5D11-81C1-A4354555D268}"/>
              </a:ext>
            </a:extLst>
          </p:cNvPr>
          <p:cNvSpPr/>
          <p:nvPr/>
        </p:nvSpPr>
        <p:spPr>
          <a:xfrm>
            <a:off x="1270" y="6294218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3603F936-A68A-22CF-FAD8-DBB1763677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62" y="6348861"/>
            <a:ext cx="1306183" cy="474797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AC5EE649-675A-7DA4-501A-E53CEB23970A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Graphic 13">
            <a:extLst>
              <a:ext uri="{FF2B5EF4-FFF2-40B4-BE49-F238E27FC236}">
                <a16:creationId xmlns:a16="http://schemas.microsoft.com/office/drawing/2014/main" id="{FAF21AE1-7D6C-0B09-4564-C0E62E1367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07" y="6288831"/>
            <a:ext cx="568698" cy="558122"/>
          </a:xfrm>
          <a:prstGeom prst="rect">
            <a:avLst/>
          </a:prstGeom>
        </p:spPr>
      </p:pic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C0B97652-4D95-813D-66B7-32D7EF8AF2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OMC meeting 26/02/25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ADCE5126-9370-75EE-225D-2DBF90FC7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7565-7C47-43EA-BA56-308AEA90F00F}" type="slidenum">
              <a:rPr lang="en-GB" smtClean="0">
                <a:solidFill>
                  <a:schemeClr val="bg1"/>
                </a:solidFill>
              </a:rPr>
              <a:t>4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F4C4A9C-FE30-9C1B-9929-AF64683CE17F}"/>
              </a:ext>
            </a:extLst>
          </p:cNvPr>
          <p:cNvSpPr txBox="1"/>
          <p:nvPr/>
        </p:nvSpPr>
        <p:spPr>
          <a:xfrm>
            <a:off x="128223" y="34342"/>
            <a:ext cx="116928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2060"/>
                </a:solidFill>
              </a:rPr>
              <a:t>2024 RAMP/SQUEEZE knob incorporation - </a:t>
            </a:r>
            <a:r>
              <a:rPr lang="en-GB" sz="2800" b="1" dirty="0">
                <a:solidFill>
                  <a:srgbClr val="FF0000"/>
                </a:solidFill>
              </a:rPr>
              <a:t>local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3D789C0-661C-B34F-52E6-F5BD28BE3830}"/>
              </a:ext>
            </a:extLst>
          </p:cNvPr>
          <p:cNvSpPr txBox="1"/>
          <p:nvPr/>
        </p:nvSpPr>
        <p:spPr>
          <a:xfrm>
            <a:off x="128223" y="659898"/>
            <a:ext cx="596777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LHCBEAM/ATS_2022_05_02_BX_LocalCorrectionIP1_APJ_fixed 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LHCBEAM/ATS_2022_05_02_BX_LocalCorrectionIP2                  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LHCBEAM/ATS_2022_05_02_BX_LocalCorrectionIP5_v4            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LHCBEAM/ATS_2022_05_02_BX_LocalCorrectionIP8    </a:t>
            </a:r>
            <a:r>
              <a: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 Unicode MS"/>
              </a:rPr>
              <a:t>            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EFFC2B-E3C7-67D2-D34F-79B42A58970D}"/>
              </a:ext>
            </a:extLst>
          </p:cNvPr>
          <p:cNvSpPr txBox="1"/>
          <p:nvPr/>
        </p:nvSpPr>
        <p:spPr>
          <a:xfrm>
            <a:off x="6701589" y="530316"/>
            <a:ext cx="5362188" cy="1162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600" b="1" dirty="0">
                <a:solidFill>
                  <a:srgbClr val="FF0000"/>
                </a:solidFill>
              </a:rPr>
              <a:t>IP1 inverted sign </a:t>
            </a:r>
            <a:r>
              <a:rPr lang="en-GB" sz="1600" b="1" dirty="0" err="1">
                <a:solidFill>
                  <a:srgbClr val="FF0000"/>
                </a:solidFill>
              </a:rPr>
              <a:t>w.r.t.</a:t>
            </a:r>
            <a:r>
              <a:rPr lang="en-GB" sz="1600" b="1" dirty="0">
                <a:solidFill>
                  <a:srgbClr val="FF0000"/>
                </a:solidFill>
              </a:rPr>
              <a:t> 2022/23</a:t>
            </a:r>
          </a:p>
          <a:p>
            <a:pPr>
              <a:lnSpc>
                <a:spcPct val="150000"/>
              </a:lnSpc>
            </a:pPr>
            <a:r>
              <a:rPr lang="en-GB" sz="1600" b="1" dirty="0">
                <a:solidFill>
                  <a:srgbClr val="FF0000"/>
                </a:solidFill>
              </a:rPr>
              <a:t>Trimmed in to +/-0.8 @405s  then fully at </a:t>
            </a:r>
            <a:r>
              <a:rPr lang="en-GB" sz="1600" b="1" dirty="0" err="1">
                <a:solidFill>
                  <a:srgbClr val="FF0000"/>
                </a:solidFill>
              </a:rPr>
              <a:t>EoR</a:t>
            </a:r>
            <a:endParaRPr lang="en-GB" sz="1600" b="1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en-GB" sz="1600" b="1" dirty="0">
                <a:solidFill>
                  <a:srgbClr val="FF0000"/>
                </a:solidFill>
              </a:rPr>
              <a:t>For 2025: just trim IP5_v4 to -1 and IP1_APJ_fixed to +1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7790D6E-0893-19A1-B61A-E8B510E1A17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92" b="12894"/>
          <a:stretch/>
        </p:blipFill>
        <p:spPr>
          <a:xfrm>
            <a:off x="865362" y="1904981"/>
            <a:ext cx="9764537" cy="430945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D64C327-5864-D798-52B6-1B2898DF0289}"/>
              </a:ext>
            </a:extLst>
          </p:cNvPr>
          <p:cNvSpPr txBox="1"/>
          <p:nvPr/>
        </p:nvSpPr>
        <p:spPr>
          <a:xfrm>
            <a:off x="4207041" y="5369687"/>
            <a:ext cx="1955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C000"/>
                </a:solidFill>
              </a:rPr>
              <a:t>IP1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775ED6-62F6-8939-F993-52AF1F5A4F84}"/>
              </a:ext>
            </a:extLst>
          </p:cNvPr>
          <p:cNvSpPr txBox="1"/>
          <p:nvPr/>
        </p:nvSpPr>
        <p:spPr>
          <a:xfrm>
            <a:off x="4140868" y="4326646"/>
            <a:ext cx="1955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6">
                    <a:lumMod val="75000"/>
                  </a:schemeClr>
                </a:solidFill>
              </a:rPr>
              <a:t>IP2,5,8</a:t>
            </a:r>
          </a:p>
        </p:txBody>
      </p:sp>
    </p:spTree>
    <p:extLst>
      <p:ext uri="{BB962C8B-B14F-4D97-AF65-F5344CB8AC3E}">
        <p14:creationId xmlns:p14="http://schemas.microsoft.com/office/powerpoint/2010/main" val="1463265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BD317B-325B-24FB-F8DB-90BDA6421D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A01C20EB-0668-9497-B69B-2E60A3965BEC}"/>
              </a:ext>
            </a:extLst>
          </p:cNvPr>
          <p:cNvSpPr/>
          <p:nvPr/>
        </p:nvSpPr>
        <p:spPr>
          <a:xfrm>
            <a:off x="1270" y="6294218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8FC6EC8-C2B2-37AA-E47E-C55F46121F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62" y="6348861"/>
            <a:ext cx="1306183" cy="474797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325142A0-ACA5-E171-0D62-AC139E95EEC1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Graphic 13">
            <a:extLst>
              <a:ext uri="{FF2B5EF4-FFF2-40B4-BE49-F238E27FC236}">
                <a16:creationId xmlns:a16="http://schemas.microsoft.com/office/drawing/2014/main" id="{3D37AD05-5CFE-22A3-E4E6-ABE0B98CEEE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07" y="6288831"/>
            <a:ext cx="568698" cy="558122"/>
          </a:xfrm>
          <a:prstGeom prst="rect">
            <a:avLst/>
          </a:prstGeom>
        </p:spPr>
      </p:pic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1FD0DC22-8195-2309-7446-08DEED3AD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OMC meeting 26/02/25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5C28F8B5-D0ED-839E-A046-C42C1BF69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7565-7C47-43EA-BA56-308AEA90F00F}" type="slidenum">
              <a:rPr lang="en-GB" smtClean="0">
                <a:solidFill>
                  <a:schemeClr val="bg1"/>
                </a:solidFill>
              </a:rPr>
              <a:t>5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DB1D6E0-3002-F766-B2AA-7A7F5E30B583}"/>
              </a:ext>
            </a:extLst>
          </p:cNvPr>
          <p:cNvSpPr txBox="1"/>
          <p:nvPr/>
        </p:nvSpPr>
        <p:spPr>
          <a:xfrm>
            <a:off x="128223" y="34342"/>
            <a:ext cx="116928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2060"/>
                </a:solidFill>
              </a:rPr>
              <a:t>2024 RAMP/SQUEEZE knob incorporation - </a:t>
            </a:r>
            <a:r>
              <a:rPr lang="en-GB" sz="2800" b="1" dirty="0">
                <a:solidFill>
                  <a:srgbClr val="FF0000"/>
                </a:solidFill>
              </a:rPr>
              <a:t>global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2109F0-A6F1-1F5D-E9B2-F451872F31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403" b="13070"/>
          <a:stretch/>
        </p:blipFill>
        <p:spPr>
          <a:xfrm>
            <a:off x="1047691" y="2204577"/>
            <a:ext cx="9209229" cy="405933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C6E0774-6706-1C25-5617-644D62DADD3B}"/>
              </a:ext>
            </a:extLst>
          </p:cNvPr>
          <p:cNvSpPr txBox="1"/>
          <p:nvPr/>
        </p:nvSpPr>
        <p:spPr>
          <a:xfrm>
            <a:off x="745313" y="779855"/>
            <a:ext cx="56048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LHCBEAM/ATSR_2024-03-08_B1_globalCorr_injection_w_Q456_removedQ5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LHCBEAM/ATSR_2024-03-10_globalCorr_injection_2nditeration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LHCBEAM/ATSR_2024-03-13_B1_globalCorr_injection_after_q5removal </a:t>
            </a:r>
          </a:p>
          <a:p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              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LHCBEAM/ATSR_2024-03-08_B2_globalCorr_injection_w_Q456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LHCBEAM/ATSR_2024-03-10_globalCorr_injection_2nditeration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LHCBEAM/ATSR_2024-03-10_B2_globalCorr_injection_2nditeration_no_q4r6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476A16-F6A7-E981-1DB6-336E98162CE5}"/>
              </a:ext>
            </a:extLst>
          </p:cNvPr>
          <p:cNvSpPr txBox="1"/>
          <p:nvPr/>
        </p:nvSpPr>
        <p:spPr>
          <a:xfrm>
            <a:off x="7076574" y="858865"/>
            <a:ext cx="4648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§"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LHCBEAM/ATS_2023_04_01_B1_GlobalCorrection_V2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LHCBEAM/ATS_2023_04_06_B1_additional_GlobalCorrection  </a:t>
            </a:r>
          </a:p>
          <a:p>
            <a:r>
              <a:rPr lang="en-US" altLang="en-US" sz="1200" b="1" dirty="0"/>
              <a:t>     </a:t>
            </a: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</a:rPr>
              <a:t>[+0.8 instead of +1]</a:t>
            </a:r>
            <a:endParaRPr lang="en-GB" sz="1200" b="1" dirty="0">
              <a:solidFill>
                <a:srgbClr val="FF0000"/>
              </a:solidFill>
            </a:endParaRPr>
          </a:p>
          <a:p>
            <a:endParaRPr kumimoji="0" lang="en-US" altLang="en-US" sz="12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kumimoji="0" lang="en-US" altLang="en-US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LHCBEAM/ATS_2023_04_01_B2_GlobalCorrection_V3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A707955-6B68-91D6-2580-62E76660601B}"/>
              </a:ext>
            </a:extLst>
          </p:cNvPr>
          <p:cNvSpPr txBox="1"/>
          <p:nvPr/>
        </p:nvSpPr>
        <p:spPr>
          <a:xfrm>
            <a:off x="246059" y="731297"/>
            <a:ext cx="661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INJ: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E8D5FF7-FC1A-6DFE-9C9F-18F4ACBEEA9E}"/>
              </a:ext>
            </a:extLst>
          </p:cNvPr>
          <p:cNvSpPr txBox="1"/>
          <p:nvPr/>
        </p:nvSpPr>
        <p:spPr>
          <a:xfrm>
            <a:off x="6470719" y="731297"/>
            <a:ext cx="661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TOP: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9BCA08-8C23-F0F0-6025-4CEB8D3DCC5E}"/>
              </a:ext>
            </a:extLst>
          </p:cNvPr>
          <p:cNvSpPr txBox="1"/>
          <p:nvPr/>
        </p:nvSpPr>
        <p:spPr>
          <a:xfrm>
            <a:off x="2137492" y="4234242"/>
            <a:ext cx="35148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INJ GLOBAL trimmed out for start of squeeze segment @368s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BFC4948-2712-4718-9A78-7431B55EFECF}"/>
              </a:ext>
            </a:extLst>
          </p:cNvPr>
          <p:cNvSpPr txBox="1"/>
          <p:nvPr/>
        </p:nvSpPr>
        <p:spPr>
          <a:xfrm>
            <a:off x="6250405" y="4234242"/>
            <a:ext cx="30339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2">
                    <a:lumMod val="75000"/>
                  </a:schemeClr>
                </a:solidFill>
              </a:rPr>
              <a:t>TOP GLOBAL trimmed in from end of squeeze in ramp</a:t>
            </a:r>
          </a:p>
          <a:p>
            <a:r>
              <a:rPr lang="en-GB" b="1" dirty="0">
                <a:solidFill>
                  <a:schemeClr val="accent2">
                    <a:lumMod val="75000"/>
                  </a:schemeClr>
                </a:solidFill>
              </a:rPr>
              <a:t>@860s</a:t>
            </a:r>
          </a:p>
        </p:txBody>
      </p:sp>
    </p:spTree>
    <p:extLst>
      <p:ext uri="{BB962C8B-B14F-4D97-AF65-F5344CB8AC3E}">
        <p14:creationId xmlns:p14="http://schemas.microsoft.com/office/powerpoint/2010/main" val="32177460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F8E62A-684C-6EB7-0BF1-9BA41E585E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C54D219F-AA33-32E7-93D1-64F589D8E217}"/>
              </a:ext>
            </a:extLst>
          </p:cNvPr>
          <p:cNvSpPr/>
          <p:nvPr/>
        </p:nvSpPr>
        <p:spPr>
          <a:xfrm>
            <a:off x="1270" y="6294218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450AC09-DB7E-B42F-7B61-4B9D75A7FB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62" y="6348861"/>
            <a:ext cx="1306183" cy="474797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C3362F17-3B15-1B4A-03D0-391E54A7FB6C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Graphic 13">
            <a:extLst>
              <a:ext uri="{FF2B5EF4-FFF2-40B4-BE49-F238E27FC236}">
                <a16:creationId xmlns:a16="http://schemas.microsoft.com/office/drawing/2014/main" id="{D16843AC-AE82-8977-1ED6-AA026EF80C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07" y="6288831"/>
            <a:ext cx="568698" cy="558122"/>
          </a:xfrm>
          <a:prstGeom prst="rect">
            <a:avLst/>
          </a:prstGeom>
        </p:spPr>
      </p:pic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6AEEE5E7-066D-8043-4472-1FED6F18C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OMC meeting 26/02/25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33FFE746-3FB3-8E77-6F5D-19DA996FB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7565-7C47-43EA-BA56-308AEA90F00F}" type="slidenum">
              <a:rPr lang="en-GB" smtClean="0">
                <a:solidFill>
                  <a:schemeClr val="bg1"/>
                </a:solidFill>
              </a:rPr>
              <a:t>6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21B51F0-B3C5-9C85-E6C4-D71B2F7699EF}"/>
              </a:ext>
            </a:extLst>
          </p:cNvPr>
          <p:cNvSpPr txBox="1"/>
          <p:nvPr/>
        </p:nvSpPr>
        <p:spPr>
          <a:xfrm>
            <a:off x="128223" y="34342"/>
            <a:ext cx="116928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2060"/>
                </a:solidFill>
              </a:rPr>
              <a:t>2024 RAMP/SQUEEZE knob incorporation - </a:t>
            </a:r>
            <a:r>
              <a:rPr lang="en-GB" sz="2800" b="1" dirty="0">
                <a:solidFill>
                  <a:srgbClr val="FF0000"/>
                </a:solidFill>
              </a:rPr>
              <a:t>global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93F9548-02ED-6C29-E2B6-9366E96A3D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6605" y="3532826"/>
            <a:ext cx="10093740" cy="260746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FA31420-D54C-EE66-F27B-322AA7D70F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8663" y="980952"/>
            <a:ext cx="10041683" cy="253577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F2DF9D5-DB40-72A5-4A6E-D79D138CF7EE}"/>
              </a:ext>
            </a:extLst>
          </p:cNvPr>
          <p:cNvSpPr txBox="1"/>
          <p:nvPr/>
        </p:nvSpPr>
        <p:spPr>
          <a:xfrm>
            <a:off x="142120" y="557562"/>
            <a:ext cx="1122557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u="sng" dirty="0" err="1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S.Horney</a:t>
            </a:r>
            <a:r>
              <a:rPr lang="en-GB" sz="1200" b="1" u="sng" dirty="0"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LNO 24/05/24  </a:t>
            </a:r>
            <a:r>
              <a:rPr lang="en-GB" sz="1200" dirty="0">
                <a:solidFill>
                  <a:srgbClr val="0563C1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https://indico.cern.ch/event/1419803/contributions/5970048/attachments/2863342/5010298/LNO%20meeting%2024%20May%202024.pdf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0660351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11EE64-845D-0DDD-4293-06C56796B9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CD4B3CE4-D665-FEAC-87AF-6C0BC0F637C7}"/>
              </a:ext>
            </a:extLst>
          </p:cNvPr>
          <p:cNvSpPr/>
          <p:nvPr/>
        </p:nvSpPr>
        <p:spPr>
          <a:xfrm>
            <a:off x="1270" y="6294218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7B3A249-B30E-5E22-197E-C96D55961D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62" y="6348861"/>
            <a:ext cx="1306183" cy="474797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CE59A527-D2A0-718B-23DD-2E211F4E8E22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Graphic 13">
            <a:extLst>
              <a:ext uri="{FF2B5EF4-FFF2-40B4-BE49-F238E27FC236}">
                <a16:creationId xmlns:a16="http://schemas.microsoft.com/office/drawing/2014/main" id="{1153D6E6-8FA2-94DB-7A5F-D02D0C9541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07" y="6288831"/>
            <a:ext cx="568698" cy="558122"/>
          </a:xfrm>
          <a:prstGeom prst="rect">
            <a:avLst/>
          </a:prstGeom>
        </p:spPr>
      </p:pic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EE7B69A2-7EEE-BBDE-F46D-04E3C08E1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OMC meeting 26/02/25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D931FBA8-9593-6895-E185-D41D68AAA5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7565-7C47-43EA-BA56-308AEA90F00F}" type="slidenum">
              <a:rPr lang="en-GB" smtClean="0">
                <a:solidFill>
                  <a:schemeClr val="bg1"/>
                </a:solidFill>
              </a:rPr>
              <a:t>7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22A5FD0-364E-24F2-B909-B9A93E1160DA}"/>
              </a:ext>
            </a:extLst>
          </p:cNvPr>
          <p:cNvSpPr txBox="1"/>
          <p:nvPr/>
        </p:nvSpPr>
        <p:spPr>
          <a:xfrm>
            <a:off x="128223" y="34342"/>
            <a:ext cx="116928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2060"/>
                </a:solidFill>
              </a:rPr>
              <a:t>2024 RAMP/SQUEEZE knob incorporation – </a:t>
            </a:r>
            <a:r>
              <a:rPr lang="en-GB" sz="2800" b="1" dirty="0">
                <a:solidFill>
                  <a:srgbClr val="FF0000"/>
                </a:solidFill>
              </a:rPr>
              <a:t>total phase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05CED09-FCEA-9EB8-2F4E-4DE5E2AFD4D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3" t="16403" r="1060" b="12983"/>
          <a:stretch/>
        </p:blipFill>
        <p:spPr>
          <a:xfrm>
            <a:off x="628662" y="1342378"/>
            <a:ext cx="10726909" cy="482411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26B6448-F8E3-2DD6-544D-A7F9BA73437B}"/>
              </a:ext>
            </a:extLst>
          </p:cNvPr>
          <p:cNvSpPr txBox="1"/>
          <p:nvPr/>
        </p:nvSpPr>
        <p:spPr>
          <a:xfrm>
            <a:off x="128223" y="585178"/>
            <a:ext cx="898819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LHCBEAM/ATS_2023-03-28_B1_global_tot_phase_corr_based_on_2022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LHCBEAM/ATS_2023-03-28_B2_global_tot_phase_corr_based_on_2022_new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8B1C8B8-9675-9441-F31F-D5EB2A2A00B7}"/>
              </a:ext>
            </a:extLst>
          </p:cNvPr>
          <p:cNvSpPr txBox="1"/>
          <p:nvPr/>
        </p:nvSpPr>
        <p:spPr>
          <a:xfrm>
            <a:off x="964414" y="4643316"/>
            <a:ext cx="173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LHCB1 tot phase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7777992-AB63-2A35-7087-F3176DAB807E}"/>
              </a:ext>
            </a:extLst>
          </p:cNvPr>
          <p:cNvSpPr txBox="1"/>
          <p:nvPr/>
        </p:nvSpPr>
        <p:spPr>
          <a:xfrm>
            <a:off x="2470366" y="3696910"/>
            <a:ext cx="3984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LHCB2 tot phase knob starts at 1.25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08C69BE-24A9-C998-21BC-2FC83CE3B3CD}"/>
              </a:ext>
            </a:extLst>
          </p:cNvPr>
          <p:cNvSpPr txBox="1"/>
          <p:nvPr/>
        </p:nvSpPr>
        <p:spPr>
          <a:xfrm>
            <a:off x="4038600" y="4640801"/>
            <a:ext cx="457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7030A0"/>
                </a:solidFill>
              </a:rPr>
              <a:t>TOTAL PHASE knobs trimmed out along with MO phase knob [152s </a:t>
            </a:r>
            <a:r>
              <a:rPr lang="en-GB" b="1" dirty="0">
                <a:solidFill>
                  <a:srgbClr val="7030A0"/>
                </a:solidFill>
                <a:sym typeface="Wingdings" panose="05000000000000000000" pitchFamily="2" charset="2"/>
              </a:rPr>
              <a:t> 368s</a:t>
            </a:r>
            <a:r>
              <a:rPr lang="en-GB" b="1" dirty="0">
                <a:solidFill>
                  <a:srgbClr val="7030A0"/>
                </a:solidFill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20378053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25DC9D-26CC-079A-03F3-5F50DAAE1B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7A6FB09F-2447-B77A-304F-7337FD2DDC6D}"/>
              </a:ext>
            </a:extLst>
          </p:cNvPr>
          <p:cNvSpPr/>
          <p:nvPr/>
        </p:nvSpPr>
        <p:spPr>
          <a:xfrm>
            <a:off x="1270" y="6294218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21EF1731-13C3-C291-7882-F80D9B7DA6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62" y="6348861"/>
            <a:ext cx="1306183" cy="474797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E7E76FA5-917C-8A7B-303F-1FA38412BFBF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Graphic 13">
            <a:extLst>
              <a:ext uri="{FF2B5EF4-FFF2-40B4-BE49-F238E27FC236}">
                <a16:creationId xmlns:a16="http://schemas.microsoft.com/office/drawing/2014/main" id="{6FF6C218-48D2-B2BE-21EB-88A304B2D7A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07" y="6288831"/>
            <a:ext cx="568698" cy="558122"/>
          </a:xfrm>
          <a:prstGeom prst="rect">
            <a:avLst/>
          </a:prstGeom>
        </p:spPr>
      </p:pic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10AAD26D-A617-FA4E-A36C-83A155551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OMC meeting 26/02/25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1140DABE-EAE8-999F-D21F-909C4BE4A5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7565-7C47-43EA-BA56-308AEA90F00F}" type="slidenum">
              <a:rPr lang="en-GB" smtClean="0">
                <a:solidFill>
                  <a:schemeClr val="bg1"/>
                </a:solidFill>
              </a:rPr>
              <a:t>8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346C1EA-A3D9-69C4-533E-78E04D061322}"/>
              </a:ext>
            </a:extLst>
          </p:cNvPr>
          <p:cNvSpPr txBox="1"/>
          <p:nvPr/>
        </p:nvSpPr>
        <p:spPr>
          <a:xfrm>
            <a:off x="249598" y="136525"/>
            <a:ext cx="116928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2060"/>
                </a:solidFill>
              </a:rPr>
              <a:t>2024 RAMP/SQUEEZE knob incorporation – </a:t>
            </a:r>
            <a:r>
              <a:rPr lang="en-GB" sz="2800" b="1" dirty="0">
                <a:solidFill>
                  <a:srgbClr val="FF0000"/>
                </a:solidFill>
              </a:rPr>
              <a:t>NL main process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AF9152-333F-0A91-BB4B-2E9F9A86B7F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7" b="13245"/>
          <a:stretch/>
        </p:blipFill>
        <p:spPr>
          <a:xfrm>
            <a:off x="729916" y="1773408"/>
            <a:ext cx="9731542" cy="426288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208881A-690A-33DF-765E-2A71FFDCB983}"/>
              </a:ext>
            </a:extLst>
          </p:cNvPr>
          <p:cNvSpPr txBox="1"/>
          <p:nvPr/>
        </p:nvSpPr>
        <p:spPr>
          <a:xfrm>
            <a:off x="177408" y="739523"/>
            <a:ext cx="10121623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</a:rPr>
              <a:t>3Qy:             </a:t>
            </a: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LHCBEAM/ATSR_2024-03-10_BX_inj_3Qy_MCSSX_combined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en-US" altLang="en-US" sz="1400" b="1" dirty="0">
                <a:solidFill>
                  <a:srgbClr val="FF0000"/>
                </a:solidFill>
              </a:rPr>
              <a:t>Lattice </a:t>
            </a: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</a:rPr>
              <a:t>b3: </a:t>
            </a: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 LHCBEAM/2024-03-08_f1020_LHCB1_partialrdtcorr 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</a:rPr>
              <a:t>IRb4:            </a:t>
            </a:r>
            <a:r>
              <a:rPr kumimoji="0" lang="en-US" alt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LHCBEAM/ATSR_2024-03-18_BX_IR1b4   /  LHCBEAM/ATSR_2024-03-18_BX_b4_IP5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09149E9-E0AE-8AB4-794D-8C365721553B}"/>
              </a:ext>
            </a:extLst>
          </p:cNvPr>
          <p:cNvSpPr txBox="1"/>
          <p:nvPr/>
        </p:nvSpPr>
        <p:spPr>
          <a:xfrm>
            <a:off x="1821666" y="3904850"/>
            <a:ext cx="19382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0070C0"/>
                </a:solidFill>
              </a:rPr>
              <a:t>B3 trimmed out @ start of squeeze segment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2D92FED-A35C-B3DB-99B5-ED0C103A6FD8}"/>
              </a:ext>
            </a:extLst>
          </p:cNvPr>
          <p:cNvSpPr txBox="1"/>
          <p:nvPr/>
        </p:nvSpPr>
        <p:spPr>
          <a:xfrm>
            <a:off x="975444" y="5057260"/>
            <a:ext cx="12143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C00000"/>
                </a:solidFill>
              </a:rPr>
              <a:t>3Qy </a:t>
            </a:r>
            <a:r>
              <a:rPr lang="en-GB" sz="1400" b="1" dirty="0">
                <a:solidFill>
                  <a:srgbClr val="C00000"/>
                </a:solidFill>
                <a:sym typeface="Wingdings" panose="05000000000000000000" pitchFamily="2" charset="2"/>
              </a:rPr>
              <a:t> 0</a:t>
            </a:r>
          </a:p>
          <a:p>
            <a:r>
              <a:rPr lang="en-GB" sz="1400" b="1" dirty="0">
                <a:solidFill>
                  <a:srgbClr val="C00000"/>
                </a:solidFill>
                <a:sym typeface="Wingdings" panose="05000000000000000000" pitchFamily="2" charset="2"/>
              </a:rPr>
              <a:t> for 152s</a:t>
            </a:r>
          </a:p>
          <a:p>
            <a:r>
              <a:rPr lang="en-GB" sz="1400" b="1" dirty="0">
                <a:solidFill>
                  <a:srgbClr val="C00000"/>
                </a:solidFill>
                <a:sym typeface="Wingdings" panose="05000000000000000000" pitchFamily="2" charset="2"/>
              </a:rPr>
              <a:t> (</a:t>
            </a:r>
            <a:r>
              <a:rPr lang="en-GB" sz="1400" b="1" dirty="0" err="1">
                <a:solidFill>
                  <a:srgbClr val="C00000"/>
                </a:solidFill>
                <a:sym typeface="Wingdings" panose="05000000000000000000" pitchFamily="2" charset="2"/>
              </a:rPr>
              <a:t>phaseknob</a:t>
            </a:r>
            <a:r>
              <a:rPr lang="en-GB" sz="1400" b="1" dirty="0">
                <a:solidFill>
                  <a:srgbClr val="C00000"/>
                </a:solidFill>
                <a:sym typeface="Wingdings" panose="05000000000000000000" pitchFamily="2" charset="2"/>
              </a:rPr>
              <a:t>)</a:t>
            </a:r>
            <a:endParaRPr lang="en-GB" sz="1400" b="1" dirty="0">
              <a:solidFill>
                <a:srgbClr val="C0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B9FB5DE-A071-CEF1-78F9-AA51ACACE56D}"/>
              </a:ext>
            </a:extLst>
          </p:cNvPr>
          <p:cNvSpPr txBox="1"/>
          <p:nvPr/>
        </p:nvSpPr>
        <p:spPr>
          <a:xfrm>
            <a:off x="6858886" y="5057260"/>
            <a:ext cx="28686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chemeClr val="accent2">
                    <a:lumMod val="75000"/>
                  </a:schemeClr>
                </a:solidFill>
              </a:rPr>
              <a:t>IRb4 trimmed in from start of squeeze to end of ramp</a:t>
            </a:r>
          </a:p>
        </p:txBody>
      </p:sp>
    </p:spTree>
    <p:extLst>
      <p:ext uri="{BB962C8B-B14F-4D97-AF65-F5344CB8AC3E}">
        <p14:creationId xmlns:p14="http://schemas.microsoft.com/office/powerpoint/2010/main" val="16873635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27D2A7-71C8-14D8-52D0-9E7AC8602B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225AB88C-3C35-FAA9-765F-F1D4F8EB6038}"/>
              </a:ext>
            </a:extLst>
          </p:cNvPr>
          <p:cNvSpPr/>
          <p:nvPr/>
        </p:nvSpPr>
        <p:spPr>
          <a:xfrm>
            <a:off x="1270" y="6294218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BF50E90B-A216-C2B1-AEA1-B21E6FE6BC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62" y="6348861"/>
            <a:ext cx="1306183" cy="474797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80981238-056F-0A6D-3CFC-CA11066EB050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Graphic 13">
            <a:extLst>
              <a:ext uri="{FF2B5EF4-FFF2-40B4-BE49-F238E27FC236}">
                <a16:creationId xmlns:a16="http://schemas.microsoft.com/office/drawing/2014/main" id="{A9446FE4-DB8A-6888-A2E3-50EDC67E08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907" y="6288831"/>
            <a:ext cx="568698" cy="558122"/>
          </a:xfrm>
          <a:prstGeom prst="rect">
            <a:avLst/>
          </a:prstGeom>
        </p:spPr>
      </p:pic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17543ABD-CBFA-BFCC-38CC-6332740C4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OMC meeting 26/02/25</a:t>
            </a:r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C3501878-7E74-CEBC-FB70-C56469B4E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A7565-7C47-43EA-BA56-308AEA90F00F}" type="slidenum">
              <a:rPr lang="en-GB" smtClean="0">
                <a:solidFill>
                  <a:schemeClr val="bg1"/>
                </a:solidFill>
              </a:rPr>
              <a:t>9</a:t>
            </a:fld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0EB14BE-BFBD-7B2D-C5EF-801F94A5FB44}"/>
              </a:ext>
            </a:extLst>
          </p:cNvPr>
          <p:cNvSpPr txBox="1"/>
          <p:nvPr/>
        </p:nvSpPr>
        <p:spPr>
          <a:xfrm>
            <a:off x="249598" y="136525"/>
            <a:ext cx="116928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2060"/>
                </a:solidFill>
              </a:rPr>
              <a:t>2024 RAMP/SQUEEZE knob incorporation – </a:t>
            </a:r>
            <a:r>
              <a:rPr lang="en-GB" sz="2800" b="1" dirty="0">
                <a:solidFill>
                  <a:srgbClr val="FF0000"/>
                </a:solidFill>
              </a:rPr>
              <a:t>NL spool process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F6E6DA-6154-A8EC-0DB6-51A96C6162AB}"/>
              </a:ext>
            </a:extLst>
          </p:cNvPr>
          <p:cNvSpPr txBox="1"/>
          <p:nvPr/>
        </p:nvSpPr>
        <p:spPr>
          <a:xfrm>
            <a:off x="292256" y="648380"/>
            <a:ext cx="100944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b="1" dirty="0">
                <a:solidFill>
                  <a:srgbClr val="FF0000"/>
                </a:solidFill>
              </a:rPr>
              <a:t>Recall that Q’’ and Q’’’ knobs are incorporated on the longer spools process, not ramp-squeeze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6926818-F00E-DB51-CED7-0898E3949B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18" b="12982"/>
          <a:stretch/>
        </p:blipFill>
        <p:spPr>
          <a:xfrm>
            <a:off x="1751653" y="1792685"/>
            <a:ext cx="10190748" cy="447119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C8347AB-AAF0-9388-35AD-4DC8C0A9537A}"/>
              </a:ext>
            </a:extLst>
          </p:cNvPr>
          <p:cNvSpPr txBox="1"/>
          <p:nvPr/>
        </p:nvSpPr>
        <p:spPr>
          <a:xfrm>
            <a:off x="292256" y="974956"/>
            <a:ext cx="10981334" cy="7927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</a:rPr>
              <a:t>Q</a:t>
            </a:r>
            <a:r>
              <a:rPr lang="en-US" altLang="en-US" sz="1600" b="1" dirty="0">
                <a:solidFill>
                  <a:srgbClr val="FF0000"/>
                </a:solidFill>
              </a:rPr>
              <a:t>``</a:t>
            </a: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</a:rPr>
              <a:t> :    </a:t>
            </a: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LHCBEAM/2024_03_10_B1_dq2_injection_correction  /  LHCBEAM/2024_03_10_B2_dq2_injection_correction </a:t>
            </a:r>
          </a:p>
          <a:p>
            <a:pPr marL="285750" marR="0" lvl="0" indent="-28575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</a:rPr>
              <a:t>Q```:    </a:t>
            </a:r>
            <a:r>
              <a:rPr kumimoji="0" lang="en-US" altLang="en-US" sz="1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LHCBEAM/2024_03_10_B1_dq3_injection_correction  /  LHCBEAM/2024_03_10_B2_dq3_injection_correction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664564B-1F33-D5C0-5FAD-2ABB4984167A}"/>
              </a:ext>
            </a:extLst>
          </p:cNvPr>
          <p:cNvSpPr txBox="1"/>
          <p:nvPr/>
        </p:nvSpPr>
        <p:spPr>
          <a:xfrm>
            <a:off x="2875545" y="5252400"/>
            <a:ext cx="73633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2">
                    <a:lumMod val="75000"/>
                  </a:schemeClr>
                </a:solidFill>
              </a:rPr>
              <a:t>NL chroma knobs trimmed to 0 at 240s (??? Just historical? Ramp rates?)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BF3F68-5BC1-1C6E-E641-1BA386BFB50D}"/>
              </a:ext>
            </a:extLst>
          </p:cNvPr>
          <p:cNvSpPr txBox="1"/>
          <p:nvPr/>
        </p:nvSpPr>
        <p:spPr>
          <a:xfrm>
            <a:off x="166272" y="2443348"/>
            <a:ext cx="8206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B0F0"/>
                </a:solidFill>
              </a:rPr>
              <a:t>Spools 6.8TeV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B5B8786-3C43-D734-B06D-05E1524A7E07}"/>
              </a:ext>
            </a:extLst>
          </p:cNvPr>
          <p:cNvCxnSpPr>
            <a:cxnSpLocks/>
          </p:cNvCxnSpPr>
          <p:nvPr/>
        </p:nvCxnSpPr>
        <p:spPr>
          <a:xfrm flipV="1">
            <a:off x="986937" y="2021305"/>
            <a:ext cx="685452" cy="511342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60933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1425</TotalTime>
  <Words>1725</Words>
  <Application>Microsoft Office PowerPoint</Application>
  <PresentationFormat>Widescreen</PresentationFormat>
  <Paragraphs>228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Arial Unicode MS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Ewen Hamish Maclean</dc:creator>
  <cp:lastModifiedBy>Ewen Hamish Maclean</cp:lastModifiedBy>
  <cp:revision>8</cp:revision>
  <dcterms:created xsi:type="dcterms:W3CDTF">2025-02-25T13:00:05Z</dcterms:created>
  <dcterms:modified xsi:type="dcterms:W3CDTF">2025-02-26T12:45:35Z</dcterms:modified>
</cp:coreProperties>
</file>