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65" r:id="rId2"/>
    <p:sldId id="259" r:id="rId3"/>
    <p:sldId id="260" r:id="rId4"/>
    <p:sldId id="263" r:id="rId5"/>
    <p:sldId id="264" r:id="rId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1D8"/>
          </a:solidFill>
        </a:fill>
      </a:tcStyle>
    </a:wholeTbl>
    <a:band2H>
      <a:tcTxStyle/>
      <a:tcStyle>
        <a:tcBdr/>
        <a:fill>
          <a:solidFill>
            <a:srgbClr val="E7E9EC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3CB"/>
          </a:solidFill>
        </a:fill>
      </a:tcStyle>
    </a:wholeTbl>
    <a:band2H>
      <a:tcTxStyle/>
      <a:tcStyle>
        <a:tcBdr/>
        <a:fill>
          <a:solidFill>
            <a:srgbClr val="E7EA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E1CC"/>
          </a:solidFill>
        </a:fill>
      </a:tcStyle>
    </a:wholeTbl>
    <a:band2H>
      <a:tcTxStyle/>
      <a:tcStyle>
        <a:tcBdr/>
        <a:fill>
          <a:solidFill>
            <a:srgbClr val="E8F0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Aptos"/>
      </a:defRPr>
    </a:lvl1pPr>
    <a:lvl2pPr indent="228600" latinLnBrk="0">
      <a:defRPr sz="1200">
        <a:latin typeface="+mj-lt"/>
        <a:ea typeface="+mj-ea"/>
        <a:cs typeface="+mj-cs"/>
        <a:sym typeface="Aptos"/>
      </a:defRPr>
    </a:lvl2pPr>
    <a:lvl3pPr indent="457200" latinLnBrk="0">
      <a:defRPr sz="1200">
        <a:latin typeface="+mj-lt"/>
        <a:ea typeface="+mj-ea"/>
        <a:cs typeface="+mj-cs"/>
        <a:sym typeface="Aptos"/>
      </a:defRPr>
    </a:lvl3pPr>
    <a:lvl4pPr indent="685800" latinLnBrk="0">
      <a:defRPr sz="1200">
        <a:latin typeface="+mj-lt"/>
        <a:ea typeface="+mj-ea"/>
        <a:cs typeface="+mj-cs"/>
        <a:sym typeface="Aptos"/>
      </a:defRPr>
    </a:lvl4pPr>
    <a:lvl5pPr indent="914400" latinLnBrk="0">
      <a:defRPr sz="1200">
        <a:latin typeface="+mj-lt"/>
        <a:ea typeface="+mj-ea"/>
        <a:cs typeface="+mj-cs"/>
        <a:sym typeface="Aptos"/>
      </a:defRPr>
    </a:lvl5pPr>
    <a:lvl6pPr indent="1143000" latinLnBrk="0">
      <a:defRPr sz="1200">
        <a:latin typeface="+mj-lt"/>
        <a:ea typeface="+mj-ea"/>
        <a:cs typeface="+mj-cs"/>
        <a:sym typeface="Aptos"/>
      </a:defRPr>
    </a:lvl6pPr>
    <a:lvl7pPr indent="1371600" latinLnBrk="0">
      <a:defRPr sz="1200">
        <a:latin typeface="+mj-lt"/>
        <a:ea typeface="+mj-ea"/>
        <a:cs typeface="+mj-cs"/>
        <a:sym typeface="Aptos"/>
      </a:defRPr>
    </a:lvl7pPr>
    <a:lvl8pPr indent="1600200" latinLnBrk="0">
      <a:defRPr sz="1200">
        <a:latin typeface="+mj-lt"/>
        <a:ea typeface="+mj-ea"/>
        <a:cs typeface="+mj-cs"/>
        <a:sym typeface="Aptos"/>
      </a:defRPr>
    </a:lvl8pPr>
    <a:lvl9pPr indent="1828800" latinLnBrk="0">
      <a:defRPr sz="1200">
        <a:latin typeface="+mj-lt"/>
        <a:ea typeface="+mj-ea"/>
        <a:cs typeface="+mj-cs"/>
        <a:sym typeface="Apto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250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748379" y="3178834"/>
            <a:ext cx="6695242" cy="91440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 b="1">
                <a:solidFill>
                  <a:srgbClr val="808080"/>
                </a:solidFill>
              </a:defRPr>
            </a:lvl1pPr>
            <a:lvl2pPr marL="0" indent="457200">
              <a:buSzTx/>
              <a:buFontTx/>
              <a:buNone/>
              <a:defRPr sz="2400" b="1">
                <a:solidFill>
                  <a:srgbClr val="808080"/>
                </a:solidFill>
              </a:defRPr>
            </a:lvl2pPr>
            <a:lvl3pPr marL="0" indent="914400">
              <a:buSzTx/>
              <a:buFontTx/>
              <a:buNone/>
              <a:defRPr sz="2400" b="1">
                <a:solidFill>
                  <a:srgbClr val="808080"/>
                </a:solidFill>
              </a:defRPr>
            </a:lvl3pPr>
            <a:lvl4pPr marL="0" indent="1371600">
              <a:buSzTx/>
              <a:buFontTx/>
              <a:buNone/>
              <a:defRPr sz="2400" b="1">
                <a:solidFill>
                  <a:srgbClr val="808080"/>
                </a:solidFill>
              </a:defRPr>
            </a:lvl4pPr>
            <a:lvl5pPr marL="0" indent="1828800">
              <a:buSzTx/>
              <a:buFontTx/>
              <a:buNone/>
              <a:defRPr sz="2400" b="1">
                <a:solidFill>
                  <a:srgbClr val="808080"/>
                </a:solidFill>
              </a:defRPr>
            </a:lvl5pPr>
          </a:lstStyle>
          <a:p>
            <a:r>
              <a:t>Sottotitolo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14" name="Immagine 16" descr="Immagine 16"/>
          <p:cNvPicPr>
            <a:picLocks noChangeAspect="1"/>
          </p:cNvPicPr>
          <p:nvPr/>
        </p:nvPicPr>
        <p:blipFill>
          <a:blip r:embed="rId2"/>
          <a:srcRect t="79478"/>
          <a:stretch>
            <a:fillRect/>
          </a:stretch>
        </p:blipFill>
        <p:spPr>
          <a:xfrm>
            <a:off x="0" y="5606991"/>
            <a:ext cx="12192000" cy="1251010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ubtitle 2"/>
          <p:cNvSpPr txBox="1"/>
          <p:nvPr/>
        </p:nvSpPr>
        <p:spPr>
          <a:xfrm>
            <a:off x="1173237" y="2044925"/>
            <a:ext cx="10098900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37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INTRODUCING THE VISITING DELEGATION</a:t>
            </a:r>
          </a:p>
        </p:txBody>
      </p:sp>
      <p:pic>
        <p:nvPicPr>
          <p:cNvPr id="16" name="Immagine 21" descr="Immagine 21"/>
          <p:cNvPicPr>
            <a:picLocks noChangeAspect="1"/>
          </p:cNvPicPr>
          <p:nvPr/>
        </p:nvPicPr>
        <p:blipFill>
          <a:blip r:embed="rId3"/>
          <a:srcRect t="32795" b="46683"/>
          <a:stretch>
            <a:fillRect/>
          </a:stretch>
        </p:blipFill>
        <p:spPr>
          <a:xfrm>
            <a:off x="0" y="-1"/>
            <a:ext cx="12192000" cy="125101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magine 7" descr="Immagine 7"/>
          <p:cNvPicPr>
            <a:picLocks noChangeAspect="1"/>
          </p:cNvPicPr>
          <p:nvPr/>
        </p:nvPicPr>
        <p:blipFill>
          <a:blip r:embed="rId2"/>
          <a:srcRect t="79478"/>
          <a:stretch>
            <a:fillRect/>
          </a:stretch>
        </p:blipFill>
        <p:spPr>
          <a:xfrm>
            <a:off x="0" y="5606991"/>
            <a:ext cx="12192000" cy="12510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Immagine 8" descr="Immagine 8"/>
          <p:cNvPicPr>
            <a:picLocks noChangeAspect="1"/>
          </p:cNvPicPr>
          <p:nvPr/>
        </p:nvPicPr>
        <p:blipFill>
          <a:blip r:embed="rId3"/>
          <a:srcRect t="32795" b="46683"/>
          <a:stretch>
            <a:fillRect/>
          </a:stretch>
        </p:blipFill>
        <p:spPr>
          <a:xfrm>
            <a:off x="0" y="-1"/>
            <a:ext cx="12192000" cy="1251011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751643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" name="Immagine 6" descr="Immagine 6"/>
          <p:cNvPicPr>
            <a:picLocks noChangeAspect="1"/>
          </p:cNvPicPr>
          <p:nvPr/>
        </p:nvPicPr>
        <p:blipFill>
          <a:blip r:embed="rId5"/>
          <a:srcRect t="79478"/>
          <a:stretch>
            <a:fillRect/>
          </a:stretch>
        </p:blipFill>
        <p:spPr>
          <a:xfrm>
            <a:off x="4641012" y="6073683"/>
            <a:ext cx="7550988" cy="774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magine 11" descr="Immagine 11"/>
          <p:cNvPicPr>
            <a:picLocks noChangeAspect="1"/>
          </p:cNvPicPr>
          <p:nvPr/>
        </p:nvPicPr>
        <p:blipFill>
          <a:blip r:embed="rId6"/>
          <a:srcRect t="27146" b="40590"/>
          <a:stretch>
            <a:fillRect/>
          </a:stretch>
        </p:blipFill>
        <p:spPr>
          <a:xfrm>
            <a:off x="0" y="6102980"/>
            <a:ext cx="4641013" cy="748692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757575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egnaposto contenuto 2"/>
          <p:cNvSpPr txBox="1">
            <a:spLocks noGrp="1"/>
          </p:cNvSpPr>
          <p:nvPr>
            <p:ph type="body" sz="quarter" idx="1"/>
          </p:nvPr>
        </p:nvSpPr>
        <p:spPr>
          <a:xfrm>
            <a:off x="182383" y="5283527"/>
            <a:ext cx="4021081" cy="147374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81000"/>
              </a:lnSpc>
              <a:buSzTx/>
              <a:buNone/>
              <a:defRPr sz="2300" b="1"/>
            </a:pPr>
            <a:r>
              <a:rPr dirty="0"/>
              <a:t>Company representative</a:t>
            </a:r>
            <a:r>
              <a:rPr b="0" dirty="0"/>
              <a:t> </a:t>
            </a:r>
          </a:p>
          <a:p>
            <a:pPr marL="0" indent="0">
              <a:lnSpc>
                <a:spcPct val="81000"/>
              </a:lnSpc>
              <a:buSzTx/>
              <a:buNone/>
              <a:defRPr sz="2300" i="1"/>
            </a:pPr>
            <a:r>
              <a:rPr dirty="0"/>
              <a:t>Pierre Feillet</a:t>
            </a:r>
          </a:p>
        </p:txBody>
      </p:sp>
      <p:grpSp>
        <p:nvGrpSpPr>
          <p:cNvPr id="47" name="Gruppo 8"/>
          <p:cNvGrpSpPr/>
          <p:nvPr/>
        </p:nvGrpSpPr>
        <p:grpSpPr>
          <a:xfrm>
            <a:off x="3935600" y="594223"/>
            <a:ext cx="3114880" cy="914401"/>
            <a:chOff x="-4591941" y="14576"/>
            <a:chExt cx="3114879" cy="914400"/>
          </a:xfrm>
        </p:grpSpPr>
        <p:pic>
          <p:nvPicPr>
            <p:cNvPr id="45" name="Elemento grafico 6" descr="Elemento grafico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4591941" y="14576"/>
              <a:ext cx="914400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" name="CasellaDiTesto 7"/>
            <p:cNvSpPr txBox="1"/>
            <p:nvPr/>
          </p:nvSpPr>
          <p:spPr>
            <a:xfrm>
              <a:off x="-3679244" y="75441"/>
              <a:ext cx="2202182" cy="7926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2400" b="1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dirty="0"/>
                <a:t>Paris-</a:t>
              </a:r>
              <a:r>
                <a:rPr dirty="0" err="1"/>
                <a:t>Saclay</a:t>
              </a:r>
              <a:r>
                <a:rPr dirty="0"/>
                <a:t>, France</a:t>
              </a:r>
            </a:p>
          </p:txBody>
        </p:sp>
      </p:grpSp>
      <p:sp>
        <p:nvSpPr>
          <p:cNvPr id="50" name="IBM"/>
          <p:cNvSpPr txBox="1"/>
          <p:nvPr/>
        </p:nvSpPr>
        <p:spPr>
          <a:xfrm>
            <a:off x="183898" y="264593"/>
            <a:ext cx="6050364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9F0029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C39E9C-9611-4ED1-0946-F92000001891}"/>
              </a:ext>
            </a:extLst>
          </p:cNvPr>
          <p:cNvSpPr txBox="1"/>
          <p:nvPr/>
        </p:nvSpPr>
        <p:spPr>
          <a:xfrm>
            <a:off x="182383" y="1867209"/>
            <a:ext cx="3979112" cy="3046986"/>
          </a:xfrm>
          <a:prstGeom prst="rect">
            <a:avLst/>
          </a:prstGeom>
          <a:noFill/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Fields of Activity</a:t>
            </a: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     Research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Doc &amp; </a:t>
            </a:r>
            <a:r>
              <a:rPr kumimoji="0" lang="en-GB" sz="240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Vision with AI</a:t>
            </a:r>
          </a:p>
          <a:p>
            <a:pPr marL="285750" indent="-285750">
              <a:buFontTx/>
              <a:buChar char="-"/>
            </a:pPr>
            <a:r>
              <a:rPr lang="en-GB" sz="2400" dirty="0">
                <a:solidFill>
                  <a:srgbClr val="002060"/>
                </a:solidFill>
              </a:rPr>
              <a:t>Quantum Computing</a:t>
            </a:r>
            <a:endParaRPr kumimoji="0" lang="en-GB" sz="240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+mj-lt"/>
              <a:ea typeface="+mj-ea"/>
              <a:cs typeface="+mj-cs"/>
              <a:sym typeface="Aptos"/>
            </a:endParaRPr>
          </a:p>
          <a:p>
            <a:pPr lvl="2" indent="0"/>
            <a:r>
              <a:rPr lang="en-GB" sz="2400" b="1" dirty="0">
                <a:solidFill>
                  <a:srgbClr val="002060"/>
                </a:solidFill>
              </a:rPr>
              <a:t>     Technology</a:t>
            </a:r>
          </a:p>
          <a:p>
            <a:pPr marL="285750" lvl="2" indent="-285750">
              <a:buFontTx/>
              <a:buChar char="-"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Biz &amp; DevOps Automation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Decisioning AI (reasoning, fraud detection etc)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69A1CE-F4A7-2A93-E930-3A52699BDA63}"/>
              </a:ext>
            </a:extLst>
          </p:cNvPr>
          <p:cNvSpPr txBox="1"/>
          <p:nvPr/>
        </p:nvSpPr>
        <p:spPr>
          <a:xfrm>
            <a:off x="4161495" y="1867209"/>
            <a:ext cx="3425779" cy="3046986"/>
          </a:xfrm>
          <a:prstGeom prst="rect">
            <a:avLst/>
          </a:prstGeom>
          <a:noFill/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Cooperation sought: 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Anomaly detection applied to particle physics and fraud detection. 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Agent-based simulations for real-time decisions.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CF5A4B-5525-1D1E-C27C-B5C9CF866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274" y="1447758"/>
            <a:ext cx="4604726" cy="3804400"/>
          </a:xfrm>
          <a:prstGeom prst="rect">
            <a:avLst/>
          </a:prstGeom>
        </p:spPr>
      </p:pic>
      <p:pic>
        <p:nvPicPr>
          <p:cNvPr id="1026" name="Picture 2" descr="Logo de IBM aux formats PNG transparent ...">
            <a:extLst>
              <a:ext uri="{FF2B5EF4-FFF2-40B4-BE49-F238E27FC236}">
                <a16:creationId xmlns:a16="http://schemas.microsoft.com/office/drawing/2014/main" id="{D73CF9E0-6906-E9CA-973B-56CD22C97F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07" y="691932"/>
            <a:ext cx="1681165" cy="66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25F1F5-E301-F63F-8F99-AACCA31DCFE9}"/>
              </a:ext>
            </a:extLst>
          </p:cNvPr>
          <p:cNvSpPr txBox="1"/>
          <p:nvPr/>
        </p:nvSpPr>
        <p:spPr>
          <a:xfrm>
            <a:off x="2052098" y="554517"/>
            <a:ext cx="1427153" cy="95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IBM Plex Sans" panose="020B0503050203000203" pitchFamily="34" charset="0"/>
                <a:sym typeface="Aptos"/>
              </a:rPr>
              <a:t>France Lab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8E7E7-F2C9-C304-7417-1179E6885A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egnaposto contenuto 2">
            <a:extLst>
              <a:ext uri="{FF2B5EF4-FFF2-40B4-BE49-F238E27FC236}">
                <a16:creationId xmlns:a16="http://schemas.microsoft.com/office/drawing/2014/main" id="{B3B1D603-B384-15AA-65D0-B3787219196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182383" y="4914195"/>
            <a:ext cx="4021081" cy="184308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81000"/>
              </a:lnSpc>
              <a:buSzTx/>
              <a:buNone/>
              <a:defRPr sz="2300" b="1"/>
            </a:pPr>
            <a:r>
              <a:rPr dirty="0"/>
              <a:t>Company representative</a:t>
            </a:r>
            <a:r>
              <a:rPr b="0" dirty="0"/>
              <a:t> </a:t>
            </a:r>
          </a:p>
          <a:p>
            <a:pPr marL="0" indent="0">
              <a:lnSpc>
                <a:spcPct val="81000"/>
              </a:lnSpc>
              <a:buSzTx/>
              <a:buNone/>
              <a:defRPr sz="2300" i="1"/>
            </a:pPr>
            <a:r>
              <a:rPr lang="en-GB" dirty="0"/>
              <a:t>Jesko Merkel</a:t>
            </a:r>
            <a:endParaRPr dirty="0"/>
          </a:p>
        </p:txBody>
      </p:sp>
      <p:grpSp>
        <p:nvGrpSpPr>
          <p:cNvPr id="47" name="Gruppo 8">
            <a:extLst>
              <a:ext uri="{FF2B5EF4-FFF2-40B4-BE49-F238E27FC236}">
                <a16:creationId xmlns:a16="http://schemas.microsoft.com/office/drawing/2014/main" id="{051E4636-AE68-DE40-F400-C2FAED8397F2}"/>
              </a:ext>
            </a:extLst>
          </p:cNvPr>
          <p:cNvGrpSpPr/>
          <p:nvPr/>
        </p:nvGrpSpPr>
        <p:grpSpPr>
          <a:xfrm>
            <a:off x="3935600" y="594223"/>
            <a:ext cx="3114880" cy="914401"/>
            <a:chOff x="-4591941" y="14576"/>
            <a:chExt cx="3114879" cy="914400"/>
          </a:xfrm>
        </p:grpSpPr>
        <p:pic>
          <p:nvPicPr>
            <p:cNvPr id="45" name="Elemento grafico 6" descr="Elemento grafico 6">
              <a:extLst>
                <a:ext uri="{FF2B5EF4-FFF2-40B4-BE49-F238E27FC236}">
                  <a16:creationId xmlns:a16="http://schemas.microsoft.com/office/drawing/2014/main" id="{AD1482EE-D8A2-A2FA-F32F-79212755C7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591941" y="14576"/>
              <a:ext cx="914400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" name="CasellaDiTesto 7">
              <a:extLst>
                <a:ext uri="{FF2B5EF4-FFF2-40B4-BE49-F238E27FC236}">
                  <a16:creationId xmlns:a16="http://schemas.microsoft.com/office/drawing/2014/main" id="{D6DDB528-4D62-A103-0E3A-44448290ACB5}"/>
                </a:ext>
              </a:extLst>
            </p:cNvPr>
            <p:cNvSpPr txBox="1"/>
            <p:nvPr/>
          </p:nvSpPr>
          <p:spPr>
            <a:xfrm>
              <a:off x="-3679244" y="75441"/>
              <a:ext cx="2202182" cy="8309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2400" b="1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GB" dirty="0"/>
                <a:t>Dortmund</a:t>
              </a:r>
              <a:r>
                <a:rPr dirty="0"/>
                <a:t>, </a:t>
              </a:r>
              <a:r>
                <a:rPr lang="en-GB" dirty="0"/>
                <a:t>Germany</a:t>
              </a:r>
              <a:endParaRPr dirty="0"/>
            </a:p>
          </p:txBody>
        </p:sp>
      </p:grpSp>
      <p:sp>
        <p:nvSpPr>
          <p:cNvPr id="50" name="IBM">
            <a:extLst>
              <a:ext uri="{FF2B5EF4-FFF2-40B4-BE49-F238E27FC236}">
                <a16:creationId xmlns:a16="http://schemas.microsoft.com/office/drawing/2014/main" id="{01979078-6CEF-76A5-9B00-2124A22EE966}"/>
              </a:ext>
            </a:extLst>
          </p:cNvPr>
          <p:cNvSpPr txBox="1"/>
          <p:nvPr/>
        </p:nvSpPr>
        <p:spPr>
          <a:xfrm>
            <a:off x="183898" y="264593"/>
            <a:ext cx="6050364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9F0029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761A9D-F898-9FAE-9445-A5855930A006}"/>
              </a:ext>
            </a:extLst>
          </p:cNvPr>
          <p:cNvSpPr txBox="1"/>
          <p:nvPr/>
        </p:nvSpPr>
        <p:spPr>
          <a:xfrm>
            <a:off x="182383" y="1867209"/>
            <a:ext cx="3425779" cy="2677654"/>
          </a:xfrm>
          <a:prstGeom prst="rect">
            <a:avLst/>
          </a:prstGeom>
          <a:noFill/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Fields of Activity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Data-driven business models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Digital </a:t>
            </a:r>
            <a:r>
              <a:rPr lang="en-GB" sz="2400" dirty="0">
                <a:solidFill>
                  <a:srgbClr val="002060"/>
                </a:solidFill>
              </a:rPr>
              <a:t>t</a:t>
            </a: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ransformation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Data engineering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Data science</a:t>
            </a:r>
          </a:p>
          <a:p>
            <a:pPr marL="285750" indent="-285750">
              <a:buFontTx/>
              <a:buChar char="-"/>
            </a:pPr>
            <a:r>
              <a:rPr lang="en-GB" sz="2400" dirty="0">
                <a:solidFill>
                  <a:srgbClr val="002060"/>
                </a:solidFill>
              </a:rPr>
              <a:t>Applied AI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01E880-16DE-1384-711C-7D0F3AC18CB0}"/>
              </a:ext>
            </a:extLst>
          </p:cNvPr>
          <p:cNvSpPr txBox="1"/>
          <p:nvPr/>
        </p:nvSpPr>
        <p:spPr>
          <a:xfrm>
            <a:off x="3745797" y="1867209"/>
            <a:ext cx="3425779" cy="2677654"/>
          </a:xfrm>
          <a:prstGeom prst="rect">
            <a:avLst/>
          </a:prstGeom>
          <a:noFill/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Cooperation sought: </a:t>
            </a:r>
          </a:p>
          <a:p>
            <a:pPr marL="285750" indent="-285750">
              <a:buFontTx/>
              <a:buChar char="-"/>
            </a:pPr>
            <a:r>
              <a:rPr lang="en-GB" sz="2400" dirty="0">
                <a:solidFill>
                  <a:srgbClr val="002060"/>
                </a:solidFill>
              </a:rPr>
              <a:t>Academic and industrial partners for R&amp;D collaboration</a:t>
            </a:r>
          </a:p>
          <a:p>
            <a:pPr marL="285750" indent="-285750">
              <a:buFontTx/>
              <a:buChar char="-"/>
            </a:pPr>
            <a:r>
              <a:rPr lang="en-GB" sz="2400" dirty="0">
                <a:solidFill>
                  <a:srgbClr val="002060"/>
                </a:solidFill>
              </a:rPr>
              <a:t>Near real-time decision making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+mj-lt"/>
              <a:ea typeface="+mj-ea"/>
              <a:cs typeface="+mj-cs"/>
              <a:sym typeface="Apto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E2C94E-D55E-3A4F-CFE0-3B23C39A35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870" y="468962"/>
            <a:ext cx="2474292" cy="11649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CD5E59-28B0-A5CD-53F2-1CFF8B580D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6466" y="1019504"/>
            <a:ext cx="5771515" cy="432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95269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79236A-3D69-EB32-5DFE-EDC7A647A7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egnaposto contenuto 2">
            <a:extLst>
              <a:ext uri="{FF2B5EF4-FFF2-40B4-BE49-F238E27FC236}">
                <a16:creationId xmlns:a16="http://schemas.microsoft.com/office/drawing/2014/main" id="{91752C42-2763-C358-9E55-D00F62E82AA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182383" y="4914195"/>
            <a:ext cx="4021081" cy="184308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81000"/>
              </a:lnSpc>
              <a:buSzTx/>
              <a:buNone/>
              <a:defRPr sz="2300" b="1"/>
            </a:pPr>
            <a:r>
              <a:rPr dirty="0"/>
              <a:t>Company representative</a:t>
            </a:r>
            <a:r>
              <a:rPr b="0" dirty="0"/>
              <a:t> </a:t>
            </a:r>
          </a:p>
          <a:p>
            <a:pPr marL="0" indent="0">
              <a:lnSpc>
                <a:spcPct val="81000"/>
              </a:lnSpc>
              <a:buSzTx/>
              <a:buNone/>
              <a:defRPr sz="2300" i="1"/>
            </a:pPr>
            <a:r>
              <a:rPr lang="en-GB" dirty="0"/>
              <a:t>Alexandros Sopasakis</a:t>
            </a:r>
            <a:endParaRPr dirty="0"/>
          </a:p>
        </p:txBody>
      </p:sp>
      <p:grpSp>
        <p:nvGrpSpPr>
          <p:cNvPr id="47" name="Gruppo 8">
            <a:extLst>
              <a:ext uri="{FF2B5EF4-FFF2-40B4-BE49-F238E27FC236}">
                <a16:creationId xmlns:a16="http://schemas.microsoft.com/office/drawing/2014/main" id="{67D651C3-57B8-F8E3-BB17-028FFF4556E0}"/>
              </a:ext>
            </a:extLst>
          </p:cNvPr>
          <p:cNvGrpSpPr/>
          <p:nvPr/>
        </p:nvGrpSpPr>
        <p:grpSpPr>
          <a:xfrm>
            <a:off x="3935600" y="594223"/>
            <a:ext cx="3114880" cy="914401"/>
            <a:chOff x="-4591941" y="14576"/>
            <a:chExt cx="3114879" cy="914400"/>
          </a:xfrm>
        </p:grpSpPr>
        <p:pic>
          <p:nvPicPr>
            <p:cNvPr id="45" name="Elemento grafico 6" descr="Elemento grafico 6">
              <a:extLst>
                <a:ext uri="{FF2B5EF4-FFF2-40B4-BE49-F238E27FC236}">
                  <a16:creationId xmlns:a16="http://schemas.microsoft.com/office/drawing/2014/main" id="{8F6747DF-FF90-0B2B-6C7A-33DC0F89A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4591941" y="14576"/>
              <a:ext cx="914400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" name="CasellaDiTesto 7">
              <a:extLst>
                <a:ext uri="{FF2B5EF4-FFF2-40B4-BE49-F238E27FC236}">
                  <a16:creationId xmlns:a16="http://schemas.microsoft.com/office/drawing/2014/main" id="{7B5FEF7B-D33C-185C-FFD4-D5ED43DBEB41}"/>
                </a:ext>
              </a:extLst>
            </p:cNvPr>
            <p:cNvSpPr txBox="1"/>
            <p:nvPr/>
          </p:nvSpPr>
          <p:spPr>
            <a:xfrm>
              <a:off x="-3679244" y="75441"/>
              <a:ext cx="2202182" cy="8309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2400" b="1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GB" dirty="0" err="1"/>
                <a:t>Onsala</a:t>
              </a:r>
              <a:r>
                <a:rPr lang="en-GB" dirty="0"/>
                <a:t>, Sweden</a:t>
              </a:r>
              <a:endParaRPr dirty="0"/>
            </a:p>
          </p:txBody>
        </p:sp>
      </p:grpSp>
      <p:sp>
        <p:nvSpPr>
          <p:cNvPr id="50" name="IBM">
            <a:extLst>
              <a:ext uri="{FF2B5EF4-FFF2-40B4-BE49-F238E27FC236}">
                <a16:creationId xmlns:a16="http://schemas.microsoft.com/office/drawing/2014/main" id="{46A9F53B-DF4B-287D-2DAE-2CDCD40C4E78}"/>
              </a:ext>
            </a:extLst>
          </p:cNvPr>
          <p:cNvSpPr txBox="1"/>
          <p:nvPr/>
        </p:nvSpPr>
        <p:spPr>
          <a:xfrm>
            <a:off x="183898" y="264593"/>
            <a:ext cx="6050364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9F0029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ADF05E-CE1B-84B7-D648-3A2551FF10F5}"/>
              </a:ext>
            </a:extLst>
          </p:cNvPr>
          <p:cNvSpPr txBox="1"/>
          <p:nvPr/>
        </p:nvSpPr>
        <p:spPr>
          <a:xfrm>
            <a:off x="182383" y="1867209"/>
            <a:ext cx="3425779" cy="3046986"/>
          </a:xfrm>
          <a:prstGeom prst="rect">
            <a:avLst/>
          </a:prstGeom>
          <a:noFill/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Fields of Activity</a:t>
            </a:r>
          </a:p>
          <a:p>
            <a:pPr marL="285750" indent="-285750">
              <a:buFontTx/>
              <a:buChar char="-"/>
            </a:pPr>
            <a:r>
              <a:rPr lang="en-GB" sz="2400" dirty="0">
                <a:solidFill>
                  <a:srgbClr val="002060"/>
                </a:solidFill>
              </a:rPr>
              <a:t>Machine Learning traffic predictions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Congestion Mitigation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Dynamic route guidance for fleets and individual drivers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+mj-lt"/>
              <a:ea typeface="+mj-ea"/>
              <a:cs typeface="+mj-cs"/>
              <a:sym typeface="Apto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934CB6-17F9-F551-B39F-DAB0F2D3FCB2}"/>
              </a:ext>
            </a:extLst>
          </p:cNvPr>
          <p:cNvSpPr txBox="1"/>
          <p:nvPr/>
        </p:nvSpPr>
        <p:spPr>
          <a:xfrm>
            <a:off x="3745797" y="1867209"/>
            <a:ext cx="3425779" cy="4154982"/>
          </a:xfrm>
          <a:prstGeom prst="rect">
            <a:avLst/>
          </a:prstGeom>
          <a:noFill/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Cooperation sought: 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Strategic partnerships with smart-city operators, vehicle OEMs, infrastructure managers and research institutions</a:t>
            </a:r>
            <a:r>
              <a:rPr lang="en-GB" sz="2400" dirty="0"/>
              <a:t>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Co-develop and pilot </a:t>
            </a:r>
            <a:r>
              <a:rPr lang="en-GB" sz="2400" dirty="0" err="1">
                <a:solidFill>
                  <a:srgbClr val="002060"/>
                </a:solidFill>
              </a:rPr>
              <a:t>spatio</a:t>
            </a:r>
            <a:r>
              <a:rPr lang="en-GB" sz="2400" dirty="0">
                <a:solidFill>
                  <a:srgbClr val="002060"/>
                </a:solidFill>
              </a:rPr>
              <a:t>-temporal predictive-analytics platform.  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+mj-lt"/>
              <a:ea typeface="+mj-ea"/>
              <a:cs typeface="+mj-cs"/>
              <a:sym typeface="Apto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909430-5D41-9068-34CE-890B40E39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197" y="0"/>
            <a:ext cx="2363845" cy="17664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98F445-E960-3A7B-1935-C91805A4E8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2541"/>
          <a:stretch/>
        </p:blipFill>
        <p:spPr>
          <a:xfrm>
            <a:off x="7342002" y="984875"/>
            <a:ext cx="4849998" cy="453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56809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D987E8-9D8C-3AC6-221F-8EA189546A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egnaposto contenuto 2">
            <a:extLst>
              <a:ext uri="{FF2B5EF4-FFF2-40B4-BE49-F238E27FC236}">
                <a16:creationId xmlns:a16="http://schemas.microsoft.com/office/drawing/2014/main" id="{A071A059-21E8-AA7A-DAF9-33CC92D0B61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182383" y="4914195"/>
            <a:ext cx="4021081" cy="184308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81000"/>
              </a:lnSpc>
              <a:buSzTx/>
              <a:buNone/>
              <a:defRPr sz="2300" b="1"/>
            </a:pPr>
            <a:r>
              <a:rPr dirty="0"/>
              <a:t>Company representative</a:t>
            </a:r>
            <a:r>
              <a:rPr b="0" dirty="0"/>
              <a:t> </a:t>
            </a:r>
          </a:p>
          <a:p>
            <a:pPr marL="0" indent="0">
              <a:lnSpc>
                <a:spcPct val="81000"/>
              </a:lnSpc>
              <a:buSzTx/>
              <a:buNone/>
              <a:defRPr sz="2300" i="1"/>
            </a:pPr>
            <a:r>
              <a:rPr lang="en-GB" dirty="0"/>
              <a:t>Stefano Torre</a:t>
            </a:r>
            <a:endParaRPr dirty="0"/>
          </a:p>
        </p:txBody>
      </p:sp>
      <p:grpSp>
        <p:nvGrpSpPr>
          <p:cNvPr id="47" name="Gruppo 8">
            <a:extLst>
              <a:ext uri="{FF2B5EF4-FFF2-40B4-BE49-F238E27FC236}">
                <a16:creationId xmlns:a16="http://schemas.microsoft.com/office/drawing/2014/main" id="{0D82A2D2-CC8F-5ECA-F6E8-DD179273D806}"/>
              </a:ext>
            </a:extLst>
          </p:cNvPr>
          <p:cNvGrpSpPr/>
          <p:nvPr/>
        </p:nvGrpSpPr>
        <p:grpSpPr>
          <a:xfrm>
            <a:off x="3935600" y="594223"/>
            <a:ext cx="3114880" cy="914401"/>
            <a:chOff x="-4591941" y="14576"/>
            <a:chExt cx="3114879" cy="914400"/>
          </a:xfrm>
        </p:grpSpPr>
        <p:pic>
          <p:nvPicPr>
            <p:cNvPr id="45" name="Elemento grafico 6" descr="Elemento grafico 6">
              <a:extLst>
                <a:ext uri="{FF2B5EF4-FFF2-40B4-BE49-F238E27FC236}">
                  <a16:creationId xmlns:a16="http://schemas.microsoft.com/office/drawing/2014/main" id="{D81F3549-11A9-C085-FDFF-79063D967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4591941" y="14576"/>
              <a:ext cx="914400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" name="CasellaDiTesto 7">
              <a:extLst>
                <a:ext uri="{FF2B5EF4-FFF2-40B4-BE49-F238E27FC236}">
                  <a16:creationId xmlns:a16="http://schemas.microsoft.com/office/drawing/2014/main" id="{8693032E-6D92-8E2C-5E55-BCDBF79BBCEF}"/>
                </a:ext>
              </a:extLst>
            </p:cNvPr>
            <p:cNvSpPr txBox="1"/>
            <p:nvPr/>
          </p:nvSpPr>
          <p:spPr>
            <a:xfrm>
              <a:off x="-3679244" y="75441"/>
              <a:ext cx="2202182" cy="8309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2400" b="1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GB" dirty="0"/>
                <a:t>Geneva</a:t>
              </a:r>
              <a:r>
                <a:rPr dirty="0"/>
                <a:t>, </a:t>
              </a:r>
              <a:r>
                <a:rPr lang="en-GB" dirty="0"/>
                <a:t>Switzerland</a:t>
              </a:r>
              <a:endParaRPr dirty="0"/>
            </a:p>
          </p:txBody>
        </p:sp>
      </p:grpSp>
      <p:sp>
        <p:nvSpPr>
          <p:cNvPr id="50" name="IBM">
            <a:extLst>
              <a:ext uri="{FF2B5EF4-FFF2-40B4-BE49-F238E27FC236}">
                <a16:creationId xmlns:a16="http://schemas.microsoft.com/office/drawing/2014/main" id="{0FBC8853-7F1A-A5E5-269F-63E2CFEF9024}"/>
              </a:ext>
            </a:extLst>
          </p:cNvPr>
          <p:cNvSpPr txBox="1"/>
          <p:nvPr/>
        </p:nvSpPr>
        <p:spPr>
          <a:xfrm>
            <a:off x="183898" y="264593"/>
            <a:ext cx="6050364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9F0029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0084BD-33E9-AF56-0382-6F3175C1D3CE}"/>
              </a:ext>
            </a:extLst>
          </p:cNvPr>
          <p:cNvSpPr txBox="1"/>
          <p:nvPr/>
        </p:nvSpPr>
        <p:spPr>
          <a:xfrm>
            <a:off x="182383" y="1867209"/>
            <a:ext cx="3425779" cy="2308322"/>
          </a:xfrm>
          <a:prstGeom prst="rect">
            <a:avLst/>
          </a:prstGeom>
          <a:noFill/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Fields of Activity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Financial Market Predications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High Performance Architectures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Advanced Algorithms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65CEA3-E4A8-A3D4-C6FB-51EAE1F3F9DA}"/>
              </a:ext>
            </a:extLst>
          </p:cNvPr>
          <p:cNvSpPr txBox="1"/>
          <p:nvPr/>
        </p:nvSpPr>
        <p:spPr>
          <a:xfrm>
            <a:off x="3745797" y="1867209"/>
            <a:ext cx="3425779" cy="2308322"/>
          </a:xfrm>
          <a:prstGeom prst="rect">
            <a:avLst/>
          </a:prstGeom>
          <a:noFill/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Cooperation sought: 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Scalable Analytics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Simulation Environments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AI-driven Automation for Industry</a:t>
            </a:r>
            <a:r>
              <a:rPr lang="en-GB" sz="2400">
                <a:solidFill>
                  <a:srgbClr val="002060"/>
                </a:solidFill>
              </a:rPr>
              <a:t>/Science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+mj-lt"/>
              <a:ea typeface="+mj-ea"/>
              <a:cs typeface="+mj-cs"/>
              <a:sym typeface="Apto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B1A815-F68C-03D0-EC55-7A638372AB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855" t="426" b="14613"/>
          <a:stretch/>
        </p:blipFill>
        <p:spPr>
          <a:xfrm>
            <a:off x="7484895" y="1051423"/>
            <a:ext cx="4707105" cy="4459042"/>
          </a:xfrm>
          <a:prstGeom prst="rect">
            <a:avLst/>
          </a:prstGeom>
        </p:spPr>
      </p:pic>
      <p:pic>
        <p:nvPicPr>
          <p:cNvPr id="7" name="Picture 6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D4852B2D-9E3A-EF45-B812-9F1858D7C5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50" y="698559"/>
            <a:ext cx="3319012" cy="70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22838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61F56-A37E-B285-2477-05B7E8EDA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D54F1BD0-1897-4A7D-BC0C-EB8D874E5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76" y="1855415"/>
            <a:ext cx="5390324" cy="332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Segnaposto contenuto 2">
            <a:extLst>
              <a:ext uri="{FF2B5EF4-FFF2-40B4-BE49-F238E27FC236}">
                <a16:creationId xmlns:a16="http://schemas.microsoft.com/office/drawing/2014/main" id="{0F60B7EA-2258-9990-AF69-6151CF23901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182383" y="4914195"/>
            <a:ext cx="4021081" cy="184308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81000"/>
              </a:lnSpc>
              <a:buSzTx/>
              <a:buNone/>
              <a:defRPr sz="2300" b="1"/>
            </a:pPr>
            <a:r>
              <a:rPr dirty="0"/>
              <a:t>Company representative</a:t>
            </a:r>
            <a:r>
              <a:rPr b="0" dirty="0"/>
              <a:t> </a:t>
            </a:r>
          </a:p>
          <a:p>
            <a:pPr marL="0" indent="0">
              <a:lnSpc>
                <a:spcPct val="81000"/>
              </a:lnSpc>
              <a:buSzTx/>
              <a:buNone/>
              <a:defRPr sz="2300" i="1"/>
            </a:pPr>
            <a:r>
              <a:rPr lang="en-GB" dirty="0"/>
              <a:t>Henrique </a:t>
            </a:r>
            <a:r>
              <a:rPr lang="en-GB" dirty="0" err="1"/>
              <a:t>Piñeiro</a:t>
            </a:r>
            <a:r>
              <a:rPr lang="en-GB" dirty="0"/>
              <a:t> Monteagudo</a:t>
            </a:r>
            <a:endParaRPr dirty="0"/>
          </a:p>
        </p:txBody>
      </p:sp>
      <p:grpSp>
        <p:nvGrpSpPr>
          <p:cNvPr id="47" name="Gruppo 8">
            <a:extLst>
              <a:ext uri="{FF2B5EF4-FFF2-40B4-BE49-F238E27FC236}">
                <a16:creationId xmlns:a16="http://schemas.microsoft.com/office/drawing/2014/main" id="{E113640F-75C1-EA0B-528C-28B5D88B1A36}"/>
              </a:ext>
            </a:extLst>
          </p:cNvPr>
          <p:cNvGrpSpPr/>
          <p:nvPr/>
        </p:nvGrpSpPr>
        <p:grpSpPr>
          <a:xfrm>
            <a:off x="3935600" y="594223"/>
            <a:ext cx="3235977" cy="914401"/>
            <a:chOff x="-4591941" y="14576"/>
            <a:chExt cx="3203107" cy="914400"/>
          </a:xfrm>
        </p:grpSpPr>
        <p:pic>
          <p:nvPicPr>
            <p:cNvPr id="45" name="Elemento grafico 6" descr="Elemento grafico 6">
              <a:extLst>
                <a:ext uri="{FF2B5EF4-FFF2-40B4-BE49-F238E27FC236}">
                  <a16:creationId xmlns:a16="http://schemas.microsoft.com/office/drawing/2014/main" id="{BD10CE71-8356-677F-6D73-3F377928F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591941" y="14576"/>
              <a:ext cx="914400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" name="CasellaDiTesto 7">
              <a:extLst>
                <a:ext uri="{FF2B5EF4-FFF2-40B4-BE49-F238E27FC236}">
                  <a16:creationId xmlns:a16="http://schemas.microsoft.com/office/drawing/2014/main" id="{3C285D15-5CDA-7B54-5A32-E63956123595}"/>
                </a:ext>
              </a:extLst>
            </p:cNvPr>
            <p:cNvSpPr txBox="1"/>
            <p:nvPr/>
          </p:nvSpPr>
          <p:spPr>
            <a:xfrm>
              <a:off x="-3842247" y="75441"/>
              <a:ext cx="2453413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2400" b="1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GB" sz="2000" dirty="0"/>
                <a:t>Florence, </a:t>
              </a:r>
            </a:p>
            <a:p>
              <a:r>
                <a:rPr lang="en-GB" sz="2000" dirty="0"/>
                <a:t>Italy (R&amp;D centre)</a:t>
              </a:r>
              <a:endParaRPr sz="2000" dirty="0"/>
            </a:p>
          </p:txBody>
        </p:sp>
      </p:grpSp>
      <p:sp>
        <p:nvSpPr>
          <p:cNvPr id="50" name="IBM">
            <a:extLst>
              <a:ext uri="{FF2B5EF4-FFF2-40B4-BE49-F238E27FC236}">
                <a16:creationId xmlns:a16="http://schemas.microsoft.com/office/drawing/2014/main" id="{05C9DF69-4A2B-04BA-4DD4-8A4E43534873}"/>
              </a:ext>
            </a:extLst>
          </p:cNvPr>
          <p:cNvSpPr txBox="1"/>
          <p:nvPr/>
        </p:nvSpPr>
        <p:spPr>
          <a:xfrm>
            <a:off x="183898" y="264593"/>
            <a:ext cx="6050364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9F0029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7A9406-ABB1-EF34-5097-64689B1B0FBF}"/>
              </a:ext>
            </a:extLst>
          </p:cNvPr>
          <p:cNvSpPr txBox="1"/>
          <p:nvPr/>
        </p:nvSpPr>
        <p:spPr>
          <a:xfrm>
            <a:off x="182383" y="1867209"/>
            <a:ext cx="3425779" cy="1938990"/>
          </a:xfrm>
          <a:prstGeom prst="rect">
            <a:avLst/>
          </a:prstGeom>
          <a:noFill/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Fields of Activity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SaaS for Road Vehicle Fleet Management 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Connected Vehicles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Machine Learning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C831EA-3684-E698-9014-D065C6C4CD05}"/>
              </a:ext>
            </a:extLst>
          </p:cNvPr>
          <p:cNvSpPr txBox="1"/>
          <p:nvPr/>
        </p:nvSpPr>
        <p:spPr>
          <a:xfrm>
            <a:off x="3745797" y="1867209"/>
            <a:ext cx="3425779" cy="1200327"/>
          </a:xfrm>
          <a:prstGeom prst="rect">
            <a:avLst/>
          </a:prstGeom>
          <a:noFill/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ptos"/>
              </a:rPr>
              <a:t>Cooperation sought: 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GB" sz="2400" dirty="0">
                <a:solidFill>
                  <a:srgbClr val="002060"/>
                </a:solidFill>
              </a:rPr>
              <a:t>R&amp;D and networking opportunities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8CF0EBB-E5DE-486C-8000-EFE72C504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8" y="107186"/>
            <a:ext cx="3634957" cy="188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08887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000FF"/>
      </a:hlink>
      <a:folHlink>
        <a:srgbClr val="FF00FF"/>
      </a:folHlink>
    </a:clrScheme>
    <a:fontScheme name="Tema di Office">
      <a:majorFont>
        <a:latin typeface="Aptos"/>
        <a:ea typeface="Aptos"/>
        <a:cs typeface="Aptos"/>
      </a:majorFont>
      <a:minorFont>
        <a:latin typeface="Helvetica"/>
        <a:ea typeface="Helvetica"/>
        <a:cs typeface="Helvetic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pto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pto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000FF"/>
      </a:hlink>
      <a:folHlink>
        <a:srgbClr val="FF00FF"/>
      </a:folHlink>
    </a:clrScheme>
    <a:fontScheme name="Tema di Office">
      <a:majorFont>
        <a:latin typeface="Aptos"/>
        <a:ea typeface="Aptos"/>
        <a:cs typeface="Aptos"/>
      </a:majorFont>
      <a:minorFont>
        <a:latin typeface="Helvetica"/>
        <a:ea typeface="Helvetica"/>
        <a:cs typeface="Helvetic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pto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pto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208</Words>
  <Application>Microsoft Office PowerPoint</Application>
  <PresentationFormat>Widescreen</PresentationFormat>
  <Paragraphs>57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Arial</vt:lpstr>
      <vt:lpstr>IBM Plex Sans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Andrew Carey</dc:creator>
  <cp:lastModifiedBy>Andrew Carey</cp:lastModifiedBy>
  <cp:revision>8</cp:revision>
  <dcterms:modified xsi:type="dcterms:W3CDTF">2025-05-22T14:59:29Z</dcterms:modified>
</cp:coreProperties>
</file>