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18"/>
  </p:notesMasterIdLst>
  <p:sldIdLst>
    <p:sldId id="263" r:id="rId4"/>
    <p:sldId id="277" r:id="rId5"/>
    <p:sldId id="284" r:id="rId6"/>
    <p:sldId id="283" r:id="rId7"/>
    <p:sldId id="288" r:id="rId8"/>
    <p:sldId id="285" r:id="rId9"/>
    <p:sldId id="286" r:id="rId10"/>
    <p:sldId id="281" r:id="rId11"/>
    <p:sldId id="282" r:id="rId12"/>
    <p:sldId id="287" r:id="rId13"/>
    <p:sldId id="278" r:id="rId14"/>
    <p:sldId id="279" r:id="rId15"/>
    <p:sldId id="280" r:id="rId16"/>
    <p:sldId id="261" r:id="rId17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277"/>
            <p14:sldId id="284"/>
            <p14:sldId id="283"/>
            <p14:sldId id="288"/>
            <p14:sldId id="285"/>
            <p14:sldId id="286"/>
            <p14:sldId id="281"/>
            <p14:sldId id="282"/>
            <p14:sldId id="287"/>
            <p14:sldId id="278"/>
            <p14:sldId id="279"/>
            <p14:sldId id="280"/>
            <p14:sldId id="261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05" autoAdjust="0"/>
    <p:restoredTop sz="94712" autoAdjust="0"/>
  </p:normalViewPr>
  <p:slideViewPr>
    <p:cSldViewPr>
      <p:cViewPr varScale="1">
        <p:scale>
          <a:sx n="268" d="100"/>
          <a:sy n="268" d="100"/>
        </p:scale>
        <p:origin x="200" y="20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11.03.25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COLLIDER Optics and Layout 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07830" y="97423"/>
            <a:ext cx="234003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2025-03-12 / FCC Task Leader Meeting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Ghislain ROY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4861B0-11BA-30E7-8A21-FC494D9703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E543BE-A293-7AC5-27C3-66E3BAE7E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CH" dirty="0"/>
              <a:t>Some consider that one cannot compare the optics until </a:t>
            </a:r>
          </a:p>
          <a:p>
            <a:r>
              <a:rPr lang="en-CH" dirty="0"/>
              <a:t>	 - both GHC and LCC optics have been produced with fully functional and 		   performing technical insertions </a:t>
            </a:r>
            <a:r>
              <a:rPr lang="en-CH" sz="1200" dirty="0"/>
              <a:t>(Injection, Collimation, RF)</a:t>
            </a:r>
            <a:r>
              <a:rPr lang="en-CH" dirty="0"/>
              <a:t> at all energies and </a:t>
            </a:r>
          </a:p>
          <a:p>
            <a:r>
              <a:rPr lang="en-CH" dirty="0"/>
              <a:t>	 - they have been evaluated to deliver the required luminosities at all energies</a:t>
            </a:r>
          </a:p>
          <a:p>
            <a:endParaRPr lang="en-CH" dirty="0"/>
          </a:p>
          <a:p>
            <a:r>
              <a:rPr lang="en-CH" dirty="0"/>
              <a:t>Some consider that we should do our best with </a:t>
            </a:r>
          </a:p>
          <a:p>
            <a:r>
              <a:rPr lang="en-CH" dirty="0"/>
              <a:t>	- a limited set of sparse and unbalanced data </a:t>
            </a:r>
            <a:r>
              <a:rPr lang="en-CH" sz="1200" dirty="0"/>
              <a:t>(e</a:t>
            </a:r>
            <a:r>
              <a:rPr lang="en-GB" sz="1200" dirty="0"/>
              <a:t>.g.</a:t>
            </a:r>
            <a:r>
              <a:rPr lang="en-CH" sz="1200" dirty="0"/>
              <a:t> GHC was studied more)</a:t>
            </a:r>
            <a:r>
              <a:rPr lang="en-CH" dirty="0"/>
              <a:t>, </a:t>
            </a:r>
          </a:p>
          <a:p>
            <a:r>
              <a:rPr lang="en-CH" dirty="0"/>
              <a:t>	- limited time and </a:t>
            </a:r>
            <a:r>
              <a:rPr lang="en-GB" dirty="0"/>
              <a:t>resources</a:t>
            </a:r>
            <a:r>
              <a:rPr lang="en-CH" dirty="0"/>
              <a:t> to aggregate more data,</a:t>
            </a:r>
          </a:p>
          <a:p>
            <a:r>
              <a:rPr lang="en-CH" dirty="0"/>
              <a:t>	- moving targets as we match more complete optics </a:t>
            </a:r>
            <a:r>
              <a:rPr lang="en-CH" sz="1200" dirty="0"/>
              <a:t>(technical insertions and layout)</a:t>
            </a:r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3176C26-71C6-58C4-334A-4275648ED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Caveat ! </a:t>
            </a:r>
          </a:p>
        </p:txBody>
      </p:sp>
    </p:spTree>
    <p:extLst>
      <p:ext uri="{BB962C8B-B14F-4D97-AF65-F5344CB8AC3E}">
        <p14:creationId xmlns:p14="http://schemas.microsoft.com/office/powerpoint/2010/main" val="819209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FE3094-1CD7-9ECC-D37B-BC94E843BF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7FC18B-1E8F-1609-EAFC-1979CD6E9F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263350" cy="3217194"/>
          </a:xfrm>
        </p:spPr>
        <p:txBody>
          <a:bodyPr/>
          <a:lstStyle/>
          <a:p>
            <a:r>
              <a:rPr lang="en-CH" b="1" dirty="0"/>
              <a:t>ABP</a:t>
            </a: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FCC-</a:t>
            </a:r>
            <a:r>
              <a:rPr lang="en-GB" sz="1800" b="0" i="0" dirty="0" err="1">
                <a:solidFill>
                  <a:srgbClr val="172B4D"/>
                </a:solidFill>
                <a:effectLst/>
                <a:latin typeface="-apple-system"/>
              </a:rPr>
              <a:t>hh</a:t>
            </a:r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 design team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(M.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Giovannozzi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Collimation team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(Roderick Bruce)</a:t>
            </a: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Beam-beam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(Xavier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Buffat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, Coherent effects and Impedance</a:t>
            </a: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Incoherent effects</a:t>
            </a:r>
          </a:p>
          <a:p>
            <a:pPr lvl="2"/>
            <a:r>
              <a:rPr lang="en-GB" sz="1800" dirty="0">
                <a:solidFill>
                  <a:srgbClr val="172B4D"/>
                </a:solidFill>
                <a:latin typeface="-apple-system"/>
              </a:rPr>
              <a:t>Modelling software: SAD, MAD-X, Mad8, </a:t>
            </a:r>
            <a:r>
              <a:rPr lang="en-GB" sz="1800" dirty="0" err="1">
                <a:solidFill>
                  <a:srgbClr val="172B4D"/>
                </a:solidFill>
                <a:latin typeface="-apple-system"/>
              </a:rPr>
              <a:t>XSuite</a:t>
            </a:r>
            <a:r>
              <a:rPr lang="en-GB" sz="1800" dirty="0">
                <a:solidFill>
                  <a:srgbClr val="172B4D"/>
                </a:solidFill>
                <a:latin typeface="-apple-system"/>
              </a:rPr>
              <a:t>, MAD-NG, </a:t>
            </a:r>
            <a:r>
              <a:rPr lang="en-GB" sz="1800" dirty="0" err="1">
                <a:solidFill>
                  <a:srgbClr val="172B4D"/>
                </a:solidFill>
                <a:latin typeface="-apple-system"/>
              </a:rPr>
              <a:t>PyAT</a:t>
            </a:r>
            <a:r>
              <a:rPr lang="en-GB" sz="1800" dirty="0">
                <a:solidFill>
                  <a:srgbClr val="172B4D"/>
                </a:solidFill>
                <a:latin typeface="-apple-system"/>
              </a:rPr>
              <a:t>… 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(G. </a:t>
            </a:r>
            <a:r>
              <a:rPr lang="en-GB" dirty="0" err="1">
                <a:solidFill>
                  <a:srgbClr val="172B4D"/>
                </a:solidFill>
                <a:latin typeface="-apple-system"/>
              </a:rPr>
              <a:t>Iadarola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)</a:t>
            </a: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340200" lvl="2" indent="0">
              <a:buNone/>
            </a:pPr>
            <a:endParaRPr lang="en-GB" sz="14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6F19C59-7D70-A875-ADCC-43BD8C5C4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Collaborators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1468259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23ECF-AF86-C757-6CD9-459FB14FDB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625EEF-ED78-85BF-914C-8194CCC147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39BAFE-A08D-6B10-56E3-41BF5F037C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521688" cy="3348144"/>
          </a:xfrm>
        </p:spPr>
        <p:txBody>
          <a:bodyPr/>
          <a:lstStyle/>
          <a:p>
            <a:r>
              <a:rPr lang="en-CH" b="1" dirty="0"/>
              <a:t>Working groups and meetings</a:t>
            </a:r>
          </a:p>
          <a:p>
            <a:pPr lvl="1" indent="0">
              <a:buNone/>
            </a:pPr>
            <a:r>
              <a:rPr lang="en-CH" dirty="0"/>
              <a:t>FCC-ee Accelerator Design, Optics Tuning, EPOL, MDI, Top-up injection, </a:t>
            </a:r>
            <a:br>
              <a:rPr lang="en-CH" dirty="0"/>
            </a:br>
            <a:r>
              <a:rPr lang="en-CH" dirty="0"/>
              <a:t>ATDC, Integration…</a:t>
            </a:r>
          </a:p>
          <a:p>
            <a:endParaRPr lang="en-CH" b="1" dirty="0"/>
          </a:p>
          <a:p>
            <a:r>
              <a:rPr lang="en-CH" b="1" dirty="0"/>
              <a:t>CERN groups</a:t>
            </a:r>
          </a:p>
          <a:p>
            <a:pPr lvl="1" indent="0">
              <a:buNone/>
            </a:pPr>
            <a:r>
              <a:rPr lang="en-CH" dirty="0"/>
              <a:t>GM (Survey), ABT (injection, dumps, transfer lines), BI (instrumentation), </a:t>
            </a:r>
            <a:br>
              <a:rPr lang="en-CH" dirty="0"/>
            </a:br>
            <a:r>
              <a:rPr lang="en-CH" dirty="0"/>
              <a:t>RF (incl. feedbacks, depolarising kickers), MSC (magnets), EPC (Power Converters), MME (girders, integration), ACE (coordination, databases and quality management)</a:t>
            </a:r>
          </a:p>
          <a:p>
            <a:pPr lvl="1" indent="0">
              <a:buNone/>
            </a:pPr>
            <a:endParaRPr lang="en-CH" dirty="0"/>
          </a:p>
          <a:p>
            <a:r>
              <a:rPr lang="en-CH" b="1" dirty="0"/>
              <a:t>Collaborations</a:t>
            </a:r>
          </a:p>
          <a:p>
            <a:pPr lvl="1" indent="0">
              <a:buNone/>
            </a:pPr>
            <a:r>
              <a:rPr lang="en-CH" dirty="0"/>
              <a:t>Booster Design (CEA), Optics Design (ESRF, EPFL), Monochromatization (IJC Lab),…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B8A2D9-3F86-4E7D-3282-0F6853C78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Collaborators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380635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57BA42-99A3-73AC-D264-CF67A1784C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D31F8A-BE27-0381-AAE0-37E5F052538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347614"/>
            <a:ext cx="8263350" cy="31451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FCC Week 2025: Status and Workplan, presentation of the comparison exercise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Summer 2025: Repository reorganised and ready; Optics layout…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September 2025: Optics with technical insertions and complete layouts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December 2025: Optics Comparison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i="1" dirty="0"/>
              <a:t>March 2026: Decision on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FCC Week 2026: First Technical Design of Optics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B340BCF-0F21-7BA4-BFF3-143A940CD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Timeline</a:t>
            </a:r>
          </a:p>
        </p:txBody>
      </p:sp>
    </p:spTree>
    <p:extLst>
      <p:ext uri="{BB962C8B-B14F-4D97-AF65-F5344CB8AC3E}">
        <p14:creationId xmlns:p14="http://schemas.microsoft.com/office/powerpoint/2010/main" val="675828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CC_anim_logo_powerpoint">
            <a:hlinkClick r:id="" action="ppaction://media"/>
            <a:extLst>
              <a:ext uri="{FF2B5EF4-FFF2-40B4-BE49-F238E27FC236}">
                <a16:creationId xmlns:a16="http://schemas.microsoft.com/office/drawing/2014/main" id="{F27B576C-AA40-4536-882D-C4EC01A31DB2}"/>
              </a:ext>
            </a:extLst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65079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9E5E66-ACEA-70B5-EC73-FEDA277B3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Major Tasks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96EF3-3583-FF9B-AB20-93592FA7B57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25371" y="1381866"/>
            <a:ext cx="5281328" cy="2747250"/>
          </a:xfrm>
        </p:spPr>
        <p:txBody>
          <a:bodyPr/>
          <a:lstStyle/>
          <a:p>
            <a:endParaRPr lang="en-CH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Layout</a:t>
            </a:r>
          </a:p>
          <a:p>
            <a:pPr marL="342900" indent="-342900">
              <a:buFont typeface="+mj-lt"/>
              <a:buAutoNum type="arabicPeriod"/>
            </a:pPr>
            <a:endParaRPr lang="en-CH" sz="2400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Matching / Technical Insertions</a:t>
            </a:r>
          </a:p>
          <a:p>
            <a:pPr marL="342900" indent="-342900">
              <a:buFont typeface="+mj-lt"/>
              <a:buAutoNum type="arabicPeriod"/>
            </a:pPr>
            <a:endParaRPr lang="en-CH" sz="2400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Optics Repository</a:t>
            </a:r>
          </a:p>
          <a:p>
            <a:pPr marL="342900" indent="-342900">
              <a:buFont typeface="+mj-lt"/>
              <a:buAutoNum type="arabicPeriod"/>
            </a:pPr>
            <a:endParaRPr lang="en-CH" sz="2400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Conceptual to Technical Design</a:t>
            </a:r>
          </a:p>
          <a:p>
            <a:pPr marL="342900" indent="-342900">
              <a:buFont typeface="+mj-lt"/>
              <a:buAutoNum type="arabicPeriod"/>
            </a:pPr>
            <a:endParaRPr lang="en-CH" sz="2400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Optics comparison</a:t>
            </a:r>
            <a:endParaRPr lang="en-CH" dirty="0"/>
          </a:p>
          <a:p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74592B-AD89-F43B-1A0F-24DF843541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04911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140A64-E6CF-A141-44C6-4C72357D36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91D5FE-CC22-F2AD-4172-7E30C50504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0"/>
            <a:ext cx="8263350" cy="3672408"/>
          </a:xfrm>
        </p:spPr>
        <p:txBody>
          <a:bodyPr/>
          <a:lstStyle/>
          <a:p>
            <a:r>
              <a:rPr lang="en-CH" sz="1400" dirty="0"/>
              <a:t>1- </a:t>
            </a:r>
            <a:r>
              <a:rPr lang="en-CH" dirty="0"/>
              <a:t>FCC-ee layout, referenced to Booster and FCC-hh: </a:t>
            </a:r>
            <a:endParaRPr lang="en-CH" sz="1400" dirty="0"/>
          </a:p>
          <a:p>
            <a:r>
              <a:rPr lang="en-CH" sz="1400" dirty="0"/>
              <a:t>	Same CE structures – limited tunnel size ; integration constraints</a:t>
            </a:r>
          </a:p>
          <a:p>
            <a:r>
              <a:rPr lang="en-CH" sz="1400" dirty="0"/>
              <a:t>	Converging on CE layout for detailed studies (long lead time)</a:t>
            </a:r>
          </a:p>
          <a:p>
            <a:endParaRPr lang="en-CH" sz="1400" dirty="0"/>
          </a:p>
          <a:p>
            <a:r>
              <a:rPr lang="en-CH" dirty="0"/>
              <a:t>2- Layout in technical insertions </a:t>
            </a:r>
            <a:r>
              <a:rPr lang="en-CH" sz="1200" dirty="0"/>
              <a:t>(beam separation, crossing), </a:t>
            </a:r>
            <a:endParaRPr lang="en-CH" sz="1400" dirty="0"/>
          </a:p>
          <a:p>
            <a:r>
              <a:rPr lang="en-CH" sz="1400" dirty="0"/>
              <a:t>	in experimental insertions </a:t>
            </a:r>
            <a:r>
              <a:rPr lang="en-CH" sz="1200" dirty="0"/>
              <a:t>(booster, collider incoming outgoing, beamstrahlung; IP/detector; polarimeter),</a:t>
            </a:r>
            <a:endParaRPr lang="en-CH" sz="1400" dirty="0"/>
          </a:p>
          <a:p>
            <a:r>
              <a:rPr lang="en-CH" sz="1400" dirty="0"/>
              <a:t>	in arcs </a:t>
            </a:r>
            <a:r>
              <a:rPr lang="en-CH" sz="1200" dirty="0"/>
              <a:t>(longitudinal alignment </a:t>
            </a:r>
            <a:r>
              <a:rPr lang="en-GB" sz="1200" dirty="0"/>
              <a:t>collider/booster</a:t>
            </a:r>
            <a:r>
              <a:rPr lang="en-CH" sz="1200" dirty="0"/>
              <a:t>)</a:t>
            </a:r>
            <a:endParaRPr lang="en-CH" sz="1400" dirty="0"/>
          </a:p>
          <a:p>
            <a:endParaRPr lang="en-CH" sz="1400" dirty="0"/>
          </a:p>
          <a:p>
            <a:r>
              <a:rPr lang="en-CH" sz="1400" dirty="0"/>
              <a:t>3- </a:t>
            </a:r>
            <a:r>
              <a:rPr lang="en-CH" dirty="0"/>
              <a:t>Layout (and modelling) for both positron and electron beams </a:t>
            </a:r>
            <a:endParaRPr lang="en-CH" sz="1400" dirty="0"/>
          </a:p>
          <a:p>
            <a:r>
              <a:rPr lang="en-CH" sz="1400" dirty="0"/>
              <a:t>	shared with double aperture magnets in arcs,</a:t>
            </a:r>
          </a:p>
          <a:p>
            <a:r>
              <a:rPr lang="en-CH" sz="1400" dirty="0"/>
              <a:t>	</a:t>
            </a:r>
            <a:r>
              <a:rPr lang="en-GB" sz="1400" dirty="0"/>
              <a:t>separated</a:t>
            </a:r>
            <a:r>
              <a:rPr lang="en-CH" sz="1400" dirty="0"/>
              <a:t> in insertions (beam separation vs magnets and supports)</a:t>
            </a:r>
          </a:p>
          <a:p>
            <a:endParaRPr lang="en-CH" sz="1400" dirty="0"/>
          </a:p>
          <a:p>
            <a:r>
              <a:rPr lang="en-CH" sz="1400" dirty="0"/>
              <a:t>4- </a:t>
            </a:r>
            <a:r>
              <a:rPr lang="en-CH" dirty="0"/>
              <a:t>Collider, Booster and tunnel elevations </a:t>
            </a:r>
            <a:endParaRPr lang="en-CH" sz="1400" dirty="0"/>
          </a:p>
          <a:p>
            <a:r>
              <a:rPr lang="en-CH" sz="1400" dirty="0"/>
              <a:t>	Impact on the stability of mechanical structures, and performance</a:t>
            </a:r>
          </a:p>
          <a:p>
            <a:r>
              <a:rPr lang="en-CH" sz="1400" dirty="0"/>
              <a:t>	size of tunnel </a:t>
            </a:r>
            <a:r>
              <a:rPr lang="en-CH" sz="1400" i="1" dirty="0"/>
              <a:t>vs.</a:t>
            </a:r>
            <a:r>
              <a:rPr lang="en-CH" sz="1400" dirty="0"/>
              <a:t> reservations and size of elements (cryomodules in PH, PL)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15817E-D670-66BA-6B86-315228802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CH" dirty="0"/>
              <a:t>1- Layout</a:t>
            </a:r>
          </a:p>
        </p:txBody>
      </p:sp>
    </p:spTree>
    <p:extLst>
      <p:ext uri="{BB962C8B-B14F-4D97-AF65-F5344CB8AC3E}">
        <p14:creationId xmlns:p14="http://schemas.microsoft.com/office/powerpoint/2010/main" val="1819106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677B1-8744-D329-7352-B8F5A97E7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4C1525-426F-035A-25E6-EB2A4FD498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95E3F-FA8D-6854-CD15-B95F50CD4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275606"/>
            <a:ext cx="8449680" cy="3290094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 the knowledge and tools to reproduce the design of </a:t>
            </a:r>
            <a:r>
              <a:rPr lang="en-GB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FCC-ee optics from first principles (arcs and I</a:t>
            </a:r>
            <a:r>
              <a:rPr lang="en-GB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s), including matching the performance</a:t>
            </a:r>
            <a:b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Insourcing knowledge, training, </a:t>
            </a:r>
            <a:r>
              <a:rPr lang="en-GB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future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-proofing!</a:t>
            </a:r>
          </a:p>
          <a:p>
            <a:pPr marL="342900" indent="-342900">
              <a:buFont typeface="+mj-lt"/>
              <a:buAutoNum type="arabicPeriod"/>
            </a:pPr>
            <a:endParaRPr lang="en-CH" sz="18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Compare specialised vs. universal optics in technical insertions.</a:t>
            </a:r>
          </a:p>
          <a:p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CH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eam dynamics and performance vs. functional efficiency</a:t>
            </a:r>
          </a:p>
          <a:p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Injection and Dump (PB), Collimation (PF), RF (PH)</a:t>
            </a:r>
          </a:p>
          <a:p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	Insert technical insertions in optics files,</a:t>
            </a:r>
          </a:p>
          <a:p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with space reservations for specialised hardware; breaks symmetry</a:t>
            </a:r>
          </a:p>
          <a:p>
            <a:pPr marL="342900" indent="-342900">
              <a:buFont typeface="+mj-lt"/>
              <a:buAutoNum type="arabicPeriod"/>
            </a:pPr>
            <a:endParaRPr lang="en-CH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CH" sz="20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Rematch for functional efficiency </a:t>
            </a: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(top-up injection, collimation, BSC…)</a:t>
            </a:r>
            <a:endParaRPr lang="en-CH" sz="20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sz="18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39D7DF-C769-9D81-7F62-258E0F48D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2- Matching / Technical Insertions</a:t>
            </a:r>
          </a:p>
        </p:txBody>
      </p:sp>
    </p:spTree>
    <p:extLst>
      <p:ext uri="{BB962C8B-B14F-4D97-AF65-F5344CB8AC3E}">
        <p14:creationId xmlns:p14="http://schemas.microsoft.com/office/powerpoint/2010/main" val="469528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34BA0-C2CB-659F-D49C-D15D154FB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32A898-595F-60E3-5811-58990C53B3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13BAC6-53BA-6575-2172-A43A39115E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275606"/>
            <a:ext cx="8449680" cy="3312368"/>
          </a:xfrm>
        </p:spPr>
        <p:txBody>
          <a:bodyPr/>
          <a:lstStyle/>
          <a:p>
            <a:pPr marL="342900" indent="-342900">
              <a:buFont typeface="+mj-lt"/>
              <a:buAutoNum type="arabicPeriod" startAt="4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 set of optics with increasing performance reach</a:t>
            </a:r>
          </a:p>
          <a:p>
            <a:pPr lvl="1" indent="0">
              <a:buNone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Performance, tolerances… as </a:t>
            </a:r>
            <a:r>
              <a:rPr lang="en-GB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𝞫*</a:t>
            </a:r>
          </a:p>
          <a:p>
            <a:pPr marL="342900" indent="-342900">
              <a:buFont typeface="+mj-lt"/>
              <a:buAutoNum type="arabicPeriod" startAt="4"/>
            </a:pPr>
            <a:endParaRPr lang="en-CH" sz="24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 specialised optics </a:t>
            </a:r>
            <a:r>
              <a:rPr lang="en-CH" sz="14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(ballistic, monochromatisation)</a:t>
            </a:r>
          </a:p>
          <a:p>
            <a:pPr marL="342900" indent="-342900">
              <a:buFont typeface="+mj-lt"/>
              <a:buAutoNum type="arabicPeriod" startAt="4"/>
            </a:pPr>
            <a:endParaRPr lang="en-CH" sz="18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Tapering granularity and strategy</a:t>
            </a:r>
          </a:p>
          <a:p>
            <a:pPr lvl="1" indent="0">
              <a:buNone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arc-by-arc, cell-by-cell, element-by-element? </a:t>
            </a:r>
          </a:p>
          <a:p>
            <a:pPr lvl="1" indent="0">
              <a:buNone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Effect on performance vs complexity and cost</a:t>
            </a:r>
          </a:p>
          <a:p>
            <a:pPr marL="342900" indent="-342900">
              <a:buFont typeface="+mj-lt"/>
              <a:buAutoNum type="arabicPeriod" startAt="4"/>
            </a:pPr>
            <a:endParaRPr lang="en-CH" sz="18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 knobs for tune, phase advance, chromaticity, etc.</a:t>
            </a:r>
          </a:p>
          <a:p>
            <a:pPr lvl="1" indent="0">
              <a:buNone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target elements; ease of matching; validity domain</a:t>
            </a:r>
          </a:p>
          <a:p>
            <a:pPr lvl="1" indent="0">
              <a:buNone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i="1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implement a knob functionality in computing tools (was in Mad-8)</a:t>
            </a:r>
          </a:p>
          <a:p>
            <a:pPr lvl="1" indent="0">
              <a:buNone/>
            </a:pPr>
            <a:endParaRPr lang="en-CH" sz="1800" i="1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EB47C4-2642-F8C0-5EFD-DC70EFF18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2- Matching / Technical Insertions</a:t>
            </a:r>
          </a:p>
        </p:txBody>
      </p:sp>
    </p:spTree>
    <p:extLst>
      <p:ext uri="{BB962C8B-B14F-4D97-AF65-F5344CB8AC3E}">
        <p14:creationId xmlns:p14="http://schemas.microsoft.com/office/powerpoint/2010/main" val="3772373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FF320C-3D22-A60E-C818-535D84BF8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1B878-4593-C531-347E-0EFDF3028E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263350" cy="3563094"/>
          </a:xfrm>
        </p:spPr>
        <p:txBody>
          <a:bodyPr/>
          <a:lstStyle/>
          <a:p>
            <a:r>
              <a:rPr lang="en-CH" dirty="0"/>
              <a:t>1- </a:t>
            </a:r>
            <a:r>
              <a:rPr lang="en-CH" sz="1800" dirty="0"/>
              <a:t>Review the organisation of data, the test suites and the publication process</a:t>
            </a:r>
            <a:endParaRPr lang="en-CH" dirty="0"/>
          </a:p>
          <a:p>
            <a:r>
              <a:rPr lang="en-CH" dirty="0"/>
              <a:t>	</a:t>
            </a:r>
            <a:r>
              <a:rPr lang="en-CH" sz="1400" dirty="0"/>
              <a:t>fragile and fails consistently in Gitlab</a:t>
            </a:r>
            <a:endParaRPr lang="en-CH" dirty="0"/>
          </a:p>
          <a:p>
            <a:endParaRPr lang="en-CH" dirty="0"/>
          </a:p>
          <a:p>
            <a:r>
              <a:rPr lang="en-CH" dirty="0"/>
              <a:t>2- </a:t>
            </a:r>
            <a:r>
              <a:rPr lang="en-CH" sz="1800" dirty="0"/>
              <a:t>Identify the blocking points for the limited use of the Gitlab repository</a:t>
            </a:r>
            <a:endParaRPr lang="en-CH" dirty="0"/>
          </a:p>
          <a:p>
            <a:r>
              <a:rPr lang="en-CH" dirty="0"/>
              <a:t>	</a:t>
            </a:r>
            <a:r>
              <a:rPr lang="en-CH" sz="1400" dirty="0"/>
              <a:t>both for data pull and data push </a:t>
            </a:r>
            <a:r>
              <a:rPr lang="en-CH" sz="1100" dirty="0"/>
              <a:t>(private </a:t>
            </a:r>
            <a:r>
              <a:rPr lang="en-GB" sz="1100" dirty="0"/>
              <a:t>GitHub</a:t>
            </a:r>
            <a:r>
              <a:rPr lang="en-CH" sz="1100" dirty="0"/>
              <a:t>)</a:t>
            </a:r>
          </a:p>
          <a:p>
            <a:endParaRPr lang="en-CH" dirty="0"/>
          </a:p>
          <a:p>
            <a:r>
              <a:rPr lang="en-CH" dirty="0"/>
              <a:t>3- </a:t>
            </a:r>
            <a:r>
              <a:rPr lang="en-CH" sz="1800" dirty="0"/>
              <a:t>Propose an appropriate organisation </a:t>
            </a:r>
            <a:endParaRPr lang="en-CH" dirty="0"/>
          </a:p>
          <a:p>
            <a:r>
              <a:rPr lang="en-CH" dirty="0"/>
              <a:t>	</a:t>
            </a:r>
            <a:r>
              <a:rPr lang="en-CH" sz="1400" dirty="0"/>
              <a:t>for both useful and practical data, but also structure and formats</a:t>
            </a:r>
          </a:p>
          <a:p>
            <a:r>
              <a:rPr lang="en-CH" sz="1400" dirty="0"/>
              <a:t>	for meaningful and simple tests</a:t>
            </a:r>
          </a:p>
          <a:p>
            <a:r>
              <a:rPr lang="en-CH" sz="1400" dirty="0"/>
              <a:t>	for a lower maintenance</a:t>
            </a:r>
          </a:p>
          <a:p>
            <a:r>
              <a:rPr lang="en-CH" sz="1400" dirty="0"/>
              <a:t>	for relevant automated documentation </a:t>
            </a:r>
            <a:r>
              <a:rPr lang="en-CH" sz="1100" dirty="0"/>
              <a:t>(reference figures)</a:t>
            </a:r>
          </a:p>
          <a:p>
            <a:endParaRPr lang="en-CH" dirty="0"/>
          </a:p>
          <a:p>
            <a:r>
              <a:rPr lang="en-CH" sz="1800" dirty="0"/>
              <a:t>VCS </a:t>
            </a:r>
            <a:r>
              <a:rPr lang="en-CH" sz="1800" i="1" dirty="0"/>
              <a:t>vs.</a:t>
            </a:r>
            <a:r>
              <a:rPr lang="en-CH" sz="1800" dirty="0"/>
              <a:t> filesystem repository </a:t>
            </a:r>
            <a:r>
              <a:rPr lang="en-CH" sz="1400" dirty="0"/>
              <a:t>(and / or ?)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76C4D0-C403-2DCF-F367-FDE8933A7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3- Optics Repository </a:t>
            </a:r>
          </a:p>
        </p:txBody>
      </p:sp>
    </p:spTree>
    <p:extLst>
      <p:ext uri="{BB962C8B-B14F-4D97-AF65-F5344CB8AC3E}">
        <p14:creationId xmlns:p14="http://schemas.microsoft.com/office/powerpoint/2010/main" val="1742216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47EDD5-5A8C-6EB0-5578-DD38E4592F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AAC0C8-2AFA-A5E0-4EDD-7B685B90A0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449680" cy="3744416"/>
          </a:xfrm>
        </p:spPr>
        <p:txBody>
          <a:bodyPr/>
          <a:lstStyle/>
          <a:p>
            <a:r>
              <a:rPr lang="en-CH" dirty="0"/>
              <a:t>1- </a:t>
            </a:r>
            <a:r>
              <a:rPr lang="en-CH" sz="1800" dirty="0"/>
              <a:t>Classes of elements</a:t>
            </a:r>
            <a:endParaRPr lang="en-CH" dirty="0"/>
          </a:p>
          <a:p>
            <a:r>
              <a:rPr lang="en-CH" dirty="0"/>
              <a:t>	</a:t>
            </a:r>
            <a:r>
              <a:rPr lang="en-CH" sz="1400" dirty="0"/>
              <a:t>based on lengths and strengths; normalise if possible</a:t>
            </a:r>
            <a:endParaRPr lang="en-CH" sz="1100" dirty="0"/>
          </a:p>
          <a:p>
            <a:r>
              <a:rPr lang="en-CH" sz="1100" dirty="0"/>
              <a:t>	</a:t>
            </a:r>
            <a:r>
              <a:rPr lang="en-CH" sz="1400" dirty="0"/>
              <a:t>magnetic lengths vs </a:t>
            </a:r>
            <a:r>
              <a:rPr lang="en-GB" sz="1400" dirty="0"/>
              <a:t>overall lengths</a:t>
            </a:r>
            <a:r>
              <a:rPr lang="en-CH" sz="1400" dirty="0"/>
              <a:t> </a:t>
            </a:r>
            <a:r>
              <a:rPr lang="en-CH" sz="1100" dirty="0"/>
              <a:t>(integration collisions; max. length = 12m)</a:t>
            </a:r>
          </a:p>
          <a:p>
            <a:r>
              <a:rPr lang="en-CH" sz="1400" dirty="0"/>
              <a:t>	reflected in optics files </a:t>
            </a:r>
            <a:r>
              <a:rPr lang="en-CH" sz="1100" dirty="0"/>
              <a:t>(classes, layout, </a:t>
            </a:r>
            <a:r>
              <a:rPr lang="en-CH" sz="1100" dirty="0">
                <a:solidFill>
                  <a:schemeClr val="bg1">
                    <a:lumMod val="75000"/>
                  </a:schemeClr>
                </a:solidFill>
              </a:rPr>
              <a:t>excitations</a:t>
            </a:r>
            <a:r>
              <a:rPr lang="en-CH" sz="1100" dirty="0"/>
              <a:t>)</a:t>
            </a:r>
          </a:p>
          <a:p>
            <a:endParaRPr lang="en-CH" dirty="0"/>
          </a:p>
          <a:p>
            <a:r>
              <a:rPr lang="en-CH" dirty="0"/>
              <a:t>2- </a:t>
            </a:r>
            <a:r>
              <a:rPr lang="en-CH" sz="1800" dirty="0"/>
              <a:t>P</a:t>
            </a:r>
            <a:r>
              <a:rPr lang="en-GB" sz="1800" dirty="0"/>
              <a:t>o</a:t>
            </a:r>
            <a:r>
              <a:rPr lang="en-CH" sz="1800" dirty="0"/>
              <a:t>wering circuits reflected in optics files </a:t>
            </a:r>
            <a:r>
              <a:rPr lang="en-CH" sz="1200" dirty="0"/>
              <a:t>(</a:t>
            </a:r>
            <a:r>
              <a:rPr lang="en-CH" sz="1200" dirty="0">
                <a:solidFill>
                  <a:schemeClr val="bg1">
                    <a:lumMod val="75000"/>
                  </a:schemeClr>
                </a:solidFill>
              </a:rPr>
              <a:t>classes, layout,</a:t>
            </a:r>
            <a:r>
              <a:rPr lang="en-CH" sz="1200" dirty="0"/>
              <a:t> excitations)</a:t>
            </a:r>
          </a:p>
          <a:p>
            <a:endParaRPr lang="en-CH" dirty="0"/>
          </a:p>
          <a:p>
            <a:r>
              <a:rPr lang="en-CH" dirty="0"/>
              <a:t>3- Add </a:t>
            </a:r>
            <a:r>
              <a:rPr lang="en-GB" dirty="0"/>
              <a:t>a complete</a:t>
            </a:r>
            <a:r>
              <a:rPr lang="en-CH" dirty="0"/>
              <a:t> set of beam instrumentation, corrector hardware, feedbacks, kickers, 	etc… to the optics files </a:t>
            </a:r>
            <a:r>
              <a:rPr lang="en-CH" sz="1200" dirty="0"/>
              <a:t>(precise information or space reservations; refer to PBS) </a:t>
            </a:r>
            <a:endParaRPr lang="en-CH" dirty="0"/>
          </a:p>
          <a:p>
            <a:r>
              <a:rPr lang="en-CH" dirty="0"/>
              <a:t>	</a:t>
            </a:r>
          </a:p>
          <a:p>
            <a:r>
              <a:rPr lang="en-CH" dirty="0"/>
              <a:t>4- Naming of different functional sections </a:t>
            </a:r>
            <a:r>
              <a:rPr lang="en-CH" sz="1400" dirty="0"/>
              <a:t>(arc, sector…) </a:t>
            </a:r>
            <a:r>
              <a:rPr lang="en-CH" sz="1200" i="1" dirty="0"/>
              <a:t>-&gt; Quality office</a:t>
            </a:r>
            <a:endParaRPr lang="en-CH" i="1" dirty="0"/>
          </a:p>
          <a:p>
            <a:r>
              <a:rPr lang="en-CH" dirty="0"/>
              <a:t>5- Naming of classes and elements</a:t>
            </a:r>
            <a:r>
              <a:rPr lang="en-CH" sz="1200" dirty="0"/>
              <a:t> (MQ….L1 vs QC0L4) </a:t>
            </a:r>
            <a:r>
              <a:rPr lang="en-CH" sz="1200" i="1" dirty="0"/>
              <a:t>-&gt; Quality office and equipment groups</a:t>
            </a:r>
          </a:p>
          <a:p>
            <a:r>
              <a:rPr lang="en-CH" dirty="0"/>
              <a:t>6- Insertion of standardised markers in optics files </a:t>
            </a:r>
            <a:r>
              <a:rPr lang="en-CH" sz="1200" dirty="0"/>
              <a:t>(e</a:t>
            </a:r>
            <a:r>
              <a:rPr lang="en-GB" sz="1200" dirty="0"/>
              <a:t>.g.</a:t>
            </a:r>
            <a:r>
              <a:rPr lang="en-CH" sz="1200" dirty="0"/>
              <a:t> start of arc, polarimeter source point)</a:t>
            </a:r>
          </a:p>
          <a:p>
            <a:r>
              <a:rPr lang="en-CH" dirty="0"/>
              <a:t>7- Insertion of optics in layout databases; connection to engineering databases </a:t>
            </a:r>
            <a:r>
              <a:rPr lang="en-CH" sz="1200" i="1" dirty="0"/>
              <a:t>-&gt; Quality office</a:t>
            </a:r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313403-EBDA-075D-0E0B-541B8BF5C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4- Conceptual to Technical</a:t>
            </a:r>
          </a:p>
        </p:txBody>
      </p:sp>
    </p:spTree>
    <p:extLst>
      <p:ext uri="{BB962C8B-B14F-4D97-AF65-F5344CB8AC3E}">
        <p14:creationId xmlns:p14="http://schemas.microsoft.com/office/powerpoint/2010/main" val="4016683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3AA324-C0D4-9851-A56D-54A026BCF8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C9CE0F-04D9-E975-1280-C10AF62D8D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449680" cy="3217194"/>
          </a:xfrm>
        </p:spPr>
        <p:txBody>
          <a:bodyPr/>
          <a:lstStyle/>
          <a:p>
            <a:r>
              <a:rPr lang="en-CH" dirty="0"/>
              <a:t>Two optics families to be compared:  	</a:t>
            </a:r>
            <a:r>
              <a:rPr lang="en-CH" b="1" dirty="0"/>
              <a:t>GHC </a:t>
            </a:r>
            <a:r>
              <a:rPr lang="en-CH" sz="1200" dirty="0"/>
              <a:t>(Oide-san), </a:t>
            </a:r>
            <a:r>
              <a:rPr lang="en-CH" b="1" dirty="0"/>
              <a:t>	 LCC </a:t>
            </a:r>
            <a:r>
              <a:rPr lang="en-CH" sz="1200" dirty="0"/>
              <a:t>(P. Raimondi),  </a:t>
            </a:r>
            <a:endParaRPr lang="en-CH" dirty="0"/>
          </a:p>
          <a:p>
            <a:r>
              <a:rPr lang="en-CH" dirty="0"/>
              <a:t>	and two options: </a:t>
            </a:r>
            <a:r>
              <a:rPr lang="en-CH" sz="1400" dirty="0"/>
              <a:t>HTS </a:t>
            </a:r>
            <a:r>
              <a:rPr lang="en-CH" sz="1200" dirty="0"/>
              <a:t>(M. Koratzinos),</a:t>
            </a:r>
            <a:r>
              <a:rPr lang="en-CH" sz="1400" dirty="0"/>
              <a:t>  Combined functions </a:t>
            </a:r>
            <a:r>
              <a:rPr lang="en-CH" sz="1200" dirty="0"/>
              <a:t>(EPFL)</a:t>
            </a:r>
          </a:p>
          <a:p>
            <a:endParaRPr lang="en-CH" sz="1400" dirty="0"/>
          </a:p>
          <a:p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: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Collect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relevant data and information from the different experts and bodies, and 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this information for further decisions. </a:t>
            </a:r>
          </a:p>
          <a:p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require matching and/or preparing optics files before data can be  generated</a:t>
            </a:r>
          </a:p>
          <a:p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might be sparse or generated on different bases</a:t>
            </a:r>
            <a:b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CH" sz="1800" b="1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b="1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CH" sz="1800" b="1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 WP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will not take the decision to choose one optics over the others</a:t>
            </a:r>
            <a:r>
              <a:rPr lang="en-CH" sz="1800" b="1" kern="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CH" sz="1800" b="1" kern="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but the process might be assisted by internal or external review or panel</a:t>
            </a:r>
            <a:endParaRPr lang="en-CH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H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A75EC3-F7B1-D1AF-4328-3974EDD7F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5- Optics Comparison</a:t>
            </a:r>
          </a:p>
        </p:txBody>
      </p:sp>
    </p:spTree>
    <p:extLst>
      <p:ext uri="{BB962C8B-B14F-4D97-AF65-F5344CB8AC3E}">
        <p14:creationId xmlns:p14="http://schemas.microsoft.com/office/powerpoint/2010/main" val="3940156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5B0D32-0ADD-93D6-97AB-883E344957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67921-A623-738D-8F9D-61FE7114FC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220" y="1221799"/>
            <a:ext cx="4023000" cy="212558"/>
          </a:xfrm>
        </p:spPr>
        <p:txBody>
          <a:bodyPr/>
          <a:lstStyle/>
          <a:p>
            <a:r>
              <a:rPr lang="en-CH" sz="20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Multi-criteria comparison</a:t>
            </a:r>
            <a:endParaRPr lang="en-CH" sz="2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23468B-48B7-F9B1-E345-4D27ABD570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635646"/>
            <a:ext cx="8449680" cy="3240360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en-CH" sz="16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erformance reach, including Luminosity, DA, MA, Lifetime, beam-beam, tolerances…</a:t>
            </a:r>
            <a:endParaRPr lang="en-CH" sz="16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atching and tuning of all experimental and technical insertions </a:t>
            </a:r>
            <a:r>
              <a:rPr lang="en-CH" sz="14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(Injection, Extraction to dump, Collimation and RF)</a:t>
            </a:r>
            <a:endParaRPr lang="en-CH" sz="16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 to 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reach the highest performance </a:t>
            </a:r>
            <a:r>
              <a:rPr lang="en-CH" sz="14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(tuning scenarios, </a:t>
            </a:r>
            <a:r>
              <a:rPr lang="en-CH" sz="14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𝞫*</a:t>
            </a:r>
            <a:r>
              <a:rPr lang="en-CH" sz="14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CH" sz="14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ollimation cleaning efficiency, top-up injection efficiency and background, polarization, solenoid compensation (local and non-local), integration of polarimeters, resonant depolarisation kickers, feedbacks and beam instrumentation…</a:t>
            </a:r>
            <a:endParaRPr lang="en-CH" sz="16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valuation of the complexity and quantity of the hardware to be procured and installed (e</a:t>
            </a:r>
            <a:r>
              <a:rPr lang="en-GB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.g.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magnet catalogue), power consumption, powering complexity, design and stability of supports and alignment, integration underground, transport, safety and environmental aspects, CAPEX and OPEX evaluation…</a:t>
            </a:r>
            <a:endParaRPr lang="en-CH" sz="16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6DE2FB-7265-5E34-242D-7AEDD5D64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5- Optics Comparison</a:t>
            </a:r>
          </a:p>
        </p:txBody>
      </p:sp>
    </p:spTree>
    <p:extLst>
      <p:ext uri="{BB962C8B-B14F-4D97-AF65-F5344CB8AC3E}">
        <p14:creationId xmlns:p14="http://schemas.microsoft.com/office/powerpoint/2010/main" val="3681350558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DD97C16B-094F-CC44-8B00-B8AC10E97247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2718095C-09C8-9244-8F67-4E49839FFDC8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F10C82E3-72DE-D648-BE4A-3650188897C3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1624</TotalTime>
  <Words>1212</Words>
  <Application>Microsoft Macintosh PowerPoint</Application>
  <PresentationFormat>On-screen Show (16:9)</PresentationFormat>
  <Paragraphs>147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-apple-system</vt:lpstr>
      <vt:lpstr>Aptos</vt:lpstr>
      <vt:lpstr>Arial</vt:lpstr>
      <vt:lpstr>Calibri</vt:lpstr>
      <vt:lpstr>Introslides</vt:lpstr>
      <vt:lpstr>Titleslides, Conclusion</vt:lpstr>
      <vt:lpstr>Content Slides - Deep Blue</vt:lpstr>
      <vt:lpstr>COLLIDER Optics and Layout </vt:lpstr>
      <vt:lpstr>Major Tasks</vt:lpstr>
      <vt:lpstr>1- Layout</vt:lpstr>
      <vt:lpstr>2- Matching / Technical Insertions</vt:lpstr>
      <vt:lpstr>2- Matching / Technical Insertions</vt:lpstr>
      <vt:lpstr>3- Optics Repository </vt:lpstr>
      <vt:lpstr>4- Conceptual to Technical</vt:lpstr>
      <vt:lpstr>5- Optics Comparison</vt:lpstr>
      <vt:lpstr>5- Optics Comparison</vt:lpstr>
      <vt:lpstr>Caveat ! </vt:lpstr>
      <vt:lpstr>Collaborators and Stakeholders</vt:lpstr>
      <vt:lpstr>Collaborators and Stakeholders</vt:lpstr>
      <vt:lpstr>Timeline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Ghislain</dc:creator>
  <cp:lastModifiedBy>Ghislain</cp:lastModifiedBy>
  <cp:revision>16</cp:revision>
  <cp:lastPrinted>2025-03-11T20:34:35Z</cp:lastPrinted>
  <dcterms:created xsi:type="dcterms:W3CDTF">2025-03-05T12:14:18Z</dcterms:created>
  <dcterms:modified xsi:type="dcterms:W3CDTF">2025-03-11T20:52:56Z</dcterms:modified>
</cp:coreProperties>
</file>