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1904" r:id="rId3"/>
    <p:sldId id="1903" r:id="rId4"/>
    <p:sldId id="1901" r:id="rId5"/>
    <p:sldId id="1898" r:id="rId6"/>
    <p:sldId id="1899" r:id="rId7"/>
    <p:sldId id="1900" r:id="rId8"/>
    <p:sldId id="189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41"/>
    <a:srgbClr val="BB0800"/>
    <a:srgbClr val="FF9300"/>
    <a:srgbClr val="0700FF"/>
    <a:srgbClr val="FF4E42"/>
    <a:srgbClr val="71B3D9"/>
    <a:srgbClr val="BA0600"/>
    <a:srgbClr val="24BCCC"/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2" autoAdjust="0"/>
    <p:restoredTop sz="99850" autoAdjust="0"/>
  </p:normalViewPr>
  <p:slideViewPr>
    <p:cSldViewPr snapToGrid="0" snapToObjects="1">
      <p:cViewPr varScale="1">
        <p:scale>
          <a:sx n="116" d="100"/>
          <a:sy n="116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ABP WP Task Leader meeting for FCC, 12 March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0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780306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ABP WP Task Leader meeting for FCC, 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73" y="2434381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/>
              <a:t>Electron cloud and ion effects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72" y="3832234"/>
            <a:ext cx="8230498" cy="14700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3F0897A-B5BC-5096-96C0-98881325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6" y="5469691"/>
            <a:ext cx="5879551" cy="1152195"/>
          </a:xfrm>
        </p:spPr>
        <p:txBody>
          <a:bodyPr/>
          <a:lstStyle/>
          <a:p>
            <a:r>
              <a:rPr lang="en-US" sz="1600" dirty="0">
                <a:solidFill>
                  <a:schemeClr val="tx2"/>
                </a:solidFill>
              </a:rPr>
              <a:t>ABP WP Task Leader meeting for FCC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12 March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564D7-CB0E-59C4-AE93-8B5D9BB6B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2B121-DECE-562C-CBFE-19F24A82D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Electron cloud in Collider, Booster, Damping ring</a:t>
            </a:r>
          </a:p>
          <a:p>
            <a:r>
              <a:rPr lang="en-GB" dirty="0" err="1"/>
              <a:t>Multipacting</a:t>
            </a:r>
            <a:r>
              <a:rPr lang="en-GB" dirty="0"/>
              <a:t> thresholds:</a:t>
            </a:r>
          </a:p>
          <a:p>
            <a:pPr lvl="1"/>
            <a:r>
              <a:rPr lang="en-GB" dirty="0"/>
              <a:t>Determine SEY thresholds and specify tolerances on </a:t>
            </a:r>
            <a:r>
              <a:rPr lang="en-GB" sz="1800" dirty="0">
                <a:effectLst/>
                <a:latin typeface="Calibri" panose="020F0502020204030204" pitchFamily="34" charset="0"/>
              </a:rPr>
              <a:t>bunch intensity, bunch spacing and train structure</a:t>
            </a:r>
            <a:endParaRPr lang="en-GB" dirty="0"/>
          </a:p>
          <a:p>
            <a:r>
              <a:rPr lang="en-GB" dirty="0"/>
              <a:t>Beam stability:</a:t>
            </a:r>
          </a:p>
          <a:p>
            <a:pPr lvl="1"/>
            <a:r>
              <a:rPr lang="en-GB" dirty="0"/>
              <a:t>Study beam stability and d</a:t>
            </a:r>
            <a:r>
              <a:rPr lang="en-GB" dirty="0">
                <a:latin typeface="Calibri" panose="020F0502020204030204" pitchFamily="34" charset="0"/>
              </a:rPr>
              <a:t>etermine</a:t>
            </a:r>
            <a:r>
              <a:rPr lang="en-GB" dirty="0">
                <a:effectLst/>
                <a:latin typeface="Calibri" panose="020F0502020204030204" pitchFamily="34" charset="0"/>
              </a:rPr>
              <a:t> tolerance on electron cloud density </a:t>
            </a:r>
            <a:endParaRPr lang="en-GB" dirty="0"/>
          </a:p>
          <a:p>
            <a:r>
              <a:rPr lang="en-GB" dirty="0"/>
              <a:t>Photoemission:</a:t>
            </a:r>
          </a:p>
          <a:p>
            <a:pPr lvl="1"/>
            <a:r>
              <a:rPr lang="en-GB" dirty="0"/>
              <a:t>Determine photoemission yield (PEY) specifications based on data from photon tracking simulations (TE/VSC)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b="1" dirty="0"/>
              <a:t>Ion trapping and instability in Collider, Booster, Damping rings, LINACs</a:t>
            </a:r>
          </a:p>
          <a:p>
            <a:r>
              <a:rPr lang="en-GB" dirty="0"/>
              <a:t>Study ion trapping and instability to determine vacuum specifications and identify tolerances on </a:t>
            </a:r>
            <a:r>
              <a:rPr lang="en-GB" sz="1800" dirty="0">
                <a:effectLst/>
                <a:latin typeface="Calibri" panose="020F0502020204030204" pitchFamily="34" charset="0"/>
              </a:rPr>
              <a:t>bunch intensity, bunch spacing and train structure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All studies for Z operation only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052733-0361-9268-231B-12E504CDF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8FDA6-2400-3D67-C4EE-A520B55EC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DCFAE-1075-64FD-DDAB-03BA28DE3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43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B9AA6-070F-AF9B-8292-A1EFBA78B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50027-E61D-4334-90F7-0F2E57D19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cloud </a:t>
            </a:r>
            <a:r>
              <a:rPr lang="en-GB" dirty="0" err="1"/>
              <a:t>multipacting</a:t>
            </a:r>
            <a:r>
              <a:rPr lang="en-GB" dirty="0"/>
              <a:t> thresholds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8989F-B512-2E46-4058-726C4DA3B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094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Determine </a:t>
            </a:r>
            <a:r>
              <a:rPr lang="en-GB" dirty="0" err="1"/>
              <a:t>multipacting</a:t>
            </a:r>
            <a:r>
              <a:rPr lang="en-GB" dirty="0"/>
              <a:t> (SEY) thresholds and specify tolerances on </a:t>
            </a:r>
            <a:r>
              <a:rPr lang="en-GB" sz="1800" dirty="0">
                <a:effectLst/>
                <a:latin typeface="Calibri" panose="020F0502020204030204" pitchFamily="34" charset="0"/>
              </a:rPr>
              <a:t>bunch intensity, bunch spacing and train structure</a:t>
            </a:r>
          </a:p>
          <a:p>
            <a:endParaRPr lang="en-GB" sz="1800" dirty="0">
              <a:effectLst/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marL="914400" lvl="2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35F4B-A8D0-F984-CB7B-6A66DD7DE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A24CD-AE9B-2B92-AFC3-45B645057060}"/>
              </a:ext>
            </a:extLst>
          </p:cNvPr>
          <p:cNvSpPr txBox="1"/>
          <p:nvPr/>
        </p:nvSpPr>
        <p:spPr>
          <a:xfrm>
            <a:off x="407581" y="1330036"/>
            <a:ext cx="11391014" cy="286035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 cap="flat">
            <a:solidFill>
              <a:schemeClr val="accent6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</a:rPr>
              <a:t>COLLIDER</a:t>
            </a:r>
          </a:p>
          <a:p>
            <a:r>
              <a:rPr lang="en-GB" b="1" dirty="0"/>
              <a:t>STATUS</a:t>
            </a:r>
            <a:r>
              <a:rPr lang="en-GB" dirty="0"/>
              <a:t>: Extensive studies of parameter space in arcs identified </a:t>
            </a:r>
            <a:r>
              <a:rPr lang="en-GB" dirty="0">
                <a:sym typeface="Wingdings" pitchFamily="2" charset="2"/>
              </a:rPr>
              <a:t>m</a:t>
            </a:r>
            <a:r>
              <a:rPr lang="en-GB" dirty="0"/>
              <a:t>ost </a:t>
            </a:r>
            <a:r>
              <a:rPr lang="en-GB" b="1" dirty="0">
                <a:solidFill>
                  <a:srgbClr val="BB0800"/>
                </a:solidFill>
              </a:rPr>
              <a:t>critical requirements during injection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Mitigation with train pattern confirmed: </a:t>
            </a:r>
            <a:r>
              <a:rPr lang="en-GB" dirty="0"/>
              <a:t>Carli-</a:t>
            </a:r>
            <a:r>
              <a:rPr lang="en-GB" dirty="0" err="1"/>
              <a:t>Bartosik</a:t>
            </a:r>
            <a:r>
              <a:rPr lang="en-GB" dirty="0"/>
              <a:t> filling, non-uniform bunch trains à la 8b+4e</a:t>
            </a:r>
          </a:p>
          <a:p>
            <a:endParaRPr lang="en-GB" dirty="0"/>
          </a:p>
          <a:p>
            <a:r>
              <a:rPr lang="en-GB" b="1" dirty="0"/>
              <a:t>TO DO</a:t>
            </a:r>
            <a:r>
              <a:rPr lang="en-GB" dirty="0"/>
              <a:t>: Requires </a:t>
            </a:r>
            <a:r>
              <a:rPr lang="en-GB" b="1" dirty="0">
                <a:solidFill>
                  <a:srgbClr val="BB0800"/>
                </a:solidFill>
              </a:rPr>
              <a:t>continuous studies as </a:t>
            </a:r>
            <a:r>
              <a:rPr lang="en-GB" dirty="0"/>
              <a:t>long as the </a:t>
            </a:r>
            <a:r>
              <a:rPr lang="en-GB" b="1" dirty="0">
                <a:solidFill>
                  <a:srgbClr val="BB0800"/>
                </a:solidFill>
              </a:rPr>
              <a:t>design continues to evolve</a:t>
            </a:r>
            <a:r>
              <a:rPr lang="en-GB" dirty="0"/>
              <a:t>, e.g.,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Impact of shorter trains and gaps for reverse polarity operation with 2-cell RF cavities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Impact of pilots in gaps between trains</a:t>
            </a:r>
          </a:p>
          <a:p>
            <a:pPr lvl="2"/>
            <a:endParaRPr lang="en-GB" dirty="0">
              <a:latin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</a:rPr>
              <a:t>	     Extend studies to </a:t>
            </a:r>
            <a:r>
              <a:rPr lang="en-GB" b="1" dirty="0">
                <a:solidFill>
                  <a:srgbClr val="BB0800"/>
                </a:solidFill>
                <a:latin typeface="Calibri" panose="020F0502020204030204" pitchFamily="34" charset="0"/>
              </a:rPr>
              <a:t>special areas and equipment </a:t>
            </a:r>
            <a:r>
              <a:rPr lang="en-GB" dirty="0">
                <a:latin typeface="Calibri" panose="020F0502020204030204" pitchFamily="34" charset="0"/>
              </a:rPr>
              <a:t>(</a:t>
            </a:r>
            <a:r>
              <a:rPr lang="en-GB" dirty="0" err="1">
                <a:latin typeface="Calibri" panose="020F0502020204030204" pitchFamily="34" charset="0"/>
              </a:rPr>
              <a:t>longterm</a:t>
            </a:r>
            <a:r>
              <a:rPr lang="en-GB" dirty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1D787B-F823-3ADC-110F-DD2753568036}"/>
              </a:ext>
            </a:extLst>
          </p:cNvPr>
          <p:cNvSpPr txBox="1"/>
          <p:nvPr/>
        </p:nvSpPr>
        <p:spPr>
          <a:xfrm>
            <a:off x="393405" y="4404380"/>
            <a:ext cx="11391014" cy="715089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cap="flat">
            <a:solidFill>
              <a:schemeClr val="accent3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</a:rPr>
              <a:t>BOOSTER</a:t>
            </a:r>
          </a:p>
          <a:p>
            <a:r>
              <a:rPr lang="en-GB" b="1" dirty="0">
                <a:sym typeface="Wingdings" pitchFamily="2" charset="2"/>
              </a:rPr>
              <a:t>STATUS</a:t>
            </a:r>
            <a:r>
              <a:rPr lang="en-GB" dirty="0">
                <a:sym typeface="Wingdings" pitchFamily="2" charset="2"/>
              </a:rPr>
              <a:t>: Studies in main arc elements found </a:t>
            </a:r>
            <a:r>
              <a:rPr lang="en-GB" b="1" dirty="0">
                <a:solidFill>
                  <a:srgbClr val="008941"/>
                </a:solidFill>
                <a:sym typeface="Wingdings" pitchFamily="2" charset="2"/>
              </a:rPr>
              <a:t>requirements compatible with surface design</a:t>
            </a:r>
            <a:r>
              <a:rPr lang="en-GB" dirty="0">
                <a:solidFill>
                  <a:srgbClr val="008941"/>
                </a:solidFill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even for long trains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96DA76-E4D1-D38E-E540-E4DBC38EE365}"/>
              </a:ext>
            </a:extLst>
          </p:cNvPr>
          <p:cNvSpPr txBox="1"/>
          <p:nvPr/>
        </p:nvSpPr>
        <p:spPr>
          <a:xfrm>
            <a:off x="407581" y="5333456"/>
            <a:ext cx="11391014" cy="71508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cap="flat">
            <a:solidFill>
              <a:schemeClr val="accent1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</a:rPr>
              <a:t>DAMPING RING</a:t>
            </a:r>
            <a:endParaRPr lang="en-GB" dirty="0">
              <a:sym typeface="Wingdings" pitchFamily="2" charset="2"/>
            </a:endParaRPr>
          </a:p>
          <a:p>
            <a:r>
              <a:rPr lang="en-GB" b="1" dirty="0">
                <a:sym typeface="Wingdings" pitchFamily="2" charset="2"/>
              </a:rPr>
              <a:t>TO DO</a:t>
            </a:r>
            <a:r>
              <a:rPr lang="en-GB" dirty="0">
                <a:sym typeface="Wingdings" pitchFamily="2" charset="2"/>
              </a:rPr>
              <a:t>: </a:t>
            </a:r>
            <a:r>
              <a:rPr lang="en-GB" dirty="0"/>
              <a:t>Studies for 2.86 GeV option (FSR) with 4 x 25 ns + 82.5 ns train structure – confirm with INFN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ADCBED-107A-7E38-5260-F2BD2152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309B601-779C-C2BF-BB63-20D8E8BE5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305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1B745-418F-3579-761E-ABA3440C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cloud and beam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960D9-F4ED-F22E-A750-E225315BD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0944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Study beam stability and d</a:t>
            </a:r>
            <a:r>
              <a:rPr lang="en-GB" dirty="0">
                <a:latin typeface="Calibri" panose="020F0502020204030204" pitchFamily="34" charset="0"/>
              </a:rPr>
              <a:t>etermine</a:t>
            </a:r>
            <a:r>
              <a:rPr lang="en-GB" sz="1800" dirty="0">
                <a:effectLst/>
                <a:latin typeface="Calibri" panose="020F0502020204030204" pitchFamily="34" charset="0"/>
              </a:rPr>
              <a:t> tolerance on electron cloud density </a:t>
            </a: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156F5-A76B-16DE-CE89-87E150F63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CBFCFA-72A3-36EF-1E65-AD1F71CF7AA4}"/>
              </a:ext>
            </a:extLst>
          </p:cNvPr>
          <p:cNvSpPr txBox="1"/>
          <p:nvPr/>
        </p:nvSpPr>
        <p:spPr>
          <a:xfrm>
            <a:off x="407581" y="1327243"/>
            <a:ext cx="11391014" cy="2247424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 cap="flat">
            <a:solidFill>
              <a:schemeClr val="accent6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COLLIDER</a:t>
            </a:r>
          </a:p>
          <a:p>
            <a:r>
              <a:rPr lang="en-GB" b="1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STATUS</a:t>
            </a:r>
            <a:r>
              <a:rPr lang="en-GB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 Threshold density evaluation indicates that </a:t>
            </a:r>
            <a:r>
              <a:rPr lang="en-GB" b="1" dirty="0">
                <a:solidFill>
                  <a:srgbClr val="BB08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full </a:t>
            </a:r>
            <a:r>
              <a:rPr lang="en-GB" b="1" dirty="0">
                <a:solidFill>
                  <a:srgbClr val="BB08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e-cloud suppression </a:t>
            </a:r>
            <a:r>
              <a:rPr lang="en-GB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in main elements </a:t>
            </a:r>
            <a:r>
              <a:rPr lang="en-GB" b="1" dirty="0">
                <a:solidFill>
                  <a:srgbClr val="BB08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is necessary</a:t>
            </a:r>
          </a:p>
          <a:p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r>
              <a:rPr lang="en-GB" b="1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TO DO</a:t>
            </a:r>
            <a:r>
              <a:rPr lang="en-GB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:  Confirm thresholds with </a:t>
            </a:r>
            <a:r>
              <a:rPr lang="en-GB" b="1" dirty="0">
                <a:solidFill>
                  <a:srgbClr val="BB08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detailed electron cloud distributions </a:t>
            </a:r>
            <a:r>
              <a:rPr lang="en-GB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from build up simulations</a:t>
            </a:r>
          </a:p>
          <a:p>
            <a:endParaRPr lang="en-GB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r>
              <a:rPr lang="en-GB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	      </a:t>
            </a:r>
            <a:r>
              <a:rPr lang="en-GB" dirty="0"/>
              <a:t>Study </a:t>
            </a:r>
            <a:r>
              <a:rPr lang="en-GB" b="1" dirty="0">
                <a:solidFill>
                  <a:srgbClr val="BB0800"/>
                </a:solidFill>
              </a:rPr>
              <a:t>impact of mitigation measures </a:t>
            </a:r>
            <a:r>
              <a:rPr lang="en-GB" dirty="0"/>
              <a:t>(chromaticity, Landau damping, transverse feedback)</a:t>
            </a:r>
          </a:p>
          <a:p>
            <a:r>
              <a:rPr lang="en-GB" dirty="0"/>
              <a:t>	      Study </a:t>
            </a:r>
            <a:r>
              <a:rPr lang="en-GB" b="1" dirty="0">
                <a:solidFill>
                  <a:srgbClr val="C00000"/>
                </a:solidFill>
              </a:rPr>
              <a:t>interaction with other effects</a:t>
            </a:r>
            <a:r>
              <a:rPr lang="en-GB" dirty="0"/>
              <a:t> (impedance, beam-beam)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1A000-B8BC-799B-4DF1-CECD355C104C}"/>
              </a:ext>
            </a:extLst>
          </p:cNvPr>
          <p:cNvSpPr txBox="1"/>
          <p:nvPr/>
        </p:nvSpPr>
        <p:spPr>
          <a:xfrm>
            <a:off x="393405" y="3793221"/>
            <a:ext cx="11391014" cy="715089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cap="flat">
            <a:solidFill>
              <a:schemeClr val="accent3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BOOSTER</a:t>
            </a:r>
          </a:p>
          <a:p>
            <a:r>
              <a:rPr lang="en-GB" b="1" dirty="0">
                <a:latin typeface="Calibri" panose="020F0502020204030204" pitchFamily="34" charset="0"/>
                <a:sym typeface="Wingdings" pitchFamily="2" charset="2"/>
              </a:rPr>
              <a:t>TO DO</a:t>
            </a:r>
            <a:r>
              <a:rPr lang="en-GB" dirty="0">
                <a:latin typeface="Calibri" panose="020F0502020204030204" pitchFamily="34" charset="0"/>
                <a:sym typeface="Wingdings" pitchFamily="2" charset="2"/>
              </a:rPr>
              <a:t>: Study stability at injection and extraction energy (less critical since e-cloud suppression is expected)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E696D1-FB8C-7D85-71C9-3B02DE996223}"/>
              </a:ext>
            </a:extLst>
          </p:cNvPr>
          <p:cNvSpPr txBox="1"/>
          <p:nvPr/>
        </p:nvSpPr>
        <p:spPr>
          <a:xfrm>
            <a:off x="400493" y="4784060"/>
            <a:ext cx="11391014" cy="71508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cap="flat">
            <a:solidFill>
              <a:schemeClr val="accent1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DAMPING RING</a:t>
            </a:r>
          </a:p>
          <a:p>
            <a:r>
              <a:rPr lang="en-GB" b="1" dirty="0">
                <a:latin typeface="Calibri" panose="020F0502020204030204" pitchFamily="34" charset="0"/>
              </a:rPr>
              <a:t>TO DO</a:t>
            </a:r>
            <a:r>
              <a:rPr lang="en-GB" dirty="0">
                <a:latin typeface="Calibri" panose="020F0502020204030204" pitchFamily="34" charset="0"/>
              </a:rPr>
              <a:t>: Study stability (less critical if e-cloud build-up is suppressed)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D630A1A-1FBB-7C9E-618C-6514DB098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ACF766-6DC9-C1A3-E3EA-BF2F94400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90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D3F59-420A-5C6D-DDEC-1FA619969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Photoemission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C5C56-ED8D-C18A-F34B-786BE14F6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Determine photoemission yield (PEY) specifications based on data from photon tracking simulations (TE/VSC)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9C660B-CFBB-0C11-D457-E8134DD98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132AA4-293F-9B70-965A-0A7410552320}"/>
              </a:ext>
            </a:extLst>
          </p:cNvPr>
          <p:cNvSpPr txBox="1"/>
          <p:nvPr/>
        </p:nvSpPr>
        <p:spPr>
          <a:xfrm>
            <a:off x="407581" y="1325868"/>
            <a:ext cx="11391014" cy="132802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 cap="flat">
            <a:solidFill>
              <a:schemeClr val="accent6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COLLIDER</a:t>
            </a:r>
          </a:p>
          <a:p>
            <a:r>
              <a:rPr lang="en-GB" b="1" dirty="0">
                <a:latin typeface="Calibri" panose="020F0502020204030204" pitchFamily="34" charset="0"/>
              </a:rPr>
              <a:t>STATUS</a:t>
            </a:r>
            <a:r>
              <a:rPr lang="en-GB" dirty="0">
                <a:latin typeface="Calibri" panose="020F0502020204030204" pitchFamily="34" charset="0"/>
              </a:rPr>
              <a:t>: Preliminary studies with outdated chamber and photon absorbers give strong constraints on PEY</a:t>
            </a:r>
          </a:p>
          <a:p>
            <a:endParaRPr lang="en-GB" dirty="0">
              <a:latin typeface="Calibri" panose="020F0502020204030204" pitchFamily="34" charset="0"/>
            </a:endParaRPr>
          </a:p>
          <a:p>
            <a:r>
              <a:rPr lang="en-GB" b="1" dirty="0">
                <a:latin typeface="Calibri" panose="020F0502020204030204" pitchFamily="34" charset="0"/>
              </a:rPr>
              <a:t>TO DO</a:t>
            </a:r>
            <a:r>
              <a:rPr lang="en-GB" dirty="0">
                <a:latin typeface="Calibri" panose="020F0502020204030204" pitchFamily="34" charset="0"/>
              </a:rPr>
              <a:t>: </a:t>
            </a:r>
            <a:r>
              <a:rPr lang="en-GB" dirty="0"/>
              <a:t>Studies with </a:t>
            </a:r>
            <a:r>
              <a:rPr lang="en-GB" b="1" dirty="0">
                <a:solidFill>
                  <a:srgbClr val="BB0800"/>
                </a:solidFill>
              </a:rPr>
              <a:t>up-to date</a:t>
            </a:r>
            <a:r>
              <a:rPr lang="en-GB" dirty="0"/>
              <a:t> photon flux </a:t>
            </a:r>
            <a:r>
              <a:rPr lang="en-GB" b="1" dirty="0">
                <a:solidFill>
                  <a:srgbClr val="BB0800"/>
                </a:solidFill>
              </a:rPr>
              <a:t>data from photon tracking simulations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9E66DB-D9F4-B986-B075-055C5B1101B4}"/>
              </a:ext>
            </a:extLst>
          </p:cNvPr>
          <p:cNvSpPr txBox="1"/>
          <p:nvPr/>
        </p:nvSpPr>
        <p:spPr>
          <a:xfrm>
            <a:off x="400493" y="2880534"/>
            <a:ext cx="11391014" cy="715089"/>
          </a:xfrm>
          <a:prstGeom prst="round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 cap="flat">
            <a:solidFill>
              <a:schemeClr val="accent5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BOOSTER/DAMPING RING</a:t>
            </a:r>
          </a:p>
          <a:p>
            <a:r>
              <a:rPr lang="en-GB" b="1" dirty="0">
                <a:latin typeface="Calibri" panose="020F0502020204030204" pitchFamily="34" charset="0"/>
              </a:rPr>
              <a:t>TO DO</a:t>
            </a:r>
            <a:r>
              <a:rPr lang="en-GB" dirty="0">
                <a:latin typeface="Calibri" panose="020F0502020204030204" pitchFamily="34" charset="0"/>
              </a:rPr>
              <a:t>: Study photoelectron emission </a:t>
            </a:r>
            <a:r>
              <a:rPr lang="en-GB" dirty="0">
                <a:latin typeface="Calibri" panose="020F0502020204030204" pitchFamily="34" charset="0"/>
                <a:sym typeface="Wingdings" pitchFamily="2" charset="2"/>
              </a:rPr>
              <a:t>(expected to be less critical than in collider)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77A763-932F-7EA6-81F6-B5CAC48213B4}"/>
              </a:ext>
            </a:extLst>
          </p:cNvPr>
          <p:cNvSpPr txBox="1"/>
          <p:nvPr/>
        </p:nvSpPr>
        <p:spPr>
          <a:xfrm>
            <a:off x="407581" y="4066349"/>
            <a:ext cx="11391014" cy="163449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 cap="flat">
            <a:solidFill>
              <a:schemeClr val="accent4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GENERAL</a:t>
            </a:r>
            <a:endParaRPr lang="en-GB" dirty="0"/>
          </a:p>
          <a:p>
            <a:r>
              <a:rPr lang="en-GB" b="1" dirty="0"/>
              <a:t>TO DO</a:t>
            </a:r>
            <a:r>
              <a:rPr lang="en-GB" dirty="0"/>
              <a:t>: </a:t>
            </a:r>
            <a:r>
              <a:rPr lang="en-GB" b="1" dirty="0">
                <a:solidFill>
                  <a:srgbClr val="7030A0"/>
                </a:solidFill>
              </a:rPr>
              <a:t>Improve photoemission modelling</a:t>
            </a:r>
            <a:r>
              <a:rPr lang="en-GB" dirty="0"/>
              <a:t>  (EPFL/CERN-EPFL PhD?)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Consider </a:t>
            </a:r>
            <a:r>
              <a:rPr lang="en-GB" b="1" dirty="0">
                <a:solidFill>
                  <a:srgbClr val="7030A0"/>
                </a:solidFill>
              </a:rPr>
              <a:t>photon properties </a:t>
            </a:r>
            <a:r>
              <a:rPr lang="en-GB" dirty="0"/>
              <a:t>such as energy and angle of incidence in photoemission yield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Interface ABP tools with photon tracking tools for improved workflow:</a:t>
            </a:r>
            <a:br>
              <a:rPr lang="en-GB" dirty="0"/>
            </a:br>
            <a:r>
              <a:rPr lang="en-GB" b="1" dirty="0">
                <a:solidFill>
                  <a:srgbClr val="7030A0"/>
                </a:solidFill>
              </a:rPr>
              <a:t>Xsuite</a:t>
            </a:r>
            <a:r>
              <a:rPr lang="en-GB" dirty="0"/>
              <a:t> (photon generation)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 err="1">
                <a:solidFill>
                  <a:srgbClr val="7030A0"/>
                </a:solidFill>
                <a:sym typeface="Wingdings" pitchFamily="2" charset="2"/>
              </a:rPr>
              <a:t>Synrad</a:t>
            </a:r>
            <a:r>
              <a:rPr lang="en-GB" b="1" dirty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GB" dirty="0">
                <a:sym typeface="Wingdings" pitchFamily="2" charset="2"/>
              </a:rPr>
              <a:t> (photon tracking)  </a:t>
            </a:r>
            <a:r>
              <a:rPr lang="en-GB" b="1" dirty="0" err="1">
                <a:solidFill>
                  <a:srgbClr val="7030A0"/>
                </a:solidFill>
                <a:sym typeface="Wingdings" pitchFamily="2" charset="2"/>
              </a:rPr>
              <a:t>PyECLOUD</a:t>
            </a:r>
            <a:r>
              <a:rPr lang="en-GB" dirty="0">
                <a:sym typeface="Wingdings" pitchFamily="2" charset="2"/>
              </a:rPr>
              <a:t> (photoelectron emission) (TBC)</a:t>
            </a:r>
            <a:endParaRPr lang="en-GB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5F32BEA-E6DC-8A06-91BD-693D9C0EE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189153-1630-8C05-4E51-640D16D8B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23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DF8E6-DDD9-7117-4EE5-84CBBA41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43946-5B62-A656-F99E-271DFB370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Study ion trapping and instability to determine vacuum specifications and identify tolerances on </a:t>
            </a:r>
            <a:r>
              <a:rPr lang="en-GB" sz="1800" dirty="0">
                <a:effectLst/>
                <a:latin typeface="Calibri" panose="020F0502020204030204" pitchFamily="34" charset="0"/>
              </a:rPr>
              <a:t>bunch intensity, bunch spacing and train structure</a:t>
            </a: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GB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E24456-A9A3-E04A-A2F4-84B94B557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E18B7C-3C57-0F0E-DB5C-2309372CAE25}"/>
              </a:ext>
            </a:extLst>
          </p:cNvPr>
          <p:cNvSpPr txBox="1"/>
          <p:nvPr/>
        </p:nvSpPr>
        <p:spPr>
          <a:xfrm>
            <a:off x="407581" y="1555064"/>
            <a:ext cx="11391014" cy="715089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 cap="flat">
            <a:solidFill>
              <a:schemeClr val="accent6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COLLIDER</a:t>
            </a:r>
          </a:p>
          <a:p>
            <a:r>
              <a:rPr lang="en-GB" b="1" dirty="0"/>
              <a:t>STATUS</a:t>
            </a:r>
            <a:r>
              <a:rPr lang="en-GB" dirty="0"/>
              <a:t>: Analytical estimates show that </a:t>
            </a:r>
            <a:r>
              <a:rPr lang="en-GB" b="1" dirty="0">
                <a:solidFill>
                  <a:srgbClr val="BB0800"/>
                </a:solidFill>
                <a:sym typeface="Wingdings" pitchFamily="2" charset="2"/>
              </a:rPr>
              <a:t>trapping is not expected </a:t>
            </a:r>
            <a:r>
              <a:rPr lang="en-GB" dirty="0">
                <a:sym typeface="Wingdings" pitchFamily="2" charset="2"/>
              </a:rPr>
              <a:t>to occur (due to small emittance)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41EB90-016B-B40A-84D0-4BC2CE105A3F}"/>
              </a:ext>
            </a:extLst>
          </p:cNvPr>
          <p:cNvSpPr txBox="1"/>
          <p:nvPr/>
        </p:nvSpPr>
        <p:spPr>
          <a:xfrm>
            <a:off x="407581" y="2423016"/>
            <a:ext cx="11391014" cy="163449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cap="flat">
            <a:solidFill>
              <a:schemeClr val="accent3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BOOSTER</a:t>
            </a:r>
          </a:p>
          <a:p>
            <a:r>
              <a:rPr lang="en-GB" b="1" dirty="0">
                <a:sym typeface="Wingdings" pitchFamily="2" charset="2"/>
              </a:rPr>
              <a:t>STATUS</a:t>
            </a:r>
            <a:r>
              <a:rPr lang="en-GB" dirty="0">
                <a:sym typeface="Wingdings" pitchFamily="2" charset="2"/>
              </a:rPr>
              <a:t>: Analytical estimates suggest that </a:t>
            </a:r>
            <a:r>
              <a:rPr lang="en-GB" b="1" dirty="0">
                <a:solidFill>
                  <a:srgbClr val="008941"/>
                </a:solidFill>
                <a:sym typeface="Wingdings" pitchFamily="2" charset="2"/>
              </a:rPr>
              <a:t>even light ions are trapped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 at injection energy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The flexibility in the filling scheme needs to be used for mitigation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b="1" dirty="0">
                <a:sym typeface="Wingdings" pitchFamily="2" charset="2"/>
              </a:rPr>
              <a:t>TO DO</a:t>
            </a:r>
            <a:r>
              <a:rPr lang="en-GB" dirty="0">
                <a:sym typeface="Wingdings" pitchFamily="2" charset="2"/>
              </a:rPr>
              <a:t>: </a:t>
            </a:r>
            <a:r>
              <a:rPr lang="en-GB" b="1" dirty="0">
                <a:solidFill>
                  <a:srgbClr val="008941"/>
                </a:solidFill>
                <a:sym typeface="Wingdings" pitchFamily="2" charset="2"/>
              </a:rPr>
              <a:t>Simulation studies</a:t>
            </a:r>
            <a:r>
              <a:rPr lang="en-GB" dirty="0">
                <a:solidFill>
                  <a:srgbClr val="008941"/>
                </a:solidFill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to verify analytical results and define </a:t>
            </a:r>
            <a:r>
              <a:rPr lang="en-GB" b="1" dirty="0">
                <a:solidFill>
                  <a:srgbClr val="008941"/>
                </a:solidFill>
                <a:sym typeface="Wingdings" pitchFamily="2" charset="2"/>
              </a:rPr>
              <a:t>vacuum specifications for different filling schemes</a:t>
            </a:r>
            <a:endParaRPr lang="en-GB" b="1" dirty="0">
              <a:solidFill>
                <a:srgbClr val="00894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99182D-B0CA-B450-FFD9-0E016522C6E7}"/>
              </a:ext>
            </a:extLst>
          </p:cNvPr>
          <p:cNvSpPr txBox="1"/>
          <p:nvPr/>
        </p:nvSpPr>
        <p:spPr>
          <a:xfrm>
            <a:off x="407581" y="4222831"/>
            <a:ext cx="11391014" cy="71508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cap="flat"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DAMPING RINGS/LINACS</a:t>
            </a:r>
          </a:p>
          <a:p>
            <a:r>
              <a:rPr lang="en-GB" b="1" dirty="0"/>
              <a:t>TO DO</a:t>
            </a:r>
            <a:r>
              <a:rPr lang="en-GB" dirty="0"/>
              <a:t>: Evaluate trapping with analytical estimates and simulations (if needed)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726BBC-8582-0A79-CA56-4831E8AC805E}"/>
              </a:ext>
            </a:extLst>
          </p:cNvPr>
          <p:cNvSpPr txBox="1"/>
          <p:nvPr/>
        </p:nvSpPr>
        <p:spPr>
          <a:xfrm>
            <a:off x="407581" y="5346479"/>
            <a:ext cx="11391014" cy="715089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 cap="flat">
            <a:solidFill>
              <a:schemeClr val="accent4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</a:rPr>
              <a:t>GENERAL</a:t>
            </a:r>
            <a:endParaRPr lang="en-GB" dirty="0">
              <a:latin typeface="Calibri" panose="020F0502020204030204" pitchFamily="34" charset="0"/>
            </a:endParaRPr>
          </a:p>
          <a:p>
            <a:r>
              <a:rPr lang="en-GB" dirty="0"/>
              <a:t>Should</a:t>
            </a:r>
            <a:r>
              <a:rPr lang="en-GB" b="1" dirty="0"/>
              <a:t> </a:t>
            </a:r>
            <a:r>
              <a:rPr lang="en-GB" b="1" dirty="0">
                <a:solidFill>
                  <a:srgbClr val="7030A0"/>
                </a:solidFill>
                <a:latin typeface="Calibri" panose="020F0502020204030204" pitchFamily="34" charset="0"/>
              </a:rPr>
              <a:t>beam-gas and/or beam-ion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interactions</a:t>
            </a:r>
            <a:r>
              <a:rPr lang="en-GB" b="1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be included </a:t>
            </a:r>
            <a:r>
              <a:rPr lang="en-GB" dirty="0">
                <a:latin typeface="Calibri" panose="020F0502020204030204" pitchFamily="34" charset="0"/>
              </a:rPr>
              <a:t>under this task?</a:t>
            </a:r>
            <a:endParaRPr lang="en-GB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CF16DCE-F2E0-901E-A5AD-FA5DCE6C9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02FFBEF-4814-D4F9-283D-3AE05E701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27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A5D3C-77C1-2296-6365-45B255E36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261DA-C8B5-09B9-808A-BFF263B00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Available and expected resources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Required resources for pre-TDR phase: 1.5 – 2 trained persons\year (dependent on rate of design updates)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A7B615-D051-4E9C-07ED-3EC355B87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ABP WP Task Leader meeting for FCC, 12 March 2025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46BD213-B1BD-B57C-2ACB-C84BA16846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442942"/>
              </p:ext>
            </p:extLst>
          </p:nvPr>
        </p:nvGraphicFramePr>
        <p:xfrm>
          <a:off x="1404715" y="1411546"/>
          <a:ext cx="9382570" cy="296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31690">
                  <a:extLst>
                    <a:ext uri="{9D8B030D-6E8A-4147-A177-3AD203B41FA5}">
                      <a16:colId xmlns:a16="http://schemas.microsoft.com/office/drawing/2014/main" val="4198121902"/>
                    </a:ext>
                  </a:extLst>
                </a:gridCol>
                <a:gridCol w="1271070">
                  <a:extLst>
                    <a:ext uri="{9D8B030D-6E8A-4147-A177-3AD203B41FA5}">
                      <a16:colId xmlns:a16="http://schemas.microsoft.com/office/drawing/2014/main" val="4264662280"/>
                    </a:ext>
                  </a:extLst>
                </a:gridCol>
                <a:gridCol w="1281384">
                  <a:extLst>
                    <a:ext uri="{9D8B030D-6E8A-4147-A177-3AD203B41FA5}">
                      <a16:colId xmlns:a16="http://schemas.microsoft.com/office/drawing/2014/main" val="2991978319"/>
                    </a:ext>
                  </a:extLst>
                </a:gridCol>
                <a:gridCol w="1233889">
                  <a:extLst>
                    <a:ext uri="{9D8B030D-6E8A-4147-A177-3AD203B41FA5}">
                      <a16:colId xmlns:a16="http://schemas.microsoft.com/office/drawing/2014/main" val="3149155192"/>
                    </a:ext>
                  </a:extLst>
                </a:gridCol>
                <a:gridCol w="3264537">
                  <a:extLst>
                    <a:ext uri="{9D8B030D-6E8A-4147-A177-3AD203B41FA5}">
                      <a16:colId xmlns:a16="http://schemas.microsoft.com/office/drawing/2014/main" val="4184157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Where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Who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When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Time (PY)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Tasks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194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itchFamily="2" charset="2"/>
                        </a:rPr>
                        <a:t>2025-</a:t>
                      </a:r>
                      <a:r>
                        <a:rPr lang="en-GB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Coordination, ion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959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PhD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itchFamily="2" charset="2"/>
                        </a:rPr>
                        <a:t>2025-2026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254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EPFL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 -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Coordination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640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EPFL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Postdoc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itchFamily="2" charset="2"/>
                        </a:rPr>
                        <a:t>2025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Electron cloud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451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EPFL (TBC)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PhD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2025-2028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Photoemission, electron 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192806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Other collaborators</a:t>
                      </a:r>
                    </a:p>
                    <a:p>
                      <a:pPr algn="l"/>
                      <a:r>
                        <a:rPr lang="en-GB" dirty="0"/>
                        <a:t>(Turkey, Mexico, 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~4 staff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Best effort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Electron cloud studies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5861189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EBBAD6-1EA3-2167-7C60-03F101327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ADF0B-D69A-E147-6D4D-8FCC0118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74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1F54D-B539-ACB9-1FDE-BA7CDF3E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99750</TotalTime>
  <Words>815</Words>
  <Application>Microsoft Macintosh PowerPoint</Application>
  <PresentationFormat>Widescreen</PresentationFormat>
  <Paragraphs>175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Optima</vt:lpstr>
      <vt:lpstr>Wingdings</vt:lpstr>
      <vt:lpstr>Office Theme</vt:lpstr>
      <vt:lpstr>Electron cloud and ion effects</vt:lpstr>
      <vt:lpstr>Task overview</vt:lpstr>
      <vt:lpstr>Electron cloud multipacting thresholds </vt:lpstr>
      <vt:lpstr>Electron cloud and beam stability</vt:lpstr>
      <vt:lpstr>Photoemission </vt:lpstr>
      <vt:lpstr>Ion effects</vt:lpstr>
      <vt:lpstr>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1765</cp:revision>
  <dcterms:created xsi:type="dcterms:W3CDTF">2017-07-07T12:54:19Z</dcterms:created>
  <dcterms:modified xsi:type="dcterms:W3CDTF">2025-03-12T09:43:48Z</dcterms:modified>
</cp:coreProperties>
</file>