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5"/>
  </p:notesMasterIdLst>
  <p:sldIdLst>
    <p:sldId id="256" r:id="rId4"/>
    <p:sldId id="316" r:id="rId5"/>
    <p:sldId id="258" r:id="rId6"/>
    <p:sldId id="311" r:id="rId7"/>
    <p:sldId id="310" r:id="rId8"/>
    <p:sldId id="318" r:id="rId9"/>
    <p:sldId id="319" r:id="rId10"/>
    <p:sldId id="320" r:id="rId11"/>
    <p:sldId id="317" r:id="rId12"/>
    <p:sldId id="312" r:id="rId13"/>
    <p:sldId id="315" r:id="rId14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3B035FEC-B7DB-45A1-9532-D96C8BE340EC}">
          <p14:sldIdLst>
            <p14:sldId id="256"/>
            <p14:sldId id="316"/>
            <p14:sldId id="258"/>
            <p14:sldId id="311"/>
            <p14:sldId id="310"/>
            <p14:sldId id="318"/>
            <p14:sldId id="319"/>
            <p14:sldId id="320"/>
            <p14:sldId id="317"/>
            <p14:sldId id="312"/>
            <p14:sldId id="31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D999"/>
    <a:srgbClr val="000000"/>
    <a:srgbClr val="0F124A"/>
    <a:srgbClr val="DFDFDF"/>
    <a:srgbClr val="F6FDA3"/>
    <a:srgbClr val="D4BEF7"/>
    <a:srgbClr val="B8BAFA"/>
    <a:srgbClr val="DBDBE4"/>
    <a:srgbClr val="FFE4DF"/>
    <a:srgbClr val="DAEE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FD4443E-F989-4FC4-A0C8-D5A2AF1F390B}" styleName="Dark Style 1 –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08" autoAdjust="0"/>
    <p:restoredTop sz="94712" autoAdjust="0"/>
  </p:normalViewPr>
  <p:slideViewPr>
    <p:cSldViewPr>
      <p:cViewPr varScale="1">
        <p:scale>
          <a:sx n="128" d="100"/>
          <a:sy n="128" d="100"/>
        </p:scale>
        <p:origin x="168" y="824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12.03.25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7" Type="http://schemas.openxmlformats.org/officeDocument/2006/relationships/image" Target="../media/image18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800" y="1203598"/>
            <a:ext cx="8263350" cy="1790700"/>
          </a:xfrm>
        </p:spPr>
        <p:txBody>
          <a:bodyPr/>
          <a:lstStyle/>
          <a:p>
            <a:br>
              <a:rPr lang="en-US" sz="3200" b="1" cap="none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3200" b="1" cap="none" dirty="0">
                <a:latin typeface="Segoe UI" panose="020B0502040204020203" pitchFamily="34" charset="0"/>
                <a:cs typeface="Segoe UI" panose="020B0502040204020203" pitchFamily="34" charset="0"/>
              </a:rPr>
              <a:t>FCC-</a:t>
            </a:r>
            <a:r>
              <a:rPr lang="en-US" sz="3200" b="1" cap="none" dirty="0" err="1">
                <a:latin typeface="Segoe UI" panose="020B0502040204020203" pitchFamily="34" charset="0"/>
                <a:cs typeface="Segoe UI" panose="020B0502040204020203" pitchFamily="34" charset="0"/>
              </a:rPr>
              <a:t>ee</a:t>
            </a:r>
            <a:r>
              <a:rPr lang="en-US" sz="3200" b="1" cap="none" dirty="0">
                <a:latin typeface="Segoe UI" panose="020B0502040204020203" pitchFamily="34" charset="0"/>
                <a:cs typeface="Segoe UI" panose="020B0502040204020203" pitchFamily="34" charset="0"/>
              </a:rPr>
              <a:t> Pre-Injector Complex:</a:t>
            </a:r>
            <a:br>
              <a:rPr lang="en-US" sz="3200" b="1" cap="none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3200" b="1" cap="none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br>
              <a:rPr lang="en-US" sz="3200" b="1" cap="none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3200" b="1" cap="none" dirty="0">
                <a:latin typeface="Segoe UI" panose="020B0502040204020203" pitchFamily="34" charset="0"/>
                <a:cs typeface="Segoe UI" panose="020B0502040204020203" pitchFamily="34" charset="0"/>
              </a:rPr>
              <a:t>Linac Studies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508" y="4443958"/>
            <a:ext cx="8856984" cy="51872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400" dirty="0">
                <a:latin typeface="Segoe UI" panose="020F0502020204030204" pitchFamily="34" charset="0"/>
                <a:cs typeface="Segoe UI" panose="020F0502020204030204" pitchFamily="34" charset="0"/>
              </a:rPr>
              <a:t>Andrea Latina</a:t>
            </a:r>
            <a:endParaRPr lang="en-GB" sz="2400" baseline="30000" dirty="0">
              <a:latin typeface="Segoe UI" panose="020F0502020204030204" pitchFamily="34" charset="0"/>
              <a:cs typeface="Segoe UI" panose="020F0502020204030204" pitchFamily="34" charset="0"/>
            </a:endParaRPr>
          </a:p>
        </p:txBody>
      </p:sp>
      <p:pic>
        <p:nvPicPr>
          <p:cNvPr id="5" name="Picture 2" descr="Logo: CERN (EIROforum member) | ESO Schweiz">
            <a:extLst>
              <a:ext uri="{FF2B5EF4-FFF2-40B4-BE49-F238E27FC236}">
                <a16:creationId xmlns:a16="http://schemas.microsoft.com/office/drawing/2014/main" id="{4CFC1509-DA8C-E526-6FB7-7D403AE0CE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23478"/>
            <a:ext cx="595107" cy="582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Bild 24" descr="PSI-Logo_narrow_30k.eps">
            <a:extLst>
              <a:ext uri="{FF2B5EF4-FFF2-40B4-BE49-F238E27FC236}">
                <a16:creationId xmlns:a16="http://schemas.microsoft.com/office/drawing/2014/main" id="{4B28F479-3A00-1E17-AEBE-31CF671971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904954" y="180813"/>
            <a:ext cx="1131279" cy="3027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2FBA4E-4D5B-BDBC-7F50-98E34AEC64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4248" y="74435"/>
            <a:ext cx="1017614" cy="1017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5CF74-A57E-A291-AEDC-F4BE37D6CB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989383B3-8BA0-76FD-939D-A758F520A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687564"/>
            <a:ext cx="8263350" cy="804066"/>
          </a:xfrm>
        </p:spPr>
        <p:txBody>
          <a:bodyPr/>
          <a:lstStyle/>
          <a:p>
            <a:r>
              <a:rPr lang="en-GB" sz="3200" b="1" dirty="0">
                <a:latin typeface="Segoe UI" panose="020B0502040204020203" pitchFamily="34" charset="0"/>
                <a:cs typeface="Segoe UI" panose="020B0502040204020203" pitchFamily="34" charset="0"/>
              </a:rPr>
              <a:t>Experimental verifications</a:t>
            </a:r>
            <a:endParaRPr lang="en-US" dirty="0"/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CA78C120-DBFF-508B-CD8D-F9DC54F9E1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72A0BCF-2B31-F933-BFEB-6E8A999AA0F3}"/>
              </a:ext>
            </a:extLst>
          </p:cNvPr>
          <p:cNvGrpSpPr/>
          <p:nvPr/>
        </p:nvGrpSpPr>
        <p:grpSpPr>
          <a:xfrm>
            <a:off x="6893653" y="48556"/>
            <a:ext cx="1710795" cy="290946"/>
            <a:chOff x="6595801" y="-1544"/>
            <a:chExt cx="1710795" cy="290946"/>
          </a:xfrm>
        </p:grpSpPr>
        <p:pic>
          <p:nvPicPr>
            <p:cNvPr id="24" name="Picture 2" descr="Logo: CERN (EIROforum member) | ESO Schweiz">
              <a:extLst>
                <a:ext uri="{FF2B5EF4-FFF2-40B4-BE49-F238E27FC236}">
                  <a16:creationId xmlns:a16="http://schemas.microsoft.com/office/drawing/2014/main" id="{AFBB23F3-8541-66BA-2C34-04A8B6914B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5801" y="-1544"/>
              <a:ext cx="280455" cy="27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Bild 24" descr="PSI-Logo_narrow_30k.eps">
              <a:extLst>
                <a:ext uri="{FF2B5EF4-FFF2-40B4-BE49-F238E27FC236}">
                  <a16:creationId xmlns:a16="http://schemas.microsoft.com/office/drawing/2014/main" id="{284EDDDB-CB0A-352D-C93E-17AAC225E3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-38293"/>
            <a:stretch/>
          </p:blipFill>
          <p:spPr bwMode="auto">
            <a:xfrm>
              <a:off x="7565273" y="15082"/>
              <a:ext cx="741323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17B1D8C9-A448-4C3C-8F64-735D4D6B75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31503"/>
            <a:stretch/>
          </p:blipFill>
          <p:spPr>
            <a:xfrm>
              <a:off x="7020522" y="-1544"/>
              <a:ext cx="400484" cy="274320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6E702B11-892E-F84F-AEDC-188ED7EBA57B}"/>
              </a:ext>
            </a:extLst>
          </p:cNvPr>
          <p:cNvSpPr txBox="1"/>
          <p:nvPr/>
        </p:nvSpPr>
        <p:spPr>
          <a:xfrm>
            <a:off x="251520" y="1479431"/>
            <a:ext cx="826335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Experimental programme being discussed with</a:t>
            </a:r>
          </a:p>
          <a:p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	- </a:t>
            </a:r>
            <a:r>
              <a:rPr lang="en-GB" sz="1400" b="1" dirty="0">
                <a:latin typeface="Segoe UI" panose="020B0502040204020203" pitchFamily="34" charset="0"/>
                <a:cs typeface="Segoe UI" panose="020B0502040204020203" pitchFamily="34" charset="0"/>
                <a:sym typeface="Wingdings" pitchFamily="2" charset="2"/>
              </a:rPr>
              <a:t>FACET-II</a:t>
            </a: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  <a:sym typeface="Wingdings" pitchFamily="2" charset="2"/>
              </a:rPr>
              <a:t> (B. O’Shea, SLAC) – Experiment approved. Some resources from SLAC.</a:t>
            </a:r>
          </a:p>
          <a:p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  <a:sym typeface="Wingdings" pitchFamily="2" charset="2"/>
              </a:rPr>
              <a:t>	- </a:t>
            </a:r>
            <a:r>
              <a:rPr lang="en-GB" sz="1400" b="1" dirty="0" err="1">
                <a:latin typeface="Segoe UI" panose="020B0502040204020203" pitchFamily="34" charset="0"/>
                <a:cs typeface="Segoe UI" panose="020B0502040204020203" pitchFamily="34" charset="0"/>
                <a:sym typeface="Wingdings" pitchFamily="2" charset="2"/>
              </a:rPr>
              <a:t>SuperKEKB</a:t>
            </a:r>
            <a:endParaRPr lang="en-GB" sz="1400" b="1" dirty="0">
              <a:latin typeface="Segoe UI" panose="020B0502040204020203" pitchFamily="34" charset="0"/>
              <a:cs typeface="Segoe UI" panose="020B0502040204020203" pitchFamily="34" charset="0"/>
              <a:sym typeface="Wingdings" pitchFamily="2" charset="2"/>
            </a:endParaRPr>
          </a:p>
          <a:p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  <a:sym typeface="Wingdings" pitchFamily="2" charset="2"/>
              </a:rPr>
              <a:t>	- </a:t>
            </a:r>
            <a:r>
              <a:rPr lang="en-GB" sz="1400" b="1" dirty="0">
                <a:latin typeface="Segoe UI" panose="020B0502040204020203" pitchFamily="34" charset="0"/>
                <a:cs typeface="Segoe UI" panose="020B0502040204020203" pitchFamily="34" charset="0"/>
                <a:sym typeface="Wingdings" pitchFamily="2" charset="2"/>
              </a:rPr>
              <a:t>CLEAR</a:t>
            </a:r>
          </a:p>
          <a:p>
            <a:endParaRPr lang="en-GB" sz="1400" b="1" dirty="0">
              <a:latin typeface="Segoe UI" panose="020B0502040204020203" pitchFamily="34" charset="0"/>
              <a:cs typeface="Segoe UI" panose="020B0502040204020203" pitchFamily="34" charset="0"/>
              <a:sym typeface="Wingdings" pitchFamily="2" charset="2"/>
            </a:endParaRPr>
          </a:p>
          <a:p>
            <a:endParaRPr lang="en-GB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AutoNum type="arabicParenR"/>
            </a:pPr>
            <a:endParaRPr lang="en-GB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AutoNum type="arabicParenR"/>
            </a:pPr>
            <a:r>
              <a:rPr lang="en-GB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Emittance versus bunch compression at </a:t>
            </a:r>
            <a:r>
              <a:rPr lang="en-GB" sz="14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nC</a:t>
            </a:r>
            <a:r>
              <a:rPr lang="en-GB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 charge (FACET-II)</a:t>
            </a:r>
          </a:p>
          <a:p>
            <a:pPr marL="342900" indent="-342900">
              <a:buAutoNum type="arabicParenR"/>
            </a:pPr>
            <a:endParaRPr lang="en-GB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AutoNum type="arabicParenR"/>
            </a:pPr>
            <a:r>
              <a:rPr lang="en-GB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Transverse jitter amplification and damping (FACET-II, </a:t>
            </a:r>
            <a:r>
              <a:rPr lang="en-GB" sz="14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SuperKEKB</a:t>
            </a:r>
            <a:r>
              <a:rPr lang="en-GB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</a:p>
          <a:p>
            <a:pPr marL="342900" indent="-342900">
              <a:buAutoNum type="arabicParenR"/>
            </a:pPr>
            <a:endParaRPr lang="en-GB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AutoNum type="arabicParenR"/>
            </a:pPr>
            <a:r>
              <a:rPr lang="en-GB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Bunch generation for top-up injection: charge scan from 0 to 5 </a:t>
            </a:r>
            <a:r>
              <a:rPr lang="en-GB" sz="14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nC</a:t>
            </a:r>
            <a:r>
              <a:rPr lang="en-GB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 (FACET-II ?)</a:t>
            </a:r>
          </a:p>
          <a:p>
            <a:pPr marL="342900" indent="-342900">
              <a:buAutoNum type="arabicParenR"/>
            </a:pPr>
            <a:endParaRPr lang="en-GB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AutoNum type="arabicParenR"/>
            </a:pPr>
            <a:r>
              <a:rPr lang="en-GB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Energy compressor (FACET-II ?)</a:t>
            </a:r>
          </a:p>
        </p:txBody>
      </p:sp>
    </p:spTree>
    <p:extLst>
      <p:ext uri="{BB962C8B-B14F-4D97-AF65-F5344CB8AC3E}">
        <p14:creationId xmlns:p14="http://schemas.microsoft.com/office/powerpoint/2010/main" val="3720327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45B66C-DD0F-27B7-CB57-3B4501173F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66F8B56E-1D9A-DD0D-E101-52E21D024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687564"/>
            <a:ext cx="8263350" cy="804066"/>
          </a:xfrm>
        </p:spPr>
        <p:txBody>
          <a:bodyPr/>
          <a:lstStyle/>
          <a:p>
            <a:r>
              <a:rPr lang="en-GB" sz="3200" b="1" dirty="0">
                <a:latin typeface="Segoe UI" panose="020B0502040204020203" pitchFamily="34" charset="0"/>
                <a:cs typeface="Segoe UI" panose="020B0502040204020203" pitchFamily="34" charset="0"/>
              </a:rPr>
              <a:t>Available and required resources</a:t>
            </a:r>
            <a:endParaRPr lang="en-US" dirty="0"/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B95A4E59-6147-70DA-0591-263C1892F3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EDFDA87-50A0-2F7E-21C4-5F26D2BA6D55}"/>
              </a:ext>
            </a:extLst>
          </p:cNvPr>
          <p:cNvGrpSpPr/>
          <p:nvPr/>
        </p:nvGrpSpPr>
        <p:grpSpPr>
          <a:xfrm>
            <a:off x="6893653" y="48556"/>
            <a:ext cx="1710795" cy="290946"/>
            <a:chOff x="6595801" y="-1544"/>
            <a:chExt cx="1710795" cy="290946"/>
          </a:xfrm>
        </p:grpSpPr>
        <p:pic>
          <p:nvPicPr>
            <p:cNvPr id="24" name="Picture 2" descr="Logo: CERN (EIROforum member) | ESO Schweiz">
              <a:extLst>
                <a:ext uri="{FF2B5EF4-FFF2-40B4-BE49-F238E27FC236}">
                  <a16:creationId xmlns:a16="http://schemas.microsoft.com/office/drawing/2014/main" id="{B0B71F21-2B49-3401-2A17-391F24A19E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5801" y="-1544"/>
              <a:ext cx="280455" cy="27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Bild 24" descr="PSI-Logo_narrow_30k.eps">
              <a:extLst>
                <a:ext uri="{FF2B5EF4-FFF2-40B4-BE49-F238E27FC236}">
                  <a16:creationId xmlns:a16="http://schemas.microsoft.com/office/drawing/2014/main" id="{41268B5C-11B7-80B8-3F5D-1294903D15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-38293"/>
            <a:stretch/>
          </p:blipFill>
          <p:spPr bwMode="auto">
            <a:xfrm>
              <a:off x="7565273" y="15082"/>
              <a:ext cx="741323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072FB498-C4D8-0010-1DE9-712D11797E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31503"/>
            <a:stretch/>
          </p:blipFill>
          <p:spPr>
            <a:xfrm>
              <a:off x="7020522" y="-1544"/>
              <a:ext cx="400484" cy="274320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BB7F4CF-DF30-554F-9A45-9166F1B44695}"/>
              </a:ext>
            </a:extLst>
          </p:cNvPr>
          <p:cNvSpPr txBox="1"/>
          <p:nvPr/>
        </p:nvSpPr>
        <p:spPr>
          <a:xfrm>
            <a:off x="251520" y="1408003"/>
            <a:ext cx="826335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Code development: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Implementation of </a:t>
            </a:r>
            <a:r>
              <a:rPr lang="en-GB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CSR</a:t>
            </a: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 (I am to implement it)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Lattice file format: to be discussed with Xsuite colleagues</a:t>
            </a:r>
          </a:p>
          <a:p>
            <a:pPr marL="285750" indent="-285750">
              <a:buFontTx/>
              <a:buChar char="-"/>
            </a:pPr>
            <a:endParaRPr lang="en-GB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Beam dynamics: </a:t>
            </a: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(help needed)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Design and integration of Bunch Compressor / Energy Compressors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Redesign at different frequencies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FACET-II setup: simulation and experimental verification</a:t>
            </a:r>
          </a:p>
          <a:p>
            <a:pPr marL="285750" indent="-285750">
              <a:buFontTx/>
              <a:buChar char="-"/>
            </a:pPr>
            <a:r>
              <a:rPr lang="en-GB" sz="1400" dirty="0" err="1">
                <a:latin typeface="Segoe UI" panose="020B0502040204020203" pitchFamily="34" charset="0"/>
                <a:cs typeface="Segoe UI" panose="020B0502040204020203" pitchFamily="34" charset="0"/>
              </a:rPr>
              <a:t>SuperKEKB</a:t>
            </a: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1400" dirty="0" err="1">
                <a:latin typeface="Segoe UI" panose="020B0502040204020203" pitchFamily="34" charset="0"/>
                <a:cs typeface="Segoe UI" panose="020B0502040204020203" pitchFamily="34" charset="0"/>
              </a:rPr>
              <a:t>linacs</a:t>
            </a: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: simulation and experimental verification</a:t>
            </a:r>
          </a:p>
          <a:p>
            <a:endParaRPr lang="en-GB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Resources available: 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A fraction of myself</a:t>
            </a:r>
            <a:endParaRPr lang="en-GB" sz="1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Tx/>
              <a:buChar char="-"/>
            </a:pPr>
            <a:r>
              <a:rPr lang="en-GB" sz="1400" dirty="0" err="1">
                <a:latin typeface="Segoe UI" panose="020B0502040204020203" pitchFamily="34" charset="0"/>
                <a:cs typeface="Segoe UI" panose="020B0502040204020203" pitchFamily="34" charset="0"/>
              </a:rPr>
              <a:t>Yongke</a:t>
            </a: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 Zhao, being re-hired as PJAS (but he’ll be shared with WP4 and with some obligations towards LNF-INFN)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latin typeface="Segoe UI" panose="020B0502040204020203" pitchFamily="34" charset="0"/>
                <a:cs typeface="Segoe UI" panose="020B0502040204020203" pitchFamily="34" charset="0"/>
              </a:rPr>
              <a:t>Some help will come from CHART III ?</a:t>
            </a:r>
          </a:p>
        </p:txBody>
      </p:sp>
    </p:spTree>
    <p:extLst>
      <p:ext uri="{BB962C8B-B14F-4D97-AF65-F5344CB8AC3E}">
        <p14:creationId xmlns:p14="http://schemas.microsoft.com/office/powerpoint/2010/main" val="3550309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881E97-A637-536A-95A0-EA33EEFF91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F0CCB26-5039-0E3C-0101-7F1DD14A8B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A32BB7D-C0F2-F604-EA34-D3979B8CB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627534"/>
            <a:ext cx="8263350" cy="80406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3200" b="1" dirty="0">
                <a:latin typeface="Segoe UI" panose="020F0502020204030204" pitchFamily="34" charset="0"/>
                <a:cs typeface="Segoe UI" panose="020F0502020204030204" pitchFamily="34" charset="0"/>
              </a:rPr>
              <a:t>FCC-</a:t>
            </a:r>
            <a:r>
              <a:rPr lang="en-GB" sz="3200" b="1" dirty="0" err="1">
                <a:latin typeface="Segoe UI" panose="020F0502020204030204" pitchFamily="34" charset="0"/>
                <a:cs typeface="Segoe UI" panose="020F0502020204030204" pitchFamily="34" charset="0"/>
              </a:rPr>
              <a:t>ee</a:t>
            </a:r>
            <a:r>
              <a:rPr lang="en-GB" sz="3200" b="1" dirty="0">
                <a:latin typeface="Segoe UI" panose="020F0502020204030204" pitchFamily="34" charset="0"/>
                <a:cs typeface="Segoe UI" panose="020F0502020204030204" pitchFamily="34" charset="0"/>
              </a:rPr>
              <a:t> Injector Study Group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CF01B3-8996-9158-BF4D-3A30C9279799}"/>
              </a:ext>
            </a:extLst>
          </p:cNvPr>
          <p:cNvSpPr txBox="1"/>
          <p:nvPr/>
        </p:nvSpPr>
        <p:spPr>
          <a:xfrm>
            <a:off x="2808514" y="-1850571"/>
            <a:ext cx="611065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CH" sz="3000" dirty="0"/>
              <a:t>10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5D736E-2AA3-2F36-17DD-EB74D33F18B6}"/>
              </a:ext>
            </a:extLst>
          </p:cNvPr>
          <p:cNvSpPr txBox="1"/>
          <p:nvPr/>
        </p:nvSpPr>
        <p:spPr>
          <a:xfrm>
            <a:off x="2046514" y="6694714"/>
            <a:ext cx="184731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endParaRPr lang="en-CH" sz="30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2C283BD-9850-3D9B-8822-A26BDBC9A39E}"/>
              </a:ext>
            </a:extLst>
          </p:cNvPr>
          <p:cNvGrpSpPr/>
          <p:nvPr/>
        </p:nvGrpSpPr>
        <p:grpSpPr>
          <a:xfrm>
            <a:off x="6893653" y="48556"/>
            <a:ext cx="1710795" cy="290946"/>
            <a:chOff x="6595801" y="-1544"/>
            <a:chExt cx="1710795" cy="290946"/>
          </a:xfrm>
        </p:grpSpPr>
        <p:pic>
          <p:nvPicPr>
            <p:cNvPr id="12" name="Picture 2" descr="Logo: CERN (EIROforum member) | ESO Schweiz">
              <a:extLst>
                <a:ext uri="{FF2B5EF4-FFF2-40B4-BE49-F238E27FC236}">
                  <a16:creationId xmlns:a16="http://schemas.microsoft.com/office/drawing/2014/main" id="{87E448D7-C22A-FEA4-9B6C-77B615955A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5801" y="-1544"/>
              <a:ext cx="280455" cy="27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Bild 24" descr="PSI-Logo_narrow_30k.eps">
              <a:extLst>
                <a:ext uri="{FF2B5EF4-FFF2-40B4-BE49-F238E27FC236}">
                  <a16:creationId xmlns:a16="http://schemas.microsoft.com/office/drawing/2014/main" id="{F8692F70-2060-1A7C-1EF8-ADCBE919FC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-38293"/>
            <a:stretch/>
          </p:blipFill>
          <p:spPr bwMode="auto">
            <a:xfrm>
              <a:off x="7565273" y="15082"/>
              <a:ext cx="741323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FF7F6B1-A76A-0E70-DD75-BC0E1912BA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31503"/>
            <a:stretch/>
          </p:blipFill>
          <p:spPr>
            <a:xfrm>
              <a:off x="7020522" y="-1544"/>
              <a:ext cx="400484" cy="274320"/>
            </a:xfrm>
            <a:prstGeom prst="rect">
              <a:avLst/>
            </a:prstGeom>
          </p:spPr>
        </p:pic>
      </p:grp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6E9967E-0DC3-CD53-43AC-1728E04F665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79512" y="1491630"/>
            <a:ext cx="8784976" cy="165618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CHART collaboration. I am referring to the work of three work-packages WP1, WP2, and WP3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GB" dirty="0"/>
              <a:t>Electron Source, Electron and Positron </a:t>
            </a:r>
            <a:r>
              <a:rPr lang="en-GB" dirty="0" err="1"/>
              <a:t>Linacs</a:t>
            </a:r>
            <a:r>
              <a:rPr lang="en-GB" dirty="0"/>
              <a:t> (WP1, WP2, A. </a:t>
            </a:r>
            <a:r>
              <a:rPr lang="en-GB" dirty="0" err="1"/>
              <a:t>Grudiev</a:t>
            </a:r>
            <a:r>
              <a:rPr lang="en-GB" dirty="0"/>
              <a:t>)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GB" dirty="0"/>
              <a:t>Positron Source: Target and Capture System (WP3, I. </a:t>
            </a:r>
            <a:r>
              <a:rPr lang="en-GB" sz="1400" dirty="0" err="1">
                <a:latin typeface="Segoe UI" panose="020F0502020204030204" pitchFamily="34" charset="0"/>
                <a:cs typeface="Segoe UI" panose="020F0502020204030204" pitchFamily="34" charset="0"/>
              </a:rPr>
              <a:t>Chaikovska</a:t>
            </a:r>
            <a:r>
              <a:rPr lang="en-GB" dirty="0"/>
              <a:t>)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GB" dirty="0"/>
              <a:t>Damping Ring and Transfer Lines (WP4, C. </a:t>
            </a:r>
            <a:r>
              <a:rPr lang="en-GB" dirty="0" err="1"/>
              <a:t>Milardi</a:t>
            </a:r>
            <a:r>
              <a:rPr lang="en-GB" dirty="0"/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8E2D12-0C85-3E05-228E-A257F17E412D}"/>
              </a:ext>
            </a:extLst>
          </p:cNvPr>
          <p:cNvSpPr txBox="1"/>
          <p:nvPr/>
        </p:nvSpPr>
        <p:spPr>
          <a:xfrm>
            <a:off x="179512" y="3512975"/>
            <a:ext cx="8784976" cy="14978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b="1" dirty="0">
                <a:latin typeface="Segoe UI" panose="020F0502020204030204" pitchFamily="34" charset="0"/>
                <a:cs typeface="Segoe UI" panose="020F0502020204030204" pitchFamily="34" charset="0"/>
              </a:rPr>
              <a:t>The work so far: CERN closely followed the effort</a:t>
            </a:r>
          </a:p>
          <a:p>
            <a:pPr>
              <a:lnSpc>
                <a:spcPct val="100000"/>
              </a:lnSpc>
            </a:pPr>
            <a:endParaRPr lang="en-GB" sz="1200" b="1" dirty="0">
              <a:latin typeface="Segoe UI" panose="020F0502020204030204" pitchFamily="34" charset="0"/>
              <a:cs typeface="Segoe U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GB" sz="1200" b="1" u="sng" dirty="0">
                <a:latin typeface="Segoe UI" panose="020F0502020204030204" pitchFamily="34" charset="0"/>
                <a:cs typeface="Segoe UI" panose="020F0502020204030204" pitchFamily="34" charset="0"/>
              </a:rPr>
              <a:t>A. Latina</a:t>
            </a:r>
            <a:r>
              <a:rPr lang="en-GB" sz="1200" b="1" baseline="30000" dirty="0">
                <a:latin typeface="Segoe UI" panose="020F0502020204030204" pitchFamily="34" charset="0"/>
                <a:cs typeface="Segoe UI" panose="020F0502020204030204" pitchFamily="34" charset="0"/>
              </a:rPr>
              <a:t>1</a:t>
            </a:r>
            <a:r>
              <a:rPr lang="en-GB" sz="1200" b="1" dirty="0">
                <a:latin typeface="Segoe UI" panose="020F0502020204030204" pitchFamily="34" charset="0"/>
                <a:cs typeface="Segoe UI" panose="020F0502020204030204" pitchFamily="34" charset="0"/>
              </a:rPr>
              <a:t>, (</a:t>
            </a:r>
            <a:r>
              <a:rPr lang="en-GB" sz="1200" b="1" u="sng" dirty="0">
                <a:latin typeface="Segoe UI" panose="020F0502020204030204" pitchFamily="34" charset="0"/>
                <a:cs typeface="Segoe UI" panose="020F0502020204030204" pitchFamily="34" charset="0"/>
              </a:rPr>
              <a:t>Y. Zhao</a:t>
            </a:r>
            <a:r>
              <a:rPr lang="en-GB" sz="1200" b="1" baseline="30000" dirty="0">
                <a:latin typeface="Segoe UI" panose="020F0502020204030204" pitchFamily="34" charset="0"/>
                <a:cs typeface="Segoe UI" panose="020F0502020204030204" pitchFamily="34" charset="0"/>
              </a:rPr>
              <a:t>1</a:t>
            </a:r>
            <a:r>
              <a:rPr lang="en-GB" sz="1200" b="1" dirty="0">
                <a:latin typeface="Segoe UI" panose="020F0502020204030204" pitchFamily="34" charset="0"/>
                <a:cs typeface="Segoe UI" panose="020F0502020204030204" pitchFamily="34" charset="0"/>
              </a:rPr>
              <a:t>), </a:t>
            </a:r>
            <a:r>
              <a:rPr lang="en-GB" sz="1200" b="1" u="sng" dirty="0">
                <a:latin typeface="Segoe UI" panose="020F0502020204030204" pitchFamily="34" charset="0"/>
                <a:cs typeface="Segoe UI" panose="020F0502020204030204" pitchFamily="34" charset="0"/>
              </a:rPr>
              <a:t>H. Bartosik</a:t>
            </a:r>
            <a:r>
              <a:rPr lang="en-GB" sz="1200" b="1" baseline="30000" dirty="0">
                <a:latin typeface="Segoe UI" panose="020F0502020204030204" pitchFamily="34" charset="0"/>
                <a:cs typeface="Segoe UI" panose="020F0502020204030204" pitchFamily="34" charset="0"/>
              </a:rPr>
              <a:t>1</a:t>
            </a:r>
            <a:r>
              <a:rPr lang="en-GB" sz="1200" b="1" dirty="0">
                <a:latin typeface="Segoe UI" panose="020F0502020204030204" pitchFamily="34" charset="0"/>
                <a:cs typeface="Segoe UI" panose="020F0502020204030204" pitchFamily="34" charset="0"/>
              </a:rPr>
              <a:t>, A. Grudiev</a:t>
            </a:r>
            <a:r>
              <a:rPr lang="en-GB" sz="1200" b="1" baseline="30000" dirty="0">
                <a:latin typeface="Segoe UI" panose="020F0502020204030204" pitchFamily="34" charset="0"/>
                <a:cs typeface="Segoe UI" panose="020F0502020204030204" pitchFamily="34" charset="0"/>
              </a:rPr>
              <a:t>1</a:t>
            </a:r>
            <a:r>
              <a:rPr lang="en-GB" sz="1200" b="1" dirty="0">
                <a:latin typeface="Segoe UI" panose="020F0502020204030204" pitchFamily="34" charset="0"/>
                <a:cs typeface="Segoe UI" panose="020F0502020204030204" pitchFamily="34" charset="0"/>
              </a:rPr>
              <a:t>, A. Kurtulus</a:t>
            </a:r>
            <a:r>
              <a:rPr lang="en-GB" sz="1200" b="1" baseline="30000" dirty="0">
                <a:latin typeface="Segoe UI" panose="020F0502020204030204" pitchFamily="34" charset="0"/>
                <a:cs typeface="Segoe UI" panose="020F0502020204030204" pitchFamily="34" charset="0"/>
              </a:rPr>
              <a:t>1</a:t>
            </a:r>
            <a:r>
              <a:rPr lang="en-GB" sz="1200" b="1" dirty="0">
                <a:latin typeface="Segoe UI" panose="020F0502020204030204" pitchFamily="34" charset="0"/>
                <a:cs typeface="Segoe UI" panose="020F0502020204030204" pitchFamily="34" charset="0"/>
              </a:rPr>
              <a:t>, S. Doebert</a:t>
            </a:r>
            <a:r>
              <a:rPr lang="en-GB" sz="1200" b="1" baseline="30000" dirty="0">
                <a:latin typeface="Segoe UI" panose="020F0502020204030204" pitchFamily="34" charset="0"/>
                <a:cs typeface="Segoe UI" panose="020F0502020204030204" pitchFamily="34" charset="0"/>
              </a:rPr>
              <a:t>1</a:t>
            </a:r>
            <a:r>
              <a:rPr lang="en-GB" sz="1200" b="1" dirty="0">
                <a:latin typeface="Segoe UI" panose="020F0502020204030204" pitchFamily="34" charset="0"/>
                <a:cs typeface="Segoe UI" panose="020F0502020204030204" pitchFamily="34" charset="0"/>
              </a:rPr>
              <a:t>, Z. Vostrel</a:t>
            </a:r>
            <a:r>
              <a:rPr lang="en-GB" sz="1200" b="1" baseline="30000" dirty="0">
                <a:latin typeface="Segoe UI" panose="020F0502020204030204" pitchFamily="34" charset="0"/>
                <a:cs typeface="Segoe UI" panose="020F0502020204030204" pitchFamily="34" charset="0"/>
              </a:rPr>
              <a:t>1</a:t>
            </a:r>
            <a:r>
              <a:rPr lang="en-GB" sz="1200" b="1" dirty="0">
                <a:latin typeface="Segoe UI" panose="020F0502020204030204" pitchFamily="34" charset="0"/>
                <a:cs typeface="Segoe UI" panose="020F0502020204030204" pitchFamily="34" charset="0"/>
              </a:rPr>
              <a:t>, </a:t>
            </a:r>
          </a:p>
          <a:p>
            <a:pPr>
              <a:lnSpc>
                <a:spcPct val="100000"/>
              </a:lnSpc>
            </a:pPr>
            <a:r>
              <a:rPr lang="en-GB" sz="1200" b="0" dirty="0">
                <a:latin typeface="Segoe UI" panose="020F0502020204030204" pitchFamily="34" charset="0"/>
                <a:cs typeface="Segoe UI" panose="020F0502020204030204" pitchFamily="34" charset="0"/>
              </a:rPr>
              <a:t>S. Bettoni</a:t>
            </a:r>
            <a:r>
              <a:rPr lang="en-GB" sz="1200" b="0" baseline="30000" dirty="0">
                <a:latin typeface="Segoe UI" panose="020F0502020204030204" pitchFamily="34" charset="0"/>
                <a:cs typeface="Segoe UI" panose="020F0502020204030204" pitchFamily="34" charset="0"/>
              </a:rPr>
              <a:t>2</a:t>
            </a:r>
            <a:r>
              <a:rPr lang="en-GB" sz="1200" b="0" dirty="0">
                <a:latin typeface="Segoe UI" panose="020F0502020204030204" pitchFamily="34" charset="0"/>
                <a:cs typeface="Segoe UI" panose="020F0502020204030204" pitchFamily="34" charset="0"/>
              </a:rPr>
              <a:t>, P. Craievich</a:t>
            </a:r>
            <a:r>
              <a:rPr lang="en-GB" sz="1200" b="0" baseline="30000" dirty="0">
                <a:latin typeface="Segoe UI" panose="020F0502020204030204" pitchFamily="34" charset="0"/>
                <a:cs typeface="Segoe UI" panose="020F0502020204030204" pitchFamily="34" charset="0"/>
              </a:rPr>
              <a:t>2</a:t>
            </a:r>
            <a:r>
              <a:rPr lang="en-GB" sz="1200" b="0" dirty="0">
                <a:latin typeface="Segoe UI" panose="020F0502020204030204" pitchFamily="34" charset="0"/>
                <a:cs typeface="Segoe UI" panose="020F0502020204030204" pitchFamily="34" charset="0"/>
              </a:rPr>
              <a:t>, J.-Y. Raguin</a:t>
            </a:r>
            <a:r>
              <a:rPr lang="en-GB" sz="1200" b="0" baseline="30000" dirty="0">
                <a:latin typeface="Segoe UI" panose="020F0502020204030204" pitchFamily="34" charset="0"/>
                <a:cs typeface="Segoe UI" panose="020F0502020204030204" pitchFamily="34" charset="0"/>
              </a:rPr>
              <a:t>2</a:t>
            </a:r>
            <a:r>
              <a:rPr lang="en-GB" sz="1200" b="0" dirty="0">
                <a:latin typeface="Segoe UI" panose="020F0502020204030204" pitchFamily="34" charset="0"/>
                <a:cs typeface="Segoe UI" panose="020F0502020204030204" pitchFamily="34" charset="0"/>
              </a:rPr>
              <a:t>, R. Zennaro</a:t>
            </a:r>
            <a:r>
              <a:rPr lang="en-GB" sz="1200" b="0" baseline="30000" dirty="0">
                <a:latin typeface="Segoe UI" panose="020F0502020204030204" pitchFamily="34" charset="0"/>
                <a:cs typeface="Segoe UI" panose="020F0502020204030204" pitchFamily="34" charset="0"/>
              </a:rPr>
              <a:t>2</a:t>
            </a:r>
            <a:r>
              <a:rPr lang="en-GB" sz="1200" b="0" dirty="0">
                <a:latin typeface="Segoe UI" panose="020F0502020204030204" pitchFamily="34" charset="0"/>
                <a:cs typeface="Segoe UI" panose="020F0502020204030204" pitchFamily="34" charset="0"/>
              </a:rPr>
              <a:t>, I. Chaikovska</a:t>
            </a:r>
            <a:r>
              <a:rPr lang="en-GB" sz="1200" b="0" baseline="30000" dirty="0">
                <a:latin typeface="Segoe UI" panose="020F0502020204030204" pitchFamily="34" charset="0"/>
                <a:cs typeface="Segoe UI" panose="020F0502020204030204" pitchFamily="34" charset="0"/>
              </a:rPr>
              <a:t>3</a:t>
            </a:r>
            <a:r>
              <a:rPr lang="en-GB" sz="1200" b="0" dirty="0">
                <a:latin typeface="Segoe UI" panose="020F0502020204030204" pitchFamily="34" charset="0"/>
                <a:cs typeface="Segoe UI" panose="020F0502020204030204" pitchFamily="34" charset="0"/>
              </a:rPr>
              <a:t>, F. Alharthi</a:t>
            </a:r>
            <a:r>
              <a:rPr lang="en-GB" sz="1200" b="0" baseline="30000" dirty="0">
                <a:latin typeface="Segoe UI" panose="020F0502020204030204" pitchFamily="34" charset="0"/>
                <a:cs typeface="Segoe UI" panose="020F0502020204030204" pitchFamily="34" charset="0"/>
              </a:rPr>
              <a:t>3</a:t>
            </a:r>
            <a:r>
              <a:rPr lang="en-GB" sz="1200" b="0" dirty="0">
                <a:latin typeface="Segoe UI" panose="020F0502020204030204" pitchFamily="34" charset="0"/>
                <a:cs typeface="Segoe UI" panose="020F0502020204030204" pitchFamily="34" charset="0"/>
              </a:rPr>
              <a:t>, Y. Wang</a:t>
            </a:r>
            <a:r>
              <a:rPr lang="en-GB" sz="1200" b="0" baseline="30000" dirty="0">
                <a:latin typeface="Segoe UI" panose="020F0502020204030204" pitchFamily="34" charset="0"/>
                <a:cs typeface="Segoe UI" panose="020F0502020204030204" pitchFamily="34" charset="0"/>
              </a:rPr>
              <a:t>3</a:t>
            </a:r>
            <a:endParaRPr lang="en-GB" sz="1200" b="0" dirty="0">
              <a:latin typeface="Segoe UI" panose="020F0502020204030204" pitchFamily="34" charset="0"/>
              <a:cs typeface="Segoe UI" panose="020F0502020204030204" pitchFamily="34" charset="0"/>
            </a:endParaRPr>
          </a:p>
          <a:p>
            <a:pPr algn="l">
              <a:lnSpc>
                <a:spcPct val="100000"/>
              </a:lnSpc>
            </a:pPr>
            <a:endParaRPr lang="en-GB" sz="1000" baseline="30000" dirty="0">
              <a:latin typeface="Segoe UI" panose="020F0502020204030204" pitchFamily="34" charset="0"/>
              <a:cs typeface="Segoe UI" panose="020F0502020204030204" pitchFamily="34" charset="0"/>
            </a:endParaRPr>
          </a:p>
          <a:p>
            <a:pPr algn="l">
              <a:lnSpc>
                <a:spcPct val="100000"/>
              </a:lnSpc>
            </a:pPr>
            <a:endParaRPr lang="en-GB" sz="1000" baseline="30000" dirty="0">
              <a:latin typeface="Segoe UI" panose="020F0502020204030204" pitchFamily="34" charset="0"/>
              <a:cs typeface="Segoe UI" panose="020F0502020204030204" pitchFamily="34" charset="0"/>
            </a:endParaRPr>
          </a:p>
          <a:p>
            <a:pPr algn="l">
              <a:lnSpc>
                <a:spcPct val="100000"/>
              </a:lnSpc>
            </a:pPr>
            <a:r>
              <a:rPr lang="en-GB" sz="1000" baseline="30000" dirty="0">
                <a:latin typeface="Segoe UI" panose="020F0502020204030204" pitchFamily="34" charset="0"/>
                <a:cs typeface="Segoe UI" panose="020F0502020204030204" pitchFamily="34" charset="0"/>
              </a:rPr>
              <a:t>1</a:t>
            </a:r>
            <a:r>
              <a:rPr lang="en-GB" sz="1000" b="0" dirty="0">
                <a:latin typeface="Segoe UI" panose="020F0502020204030204" pitchFamily="34" charset="0"/>
                <a:cs typeface="Segoe UI" panose="020F0502020204030204" pitchFamily="34" charset="0"/>
              </a:rPr>
              <a:t> CERN, Geneva (Switzerland)</a:t>
            </a:r>
            <a:br>
              <a:rPr lang="en-GB" sz="1000" b="0" baseline="30000" dirty="0">
                <a:latin typeface="Segoe UI" panose="020F0502020204030204" pitchFamily="34" charset="0"/>
                <a:cs typeface="Segoe UI" panose="020F0502020204030204" pitchFamily="34" charset="0"/>
              </a:rPr>
            </a:br>
            <a:r>
              <a:rPr lang="en-GB" sz="1000" b="0" baseline="30000" dirty="0">
                <a:latin typeface="Segoe UI" panose="020F0502020204030204" pitchFamily="34" charset="0"/>
                <a:cs typeface="Segoe UI" panose="020F0502020204030204" pitchFamily="34" charset="0"/>
              </a:rPr>
              <a:t>2</a:t>
            </a:r>
            <a:r>
              <a:rPr lang="en-GB" sz="1000" b="0" dirty="0">
                <a:latin typeface="Segoe UI" panose="020F0502020204030204" pitchFamily="34" charset="0"/>
                <a:cs typeface="Segoe UI" panose="020F0502020204030204" pitchFamily="34" charset="0"/>
              </a:rPr>
              <a:t> Paul Scherrer </a:t>
            </a:r>
            <a:r>
              <a:rPr lang="en-GB" sz="1000" b="0" dirty="0" err="1">
                <a:latin typeface="Segoe UI" panose="020F0502020204030204" pitchFamily="34" charset="0"/>
                <a:cs typeface="Segoe UI" panose="020F0502020204030204" pitchFamily="34" charset="0"/>
              </a:rPr>
              <a:t>Institut</a:t>
            </a:r>
            <a:r>
              <a:rPr lang="en-GB" sz="1000" b="0" dirty="0">
                <a:latin typeface="Segoe UI" panose="020F0502020204030204" pitchFamily="34" charset="0"/>
                <a:cs typeface="Segoe UI" panose="020F0502020204030204" pitchFamily="34" charset="0"/>
              </a:rPr>
              <a:t>, </a:t>
            </a:r>
            <a:r>
              <a:rPr lang="en-GB" sz="1000" b="0" dirty="0" err="1">
                <a:latin typeface="Segoe UI" panose="020F0502020204030204" pitchFamily="34" charset="0"/>
                <a:cs typeface="Segoe UI" panose="020F0502020204030204" pitchFamily="34" charset="0"/>
              </a:rPr>
              <a:t>Villigen</a:t>
            </a:r>
            <a:r>
              <a:rPr lang="en-GB" sz="1000" b="0" dirty="0">
                <a:latin typeface="Segoe UI" panose="020F0502020204030204" pitchFamily="34" charset="0"/>
                <a:cs typeface="Segoe UI" panose="020F0502020204030204" pitchFamily="34" charset="0"/>
              </a:rPr>
              <a:t> (Switzerland)</a:t>
            </a:r>
            <a:br>
              <a:rPr lang="en-GB" sz="1000" b="0" dirty="0">
                <a:latin typeface="Segoe UI" panose="020F0502020204030204" pitchFamily="34" charset="0"/>
                <a:cs typeface="Segoe UI" panose="020F0502020204030204" pitchFamily="34" charset="0"/>
              </a:rPr>
            </a:br>
            <a:r>
              <a:rPr lang="en-GB" sz="1000" b="0" baseline="30000" dirty="0">
                <a:latin typeface="Segoe UI" panose="020F0502020204030204" pitchFamily="34" charset="0"/>
                <a:cs typeface="Segoe UI" panose="020F0502020204030204" pitchFamily="34" charset="0"/>
              </a:rPr>
              <a:t>3</a:t>
            </a:r>
            <a:r>
              <a:rPr lang="en-GB" sz="1000" b="0" dirty="0">
                <a:latin typeface="Segoe UI" panose="020F0502020204030204" pitchFamily="34" charset="0"/>
                <a:cs typeface="Segoe UI" panose="020F0502020204030204" pitchFamily="34" charset="0"/>
              </a:rPr>
              <a:t> </a:t>
            </a:r>
            <a:r>
              <a:rPr lang="en-GB" sz="1000" b="0" dirty="0" err="1">
                <a:latin typeface="Segoe UI" panose="020F0502020204030204" pitchFamily="34" charset="0"/>
                <a:cs typeface="Segoe UI" panose="020F0502020204030204" pitchFamily="34" charset="0"/>
              </a:rPr>
              <a:t>IJCLab</a:t>
            </a:r>
            <a:r>
              <a:rPr lang="en-GB" sz="1000" b="0" dirty="0">
                <a:latin typeface="Segoe UI" panose="020F0502020204030204" pitchFamily="34" charset="0"/>
                <a:cs typeface="Segoe UI" panose="020F0502020204030204" pitchFamily="34" charset="0"/>
              </a:rPr>
              <a:t>, Orsay (France)</a:t>
            </a:r>
          </a:p>
        </p:txBody>
      </p:sp>
    </p:spTree>
    <p:extLst>
      <p:ext uri="{BB962C8B-B14F-4D97-AF65-F5344CB8AC3E}">
        <p14:creationId xmlns:p14="http://schemas.microsoft.com/office/powerpoint/2010/main" val="1548447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4256" y="1272692"/>
            <a:ext cx="8008184" cy="3675322"/>
          </a:xfrm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300" dirty="0">
                <a:latin typeface="Segoe UI" panose="020B0502040204020203" pitchFamily="34" charset="0"/>
                <a:cs typeface="Segoe UI" panose="020B0502040204020203" pitchFamily="34" charset="0"/>
              </a:rPr>
              <a:t>CHART I and CHART II - finished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sz="1300" dirty="0">
                <a:latin typeface="Segoe UI" panose="020B0502040204020203" pitchFamily="34" charset="0"/>
                <a:cs typeface="Segoe UI" panose="020B0502040204020203" pitchFamily="34" charset="0"/>
              </a:rPr>
              <a:t>Mid-term Review end of 2023 </a:t>
            </a:r>
            <a:r>
              <a:rPr lang="en-US" sz="1300" dirty="0">
                <a:latin typeface="Segoe UI" panose="020B0502040204020203" pitchFamily="34" charset="0"/>
                <a:cs typeface="Segoe UI" panose="020B0502040204020203" pitchFamily="34" charset="0"/>
                <a:sym typeface="Wingdings" pitchFamily="2" charset="2"/>
              </a:rPr>
              <a:t> Report in Feb 2024</a:t>
            </a:r>
          </a:p>
          <a:p>
            <a:pPr marL="758250" lvl="1" indent="-285750">
              <a:lnSpc>
                <a:spcPct val="100000"/>
              </a:lnSpc>
              <a:buFontTx/>
              <a:buChar char="-"/>
            </a:pPr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  <a:sym typeface="Wingdings" pitchFamily="2" charset="2"/>
              </a:rPr>
              <a:t>“Focus on cost-effectiveness, reduced power consumption, and beam stability”</a:t>
            </a:r>
          </a:p>
          <a:p>
            <a:pPr marL="758250" lvl="1" indent="-285750">
              <a:lnSpc>
                <a:spcPct val="100000"/>
              </a:lnSpc>
              <a:buFontTx/>
              <a:buChar char="-"/>
            </a:pPr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  <a:sym typeface="Wingdings" pitchFamily="2" charset="2"/>
              </a:rPr>
              <a:t>Substantial design changes:</a:t>
            </a:r>
          </a:p>
          <a:p>
            <a:pPr marL="1406250" lvl="2" indent="-285750">
              <a:lnSpc>
                <a:spcPct val="100000"/>
              </a:lnSpc>
              <a:buFontTx/>
              <a:buChar char="-"/>
            </a:pPr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  <a:sym typeface="Wingdings" pitchFamily="2" charset="2"/>
              </a:rPr>
              <a:t>RF frequency</a:t>
            </a:r>
          </a:p>
          <a:p>
            <a:pPr marL="1406250" lvl="2" indent="-285750">
              <a:lnSpc>
                <a:spcPct val="100000"/>
              </a:lnSpc>
              <a:buFontTx/>
              <a:buChar char="-"/>
            </a:pPr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  <a:sym typeface="Wingdings" pitchFamily="2" charset="2"/>
              </a:rPr>
              <a:t>DR energy (1.54 -&gt; 2.86 GeV)</a:t>
            </a:r>
          </a:p>
          <a:p>
            <a:pPr marL="1406250" lvl="2" indent="-285750">
              <a:lnSpc>
                <a:spcPct val="100000"/>
              </a:lnSpc>
              <a:buFontTx/>
              <a:buChar char="-"/>
            </a:pPr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  <a:sym typeface="Wingdings" pitchFamily="2" charset="2"/>
              </a:rPr>
              <a:t>Rep. rate </a:t>
            </a:r>
          </a:p>
          <a:p>
            <a:pPr marL="1406250" lvl="2" indent="-285750">
              <a:lnSpc>
                <a:spcPct val="100000"/>
              </a:lnSpc>
              <a:buFontTx/>
              <a:buChar char="-"/>
            </a:pPr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  <a:sym typeface="Wingdings" pitchFamily="2" charset="2"/>
              </a:rPr>
              <a:t>Overall Layout</a:t>
            </a:r>
            <a:endParaRPr lang="en-US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406250" lvl="2" indent="-285750">
              <a:lnSpc>
                <a:spcPct val="100000"/>
              </a:lnSpc>
              <a:buFontTx/>
              <a:buChar char="-"/>
            </a:pPr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  <a:sym typeface="Wingdings" pitchFamily="2" charset="2"/>
              </a:rPr>
              <a:t>Train structure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sz="1300" dirty="0">
                <a:latin typeface="Segoe UI" panose="020B0502040204020203" pitchFamily="34" charset="0"/>
                <a:cs typeface="Segoe UI" panose="020B0502040204020203" pitchFamily="34" charset="0"/>
              </a:rPr>
              <a:t>Feasibility Report end of 2024</a:t>
            </a:r>
          </a:p>
          <a:p>
            <a:pPr marL="758250" lvl="1" indent="-285750">
              <a:lnSpc>
                <a:spcPct val="100000"/>
              </a:lnSpc>
              <a:buFontTx/>
              <a:buChar char="-"/>
            </a:pPr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Completed by the end of 2024</a:t>
            </a:r>
          </a:p>
          <a:p>
            <a:pPr marL="1406250" lvl="2" indent="-285750">
              <a:lnSpc>
                <a:spcPct val="100000"/>
              </a:lnSpc>
              <a:buFontTx/>
              <a:buChar char="-"/>
            </a:pPr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Simplified layout</a:t>
            </a:r>
          </a:p>
          <a:p>
            <a:pPr marL="1406250" lvl="2" indent="-285750">
              <a:lnSpc>
                <a:spcPct val="100000"/>
              </a:lnSpc>
              <a:buFontTx/>
              <a:buChar char="-"/>
            </a:pPr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Improved efficiency</a:t>
            </a:r>
          </a:p>
          <a:p>
            <a:pPr marL="1406250" lvl="2" indent="-285750">
              <a:lnSpc>
                <a:spcPct val="100000"/>
              </a:lnSpc>
              <a:buFontTx/>
              <a:buChar char="-"/>
            </a:pPr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Improved beam stability</a:t>
            </a:r>
          </a:p>
          <a:p>
            <a:pPr marL="1406250" lvl="2" indent="-285750">
              <a:lnSpc>
                <a:spcPct val="100000"/>
              </a:lnSpc>
              <a:buFontTx/>
              <a:buChar char="-"/>
            </a:pPr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It’s the current baseline</a:t>
            </a:r>
          </a:p>
          <a:p>
            <a:pPr marL="1406250" lvl="2" indent="-285750">
              <a:lnSpc>
                <a:spcPct val="100000"/>
              </a:lnSpc>
              <a:buFontTx/>
              <a:buChar char="-"/>
            </a:pPr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More work to do.</a:t>
            </a:r>
          </a:p>
          <a:p>
            <a:pPr>
              <a:lnSpc>
                <a:spcPct val="100000"/>
              </a:lnSpc>
            </a:pPr>
            <a:r>
              <a:rPr lang="en-US" sz="1300" dirty="0">
                <a:latin typeface="Segoe UI" panose="020B0502040204020203" pitchFamily="34" charset="0"/>
                <a:cs typeface="Segoe UI" panose="020B0502040204020203" pitchFamily="34" charset="0"/>
              </a:rPr>
              <a:t>CHART III – Starting soon (?)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699542"/>
            <a:ext cx="8263350" cy="804066"/>
          </a:xfrm>
        </p:spPr>
        <p:txBody>
          <a:bodyPr/>
          <a:lstStyle/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Status of CHART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A3BDD3-7D84-0149-D8F3-688E0928C776}"/>
              </a:ext>
            </a:extLst>
          </p:cNvPr>
          <p:cNvSpPr txBox="1"/>
          <p:nvPr/>
        </p:nvSpPr>
        <p:spPr>
          <a:xfrm>
            <a:off x="2808514" y="-1850571"/>
            <a:ext cx="611065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CH" sz="3000" dirty="0"/>
              <a:t>10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EDC1C9-119E-2266-290A-36D218F6B0A9}"/>
              </a:ext>
            </a:extLst>
          </p:cNvPr>
          <p:cNvSpPr txBox="1"/>
          <p:nvPr/>
        </p:nvSpPr>
        <p:spPr>
          <a:xfrm>
            <a:off x="2046514" y="6694714"/>
            <a:ext cx="184731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endParaRPr lang="en-CH" sz="30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C0DE476-E779-D734-81A6-69EF5D28CB06}"/>
              </a:ext>
            </a:extLst>
          </p:cNvPr>
          <p:cNvGrpSpPr/>
          <p:nvPr/>
        </p:nvGrpSpPr>
        <p:grpSpPr>
          <a:xfrm>
            <a:off x="6893653" y="48556"/>
            <a:ext cx="1710795" cy="290946"/>
            <a:chOff x="6595801" y="-1544"/>
            <a:chExt cx="1710795" cy="290946"/>
          </a:xfrm>
        </p:grpSpPr>
        <p:pic>
          <p:nvPicPr>
            <p:cNvPr id="12" name="Picture 2" descr="Logo: CERN (EIROforum member) | ESO Schweiz">
              <a:extLst>
                <a:ext uri="{FF2B5EF4-FFF2-40B4-BE49-F238E27FC236}">
                  <a16:creationId xmlns:a16="http://schemas.microsoft.com/office/drawing/2014/main" id="{4B7AA294-AACF-64D5-5780-758C39A21F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5801" y="-1544"/>
              <a:ext cx="280455" cy="27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Bild 24" descr="PSI-Logo_narrow_30k.eps">
              <a:extLst>
                <a:ext uri="{FF2B5EF4-FFF2-40B4-BE49-F238E27FC236}">
                  <a16:creationId xmlns:a16="http://schemas.microsoft.com/office/drawing/2014/main" id="{055D5DAF-F5A4-6902-824E-A25FC9D42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-38293"/>
            <a:stretch/>
          </p:blipFill>
          <p:spPr bwMode="auto">
            <a:xfrm>
              <a:off x="7565273" y="15082"/>
              <a:ext cx="741323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4F94029-45A8-FFB0-2F07-E071AE0B73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31503"/>
            <a:stretch/>
          </p:blipFill>
          <p:spPr>
            <a:xfrm>
              <a:off x="7020522" y="-1544"/>
              <a:ext cx="400484" cy="2743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76599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BC033A-9D93-BD96-BF3A-A54279A5A7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7868274-203E-07A1-0413-0D14FF0AE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1203598"/>
            <a:ext cx="5844179" cy="2425400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F431A12D-C6DA-89D0-3666-1B50268B8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687564"/>
            <a:ext cx="8263350" cy="804066"/>
          </a:xfrm>
        </p:spPr>
        <p:txBody>
          <a:bodyPr/>
          <a:lstStyle/>
          <a:p>
            <a:r>
              <a:rPr lang="en-GB" sz="3200" b="1" dirty="0">
                <a:latin typeface="Segoe UI" panose="020B0502040204020203" pitchFamily="34" charset="0"/>
                <a:cs typeface="Segoe UI" panose="020B0502040204020203" pitchFamily="34" charset="0"/>
              </a:rPr>
              <a:t>Status of the studies</a:t>
            </a:r>
            <a:endParaRPr lang="en-US" dirty="0"/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C752AECC-3732-8E76-7861-F3089D732E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7282B8A-3983-5999-8A7E-345CBD04818E}"/>
              </a:ext>
            </a:extLst>
          </p:cNvPr>
          <p:cNvGrpSpPr/>
          <p:nvPr/>
        </p:nvGrpSpPr>
        <p:grpSpPr>
          <a:xfrm>
            <a:off x="6893653" y="48556"/>
            <a:ext cx="1710795" cy="290946"/>
            <a:chOff x="6595801" y="-1544"/>
            <a:chExt cx="1710795" cy="290946"/>
          </a:xfrm>
        </p:grpSpPr>
        <p:pic>
          <p:nvPicPr>
            <p:cNvPr id="24" name="Picture 2" descr="Logo: CERN (EIROforum member) | ESO Schweiz">
              <a:extLst>
                <a:ext uri="{FF2B5EF4-FFF2-40B4-BE49-F238E27FC236}">
                  <a16:creationId xmlns:a16="http://schemas.microsoft.com/office/drawing/2014/main" id="{45D3A344-6BB7-F968-0F89-ABD5187FBC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5801" y="-1544"/>
              <a:ext cx="280455" cy="27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Bild 24" descr="PSI-Logo_narrow_30k.eps">
              <a:extLst>
                <a:ext uri="{FF2B5EF4-FFF2-40B4-BE49-F238E27FC236}">
                  <a16:creationId xmlns:a16="http://schemas.microsoft.com/office/drawing/2014/main" id="{A66B6A27-32BD-0A8A-4C5E-B73DAFE739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-38293"/>
            <a:stretch/>
          </p:blipFill>
          <p:spPr bwMode="auto">
            <a:xfrm>
              <a:off x="7565273" y="15082"/>
              <a:ext cx="741323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9615B8F5-556B-BC9A-ABFE-3C3C3E820EE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b="31503"/>
            <a:stretch/>
          </p:blipFill>
          <p:spPr>
            <a:xfrm>
              <a:off x="7020522" y="-1544"/>
              <a:ext cx="400484" cy="274320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ACCAE71E-1A25-31C6-255D-0C152C24DE91}"/>
              </a:ext>
            </a:extLst>
          </p:cNvPr>
          <p:cNvSpPr txBox="1"/>
          <p:nvPr/>
        </p:nvSpPr>
        <p:spPr>
          <a:xfrm>
            <a:off x="35495" y="1306378"/>
            <a:ext cx="899928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GB" sz="1200" dirty="0">
                <a:latin typeface="Segoe UI" panose="020B0502040204020203" pitchFamily="34" charset="0"/>
                <a:cs typeface="Segoe UI" panose="020B0502040204020203" pitchFamily="34" charset="0"/>
              </a:rPr>
              <a:t>Electron gun (S. </a:t>
            </a:r>
            <a:r>
              <a:rPr lang="en-GB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Doebert</a:t>
            </a:r>
            <a:r>
              <a:rPr lang="en-GB" sz="1200" dirty="0"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</a:p>
          <a:p>
            <a:pPr marL="514313" lvl="1" indent="-171450">
              <a:buFontTx/>
              <a:buChar char="-"/>
            </a:pPr>
            <a:r>
              <a:rPr lang="en-GB" sz="1200" dirty="0">
                <a:latin typeface="Segoe UI" panose="020B0502040204020203" pitchFamily="34" charset="0"/>
                <a:cs typeface="Segoe UI" panose="020B0502040204020203" pitchFamily="34" charset="0"/>
              </a:rPr>
              <a:t>Design and performance simulation</a:t>
            </a:r>
          </a:p>
          <a:p>
            <a:pPr marL="171450" indent="-171450">
              <a:buFontTx/>
              <a:buChar char="-"/>
            </a:pP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>
              <a:buFontTx/>
              <a:buChar char="-"/>
            </a:pPr>
            <a:r>
              <a:rPr lang="en-GB" sz="1200" dirty="0">
                <a:latin typeface="Segoe UI" panose="020B0502040204020203" pitchFamily="34" charset="0"/>
                <a:cs typeface="Segoe UI" panose="020B0502040204020203" pitchFamily="34" charset="0"/>
              </a:rPr>
              <a:t>Positron capture section</a:t>
            </a:r>
          </a:p>
          <a:p>
            <a:pPr marL="514313" lvl="1" indent="-171450">
              <a:buFontTx/>
              <a:buChar char="-"/>
            </a:pPr>
            <a:r>
              <a:rPr lang="en-GB" sz="1200" dirty="0">
                <a:latin typeface="Segoe UI" panose="020B0502040204020203" pitchFamily="34" charset="0"/>
                <a:cs typeface="Segoe UI" panose="020B0502040204020203" pitchFamily="34" charset="0"/>
              </a:rPr>
              <a:t>Design and performance simulation</a:t>
            </a:r>
          </a:p>
          <a:p>
            <a:pPr marL="171450" indent="-171450">
              <a:buFontTx/>
              <a:buChar char="-"/>
            </a:pP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>
              <a:buFontTx/>
              <a:buChar char="-"/>
            </a:pPr>
            <a:r>
              <a:rPr lang="en-GB" sz="1200" dirty="0">
                <a:latin typeface="Segoe UI" panose="020B0502040204020203" pitchFamily="34" charset="0"/>
                <a:cs typeface="Segoe UI" panose="020B0502040204020203" pitchFamily="34" charset="0"/>
              </a:rPr>
              <a:t>e-</a:t>
            </a:r>
            <a:r>
              <a:rPr lang="en-GB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Linac</a:t>
            </a:r>
            <a:r>
              <a:rPr lang="en-GB" sz="1200" dirty="0">
                <a:latin typeface="Segoe UI" panose="020B0502040204020203" pitchFamily="34" charset="0"/>
                <a:cs typeface="Segoe UI" panose="020B0502040204020203" pitchFamily="34" charset="0"/>
              </a:rPr>
              <a:t> and p-</a:t>
            </a:r>
            <a:r>
              <a:rPr lang="en-GB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Linac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14313" lvl="1" indent="-171450">
              <a:buFontTx/>
              <a:buChar char="-"/>
            </a:pPr>
            <a:r>
              <a:rPr lang="en-GB" sz="1200" dirty="0">
                <a:latin typeface="Segoe UI" panose="020B0502040204020203" pitchFamily="34" charset="0"/>
                <a:cs typeface="Segoe UI" panose="020B0502040204020203" pitchFamily="34" charset="0"/>
              </a:rPr>
              <a:t>Design and performance simulation</a:t>
            </a:r>
          </a:p>
          <a:p>
            <a:pPr marL="514313" lvl="1" indent="-171450">
              <a:buFontTx/>
              <a:buChar char="-"/>
            </a:pPr>
            <a:r>
              <a:rPr lang="en-GB" sz="1200" dirty="0">
                <a:latin typeface="Segoe UI" panose="020B0502040204020203" pitchFamily="34" charset="0"/>
                <a:cs typeface="Segoe UI" panose="020B0502040204020203" pitchFamily="34" charset="0"/>
              </a:rPr>
              <a:t>Static and dynamic effects</a:t>
            </a:r>
          </a:p>
          <a:p>
            <a:pPr marL="514313" lvl="1" indent="-171450">
              <a:buFontTx/>
              <a:buChar char="-"/>
            </a:pPr>
            <a:r>
              <a:rPr lang="en-GB" sz="1200" dirty="0">
                <a:latin typeface="Segoe UI" panose="020B0502040204020203" pitchFamily="34" charset="0"/>
                <a:cs typeface="Segoe UI" panose="020B0502040204020203" pitchFamily="34" charset="0"/>
              </a:rPr>
              <a:t>Beam-based alignment</a:t>
            </a:r>
          </a:p>
          <a:p>
            <a:pPr marL="514313" lvl="1" indent="-171450">
              <a:buFontTx/>
              <a:buChar char="-"/>
            </a:pP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>
              <a:buFontTx/>
              <a:buChar char="-"/>
            </a:pPr>
            <a:r>
              <a:rPr lang="en-GB" sz="1200" dirty="0">
                <a:latin typeface="Segoe UI" panose="020B0502040204020203" pitchFamily="34" charset="0"/>
                <a:cs typeface="Segoe UI" panose="020B0502040204020203" pitchFamily="34" charset="0"/>
              </a:rPr>
              <a:t>High-Energy </a:t>
            </a:r>
            <a:r>
              <a:rPr lang="en-GB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Linac</a:t>
            </a: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514313" lvl="1" indent="-171450">
              <a:buFontTx/>
              <a:buChar char="-"/>
            </a:pPr>
            <a:r>
              <a:rPr lang="en-GB" sz="1200" dirty="0">
                <a:latin typeface="Segoe UI" panose="020B0502040204020203" pitchFamily="34" charset="0"/>
                <a:cs typeface="Segoe UI" panose="020B0502040204020203" pitchFamily="34" charset="0"/>
              </a:rPr>
              <a:t>Design and performance simulation</a:t>
            </a:r>
          </a:p>
          <a:p>
            <a:pPr marL="514313" lvl="1" indent="-171450">
              <a:buFontTx/>
              <a:buChar char="-"/>
            </a:pPr>
            <a:r>
              <a:rPr lang="en-GB" sz="1200" dirty="0">
                <a:latin typeface="Segoe UI" panose="020B0502040204020203" pitchFamily="34" charset="0"/>
                <a:cs typeface="Segoe UI" panose="020B0502040204020203" pitchFamily="34" charset="0"/>
              </a:rPr>
              <a:t>Static and dynamic effects</a:t>
            </a:r>
          </a:p>
          <a:p>
            <a:pPr marL="514313" lvl="1" indent="-171450">
              <a:buFontTx/>
              <a:buChar char="-"/>
            </a:pPr>
            <a:r>
              <a:rPr lang="en-GB" sz="1200" dirty="0">
                <a:latin typeface="Segoe UI" panose="020B0502040204020203" pitchFamily="34" charset="0"/>
                <a:cs typeface="Segoe UI" panose="020B0502040204020203" pitchFamily="34" charset="0"/>
              </a:rPr>
              <a:t>Beam-based alignment</a:t>
            </a:r>
          </a:p>
          <a:p>
            <a:pPr marL="171450" indent="-171450">
              <a:buFontTx/>
              <a:buChar char="-"/>
            </a:pP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>
              <a:buFontTx/>
              <a:buChar char="-"/>
            </a:pPr>
            <a:r>
              <a:rPr lang="en-GB" sz="1200" dirty="0">
                <a:latin typeface="Segoe UI" panose="020B0502040204020203" pitchFamily="34" charset="0"/>
                <a:cs typeface="Segoe UI" panose="020B0502040204020203" pitchFamily="34" charset="0"/>
              </a:rPr>
              <a:t>Energy Compressor before BR</a:t>
            </a:r>
          </a:p>
          <a:p>
            <a:pPr marL="514313" lvl="1" indent="-171450">
              <a:buFontTx/>
              <a:buChar char="-"/>
            </a:pPr>
            <a:r>
              <a:rPr lang="en-GB" sz="1200" dirty="0">
                <a:latin typeface="Segoe UI" panose="020B0502040204020203" pitchFamily="34" charset="0"/>
                <a:cs typeface="Segoe UI" panose="020B0502040204020203" pitchFamily="34" charset="0"/>
              </a:rPr>
              <a:t>Preliminary design</a:t>
            </a:r>
          </a:p>
          <a:p>
            <a:pPr marL="171450" indent="-171450">
              <a:buFontTx/>
              <a:buChar char="-"/>
            </a:pPr>
            <a:endParaRPr lang="en-GB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1200" dirty="0">
                <a:latin typeface="Segoe UI" panose="020B0502040204020203" pitchFamily="34" charset="0"/>
                <a:cs typeface="Segoe UI" panose="020B0502040204020203" pitchFamily="34" charset="0"/>
              </a:rPr>
              <a:t>All this was done in RF-Track: elements overlap, multi-species, multi-bunch, beam loading, realistic RF structures, collective effects.</a:t>
            </a:r>
          </a:p>
        </p:txBody>
      </p:sp>
    </p:spTree>
    <p:extLst>
      <p:ext uri="{BB962C8B-B14F-4D97-AF65-F5344CB8AC3E}">
        <p14:creationId xmlns:p14="http://schemas.microsoft.com/office/powerpoint/2010/main" val="2668930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8B7DD-25EC-CF7D-5C7C-AD23AF235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9FAB61A-108A-E50D-A431-CAEEBDB91B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272" y="1005168"/>
            <a:ext cx="7071457" cy="2934734"/>
          </a:xfrm>
          <a:prstGeom prst="rect">
            <a:avLst/>
          </a:prstGeom>
        </p:spPr>
      </p:pic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8E771FE2-254D-F430-DA3C-4EBF343E31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D5D8C09-2AC7-E543-4CC6-64DFFDD95571}"/>
              </a:ext>
            </a:extLst>
          </p:cNvPr>
          <p:cNvGrpSpPr/>
          <p:nvPr/>
        </p:nvGrpSpPr>
        <p:grpSpPr>
          <a:xfrm>
            <a:off x="6893653" y="48556"/>
            <a:ext cx="1710795" cy="290946"/>
            <a:chOff x="6595801" y="-1544"/>
            <a:chExt cx="1710795" cy="290946"/>
          </a:xfrm>
        </p:grpSpPr>
        <p:pic>
          <p:nvPicPr>
            <p:cNvPr id="24" name="Picture 2" descr="Logo: CERN (EIROforum member) | ESO Schweiz">
              <a:extLst>
                <a:ext uri="{FF2B5EF4-FFF2-40B4-BE49-F238E27FC236}">
                  <a16:creationId xmlns:a16="http://schemas.microsoft.com/office/drawing/2014/main" id="{06D60642-E30A-CC4C-E05D-EA4501D310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5801" y="-1544"/>
              <a:ext cx="280455" cy="27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Bild 24" descr="PSI-Logo_narrow_30k.eps">
              <a:extLst>
                <a:ext uri="{FF2B5EF4-FFF2-40B4-BE49-F238E27FC236}">
                  <a16:creationId xmlns:a16="http://schemas.microsoft.com/office/drawing/2014/main" id="{22EC685F-8CD8-52FB-451B-7E0E2615CF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-38293"/>
            <a:stretch/>
          </p:blipFill>
          <p:spPr bwMode="auto">
            <a:xfrm>
              <a:off x="7565273" y="15082"/>
              <a:ext cx="741323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3D9D9EF5-D948-5BBC-713B-279249C267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b="31503"/>
            <a:stretch/>
          </p:blipFill>
          <p:spPr>
            <a:xfrm>
              <a:off x="7020522" y="-1544"/>
              <a:ext cx="400484" cy="274320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F94C3104-48AB-35AC-9FFF-463B02E4AAAD}"/>
              </a:ext>
            </a:extLst>
          </p:cNvPr>
          <p:cNvSpPr txBox="1"/>
          <p:nvPr/>
        </p:nvSpPr>
        <p:spPr>
          <a:xfrm>
            <a:off x="107504" y="3841224"/>
            <a:ext cx="8856984" cy="314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100" b="1" dirty="0">
                <a:latin typeface="Segoe UI" panose="020B0502040204020203" pitchFamily="34" charset="0"/>
                <a:cs typeface="Segoe UI" panose="020B0502040204020203" pitchFamily="34" charset="0"/>
              </a:rPr>
              <a:t>100 Hz rep-rate</a:t>
            </a:r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; </a:t>
            </a:r>
            <a:r>
              <a:rPr lang="en-GB" sz="1100" b="1" dirty="0">
                <a:latin typeface="Segoe UI" panose="020B0502040204020203" pitchFamily="34" charset="0"/>
                <a:cs typeface="Segoe UI" panose="020B0502040204020203" pitchFamily="34" charset="0"/>
              </a:rPr>
              <a:t>4 bunches</a:t>
            </a:r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 per </a:t>
            </a:r>
            <a:r>
              <a:rPr lang="en-GB" sz="1100" b="1" dirty="0">
                <a:latin typeface="Segoe UI" panose="020B0502040204020203" pitchFamily="34" charset="0"/>
                <a:cs typeface="Segoe UI" panose="020B0502040204020203" pitchFamily="34" charset="0"/>
              </a:rPr>
              <a:t>train</a:t>
            </a:r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; bunch charge from</a:t>
            </a:r>
            <a:r>
              <a:rPr lang="en-GB" sz="1100" b="1" dirty="0">
                <a:latin typeface="Segoe UI" panose="020B0502040204020203" pitchFamily="34" charset="0"/>
                <a:cs typeface="Segoe UI" panose="020B0502040204020203" pitchFamily="34" charset="0"/>
              </a:rPr>
              <a:t> few </a:t>
            </a:r>
            <a:r>
              <a:rPr lang="en-GB" sz="11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pC</a:t>
            </a:r>
            <a:r>
              <a:rPr lang="en-GB" sz="1100" b="1" dirty="0">
                <a:latin typeface="Segoe UI" panose="020B0502040204020203" pitchFamily="34" charset="0"/>
                <a:cs typeface="Segoe UI" panose="020B0502040204020203" pitchFamily="34" charset="0"/>
              </a:rPr>
              <a:t> to 5 </a:t>
            </a:r>
            <a:r>
              <a:rPr lang="en-GB" sz="11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nC</a:t>
            </a:r>
            <a:r>
              <a:rPr lang="en-GB" sz="1100" b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for top-up injection.</a:t>
            </a:r>
            <a:endParaRPr lang="en-GB" sz="11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D51A16-F01B-5695-2391-BE19CC8983B3}"/>
              </a:ext>
            </a:extLst>
          </p:cNvPr>
          <p:cNvSpPr txBox="1"/>
          <p:nvPr/>
        </p:nvSpPr>
        <p:spPr>
          <a:xfrm>
            <a:off x="1143000" y="4637314"/>
            <a:ext cx="184731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endParaRPr lang="en-CH" sz="3000" dirty="0"/>
          </a:p>
        </p:txBody>
      </p:sp>
      <p:sp>
        <p:nvSpPr>
          <p:cNvPr id="8" name="Titel 4">
            <a:extLst>
              <a:ext uri="{FF2B5EF4-FFF2-40B4-BE49-F238E27FC236}">
                <a16:creationId xmlns:a16="http://schemas.microsoft.com/office/drawing/2014/main" id="{B56A627B-C332-B916-5085-EF981E7D2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687564"/>
            <a:ext cx="8263350" cy="804066"/>
          </a:xfrm>
        </p:spPr>
        <p:txBody>
          <a:bodyPr/>
          <a:lstStyle/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FCC-</a:t>
            </a:r>
            <a:r>
              <a:rPr lang="en-US" b="1" dirty="0" err="1">
                <a:latin typeface="Segoe UI" panose="020B0502040204020203" pitchFamily="34" charset="0"/>
                <a:cs typeface="Segoe UI" panose="020B0502040204020203" pitchFamily="34" charset="0"/>
              </a:rPr>
              <a:t>ee</a:t>
            </a:r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 Pre-Injector Complex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3442EA-5F89-BFD6-93A5-E7F28E3DBA60}"/>
              </a:ext>
            </a:extLst>
          </p:cNvPr>
          <p:cNvSpPr txBox="1"/>
          <p:nvPr/>
        </p:nvSpPr>
        <p:spPr>
          <a:xfrm>
            <a:off x="323528" y="4155926"/>
            <a:ext cx="455926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latin typeface="Segoe UI" panose="020B0502040204020203" pitchFamily="34" charset="0"/>
                <a:cs typeface="Segoe UI" panose="020B0502040204020203" pitchFamily="34" charset="0"/>
              </a:rPr>
              <a:t>Technical Challenges: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Bunch generation for top-up injection</a:t>
            </a:r>
            <a:r>
              <a:rPr lang="en-GB" sz="1000" b="1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 arbitrary charge from </a:t>
            </a:r>
            <a:r>
              <a:rPr lang="en-GB" sz="1000" b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 to 5 </a:t>
            </a:r>
            <a:r>
              <a:rPr lang="en-GB" sz="1000" b="1" dirty="0" err="1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nC</a:t>
            </a:r>
            <a:endParaRPr lang="en-GB" sz="1000" b="1" dirty="0">
              <a:solidFill>
                <a:srgbClr val="C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Emittance versus bunch compression at </a:t>
            </a:r>
            <a:r>
              <a:rPr lang="en-GB" sz="1000" b="1" dirty="0" err="1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nC</a:t>
            </a:r>
            <a:r>
              <a:rPr lang="en-GB" sz="1000" b="1" dirty="0">
                <a:solidFill>
                  <a:srgbClr val="0070C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charge</a:t>
            </a:r>
            <a:endParaRPr lang="en-GB" sz="10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000" b="1" dirty="0">
                <a:solidFill>
                  <a:srgbClr val="00B05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Transverse jitter amplification and damping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000" b="1" dirty="0">
                <a:solidFill>
                  <a:srgbClr val="FF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Energy compressor and impact</a:t>
            </a:r>
          </a:p>
        </p:txBody>
      </p:sp>
      <p:sp>
        <p:nvSpPr>
          <p:cNvPr id="4" name="Frame 3">
            <a:extLst>
              <a:ext uri="{FF2B5EF4-FFF2-40B4-BE49-F238E27FC236}">
                <a16:creationId xmlns:a16="http://schemas.microsoft.com/office/drawing/2014/main" id="{ED7A1D31-C40A-B6E3-D0D5-3F3B5D37E5BE}"/>
              </a:ext>
            </a:extLst>
          </p:cNvPr>
          <p:cNvSpPr/>
          <p:nvPr/>
        </p:nvSpPr>
        <p:spPr>
          <a:xfrm>
            <a:off x="2534543" y="1707655"/>
            <a:ext cx="669305" cy="504056"/>
          </a:xfrm>
          <a:prstGeom prst="frame">
            <a:avLst>
              <a:gd name="adj1" fmla="val 3023"/>
            </a:avLst>
          </a:prstGeom>
          <a:solidFill>
            <a:srgbClr val="C00000">
              <a:alpha val="50000"/>
            </a:srgbClr>
          </a:solidFill>
          <a:ln w="25400"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9" name="Frame 8">
            <a:extLst>
              <a:ext uri="{FF2B5EF4-FFF2-40B4-BE49-F238E27FC236}">
                <a16:creationId xmlns:a16="http://schemas.microsoft.com/office/drawing/2014/main" id="{CBAF32EC-879D-7204-F9E7-643E6F3A8C7E}"/>
              </a:ext>
            </a:extLst>
          </p:cNvPr>
          <p:cNvSpPr/>
          <p:nvPr/>
        </p:nvSpPr>
        <p:spPr>
          <a:xfrm>
            <a:off x="1235365" y="2463738"/>
            <a:ext cx="816355" cy="468052"/>
          </a:xfrm>
          <a:prstGeom prst="frame">
            <a:avLst>
              <a:gd name="adj1" fmla="val 3023"/>
            </a:avLst>
          </a:prstGeom>
          <a:solidFill>
            <a:srgbClr val="FF0000">
              <a:alpha val="50000"/>
            </a:srgbClr>
          </a:solidFill>
          <a:ln w="254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F0000"/>
              </a:solidFill>
            </a:endParaRPr>
          </a:p>
        </p:txBody>
      </p:sp>
      <p:sp>
        <p:nvSpPr>
          <p:cNvPr id="10" name="Frame 9">
            <a:extLst>
              <a:ext uri="{FF2B5EF4-FFF2-40B4-BE49-F238E27FC236}">
                <a16:creationId xmlns:a16="http://schemas.microsoft.com/office/drawing/2014/main" id="{216925B9-DDA3-D0DC-5647-BB93CA8F568D}"/>
              </a:ext>
            </a:extLst>
          </p:cNvPr>
          <p:cNvSpPr/>
          <p:nvPr/>
        </p:nvSpPr>
        <p:spPr>
          <a:xfrm>
            <a:off x="5940154" y="1707655"/>
            <a:ext cx="816355" cy="468052"/>
          </a:xfrm>
          <a:prstGeom prst="frame">
            <a:avLst>
              <a:gd name="adj1" fmla="val 3023"/>
            </a:avLst>
          </a:prstGeom>
          <a:solidFill>
            <a:srgbClr val="FF0000">
              <a:alpha val="50000"/>
            </a:srgbClr>
          </a:solidFill>
          <a:ln w="254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F0000"/>
              </a:solidFill>
            </a:endParaRPr>
          </a:p>
        </p:txBody>
      </p:sp>
      <p:sp>
        <p:nvSpPr>
          <p:cNvPr id="12" name="Frame 11">
            <a:extLst>
              <a:ext uri="{FF2B5EF4-FFF2-40B4-BE49-F238E27FC236}">
                <a16:creationId xmlns:a16="http://schemas.microsoft.com/office/drawing/2014/main" id="{CFFD5A94-E24A-8001-A817-ED9143E32820}"/>
              </a:ext>
            </a:extLst>
          </p:cNvPr>
          <p:cNvSpPr/>
          <p:nvPr/>
        </p:nvSpPr>
        <p:spPr>
          <a:xfrm>
            <a:off x="5724128" y="2463738"/>
            <a:ext cx="816355" cy="468052"/>
          </a:xfrm>
          <a:prstGeom prst="frame">
            <a:avLst>
              <a:gd name="adj1" fmla="val 3023"/>
            </a:avLst>
          </a:prstGeom>
          <a:solidFill>
            <a:srgbClr val="0070C0">
              <a:alpha val="50000"/>
            </a:srgbClr>
          </a:solidFill>
          <a:ln w="25400">
            <a:solidFill>
              <a:srgbClr val="0070C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F0000"/>
              </a:solidFill>
            </a:endParaRPr>
          </a:p>
        </p:txBody>
      </p:sp>
      <p:sp>
        <p:nvSpPr>
          <p:cNvPr id="13" name="Frame 12">
            <a:extLst>
              <a:ext uri="{FF2B5EF4-FFF2-40B4-BE49-F238E27FC236}">
                <a16:creationId xmlns:a16="http://schemas.microsoft.com/office/drawing/2014/main" id="{48F2C182-03CC-E2B3-C73B-B3B000463DAC}"/>
              </a:ext>
            </a:extLst>
          </p:cNvPr>
          <p:cNvSpPr/>
          <p:nvPr/>
        </p:nvSpPr>
        <p:spPr>
          <a:xfrm>
            <a:off x="2051720" y="2463738"/>
            <a:ext cx="3672408" cy="468052"/>
          </a:xfrm>
          <a:prstGeom prst="frame">
            <a:avLst>
              <a:gd name="adj1" fmla="val 3023"/>
            </a:avLst>
          </a:prstGeom>
          <a:solidFill>
            <a:srgbClr val="00B050">
              <a:alpha val="50000"/>
            </a:srgbClr>
          </a:solidFill>
          <a:ln w="25400">
            <a:solidFill>
              <a:srgbClr val="00B05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64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  <p:bldP spid="9" grpId="0" animBg="1"/>
      <p:bldP spid="10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F3457-7D9A-F952-AC29-2D317E150E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44D1214-9F62-EEB3-EE5E-F82A0A7C3D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95B5848-E44E-E0C9-DC17-C1A50358E2B0}"/>
              </a:ext>
            </a:extLst>
          </p:cNvPr>
          <p:cNvGrpSpPr/>
          <p:nvPr/>
        </p:nvGrpSpPr>
        <p:grpSpPr>
          <a:xfrm>
            <a:off x="6893653" y="48556"/>
            <a:ext cx="1710795" cy="290946"/>
            <a:chOff x="6595801" y="-1544"/>
            <a:chExt cx="1710795" cy="290946"/>
          </a:xfrm>
        </p:grpSpPr>
        <p:pic>
          <p:nvPicPr>
            <p:cNvPr id="24" name="Picture 2" descr="Logo: CERN (EIROforum member) | ESO Schweiz">
              <a:extLst>
                <a:ext uri="{FF2B5EF4-FFF2-40B4-BE49-F238E27FC236}">
                  <a16:creationId xmlns:a16="http://schemas.microsoft.com/office/drawing/2014/main" id="{6329CECC-32CC-3FB2-49DA-B770EA162E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5801" y="-1544"/>
              <a:ext cx="280455" cy="27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Bild 24" descr="PSI-Logo_narrow_30k.eps">
              <a:extLst>
                <a:ext uri="{FF2B5EF4-FFF2-40B4-BE49-F238E27FC236}">
                  <a16:creationId xmlns:a16="http://schemas.microsoft.com/office/drawing/2014/main" id="{CD779000-277F-A255-8258-940A700E50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-38293"/>
            <a:stretch/>
          </p:blipFill>
          <p:spPr bwMode="auto">
            <a:xfrm>
              <a:off x="7565273" y="15082"/>
              <a:ext cx="741323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1DC42EC8-C4B8-A999-162E-67922BBF7D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31503"/>
            <a:stretch/>
          </p:blipFill>
          <p:spPr>
            <a:xfrm>
              <a:off x="7020522" y="-1544"/>
              <a:ext cx="400484" cy="274320"/>
            </a:xfrm>
            <a:prstGeom prst="rect">
              <a:avLst/>
            </a:prstGeom>
          </p:spPr>
        </p:pic>
      </p:grpSp>
      <p:sp>
        <p:nvSpPr>
          <p:cNvPr id="8" name="Titel 4">
            <a:extLst>
              <a:ext uri="{FF2B5EF4-FFF2-40B4-BE49-F238E27FC236}">
                <a16:creationId xmlns:a16="http://schemas.microsoft.com/office/drawing/2014/main" id="{EA0AF047-2E9D-19C5-0D49-EB8C9D028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687564"/>
            <a:ext cx="8263350" cy="804066"/>
          </a:xfrm>
        </p:spPr>
        <p:txBody>
          <a:bodyPr/>
          <a:lstStyle/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Emittance growth and bunch compressors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DE3535-7A00-F336-5E1A-292599E774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180" y="1346251"/>
            <a:ext cx="8549640" cy="360176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B2B7D48-86E4-6574-727B-4B7317DC126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8183"/>
          <a:stretch/>
        </p:blipFill>
        <p:spPr>
          <a:xfrm>
            <a:off x="93684" y="2541553"/>
            <a:ext cx="1888204" cy="154236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149C93C-98D1-F559-50AB-EB41E85CE08F}"/>
              </a:ext>
            </a:extLst>
          </p:cNvPr>
          <p:cNvSpPr txBox="1"/>
          <p:nvPr/>
        </p:nvSpPr>
        <p:spPr>
          <a:xfrm>
            <a:off x="27707" y="2681567"/>
            <a:ext cx="156592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Before EC</a:t>
            </a:r>
          </a:p>
        </p:txBody>
      </p:sp>
      <p:cxnSp>
        <p:nvCxnSpPr>
          <p:cNvPr id="18" name="Curved Connector 17">
            <a:extLst>
              <a:ext uri="{FF2B5EF4-FFF2-40B4-BE49-F238E27FC236}">
                <a16:creationId xmlns:a16="http://schemas.microsoft.com/office/drawing/2014/main" id="{E2D8985C-D3B2-B1C2-5B22-51004D5ADBA6}"/>
              </a:ext>
            </a:extLst>
          </p:cNvPr>
          <p:cNvCxnSpPr>
            <a:cxnSpLocks/>
          </p:cNvCxnSpPr>
          <p:nvPr/>
        </p:nvCxnSpPr>
        <p:spPr>
          <a:xfrm rot="10800000" flipV="1">
            <a:off x="2051720" y="2812371"/>
            <a:ext cx="1800200" cy="276643"/>
          </a:xfrm>
          <a:prstGeom prst="curvedConnector3">
            <a:avLst>
              <a:gd name="adj1" fmla="val 4293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568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769E51-6E4C-6B40-253E-BC5E68B2DF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23E543B2-D65E-B956-8BBF-C9E4E31739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01284" y="92496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F0D5F5D-CCD1-13DC-9985-868944EADBE3}"/>
              </a:ext>
            </a:extLst>
          </p:cNvPr>
          <p:cNvGrpSpPr/>
          <p:nvPr/>
        </p:nvGrpSpPr>
        <p:grpSpPr>
          <a:xfrm>
            <a:off x="6893653" y="48556"/>
            <a:ext cx="1710795" cy="290946"/>
            <a:chOff x="6595801" y="-1544"/>
            <a:chExt cx="1710795" cy="290946"/>
          </a:xfrm>
        </p:grpSpPr>
        <p:pic>
          <p:nvPicPr>
            <p:cNvPr id="24" name="Picture 2" descr="Logo: CERN (EIROforum member) | ESO Schweiz">
              <a:extLst>
                <a:ext uri="{FF2B5EF4-FFF2-40B4-BE49-F238E27FC236}">
                  <a16:creationId xmlns:a16="http://schemas.microsoft.com/office/drawing/2014/main" id="{92C0E2A1-7B92-CC4D-B27F-D74FA9C23A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5801" y="-1544"/>
              <a:ext cx="280455" cy="27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Bild 24" descr="PSI-Logo_narrow_30k.eps">
              <a:extLst>
                <a:ext uri="{FF2B5EF4-FFF2-40B4-BE49-F238E27FC236}">
                  <a16:creationId xmlns:a16="http://schemas.microsoft.com/office/drawing/2014/main" id="{C77BEA42-BC0C-0623-BF07-FA6835F83B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-38293"/>
            <a:stretch/>
          </p:blipFill>
          <p:spPr bwMode="auto">
            <a:xfrm>
              <a:off x="7565273" y="15082"/>
              <a:ext cx="741323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8B2EB881-AF68-37B3-4FE0-74CAA56087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31503"/>
            <a:stretch/>
          </p:blipFill>
          <p:spPr>
            <a:xfrm>
              <a:off x="7020522" y="-1544"/>
              <a:ext cx="400484" cy="274320"/>
            </a:xfrm>
            <a:prstGeom prst="rect">
              <a:avLst/>
            </a:prstGeom>
          </p:spPr>
        </p:pic>
      </p:grpSp>
      <p:sp>
        <p:nvSpPr>
          <p:cNvPr id="8" name="Titel 4">
            <a:extLst>
              <a:ext uri="{FF2B5EF4-FFF2-40B4-BE49-F238E27FC236}">
                <a16:creationId xmlns:a16="http://schemas.microsoft.com/office/drawing/2014/main" id="{B166B2E4-7404-689D-F93B-411DD64BF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687564"/>
            <a:ext cx="8263350" cy="804066"/>
          </a:xfrm>
        </p:spPr>
        <p:txBody>
          <a:bodyPr/>
          <a:lstStyle/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Jitter amplification and damping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062A0A7-90E8-5A85-D9B7-57ECB1A50F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1270679"/>
            <a:ext cx="8549640" cy="3749343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24EB24E-34BA-C9C6-A20B-887073B9F3CE}"/>
              </a:ext>
            </a:extLst>
          </p:cNvPr>
          <p:cNvSpPr/>
          <p:nvPr/>
        </p:nvSpPr>
        <p:spPr>
          <a:xfrm>
            <a:off x="6948264" y="4223007"/>
            <a:ext cx="864096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968047A-98CA-9CA4-630C-72155D3E76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55071" y="4370054"/>
            <a:ext cx="1175135" cy="425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326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94754-53D3-198B-A384-E396CD37FB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A547CD21-F473-3074-26A6-5105E66F7B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601284" y="92496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6CD96BA-A71A-2182-95D3-C0E631B1DE20}"/>
              </a:ext>
            </a:extLst>
          </p:cNvPr>
          <p:cNvGrpSpPr/>
          <p:nvPr/>
        </p:nvGrpSpPr>
        <p:grpSpPr>
          <a:xfrm>
            <a:off x="6893653" y="48556"/>
            <a:ext cx="1710795" cy="290946"/>
            <a:chOff x="6595801" y="-1544"/>
            <a:chExt cx="1710795" cy="290946"/>
          </a:xfrm>
        </p:grpSpPr>
        <p:pic>
          <p:nvPicPr>
            <p:cNvPr id="24" name="Picture 2" descr="Logo: CERN (EIROforum member) | ESO Schweiz">
              <a:extLst>
                <a:ext uri="{FF2B5EF4-FFF2-40B4-BE49-F238E27FC236}">
                  <a16:creationId xmlns:a16="http://schemas.microsoft.com/office/drawing/2014/main" id="{44953057-9D58-AFAD-4E36-078FF4F327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5801" y="-1544"/>
              <a:ext cx="280455" cy="27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Bild 24" descr="PSI-Logo_narrow_30k.eps">
              <a:extLst>
                <a:ext uri="{FF2B5EF4-FFF2-40B4-BE49-F238E27FC236}">
                  <a16:creationId xmlns:a16="http://schemas.microsoft.com/office/drawing/2014/main" id="{1FD71B85-4C76-2DC9-2AB1-2B6AFE16DE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-38293"/>
            <a:stretch/>
          </p:blipFill>
          <p:spPr bwMode="auto">
            <a:xfrm>
              <a:off x="7565273" y="15082"/>
              <a:ext cx="741323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9AF6AC60-95EF-A437-4A77-2AA2D8644C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31503"/>
            <a:stretch/>
          </p:blipFill>
          <p:spPr>
            <a:xfrm>
              <a:off x="7020522" y="-1544"/>
              <a:ext cx="400484" cy="274320"/>
            </a:xfrm>
            <a:prstGeom prst="rect">
              <a:avLst/>
            </a:prstGeom>
          </p:spPr>
        </p:pic>
      </p:grpSp>
      <p:sp>
        <p:nvSpPr>
          <p:cNvPr id="8" name="Titel 4">
            <a:extLst>
              <a:ext uri="{FF2B5EF4-FFF2-40B4-BE49-F238E27FC236}">
                <a16:creationId xmlns:a16="http://schemas.microsoft.com/office/drawing/2014/main" id="{BA9BD2B4-1A4B-CFA8-5C6C-E9F3CC35B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615556"/>
            <a:ext cx="8263350" cy="804066"/>
          </a:xfrm>
        </p:spPr>
        <p:txBody>
          <a:bodyPr/>
          <a:lstStyle/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Energy Compressor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2AEEBE-4350-E78F-F7A5-06ED98C05C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3081" y="1851670"/>
            <a:ext cx="3226732" cy="242482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6D894A7-CCBC-7D46-C212-A782EBC212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520" y="1230020"/>
            <a:ext cx="4765124" cy="36420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089E12-7A61-93FA-0304-109A82D95A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58147" y="619983"/>
            <a:ext cx="3276600" cy="1219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E6B5544-0666-A663-B2AE-B38F63BD063A}"/>
              </a:ext>
            </a:extLst>
          </p:cNvPr>
          <p:cNvSpPr txBox="1"/>
          <p:nvPr/>
        </p:nvSpPr>
        <p:spPr>
          <a:xfrm>
            <a:off x="5220072" y="4220383"/>
            <a:ext cx="355275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latin typeface="Segoe UI" panose="020B0502040204020203" pitchFamily="34" charset="0"/>
                <a:cs typeface="Segoe UI" panose="020B0502040204020203" pitchFamily="34" charset="0"/>
                <a:sym typeface="Wingdings" pitchFamily="2" charset="2"/>
              </a:rPr>
              <a:t>5-nC bunch charge. An incoming 0.7% energy chirp from the DR translates into a time-of-arrival delay.</a:t>
            </a:r>
          </a:p>
          <a:p>
            <a:endParaRPr lang="en-US" sz="1000" dirty="0">
              <a:latin typeface="Segoe UI" panose="020B0502040204020203" pitchFamily="34" charset="0"/>
              <a:cs typeface="Segoe UI" panose="020B0502040204020203" pitchFamily="34" charset="0"/>
              <a:sym typeface="Wingdings" pitchFamily="2" charset="2"/>
            </a:endParaRPr>
          </a:p>
          <a:p>
            <a:r>
              <a:rPr lang="en-GB" sz="1000" dirty="0">
                <a:solidFill>
                  <a:srgbClr val="00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The substantial bunch charge variations ranging from zero to few </a:t>
            </a:r>
            <a:r>
              <a:rPr lang="en-GB" sz="1000" dirty="0" err="1">
                <a:solidFill>
                  <a:srgbClr val="00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nC</a:t>
            </a:r>
            <a:r>
              <a:rPr lang="en-GB" sz="1000" dirty="0">
                <a:solidFill>
                  <a:srgbClr val="000000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are converted into time delays and jitter.</a:t>
            </a:r>
            <a:endParaRPr lang="en-US" sz="1000" dirty="0">
              <a:latin typeface="Segoe UI" panose="020B0502040204020203" pitchFamily="34" charset="0"/>
              <a:cs typeface="Segoe UI" panose="020B0502040204020203" pitchFamily="34" charset="0"/>
              <a:sym typeface="Wingdings" pitchFamily="2" charset="2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B5E142-0D52-C5A8-E748-D8F06D55CC56}"/>
              </a:ext>
            </a:extLst>
          </p:cNvPr>
          <p:cNvSpPr txBox="1"/>
          <p:nvPr/>
        </p:nvSpPr>
        <p:spPr>
          <a:xfrm>
            <a:off x="442800" y="4830420"/>
            <a:ext cx="18999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latin typeface="Segoe UI" panose="020B0502040204020203" pitchFamily="34" charset="0"/>
                <a:cs typeface="Segoe UI" panose="020B0502040204020203" pitchFamily="34" charset="0"/>
                <a:sym typeface="Wingdings" pitchFamily="2" charset="2"/>
              </a:rPr>
              <a:t>Nominal charge </a:t>
            </a:r>
            <a:endParaRPr lang="en-CH" sz="105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D6E4AA-A8E5-CFE1-A56A-14CE00039268}"/>
              </a:ext>
            </a:extLst>
          </p:cNvPr>
          <p:cNvSpPr txBox="1"/>
          <p:nvPr/>
        </p:nvSpPr>
        <p:spPr>
          <a:xfrm>
            <a:off x="3025156" y="4830420"/>
            <a:ext cx="189991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latin typeface="Segoe UI" panose="020B0502040204020203" pitchFamily="34" charset="0"/>
                <a:cs typeface="Segoe UI" panose="020B0502040204020203" pitchFamily="34" charset="0"/>
                <a:sym typeface="Wingdings" pitchFamily="2" charset="2"/>
              </a:rPr>
              <a:t>“Top-up” operation (5 </a:t>
            </a:r>
            <a:r>
              <a:rPr lang="en-US" sz="1050" dirty="0" err="1">
                <a:latin typeface="Segoe UI" panose="020B0502040204020203" pitchFamily="34" charset="0"/>
                <a:cs typeface="Segoe UI" panose="020B0502040204020203" pitchFamily="34" charset="0"/>
                <a:sym typeface="Wingdings" pitchFamily="2" charset="2"/>
              </a:rPr>
              <a:t>nC</a:t>
            </a:r>
            <a:r>
              <a:rPr lang="en-US" sz="1050" dirty="0">
                <a:latin typeface="Segoe UI" panose="020B0502040204020203" pitchFamily="34" charset="0"/>
                <a:cs typeface="Segoe UI" panose="020B0502040204020203" pitchFamily="34" charset="0"/>
                <a:sym typeface="Wingdings" pitchFamily="2" charset="2"/>
              </a:rPr>
              <a:t>)</a:t>
            </a:r>
            <a:endParaRPr lang="en-CH" sz="1050" dirty="0"/>
          </a:p>
        </p:txBody>
      </p:sp>
    </p:spTree>
    <p:extLst>
      <p:ext uri="{BB962C8B-B14F-4D97-AF65-F5344CB8AC3E}">
        <p14:creationId xmlns:p14="http://schemas.microsoft.com/office/powerpoint/2010/main" val="4259062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7D2E64-0760-85EB-654E-996EC5DFF7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4758C089-699A-1DE3-C6B8-27D2EABCA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627534"/>
            <a:ext cx="8263350" cy="804066"/>
          </a:xfrm>
        </p:spPr>
        <p:txBody>
          <a:bodyPr/>
          <a:lstStyle/>
          <a:p>
            <a:r>
              <a:rPr lang="en-GB" sz="3200" b="1" dirty="0">
                <a:latin typeface="Segoe UI" panose="020B0502040204020203" pitchFamily="34" charset="0"/>
                <a:cs typeface="Segoe UI" panose="020B0502040204020203" pitchFamily="34" charset="0"/>
              </a:rPr>
              <a:t>Work to be done</a:t>
            </a:r>
            <a:endParaRPr lang="en-US" dirty="0"/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7D44BD29-9557-1641-2616-5A4F5EDA45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2AC1620-27BA-680C-4461-3907ADD8F640}"/>
              </a:ext>
            </a:extLst>
          </p:cNvPr>
          <p:cNvGrpSpPr/>
          <p:nvPr/>
        </p:nvGrpSpPr>
        <p:grpSpPr>
          <a:xfrm>
            <a:off x="6893653" y="48556"/>
            <a:ext cx="1710795" cy="290946"/>
            <a:chOff x="6595801" y="-1544"/>
            <a:chExt cx="1710795" cy="290946"/>
          </a:xfrm>
        </p:grpSpPr>
        <p:pic>
          <p:nvPicPr>
            <p:cNvPr id="24" name="Picture 2" descr="Logo: CERN (EIROforum member) | ESO Schweiz">
              <a:extLst>
                <a:ext uri="{FF2B5EF4-FFF2-40B4-BE49-F238E27FC236}">
                  <a16:creationId xmlns:a16="http://schemas.microsoft.com/office/drawing/2014/main" id="{EF109EF5-A376-80AB-7D0E-19E727D903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5801" y="-1544"/>
              <a:ext cx="280455" cy="27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Bild 24" descr="PSI-Logo_narrow_30k.eps">
              <a:extLst>
                <a:ext uri="{FF2B5EF4-FFF2-40B4-BE49-F238E27FC236}">
                  <a16:creationId xmlns:a16="http://schemas.microsoft.com/office/drawing/2014/main" id="{EA715FEA-FC4A-8ADB-9EF4-57AC0A3A8D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-38293"/>
            <a:stretch/>
          </p:blipFill>
          <p:spPr bwMode="auto">
            <a:xfrm>
              <a:off x="7565273" y="15082"/>
              <a:ext cx="741323" cy="2743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0871332E-5853-7D41-E4DE-C558ACD107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31503"/>
            <a:stretch/>
          </p:blipFill>
          <p:spPr>
            <a:xfrm>
              <a:off x="7020522" y="-1544"/>
              <a:ext cx="400484" cy="274320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DB82A8C9-0FC8-8915-E869-89F1D199B575}"/>
              </a:ext>
            </a:extLst>
          </p:cNvPr>
          <p:cNvSpPr txBox="1"/>
          <p:nvPr/>
        </p:nvSpPr>
        <p:spPr>
          <a:xfrm>
            <a:off x="323528" y="1131590"/>
            <a:ext cx="8423218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1) Energy Compressors and the Bunch Compressor at the interface with the DR</a:t>
            </a:r>
          </a:p>
          <a:p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	- Design of EC at DR entrance</a:t>
            </a:r>
          </a:p>
          <a:p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	- Design of BC at HE-</a:t>
            </a:r>
            <a:r>
              <a:rPr lang="en-GB" sz="1100" dirty="0" err="1">
                <a:latin typeface="Segoe UI" panose="020B0502040204020203" pitchFamily="34" charset="0"/>
                <a:cs typeface="Segoe UI" panose="020B0502040204020203" pitchFamily="34" charset="0"/>
              </a:rPr>
              <a:t>linac</a:t>
            </a:r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 entrance</a:t>
            </a:r>
          </a:p>
          <a:p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	- Positron acceptance with the EC might lead to a </a:t>
            </a:r>
            <a:r>
              <a:rPr lang="en-GB" sz="1100" dirty="0" err="1">
                <a:latin typeface="Segoe UI" panose="020B0502040204020203" pitchFamily="34" charset="0"/>
                <a:cs typeface="Segoe UI" panose="020B0502040204020203" pitchFamily="34" charset="0"/>
              </a:rPr>
              <a:t>reoptimisation</a:t>
            </a:r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 of the positron </a:t>
            </a:r>
            <a:r>
              <a:rPr lang="en-GB" sz="1100" dirty="0" err="1">
                <a:latin typeface="Segoe UI" panose="020B0502040204020203" pitchFamily="34" charset="0"/>
                <a:cs typeface="Segoe UI" panose="020B0502040204020203" pitchFamily="34" charset="0"/>
              </a:rPr>
              <a:t>linac</a:t>
            </a:r>
            <a:endParaRPr lang="en-GB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GB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2) Start-to-end performance including ECs and BC: static and dynamic</a:t>
            </a:r>
          </a:p>
          <a:p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	- Impact of Coherent Synchrotron Radiation</a:t>
            </a:r>
          </a:p>
          <a:p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	- Impact of Intra-Beam Scattering</a:t>
            </a:r>
          </a:p>
          <a:p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	- Impact of Beam Loading on energy spread / beam stability in top-up mode</a:t>
            </a:r>
          </a:p>
          <a:p>
            <a:endParaRPr lang="en-GB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3) Complete the design: e.g., insert diagnostics</a:t>
            </a:r>
          </a:p>
          <a:p>
            <a:endParaRPr lang="en-GB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4) Code development: (RF-Track)</a:t>
            </a:r>
          </a:p>
          <a:p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	- Coherent Synchrotron Radiation</a:t>
            </a:r>
          </a:p>
          <a:p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	- Polarization ?</a:t>
            </a:r>
          </a:p>
          <a:p>
            <a:endParaRPr lang="en-GB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5) Integrate polarization in the pre-Injector design ?</a:t>
            </a:r>
          </a:p>
          <a:p>
            <a:endParaRPr lang="en-GB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6) Integrate lattices in Lattice repository in appropriate format</a:t>
            </a:r>
          </a:p>
          <a:p>
            <a:endParaRPr lang="en-GB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7) Experimental verifications</a:t>
            </a:r>
          </a:p>
          <a:p>
            <a:endParaRPr lang="en-GB" sz="11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Additional design work: There’s a push to move from 2.8 GHz to 3 GHz, and use of 1.5 GHz for the capture </a:t>
            </a:r>
            <a:r>
              <a:rPr lang="en-GB" sz="1100" dirty="0" err="1">
                <a:latin typeface="Segoe UI" panose="020B0502040204020203" pitchFamily="34" charset="0"/>
                <a:cs typeface="Segoe UI" panose="020B0502040204020203" pitchFamily="34" charset="0"/>
              </a:rPr>
              <a:t>linac</a:t>
            </a:r>
            <a:r>
              <a:rPr lang="en-GB" sz="1100" dirty="0">
                <a:latin typeface="Segoe UI" panose="020B0502040204020203" pitchFamily="34" charset="0"/>
                <a:cs typeface="Segoe UI" panose="020B0502040204020203" pitchFamily="34" charset="0"/>
              </a:rPr>
              <a:t>. Redesign needed.</a:t>
            </a:r>
          </a:p>
        </p:txBody>
      </p:sp>
    </p:spTree>
    <p:extLst>
      <p:ext uri="{BB962C8B-B14F-4D97-AF65-F5344CB8AC3E}">
        <p14:creationId xmlns:p14="http://schemas.microsoft.com/office/powerpoint/2010/main" val="1973811340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3436</TotalTime>
  <Words>803</Words>
  <Application>Microsoft Macintosh PowerPoint</Application>
  <PresentationFormat>On-screen Show (16:9)</PresentationFormat>
  <Paragraphs>135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Segoe UI</vt:lpstr>
      <vt:lpstr>Introslides</vt:lpstr>
      <vt:lpstr>Titleslides, Conclusion</vt:lpstr>
      <vt:lpstr>Content Slides - Deep Blue</vt:lpstr>
      <vt:lpstr> FCC-ee Pre-Injector Complex:   Linac Studies</vt:lpstr>
      <vt:lpstr>FCC-ee Injector Study Group</vt:lpstr>
      <vt:lpstr>Status of CHART</vt:lpstr>
      <vt:lpstr>Status of the studies</vt:lpstr>
      <vt:lpstr>FCC-ee Pre-Injector Complex</vt:lpstr>
      <vt:lpstr>Emittance growth and bunch compressors</vt:lpstr>
      <vt:lpstr>Jitter amplification and damping</vt:lpstr>
      <vt:lpstr>Energy Compressor</vt:lpstr>
      <vt:lpstr>Work to be done</vt:lpstr>
      <vt:lpstr>Experimental verifications</vt:lpstr>
      <vt:lpstr>Available and required 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Andrea Latina</cp:lastModifiedBy>
  <cp:revision>644</cp:revision>
  <cp:lastPrinted>2025-03-03T14:18:45Z</cp:lastPrinted>
  <dcterms:created xsi:type="dcterms:W3CDTF">2020-10-27T09:23:42Z</dcterms:created>
  <dcterms:modified xsi:type="dcterms:W3CDTF">2025-03-12T11:20:54Z</dcterms:modified>
</cp:coreProperties>
</file>