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9"/>
  </p:notesMasterIdLst>
  <p:sldIdLst>
    <p:sldId id="944" r:id="rId5"/>
    <p:sldId id="955" r:id="rId6"/>
    <p:sldId id="956" r:id="rId7"/>
    <p:sldId id="962" r:id="rId8"/>
    <p:sldId id="963" r:id="rId9"/>
    <p:sldId id="964" r:id="rId10"/>
    <p:sldId id="971" r:id="rId11"/>
    <p:sldId id="965" r:id="rId12"/>
    <p:sldId id="970" r:id="rId13"/>
    <p:sldId id="966" r:id="rId14"/>
    <p:sldId id="967" r:id="rId15"/>
    <p:sldId id="968" r:id="rId16"/>
    <p:sldId id="969" r:id="rId17"/>
    <p:sldId id="945" r:id="rId1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09E18"/>
    <a:srgbClr val="0016A0"/>
    <a:srgbClr val="8E04FF"/>
    <a:srgbClr val="006DD0"/>
    <a:srgbClr val="67B4FE"/>
    <a:srgbClr val="6647AD"/>
    <a:srgbClr val="676ECB"/>
    <a:srgbClr val="6695E8"/>
    <a:srgbClr val="430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0" autoAdjust="0"/>
    <p:restoredTop sz="94694"/>
  </p:normalViewPr>
  <p:slideViewPr>
    <p:cSldViewPr snapToGrid="0">
      <p:cViewPr>
        <p:scale>
          <a:sx n="110" d="100"/>
          <a:sy n="110" d="100"/>
        </p:scale>
        <p:origin x="160" y="4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042786172168543"/>
          <c:y val="3.0901138697007145E-2"/>
          <c:w val="0.75497308728793222"/>
          <c:h val="0.63761391891691632"/>
        </c:manualLayout>
      </c:layout>
      <c:lineChart>
        <c:grouping val="standard"/>
        <c:varyColors val="0"/>
        <c:ser>
          <c:idx val="0"/>
          <c:order val="0"/>
          <c:tx>
            <c:v>Pole</c:v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force'!$H$7:$H$9</c:f>
              <c:numCache>
                <c:formatCode>0.00%</c:formatCode>
                <c:ptCount val="3"/>
                <c:pt idx="0">
                  <c:v>0.49089926130644695</c:v>
                </c:pt>
                <c:pt idx="1">
                  <c:v>0.87390599996588014</c:v>
                </c:pt>
                <c:pt idx="2">
                  <c:v>0.19960625757032943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2A4-6345-BFA1-3EFB0B42CB0D}"/>
            </c:ext>
          </c:extLst>
        </c:ser>
        <c:ser>
          <c:idx val="1"/>
          <c:order val="1"/>
          <c:tx>
            <c:v>Shell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force'!$G$4:$G$6</c:f>
              <c:numCache>
                <c:formatCode>0.00%</c:formatCode>
                <c:ptCount val="3"/>
                <c:pt idx="0">
                  <c:v>0.47067101694047797</c:v>
                </c:pt>
                <c:pt idx="1">
                  <c:v>1.0443059010184759</c:v>
                </c:pt>
                <c:pt idx="2">
                  <c:v>1.0697880648958493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2A4-6345-BFA1-3EFB0B42CB0D}"/>
            </c:ext>
          </c:extLst>
        </c:ser>
        <c:ser>
          <c:idx val="3"/>
          <c:order val="2"/>
          <c:tx>
            <c:v>Vpad+Vfiller+Pocket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force'!$I$7:$I$9</c:f>
              <c:numCache>
                <c:formatCode>0.00%</c:formatCode>
                <c:ptCount val="3"/>
                <c:pt idx="0">
                  <c:v>-2.0228244365968914E-2</c:v>
                </c:pt>
                <c:pt idx="1">
                  <c:v>0.17027389665114215</c:v>
                </c:pt>
                <c:pt idx="2">
                  <c:v>-0.12981889213026937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2A4-6345-BFA1-3EFB0B42CB0D}"/>
            </c:ext>
          </c:extLst>
        </c:ser>
        <c:ser>
          <c:idx val="2"/>
          <c:order val="3"/>
          <c:tx>
            <c:v>Pole (frictionless)</c:v>
          </c:tx>
          <c:spPr>
            <a:ln w="19050" cap="rnd">
              <a:solidFill>
                <a:srgbClr val="00206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force'!$Q$7:$Q$9</c:f>
              <c:numCache>
                <c:formatCode>0.00%</c:formatCode>
                <c:ptCount val="3"/>
                <c:pt idx="0">
                  <c:v>0.4595071566269171</c:v>
                </c:pt>
                <c:pt idx="1">
                  <c:v>1.0286267976866779</c:v>
                </c:pt>
                <c:pt idx="2">
                  <c:v>0.16271146595697494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2A4-6345-BFA1-3EFB0B42CB0D}"/>
            </c:ext>
          </c:extLst>
        </c:ser>
        <c:ser>
          <c:idx val="4"/>
          <c:order val="4"/>
          <c:tx>
            <c:v>Shell (frictionless)</c:v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force'!$P$4:$P$6</c:f>
              <c:numCache>
                <c:formatCode>0.00%</c:formatCode>
                <c:ptCount val="3"/>
                <c:pt idx="0">
                  <c:v>0.4595071566269171</c:v>
                </c:pt>
                <c:pt idx="1">
                  <c:v>1.0288534896019925</c:v>
                </c:pt>
                <c:pt idx="2">
                  <c:v>1.1627121654127643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2A4-6345-BFA1-3EFB0B42CB0D}"/>
            </c:ext>
          </c:extLst>
        </c:ser>
        <c:ser>
          <c:idx val="5"/>
          <c:order val="5"/>
          <c:tx>
            <c:v>Vpad + Vfiller + Pocket (frictionless)</c:v>
          </c:tx>
          <c:spPr>
            <a:ln w="19050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force'!$R$7:$R$9</c:f>
              <c:numCache>
                <c:formatCode>0.00%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2A4-6345-BFA1-3EFB0B42CB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4076031"/>
        <c:axId val="1184070751"/>
      </c:lineChart>
      <c:catAx>
        <c:axId val="11840760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CH"/>
          </a:p>
        </c:txPr>
        <c:crossAx val="1184070751"/>
        <c:crosses val="autoZero"/>
        <c:auto val="1"/>
        <c:lblAlgn val="ctr"/>
        <c:lblOffset val="100"/>
        <c:tickMarkSkip val="1"/>
        <c:noMultiLvlLbl val="0"/>
      </c:catAx>
      <c:valAx>
        <c:axId val="11840707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Fx / F e.m.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CH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CH"/>
          </a:p>
        </c:txPr>
        <c:crossAx val="1184076031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28888795876248829"/>
          <c:y val="0.69378895960046616"/>
          <c:w val="0.61437760220403637"/>
          <c:h val="0.28625630130574325"/>
        </c:manualLayout>
      </c:layout>
      <c:overlay val="1"/>
      <c:spPr>
        <a:solidFill>
          <a:sysClr val="window" lastClr="FFFFFF"/>
        </a:solidFill>
        <a:ln>
          <a:solidFill>
            <a:srgbClr val="0055A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CH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1382059" y="0"/>
            <a:ext cx="942788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DFBB41-BF59-9C2A-859D-99B3AD2337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A1F57-3554-1911-2321-E254D4D3B7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4933189" y="4770560"/>
            <a:ext cx="2518215" cy="288543"/>
          </a:xfrm>
          <a:prstGeom prst="rect">
            <a:avLst/>
          </a:prstGeom>
          <a:noFill/>
        </p:spPr>
        <p:txBody>
          <a:bodyPr wrap="square" lIns="68580" tIns="34291" rIns="68580" bIns="34291">
            <a:spAutoFit/>
          </a:bodyPr>
          <a:lstStyle/>
          <a:p>
            <a:pPr algn="ctr"/>
            <a:r>
              <a:rPr lang="en-US" sz="1425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450C6DE9-88F9-17A2-36BA-677C144701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5036400" y="2216002"/>
            <a:ext cx="2311789" cy="26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4670196"/>
          </a:xfrm>
        </p:spPr>
        <p:txBody>
          <a:bodyPr/>
          <a:lstStyle>
            <a:lvl1pPr marL="370313" indent="-342882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81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3451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5" y="130498"/>
            <a:ext cx="10959548" cy="936000"/>
          </a:xfrm>
        </p:spPr>
        <p:txBody>
          <a:bodyPr anchor="ctr"/>
          <a:lstStyle>
            <a:lvl1pPr algn="l">
              <a:defRPr sz="3451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8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121688"/>
            <a:ext cx="5389033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43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6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4" y="6272593"/>
            <a:ext cx="759739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05577" y="6306542"/>
            <a:ext cx="808080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90131" y="6236309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933355" y="6568995"/>
            <a:ext cx="991891" cy="1731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25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525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13" indent="-34288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10" indent="-34288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490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08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24" indent="-13715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4.emf"/><Relationship Id="rId7" Type="http://schemas.openxmlformats.org/officeDocument/2006/relationships/image" Target="../media/image38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10" Type="http://schemas.openxmlformats.org/officeDocument/2006/relationships/image" Target="../media/image41.emf"/><Relationship Id="rId4" Type="http://schemas.openxmlformats.org/officeDocument/2006/relationships/image" Target="../media/image35.emf"/><Relationship Id="rId9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11" Type="http://schemas.openxmlformats.org/officeDocument/2006/relationships/image" Target="../media/image29.png"/><Relationship Id="rId5" Type="http://schemas.openxmlformats.org/officeDocument/2006/relationships/image" Target="../media/image24.jpeg"/><Relationship Id="rId10" Type="http://schemas.openxmlformats.org/officeDocument/2006/relationships/chart" Target="../charts/chart1.xml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6C72A8-1443-5B78-BC8F-8E49F7D9A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A9A4CD-D58A-4971-4DCA-8DF0FF72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72212-D034-9E75-779F-527A5350B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55" y="130498"/>
            <a:ext cx="8157730" cy="936000"/>
          </a:xfrm>
        </p:spPr>
        <p:txBody>
          <a:bodyPr/>
          <a:lstStyle/>
          <a:p>
            <a:r>
              <a:rPr lang="en-GB" dirty="0"/>
              <a:t>BOND Coils Configuration and Field Profile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F103B5-BE39-73DB-C2E6-D2848ABFA4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71274B-7D6F-8B09-D3E1-E48DEFDE1E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493CD-4A84-44AE-4D3F-BE46AFA409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84C008-E177-EAEF-0385-691B1E911A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387888"/>
              </p:ext>
            </p:extLst>
          </p:nvPr>
        </p:nvGraphicFramePr>
        <p:xfrm>
          <a:off x="1246577" y="4450531"/>
          <a:ext cx="4849423" cy="1373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7202">
                  <a:extLst>
                    <a:ext uri="{9D8B030D-6E8A-4147-A177-3AD203B41FA5}">
                      <a16:colId xmlns:a16="http://schemas.microsoft.com/office/drawing/2014/main" val="3932116238"/>
                    </a:ext>
                  </a:extLst>
                </a:gridCol>
                <a:gridCol w="726615">
                  <a:extLst>
                    <a:ext uri="{9D8B030D-6E8A-4147-A177-3AD203B41FA5}">
                      <a16:colId xmlns:a16="http://schemas.microsoft.com/office/drawing/2014/main" val="3689956322"/>
                    </a:ext>
                  </a:extLst>
                </a:gridCol>
                <a:gridCol w="835606">
                  <a:extLst>
                    <a:ext uri="{9D8B030D-6E8A-4147-A177-3AD203B41FA5}">
                      <a16:colId xmlns:a16="http://schemas.microsoft.com/office/drawing/2014/main" val="2496941286"/>
                    </a:ext>
                  </a:extLst>
                </a:gridCol>
              </a:tblGrid>
              <a:tr h="457963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curvature radius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768436"/>
                  </a:ext>
                </a:extLst>
              </a:tr>
              <a:tr h="457963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angle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º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005367"/>
                  </a:ext>
                </a:extLst>
              </a:tr>
              <a:tr h="457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straight section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178.4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3787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6D668FC8-DA1B-B7B0-955D-B0C1DB2DA8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262" y="1033580"/>
            <a:ext cx="5770851" cy="30717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FE80D0-4CF7-BF43-3CF1-70CE4297D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0341" y="849578"/>
            <a:ext cx="3476337" cy="28066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BC7073-3043-64AB-DB12-3CED1E3C5A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3141" y="3793401"/>
            <a:ext cx="3860800" cy="248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29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B521C-F358-3E9E-3F3E-460FAF506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55" y="130498"/>
            <a:ext cx="5578653" cy="936000"/>
          </a:xfrm>
        </p:spPr>
        <p:txBody>
          <a:bodyPr/>
          <a:lstStyle/>
          <a:p>
            <a:r>
              <a:rPr lang="en-GB" dirty="0"/>
              <a:t>Tooling &amp; components design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03C5DD-B9D3-B4B3-5EA0-E168D5DAD9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910F3-DBB2-88B0-9D44-6EC09973B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3043FE-288D-BB79-20B2-1A0FECDC59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525D18-4BF0-A6DE-7C56-5CFC12231E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45" t="25220" r="12091" b="17701"/>
          <a:stretch/>
        </p:blipFill>
        <p:spPr>
          <a:xfrm>
            <a:off x="4219940" y="4247504"/>
            <a:ext cx="3681641" cy="147075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3658F2F-8AA8-98C6-6037-FF7662F9831E}"/>
              </a:ext>
            </a:extLst>
          </p:cNvPr>
          <p:cNvSpPr txBox="1">
            <a:spLocks/>
          </p:cNvSpPr>
          <p:nvPr/>
        </p:nvSpPr>
        <p:spPr>
          <a:xfrm>
            <a:off x="380978" y="914253"/>
            <a:ext cx="6967047" cy="1046107"/>
          </a:xfrm>
          <a:prstGeom prst="rect">
            <a:avLst/>
          </a:prstGeom>
        </p:spPr>
        <p:txBody>
          <a:bodyPr/>
          <a:lstStyle>
            <a:lvl1pPr marL="370313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2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78910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9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19490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38935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37808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275524" indent="-13715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08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692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03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600">
                <a:latin typeface="+mn-lt"/>
              </a:rPr>
              <a:t>Coil components and coil fabrication tooling design is well on track.</a:t>
            </a:r>
          </a:p>
          <a:p>
            <a:pPr marL="36576" indent="0">
              <a:buFont typeface="Arial"/>
              <a:buNone/>
            </a:pPr>
            <a:r>
              <a:rPr lang="en-GB" sz="1600">
                <a:latin typeface="+mn-lt"/>
              </a:rPr>
              <a:t>The 3D design will be completed by end of April.</a:t>
            </a:r>
          </a:p>
          <a:p>
            <a:pPr marL="36576" indent="0">
              <a:buFont typeface="Arial"/>
              <a:buNone/>
            </a:pPr>
            <a:r>
              <a:rPr lang="en-GB" sz="1600">
                <a:latin typeface="+mn-lt"/>
              </a:rPr>
              <a:t>First tooling delivered is expected by late summer 2025.</a:t>
            </a:r>
            <a:endParaRPr lang="en-GB" sz="1600" dirty="0">
              <a:latin typeface="+mn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024BA4D-1899-5947-F164-6595765ABE66}"/>
              </a:ext>
            </a:extLst>
          </p:cNvPr>
          <p:cNvGrpSpPr/>
          <p:nvPr/>
        </p:nvGrpSpPr>
        <p:grpSpPr>
          <a:xfrm>
            <a:off x="365326" y="1945487"/>
            <a:ext cx="3197869" cy="3818175"/>
            <a:chOff x="149523" y="1557620"/>
            <a:chExt cx="3736826" cy="446167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B5449E8-243A-7087-5616-9212BCA13CFA}"/>
                </a:ext>
              </a:extLst>
            </p:cNvPr>
            <p:cNvGrpSpPr/>
            <p:nvPr/>
          </p:nvGrpSpPr>
          <p:grpSpPr>
            <a:xfrm>
              <a:off x="149523" y="1557620"/>
              <a:ext cx="3736826" cy="3279308"/>
              <a:chOff x="125687" y="1520730"/>
              <a:chExt cx="3736826" cy="327930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5F75EC0-6383-AE6F-3E08-50D0712A44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1654" t="20536" r="6541" b="28082"/>
              <a:stretch/>
            </p:blipFill>
            <p:spPr>
              <a:xfrm>
                <a:off x="222287" y="1520730"/>
                <a:ext cx="3640226" cy="1156402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F121A0D0-C52E-4BC6-F266-9E778A1C88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77" t="19426" r="1677" b="17577"/>
              <a:stretch/>
            </p:blipFill>
            <p:spPr>
              <a:xfrm>
                <a:off x="125687" y="3561699"/>
                <a:ext cx="3736826" cy="1238339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B44707A1-2745-9E15-76FB-CED4280E7C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4872" t="15974" r="12964" b="20289"/>
              <a:stretch/>
            </p:blipFill>
            <p:spPr>
              <a:xfrm>
                <a:off x="2042400" y="2775136"/>
                <a:ext cx="1620344" cy="840239"/>
              </a:xfrm>
              <a:prstGeom prst="rect">
                <a:avLst/>
              </a:prstGeom>
            </p:spPr>
          </p:pic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6B43C9B-4AC4-5F75-B663-0880A92A0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975" t="15605" r="4421" b="14248"/>
            <a:stretch/>
          </p:blipFill>
          <p:spPr>
            <a:xfrm>
              <a:off x="459971" y="4800038"/>
              <a:ext cx="3010647" cy="1219259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420F8B1-2127-F24C-9DC0-1D54831E9F1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74" r="24935"/>
          <a:stretch/>
        </p:blipFill>
        <p:spPr>
          <a:xfrm>
            <a:off x="4864801" y="1775516"/>
            <a:ext cx="2269472" cy="2264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9E81123-B7CE-7A70-982C-0BBBF92D860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61" t="13016" r="23313" b="15974"/>
          <a:stretch/>
        </p:blipFill>
        <p:spPr>
          <a:xfrm>
            <a:off x="8447763" y="492946"/>
            <a:ext cx="3308205" cy="2068975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0715DBEA-3344-B70A-5743-B24BB01397A0}"/>
              </a:ext>
            </a:extLst>
          </p:cNvPr>
          <p:cNvGrpSpPr/>
          <p:nvPr/>
        </p:nvGrpSpPr>
        <p:grpSpPr>
          <a:xfrm>
            <a:off x="7728782" y="2697767"/>
            <a:ext cx="4156932" cy="3021226"/>
            <a:chOff x="7592722" y="2745536"/>
            <a:chExt cx="4373330" cy="317850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E78BDF0-DBE1-F050-8CAC-B02376B30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086" t="30645" r="10469" b="16467"/>
            <a:stretch/>
          </p:blipFill>
          <p:spPr>
            <a:xfrm>
              <a:off x="7592722" y="2745536"/>
              <a:ext cx="4373330" cy="155054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8341BB7-75B5-CA95-C361-D1920866897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021" t="22879" r="16205" b="15728"/>
            <a:stretch/>
          </p:blipFill>
          <p:spPr>
            <a:xfrm>
              <a:off x="8107678" y="4239561"/>
              <a:ext cx="3730880" cy="1684477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DDEE25B-7B38-E0AD-3B71-E6271150A0CF}"/>
              </a:ext>
            </a:extLst>
          </p:cNvPr>
          <p:cNvSpPr txBox="1"/>
          <p:nvPr/>
        </p:nvSpPr>
        <p:spPr>
          <a:xfrm>
            <a:off x="4505251" y="4039101"/>
            <a:ext cx="1010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Winding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622978-8E84-BBCF-1867-00FB2C36D9C8}"/>
              </a:ext>
            </a:extLst>
          </p:cNvPr>
          <p:cNvSpPr txBox="1"/>
          <p:nvPr/>
        </p:nvSpPr>
        <p:spPr>
          <a:xfrm>
            <a:off x="506934" y="4288945"/>
            <a:ext cx="1010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Reaction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DD8BC0-AD76-DDE7-2AB5-4E07EE8868C5}"/>
              </a:ext>
            </a:extLst>
          </p:cNvPr>
          <p:cNvSpPr txBox="1"/>
          <p:nvPr/>
        </p:nvSpPr>
        <p:spPr>
          <a:xfrm>
            <a:off x="8322419" y="3629910"/>
            <a:ext cx="1556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Impregnation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C59E8D-3136-72E2-CC68-B5C89A8B23A4}"/>
              </a:ext>
            </a:extLst>
          </p:cNvPr>
          <p:cNvSpPr txBox="1"/>
          <p:nvPr/>
        </p:nvSpPr>
        <p:spPr>
          <a:xfrm>
            <a:off x="10500038" y="5914196"/>
            <a:ext cx="14961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of N. </a:t>
            </a:r>
            <a:r>
              <a:rPr lang="en-GB" sz="1000" dirty="0" err="1"/>
              <a:t>Peray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521392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269DB-4FD6-7562-3EFB-AC6502F1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 design of sliding reaction tooling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845867-32F5-8C15-EC46-C016CD872D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45E5E5-3524-5674-BBB3-BBBFC69885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7E7E85-BBD5-E0CF-8587-1DD23907EA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D844A0-ADF0-C1C7-1A3C-7457214D8B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6424" y="3296754"/>
            <a:ext cx="2981217" cy="2293453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A2E3289-A408-95AF-02B0-25FF2E581001}"/>
              </a:ext>
            </a:extLst>
          </p:cNvPr>
          <p:cNvSpPr txBox="1">
            <a:spLocks/>
          </p:cNvSpPr>
          <p:nvPr/>
        </p:nvSpPr>
        <p:spPr>
          <a:xfrm>
            <a:off x="609600" y="987873"/>
            <a:ext cx="10969139" cy="730934"/>
          </a:xfrm>
          <a:prstGeom prst="rect">
            <a:avLst/>
          </a:prstGeom>
        </p:spPr>
        <p:txBody>
          <a:bodyPr/>
          <a:lstStyle>
            <a:lvl1pPr marL="370313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2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78910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9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19490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38935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37808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275524" indent="-13715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08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692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03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600"/>
              <a:t>Thanks to the experience gained during the construction of the Race-tracks, FRESCA2 and MQXF magnets, BOND tooling  designed to compensate for dimensional variations during heat treatments is currently in the design phase. </a:t>
            </a:r>
            <a:endParaRPr lang="en-GB" sz="16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1A1CB9D-1161-3F58-3395-0AC6E59E3C0B}"/>
              </a:ext>
            </a:extLst>
          </p:cNvPr>
          <p:cNvSpPr txBox="1">
            <a:spLocks/>
          </p:cNvSpPr>
          <p:nvPr/>
        </p:nvSpPr>
        <p:spPr>
          <a:xfrm>
            <a:off x="466989" y="5590207"/>
            <a:ext cx="8856210" cy="70861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600" dirty="0"/>
              <a:t>The basic concepts will be validated using simplified mock-ups that replicate conditions close as possible to those that will be used during coil manufacturing.</a:t>
            </a:r>
            <a:endParaRPr lang="en-GB" sz="2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526354-4C56-BE2E-FCAD-4F5965FC0D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9978" y="1743881"/>
            <a:ext cx="3638447" cy="19249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308479-9EC3-D445-E86B-C71F926689D8}"/>
              </a:ext>
            </a:extLst>
          </p:cNvPr>
          <p:cNvSpPr txBox="1"/>
          <p:nvPr/>
        </p:nvSpPr>
        <p:spPr>
          <a:xfrm>
            <a:off x="8575384" y="1792578"/>
            <a:ext cx="3552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Racetrack coil mock-up with integrated sliding system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AFD1DD-C2D2-1B20-1FBD-8FA258D102A1}"/>
              </a:ext>
            </a:extLst>
          </p:cNvPr>
          <p:cNvSpPr txBox="1"/>
          <p:nvPr/>
        </p:nvSpPr>
        <p:spPr>
          <a:xfrm>
            <a:off x="9417677" y="5944516"/>
            <a:ext cx="27106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of N. </a:t>
            </a:r>
            <a:r>
              <a:rPr lang="en-GB" sz="1000" dirty="0" err="1"/>
              <a:t>Lusa</a:t>
            </a:r>
            <a:r>
              <a:rPr lang="en-GB" sz="1000" dirty="0"/>
              <a:t>, J. </a:t>
            </a:r>
            <a:r>
              <a:rPr lang="en-GB" sz="1000" dirty="0" err="1"/>
              <a:t>Ferradas</a:t>
            </a:r>
            <a:r>
              <a:rPr lang="en-GB" sz="1000" dirty="0"/>
              <a:t>  &amp; B. Pellet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981C1A6-2563-CD77-4DF3-7F73F8277B6F}"/>
              </a:ext>
            </a:extLst>
          </p:cNvPr>
          <p:cNvGrpSpPr/>
          <p:nvPr/>
        </p:nvGrpSpPr>
        <p:grpSpPr>
          <a:xfrm>
            <a:off x="3380272" y="1738885"/>
            <a:ext cx="3058014" cy="3748314"/>
            <a:chOff x="3380272" y="1738885"/>
            <a:chExt cx="3058014" cy="37483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7ABE70F-1218-7D66-D594-A3912951B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40934" y="1738885"/>
              <a:ext cx="2635624" cy="138100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D026309-6C2F-C43F-BDA3-2A62C682A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40934" y="3114775"/>
              <a:ext cx="2697352" cy="237242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C260B23-07C8-F17E-7B6C-EB4C8624E441}"/>
                </a:ext>
              </a:extLst>
            </p:cNvPr>
            <p:cNvSpPr txBox="1"/>
            <p:nvPr/>
          </p:nvSpPr>
          <p:spPr>
            <a:xfrm>
              <a:off x="3380272" y="3164574"/>
              <a:ext cx="2117974" cy="314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Circular ceramic bearing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85690F5-7AB9-CC61-E12A-BDA8A502FB91}"/>
              </a:ext>
            </a:extLst>
          </p:cNvPr>
          <p:cNvGrpSpPr/>
          <p:nvPr/>
        </p:nvGrpSpPr>
        <p:grpSpPr>
          <a:xfrm>
            <a:off x="388091" y="1560037"/>
            <a:ext cx="2832303" cy="4045800"/>
            <a:chOff x="388091" y="1560037"/>
            <a:chExt cx="2832303" cy="40458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00F542F-8E11-CF80-8CFF-B5F701CE3B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042" y="1560037"/>
              <a:ext cx="2697352" cy="158800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7E0D865-969A-C397-EDE4-5FF153E9D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9600" y="3279263"/>
              <a:ext cx="2362200" cy="232657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DCAD36F-BAD7-DD8B-E401-DFF6350D7758}"/>
                </a:ext>
              </a:extLst>
            </p:cNvPr>
            <p:cNvSpPr txBox="1"/>
            <p:nvPr/>
          </p:nvSpPr>
          <p:spPr>
            <a:xfrm>
              <a:off x="388091" y="3201601"/>
              <a:ext cx="20244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Linear ceramic bearing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81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>
            <a:extLst>
              <a:ext uri="{FF2B5EF4-FFF2-40B4-BE49-F238E27FC236}">
                <a16:creationId xmlns:a16="http://schemas.microsoft.com/office/drawing/2014/main" id="{8CF4ECFF-EFC9-9B96-B47B-FE68EA310CBC}"/>
              </a:ext>
            </a:extLst>
          </p:cNvPr>
          <p:cNvGrpSpPr/>
          <p:nvPr/>
        </p:nvGrpSpPr>
        <p:grpSpPr>
          <a:xfrm>
            <a:off x="702625" y="3688201"/>
            <a:ext cx="2844800" cy="2499605"/>
            <a:chOff x="702625" y="3688201"/>
            <a:chExt cx="2844800" cy="2499605"/>
          </a:xfrm>
        </p:grpSpPr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91865219-F521-3F65-446D-6ABC61F7CC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85301" y="3688201"/>
              <a:ext cx="0" cy="2142480"/>
            </a:xfrm>
            <a:prstGeom prst="straightConnector1">
              <a:avLst/>
            </a:prstGeom>
            <a:ln w="3492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359E09C5-4262-A873-83E5-8B6ADF2741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45450" y="3706772"/>
              <a:ext cx="0" cy="2142480"/>
            </a:xfrm>
            <a:prstGeom prst="straightConnector1">
              <a:avLst/>
            </a:prstGeom>
            <a:ln w="3492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36F4A70-5529-1F81-9AF4-8B05EE845799}"/>
                </a:ext>
              </a:extLst>
            </p:cNvPr>
            <p:cNvSpPr txBox="1"/>
            <p:nvPr/>
          </p:nvSpPr>
          <p:spPr>
            <a:xfrm>
              <a:off x="702625" y="5849252"/>
              <a:ext cx="2844800" cy="338554"/>
            </a:xfrm>
            <a:prstGeom prst="rect">
              <a:avLst/>
            </a:prstGeom>
            <a:gradFill flip="none" rotWithShape="1">
              <a:gsLst>
                <a:gs pos="0">
                  <a:srgbClr val="7030A0"/>
                </a:gs>
                <a:gs pos="93000">
                  <a:schemeClr val="accent6">
                    <a:lumMod val="45000"/>
                    <a:lumOff val="55000"/>
                  </a:schemeClr>
                </a:gs>
                <a:gs pos="81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Tests using Mock-ups 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30C2FE0-B241-1772-A7C2-35E1DC89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BOND Magnet development plan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60E91B-74A6-BF90-2105-CC0E6B9B98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CD1857-3B45-485F-33C1-CCB7EE17C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3AE33F-9755-FD23-9B6F-9354BD73D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C6C9727-D1DD-0DD0-6259-09C6190456B1}"/>
              </a:ext>
            </a:extLst>
          </p:cNvPr>
          <p:cNvGrpSpPr/>
          <p:nvPr/>
        </p:nvGrpSpPr>
        <p:grpSpPr>
          <a:xfrm>
            <a:off x="93411" y="3688201"/>
            <a:ext cx="2383781" cy="1545793"/>
            <a:chOff x="93411" y="3688201"/>
            <a:chExt cx="2383781" cy="1545793"/>
          </a:xfrm>
        </p:grpSpPr>
        <p:cxnSp>
          <p:nvCxnSpPr>
            <p:cNvPr id="7" name="Elbow Connector 6">
              <a:extLst>
                <a:ext uri="{FF2B5EF4-FFF2-40B4-BE49-F238E27FC236}">
                  <a16:creationId xmlns:a16="http://schemas.microsoft.com/office/drawing/2014/main" id="{69F67F0A-8B8A-C6B8-0A8E-E8D420A4F8C7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123281" y="4224587"/>
              <a:ext cx="1186449" cy="11367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AEB677F-E409-B693-FDFE-A24D8A3A8481}"/>
                </a:ext>
              </a:extLst>
            </p:cNvPr>
            <p:cNvSpPr txBox="1"/>
            <p:nvPr/>
          </p:nvSpPr>
          <p:spPr>
            <a:xfrm>
              <a:off x="93411" y="4895440"/>
              <a:ext cx="2383781" cy="3385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Coil 3D CAD Design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F9DA7EB-9C94-6DF8-4F6A-781E7EC2D475}"/>
              </a:ext>
            </a:extLst>
          </p:cNvPr>
          <p:cNvGrpSpPr/>
          <p:nvPr/>
        </p:nvGrpSpPr>
        <p:grpSpPr>
          <a:xfrm>
            <a:off x="212337" y="3697249"/>
            <a:ext cx="4707053" cy="2053089"/>
            <a:chOff x="68556" y="3811023"/>
            <a:chExt cx="4707053" cy="205308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7600183-A410-0BD0-FE66-43A45923B0C5}"/>
                </a:ext>
              </a:extLst>
            </p:cNvPr>
            <p:cNvSpPr txBox="1"/>
            <p:nvPr/>
          </p:nvSpPr>
          <p:spPr>
            <a:xfrm>
              <a:off x="68556" y="5525558"/>
              <a:ext cx="4707053" cy="3385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3D CAD Winding, reaction &amp; splicing tooling </a:t>
              </a:r>
            </a:p>
          </p:txBody>
        </p:sp>
        <p:cxnSp>
          <p:nvCxnSpPr>
            <p:cNvPr id="11" name="Elbow Connector 10">
              <a:extLst>
                <a:ext uri="{FF2B5EF4-FFF2-40B4-BE49-F238E27FC236}">
                  <a16:creationId xmlns:a16="http://schemas.microsoft.com/office/drawing/2014/main" id="{69EE810F-E858-8BA3-8377-9FDBB6C60DC1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558530" y="4648324"/>
              <a:ext cx="1680114" cy="551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40C7F1-7EF3-EE4C-7621-7FFB0422A177}"/>
              </a:ext>
            </a:extLst>
          </p:cNvPr>
          <p:cNvGrpSpPr/>
          <p:nvPr/>
        </p:nvGrpSpPr>
        <p:grpSpPr>
          <a:xfrm>
            <a:off x="270934" y="2896448"/>
            <a:ext cx="11650132" cy="1188549"/>
            <a:chOff x="827583" y="2283718"/>
            <a:chExt cx="7919989" cy="553750"/>
          </a:xfrm>
        </p:grpSpPr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F7C6ACA1-945E-2ED3-EFAA-079B1BA4C756}"/>
                </a:ext>
              </a:extLst>
            </p:cNvPr>
            <p:cNvSpPr/>
            <p:nvPr/>
          </p:nvSpPr>
          <p:spPr>
            <a:xfrm>
              <a:off x="827583" y="2427734"/>
              <a:ext cx="7919989" cy="288032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65000">
                  <a:schemeClr val="accent6">
                    <a:lumMod val="40000"/>
                    <a:lumOff val="60000"/>
                  </a:schemeClr>
                </a:gs>
                <a:gs pos="91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17F0106-A73D-61F8-EC93-46EBAC4F4BF0}"/>
                </a:ext>
              </a:extLst>
            </p:cNvPr>
            <p:cNvCxnSpPr/>
            <p:nvPr/>
          </p:nvCxnSpPr>
          <p:spPr>
            <a:xfrm>
              <a:off x="3851912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C1FA860-F27E-C936-913C-5EDED5E30CE0}"/>
                </a:ext>
              </a:extLst>
            </p:cNvPr>
            <p:cNvCxnSpPr/>
            <p:nvPr/>
          </p:nvCxnSpPr>
          <p:spPr>
            <a:xfrm>
              <a:off x="3059824" y="2297250"/>
              <a:ext cx="0" cy="504056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DEB9A20-01A7-12DB-EEFF-BF9D3FF2DA52}"/>
                </a:ext>
              </a:extLst>
            </p:cNvPr>
            <p:cNvCxnSpPr/>
            <p:nvPr/>
          </p:nvCxnSpPr>
          <p:spPr>
            <a:xfrm>
              <a:off x="4644000" y="2283718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8405F20-2DBD-F74C-8139-2EC99CCE9747}"/>
                </a:ext>
              </a:extLst>
            </p:cNvPr>
            <p:cNvCxnSpPr/>
            <p:nvPr/>
          </p:nvCxnSpPr>
          <p:spPr>
            <a:xfrm>
              <a:off x="2267736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2EDDD11-F7A8-07FD-2393-65582E1FE228}"/>
                </a:ext>
              </a:extLst>
            </p:cNvPr>
            <p:cNvCxnSpPr>
              <a:cxnSpLocks/>
            </p:cNvCxnSpPr>
            <p:nvPr/>
          </p:nvCxnSpPr>
          <p:spPr>
            <a:xfrm>
              <a:off x="5436088" y="2297824"/>
              <a:ext cx="0" cy="50920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2D62FA7-E37E-020D-3E1E-0518C4187785}"/>
                </a:ext>
              </a:extLst>
            </p:cNvPr>
            <p:cNvCxnSpPr>
              <a:cxnSpLocks/>
            </p:cNvCxnSpPr>
            <p:nvPr/>
          </p:nvCxnSpPr>
          <p:spPr>
            <a:xfrm>
              <a:off x="6228176" y="2292102"/>
              <a:ext cx="0" cy="504056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A8AFAE0-932A-9871-365C-72009EA6855A}"/>
                </a:ext>
              </a:extLst>
            </p:cNvPr>
            <p:cNvCxnSpPr>
              <a:cxnSpLocks/>
            </p:cNvCxnSpPr>
            <p:nvPr/>
          </p:nvCxnSpPr>
          <p:spPr>
            <a:xfrm>
              <a:off x="1475648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797B206-1210-06B3-BA46-ECE0BB5FFA2B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64" y="2297824"/>
              <a:ext cx="0" cy="50920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28537BF-3A60-26B6-0376-EAF31854D797}"/>
                </a:ext>
              </a:extLst>
            </p:cNvPr>
            <p:cNvCxnSpPr>
              <a:cxnSpLocks/>
            </p:cNvCxnSpPr>
            <p:nvPr/>
          </p:nvCxnSpPr>
          <p:spPr>
            <a:xfrm>
              <a:off x="7812352" y="2292102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D247E49-9FD4-A795-168F-39D9DC78A91A}"/>
                </a:ext>
              </a:extLst>
            </p:cNvPr>
            <p:cNvSpPr txBox="1"/>
            <p:nvPr/>
          </p:nvSpPr>
          <p:spPr>
            <a:xfrm>
              <a:off x="1646281" y="2729922"/>
              <a:ext cx="513869" cy="107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FF0000"/>
                  </a:solidFill>
                </a:rPr>
                <a:t>Q1_2025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6D8F3C4-4E10-4A90-896E-3068C629D77E}"/>
              </a:ext>
            </a:extLst>
          </p:cNvPr>
          <p:cNvSpPr txBox="1"/>
          <p:nvPr/>
        </p:nvSpPr>
        <p:spPr>
          <a:xfrm>
            <a:off x="2565864" y="3866330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Q2_2025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F94E34-15C4-71BB-D42F-FB370552BC85}"/>
              </a:ext>
            </a:extLst>
          </p:cNvPr>
          <p:cNvSpPr txBox="1"/>
          <p:nvPr/>
        </p:nvSpPr>
        <p:spPr>
          <a:xfrm>
            <a:off x="3805508" y="383823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Q3_2025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55B0AD-14AD-D026-28AA-F7FED921DE1E}"/>
              </a:ext>
            </a:extLst>
          </p:cNvPr>
          <p:cNvSpPr txBox="1"/>
          <p:nvPr/>
        </p:nvSpPr>
        <p:spPr>
          <a:xfrm>
            <a:off x="4949770" y="383256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Q4_2025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DE8A0A6-E763-5620-8202-CAEBAECF48F2}"/>
              </a:ext>
            </a:extLst>
          </p:cNvPr>
          <p:cNvSpPr txBox="1"/>
          <p:nvPr/>
        </p:nvSpPr>
        <p:spPr>
          <a:xfrm>
            <a:off x="6120299" y="383256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Q1_2026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8DB721-F006-28DC-671B-9FB5325A4050}"/>
              </a:ext>
            </a:extLst>
          </p:cNvPr>
          <p:cNvSpPr txBox="1"/>
          <p:nvPr/>
        </p:nvSpPr>
        <p:spPr>
          <a:xfrm>
            <a:off x="7274595" y="3819754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Q2_2026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82B2BF-DDB1-0262-BF09-A399C539DB2D}"/>
              </a:ext>
            </a:extLst>
          </p:cNvPr>
          <p:cNvSpPr txBox="1"/>
          <p:nvPr/>
        </p:nvSpPr>
        <p:spPr>
          <a:xfrm>
            <a:off x="8466084" y="383018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Q3_2026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1499066-009E-BD8A-A7DF-6E80D5F9D976}"/>
              </a:ext>
            </a:extLst>
          </p:cNvPr>
          <p:cNvSpPr txBox="1"/>
          <p:nvPr/>
        </p:nvSpPr>
        <p:spPr>
          <a:xfrm>
            <a:off x="9608428" y="3820209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Q4_2026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48A37F0-E688-A24E-E9F6-96E973FCF90B}"/>
              </a:ext>
            </a:extLst>
          </p:cNvPr>
          <p:cNvGrpSpPr/>
          <p:nvPr/>
        </p:nvGrpSpPr>
        <p:grpSpPr>
          <a:xfrm>
            <a:off x="2935370" y="1672702"/>
            <a:ext cx="3025747" cy="1583215"/>
            <a:chOff x="6001178" y="2117751"/>
            <a:chExt cx="3025747" cy="158321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16437C9-3117-7682-9483-02B4D8B2F398}"/>
                </a:ext>
              </a:extLst>
            </p:cNvPr>
            <p:cNvSpPr txBox="1"/>
            <p:nvPr/>
          </p:nvSpPr>
          <p:spPr>
            <a:xfrm>
              <a:off x="6001178" y="2117751"/>
              <a:ext cx="3025747" cy="338554"/>
            </a:xfrm>
            <a:prstGeom prst="rect">
              <a:avLst/>
            </a:prstGeom>
            <a:gradFill flip="none" rotWithShape="1">
              <a:gsLst>
                <a:gs pos="0">
                  <a:srgbClr val="00B050"/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Trial Copper Coil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C6F844E-2A75-03AD-2D3B-F89E13B5345F}"/>
                </a:ext>
              </a:extLst>
            </p:cNvPr>
            <p:cNvCxnSpPr>
              <a:cxnSpLocks/>
            </p:cNvCxnSpPr>
            <p:nvPr/>
          </p:nvCxnSpPr>
          <p:spPr>
            <a:xfrm>
              <a:off x="7590949" y="2456305"/>
              <a:ext cx="0" cy="124466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7C70EC3-AAB7-283C-44F1-6EA70AB80C22}"/>
              </a:ext>
            </a:extLst>
          </p:cNvPr>
          <p:cNvGrpSpPr/>
          <p:nvPr/>
        </p:nvGrpSpPr>
        <p:grpSpPr>
          <a:xfrm>
            <a:off x="3976658" y="2109262"/>
            <a:ext cx="3025747" cy="1202055"/>
            <a:chOff x="6590532" y="2517904"/>
            <a:chExt cx="3025747" cy="1202055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BD4D1D4-FA47-5E4F-E9D7-F4B44D2B8BA6}"/>
                </a:ext>
              </a:extLst>
            </p:cNvPr>
            <p:cNvSpPr txBox="1"/>
            <p:nvPr/>
          </p:nvSpPr>
          <p:spPr>
            <a:xfrm>
              <a:off x="6590532" y="2517904"/>
              <a:ext cx="3025747" cy="338554"/>
            </a:xfrm>
            <a:prstGeom prst="rect">
              <a:avLst/>
            </a:prstGeom>
            <a:gradFill flip="none" rotWithShape="1">
              <a:gsLst>
                <a:gs pos="0">
                  <a:srgbClr val="00B050"/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1</a:t>
              </a:r>
              <a:r>
                <a:rPr lang="en-GB" sz="1600" baseline="30000" dirty="0"/>
                <a:t>st</a:t>
              </a:r>
              <a:r>
                <a:rPr lang="en-GB" sz="1600" dirty="0"/>
                <a:t> Nb</a:t>
              </a:r>
              <a:r>
                <a:rPr lang="en-GB" sz="1600" baseline="-25000" dirty="0"/>
                <a:t>3</a:t>
              </a:r>
              <a:r>
                <a:rPr lang="en-GB" sz="1600" dirty="0"/>
                <a:t>Sn Coil Winding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EB8095D-B00D-F67F-F18D-A7ED7F657B02}"/>
                </a:ext>
              </a:extLst>
            </p:cNvPr>
            <p:cNvCxnSpPr>
              <a:cxnSpLocks/>
            </p:cNvCxnSpPr>
            <p:nvPr/>
          </p:nvCxnSpPr>
          <p:spPr>
            <a:xfrm>
              <a:off x="7995387" y="2890220"/>
              <a:ext cx="0" cy="82973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EA60888-1EEC-9D98-5CE8-90FE9A7827A2}"/>
              </a:ext>
            </a:extLst>
          </p:cNvPr>
          <p:cNvGrpSpPr/>
          <p:nvPr/>
        </p:nvGrpSpPr>
        <p:grpSpPr>
          <a:xfrm>
            <a:off x="646655" y="2211602"/>
            <a:ext cx="1167011" cy="1109465"/>
            <a:chOff x="308160" y="4110749"/>
            <a:chExt cx="1421783" cy="1109465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2E5F67D-6260-9403-0D3A-7133C6837D01}"/>
                </a:ext>
              </a:extLst>
            </p:cNvPr>
            <p:cNvCxnSpPr>
              <a:cxnSpLocks/>
            </p:cNvCxnSpPr>
            <p:nvPr/>
          </p:nvCxnSpPr>
          <p:spPr>
            <a:xfrm>
              <a:off x="1717257" y="4300229"/>
              <a:ext cx="12686" cy="91998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54CC8CB-795E-6C0D-411F-AF5BCC34B7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41332" y="4300229"/>
              <a:ext cx="4886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ACF009C-137D-4712-5D9E-8B59835A545F}"/>
                </a:ext>
              </a:extLst>
            </p:cNvPr>
            <p:cNvSpPr txBox="1"/>
            <p:nvPr/>
          </p:nvSpPr>
          <p:spPr>
            <a:xfrm>
              <a:off x="308160" y="4110749"/>
              <a:ext cx="925992" cy="2769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Today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50AC30C-67BD-5B27-3FF3-415923A20EEE}"/>
              </a:ext>
            </a:extLst>
          </p:cNvPr>
          <p:cNvGrpSpPr/>
          <p:nvPr/>
        </p:nvGrpSpPr>
        <p:grpSpPr>
          <a:xfrm>
            <a:off x="138817" y="987257"/>
            <a:ext cx="3428697" cy="2312350"/>
            <a:chOff x="83860" y="1025883"/>
            <a:chExt cx="3428697" cy="231235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7629306-C0F9-BA0A-33CF-5E05948E6365}"/>
                </a:ext>
              </a:extLst>
            </p:cNvPr>
            <p:cNvSpPr txBox="1"/>
            <p:nvPr/>
          </p:nvSpPr>
          <p:spPr>
            <a:xfrm>
              <a:off x="83860" y="1025883"/>
              <a:ext cx="3428697" cy="584775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Analysis</a:t>
              </a:r>
            </a:p>
            <a:p>
              <a:r>
                <a:rPr lang="en-GB" sz="1600" dirty="0"/>
                <a:t>Iterative engineering design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AB3A24F-0503-5F4A-BB3E-A0C86E9D2A3E}"/>
                </a:ext>
              </a:extLst>
            </p:cNvPr>
            <p:cNvGrpSpPr/>
            <p:nvPr/>
          </p:nvGrpSpPr>
          <p:grpSpPr>
            <a:xfrm>
              <a:off x="2109121" y="1610658"/>
              <a:ext cx="771292" cy="1727575"/>
              <a:chOff x="2109121" y="1610658"/>
              <a:chExt cx="771292" cy="1727575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E4CC9F46-4734-6F87-DEAB-0A1B401B4D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1316" y="2835004"/>
                <a:ext cx="9097" cy="503229"/>
              </a:xfrm>
              <a:prstGeom prst="straightConnector1">
                <a:avLst/>
              </a:prstGeom>
              <a:ln w="1905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C2EC722-FA51-D5FE-E5E0-72C1E943EEB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09121" y="2837665"/>
                <a:ext cx="756000" cy="0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9FA7AB43-F0FE-7CE6-88BD-66AADE5FE9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17200" y="1610658"/>
                <a:ext cx="0" cy="1224346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61C42E3-C16D-900C-26E9-4420F5838440}"/>
              </a:ext>
            </a:extLst>
          </p:cNvPr>
          <p:cNvGrpSpPr/>
          <p:nvPr/>
        </p:nvGrpSpPr>
        <p:grpSpPr>
          <a:xfrm>
            <a:off x="3114940" y="3713099"/>
            <a:ext cx="3436123" cy="756334"/>
            <a:chOff x="4194424" y="923440"/>
            <a:chExt cx="3436123" cy="756334"/>
          </a:xfrm>
        </p:grpSpPr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8BABEE7-83DB-904D-7702-349405265E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95671" y="923440"/>
              <a:ext cx="0" cy="429997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A25E544-6FE6-4003-95FA-5FF340EB816D}"/>
                </a:ext>
              </a:extLst>
            </p:cNvPr>
            <p:cNvSpPr txBox="1"/>
            <p:nvPr/>
          </p:nvSpPr>
          <p:spPr>
            <a:xfrm>
              <a:off x="4194424" y="1341220"/>
              <a:ext cx="3436123" cy="33855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Insulated Nb</a:t>
              </a:r>
              <a:r>
                <a:rPr lang="en-GB" sz="1600" baseline="-25000" dirty="0"/>
                <a:t>3</a:t>
              </a:r>
              <a:r>
                <a:rPr lang="en-GB" sz="1600" dirty="0"/>
                <a:t>Sn Cable delivery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4B99402-7A9F-D33A-9BB3-43EBA2E13A72}"/>
              </a:ext>
            </a:extLst>
          </p:cNvPr>
          <p:cNvGrpSpPr/>
          <p:nvPr/>
        </p:nvGrpSpPr>
        <p:grpSpPr>
          <a:xfrm>
            <a:off x="2659222" y="3710741"/>
            <a:ext cx="2383781" cy="1397987"/>
            <a:chOff x="3033547" y="3746204"/>
            <a:chExt cx="2383781" cy="139798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ADF7AF6-9E71-9014-6BFA-D57589A7687A}"/>
                </a:ext>
              </a:extLst>
            </p:cNvPr>
            <p:cNvSpPr txBox="1"/>
            <p:nvPr/>
          </p:nvSpPr>
          <p:spPr>
            <a:xfrm>
              <a:off x="3033547" y="4559416"/>
              <a:ext cx="2383781" cy="58477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First dummy copper cable at CERN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DC98273-6618-8D09-7E70-D42CF2CDEE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10330" y="3746204"/>
              <a:ext cx="5179" cy="813212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B1A4B89-A67B-A7D1-879D-1ECF11C06A0A}"/>
              </a:ext>
            </a:extLst>
          </p:cNvPr>
          <p:cNvGrpSpPr/>
          <p:nvPr/>
        </p:nvGrpSpPr>
        <p:grpSpPr>
          <a:xfrm>
            <a:off x="5666558" y="1007784"/>
            <a:ext cx="3278375" cy="2337219"/>
            <a:chOff x="6096329" y="719684"/>
            <a:chExt cx="3278375" cy="2337219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7DEA8BD-E1AB-12FF-9A0E-3C96F9A40FE3}"/>
                </a:ext>
              </a:extLst>
            </p:cNvPr>
            <p:cNvSpPr txBox="1"/>
            <p:nvPr/>
          </p:nvSpPr>
          <p:spPr>
            <a:xfrm>
              <a:off x="6096329" y="719684"/>
              <a:ext cx="3278375" cy="584775"/>
            </a:xfrm>
            <a:prstGeom prst="rect">
              <a:avLst/>
            </a:prstGeom>
            <a:gradFill flip="none" rotWithShape="1">
              <a:gsLst>
                <a:gs pos="35000">
                  <a:srgbClr val="FFC00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First Single Aperture Magnet #1 assembly</a:t>
              </a:r>
            </a:p>
          </p:txBody>
        </p:sp>
        <p:cxnSp>
          <p:nvCxnSpPr>
            <p:cNvPr id="55" name="Elbow Connector 54">
              <a:extLst>
                <a:ext uri="{FF2B5EF4-FFF2-40B4-BE49-F238E27FC236}">
                  <a16:creationId xmlns:a16="http://schemas.microsoft.com/office/drawing/2014/main" id="{A59BC86B-8C47-3334-D4EF-41D1A999E16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97643" y="1858268"/>
              <a:ext cx="1693026" cy="70424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3ED108F-FEE0-CFD1-127C-CFBAE773BEA9}"/>
              </a:ext>
            </a:extLst>
          </p:cNvPr>
          <p:cNvGrpSpPr/>
          <p:nvPr/>
        </p:nvGrpSpPr>
        <p:grpSpPr>
          <a:xfrm>
            <a:off x="5257906" y="3667411"/>
            <a:ext cx="2303104" cy="1797615"/>
            <a:chOff x="5257906" y="3667411"/>
            <a:chExt cx="2303104" cy="1797615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CDB4479-9680-6CB6-2F5B-6D4EC68B6B93}"/>
                </a:ext>
              </a:extLst>
            </p:cNvPr>
            <p:cNvSpPr txBox="1"/>
            <p:nvPr/>
          </p:nvSpPr>
          <p:spPr>
            <a:xfrm>
              <a:off x="5257906" y="4880251"/>
              <a:ext cx="2303104" cy="584775"/>
            </a:xfrm>
            <a:prstGeom prst="rect">
              <a:avLst/>
            </a:prstGeom>
            <a:gradFill flip="none" rotWithShape="1">
              <a:gsLst>
                <a:gs pos="35000">
                  <a:srgbClr val="FFC00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Cold Powering </a:t>
              </a:r>
            </a:p>
            <a:p>
              <a:r>
                <a:rPr lang="en-GB" sz="1600" dirty="0"/>
                <a:t>Tests Magnet #1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A233483-76FA-6B06-AEA5-52DCEDD933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5571" y="3667411"/>
              <a:ext cx="0" cy="120723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1FA3825-D637-4DF8-3953-9CC137104FD5}"/>
              </a:ext>
            </a:extLst>
          </p:cNvPr>
          <p:cNvGrpSpPr/>
          <p:nvPr/>
        </p:nvGrpSpPr>
        <p:grpSpPr>
          <a:xfrm>
            <a:off x="7684623" y="3688201"/>
            <a:ext cx="2847712" cy="1861295"/>
            <a:chOff x="7031437" y="3559616"/>
            <a:chExt cx="2847712" cy="186129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253DB0F-B9AC-76B9-1C34-5BD93E307DB6}"/>
                </a:ext>
              </a:extLst>
            </p:cNvPr>
            <p:cNvSpPr txBox="1"/>
            <p:nvPr/>
          </p:nvSpPr>
          <p:spPr>
            <a:xfrm>
              <a:off x="7031437" y="4589914"/>
              <a:ext cx="2847712" cy="830997"/>
            </a:xfrm>
            <a:prstGeom prst="rect">
              <a:avLst/>
            </a:prstGeom>
            <a:gradFill flip="none" rotWithShape="1">
              <a:gsLst>
                <a:gs pos="35000">
                  <a:srgbClr val="92D05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 Single Aperture Magnet #2 assembly</a:t>
              </a:r>
            </a:p>
            <a:p>
              <a:endParaRPr lang="en-GB" sz="1600" dirty="0"/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4D4EE86D-AFF6-F222-E4AE-DA9BF9EE5F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60848" y="3559616"/>
              <a:ext cx="0" cy="102125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4EB6AFB-32DB-19E1-C784-11D78906D023}"/>
              </a:ext>
            </a:extLst>
          </p:cNvPr>
          <p:cNvGrpSpPr/>
          <p:nvPr/>
        </p:nvGrpSpPr>
        <p:grpSpPr>
          <a:xfrm>
            <a:off x="8734187" y="1702934"/>
            <a:ext cx="3177677" cy="1648611"/>
            <a:chOff x="5633176" y="647107"/>
            <a:chExt cx="3177677" cy="1648611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288E7D3-B04B-6DA4-C70F-7AB5C0CC71E9}"/>
                </a:ext>
              </a:extLst>
            </p:cNvPr>
            <p:cNvSpPr txBox="1"/>
            <p:nvPr/>
          </p:nvSpPr>
          <p:spPr>
            <a:xfrm>
              <a:off x="5785106" y="647107"/>
              <a:ext cx="3025747" cy="338554"/>
            </a:xfrm>
            <a:prstGeom prst="rect">
              <a:avLst/>
            </a:prstGeom>
            <a:gradFill flip="none" rotWithShape="1">
              <a:gsLst>
                <a:gs pos="35000">
                  <a:srgbClr val="92D05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 Powering tests Magnet #2 </a:t>
              </a:r>
            </a:p>
          </p:txBody>
        </p:sp>
        <p:cxnSp>
          <p:nvCxnSpPr>
            <p:cNvPr id="64" name="Elbow Connector 63">
              <a:extLst>
                <a:ext uri="{FF2B5EF4-FFF2-40B4-BE49-F238E27FC236}">
                  <a16:creationId xmlns:a16="http://schemas.microsoft.com/office/drawing/2014/main" id="{3E030ED2-556A-3D2C-2CD4-30CC8D4849D0}"/>
                </a:ext>
              </a:extLst>
            </p:cNvPr>
            <p:cNvCxnSpPr>
              <a:cxnSpLocks/>
              <a:stCxn id="63" idx="1"/>
            </p:cNvCxnSpPr>
            <p:nvPr/>
          </p:nvCxnSpPr>
          <p:spPr>
            <a:xfrm rot="10800000" flipV="1">
              <a:off x="5633176" y="816384"/>
              <a:ext cx="151931" cy="1479334"/>
            </a:xfrm>
            <a:prstGeom prst="bentConnector2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DA01BDD-A017-07BA-1DF0-B315E1ADAD9F}"/>
              </a:ext>
            </a:extLst>
          </p:cNvPr>
          <p:cNvGrpSpPr/>
          <p:nvPr/>
        </p:nvGrpSpPr>
        <p:grpSpPr>
          <a:xfrm>
            <a:off x="8829849" y="2156536"/>
            <a:ext cx="3252465" cy="1152625"/>
            <a:chOff x="8829849" y="2156536"/>
            <a:chExt cx="3252465" cy="1152625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4AC81FA-3AF2-B5BB-F218-08E30B66766D}"/>
                </a:ext>
              </a:extLst>
            </p:cNvPr>
            <p:cNvSpPr txBox="1"/>
            <p:nvPr/>
          </p:nvSpPr>
          <p:spPr>
            <a:xfrm>
              <a:off x="8829849" y="2156536"/>
              <a:ext cx="3252465" cy="830997"/>
            </a:xfrm>
            <a:prstGeom prst="rect">
              <a:avLst/>
            </a:prstGeom>
            <a:gradFill flip="none" rotWithShape="1">
              <a:gsLst>
                <a:gs pos="35000">
                  <a:schemeClr val="tx1">
                    <a:lumMod val="40000"/>
                    <a:lumOff val="60000"/>
                  </a:schemeClr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 Double Aperture Magnet #1 assembly</a:t>
              </a:r>
            </a:p>
            <a:p>
              <a:endParaRPr lang="en-GB" sz="1600" dirty="0"/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8E381839-AD56-D74B-E0C8-CD45917170FD}"/>
                </a:ext>
              </a:extLst>
            </p:cNvPr>
            <p:cNvCxnSpPr>
              <a:cxnSpLocks/>
            </p:cNvCxnSpPr>
            <p:nvPr/>
          </p:nvCxnSpPr>
          <p:spPr>
            <a:xfrm>
              <a:off x="9955936" y="3000058"/>
              <a:ext cx="0" cy="309103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9FC928E9-C723-82EA-06D7-7B99F9030BF6}"/>
              </a:ext>
            </a:extLst>
          </p:cNvPr>
          <p:cNvGrpSpPr/>
          <p:nvPr/>
        </p:nvGrpSpPr>
        <p:grpSpPr>
          <a:xfrm>
            <a:off x="8603589" y="3665636"/>
            <a:ext cx="3389150" cy="993446"/>
            <a:chOff x="8669743" y="3664883"/>
            <a:chExt cx="3389150" cy="993446"/>
          </a:xfrm>
        </p:grpSpPr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DA1B2017-3B23-956E-86CB-986E69E0F7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64318" y="3664883"/>
              <a:ext cx="0" cy="38495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8110B16-3BA8-775B-DBC6-6B4406B47E87}"/>
                </a:ext>
              </a:extLst>
            </p:cNvPr>
            <p:cNvSpPr txBox="1"/>
            <p:nvPr/>
          </p:nvSpPr>
          <p:spPr>
            <a:xfrm>
              <a:off x="8669743" y="4073554"/>
              <a:ext cx="3389150" cy="584775"/>
            </a:xfrm>
            <a:prstGeom prst="rect">
              <a:avLst/>
            </a:prstGeom>
            <a:gradFill flip="none" rotWithShape="1">
              <a:gsLst>
                <a:gs pos="56000">
                  <a:schemeClr val="tx1">
                    <a:lumMod val="40000"/>
                    <a:lumOff val="60000"/>
                  </a:schemeClr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Double Aperture Magnet Magnet #1 powering tests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809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3013626" y="1686250"/>
            <a:ext cx="6164747" cy="2371459"/>
          </a:xfrm>
          <a:prstGeom prst="rect">
            <a:avLst/>
          </a:prstGeom>
        </p:spPr>
        <p:txBody>
          <a:bodyPr vert="horz" lIns="34291" rIns="34291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3451" dirty="0"/>
              <a:t>BOND design  status March 2025</a:t>
            </a:r>
          </a:p>
          <a:p>
            <a:pPr algn="ctr"/>
            <a:endParaRPr lang="en-GB" sz="3451" dirty="0"/>
          </a:p>
          <a:p>
            <a:pPr algn="ctr"/>
            <a:r>
              <a:rPr lang="en-GB" sz="3451" dirty="0"/>
              <a:t>BOND 14 T Dipole design meeting</a:t>
            </a:r>
            <a:br>
              <a:rPr lang="en-GB" sz="3451" dirty="0"/>
            </a:br>
            <a:endParaRPr lang="en-GB" sz="345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3651745" y="4338716"/>
            <a:ext cx="4367648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351" dirty="0"/>
              <a:t>Author</a:t>
            </a:r>
            <a:r>
              <a:rPr lang="en-FR" sz="1351"/>
              <a:t>: </a:t>
            </a:r>
            <a:r>
              <a:rPr lang="fr-CH" sz="1351" dirty="0"/>
              <a:t>Juan Carlos Perez</a:t>
            </a:r>
            <a:endParaRPr lang="en-FR" sz="135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963441-C360-6CCC-AFA5-F15573172F17}"/>
              </a:ext>
            </a:extLst>
          </p:cNvPr>
          <p:cNvSpPr txBox="1"/>
          <p:nvPr/>
        </p:nvSpPr>
        <p:spPr>
          <a:xfrm>
            <a:off x="3651745" y="4725865"/>
            <a:ext cx="2166042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351"/>
              <a:t>Date:</a:t>
            </a:r>
            <a:r>
              <a:rPr lang="fr-CH" sz="1351" dirty="0"/>
              <a:t> Tuesday March 4th</a:t>
            </a:r>
            <a:r>
              <a:rPr lang="en-FR" sz="1351"/>
              <a:t> </a:t>
            </a:r>
            <a:endParaRPr lang="en-FR" sz="1351" dirty="0"/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9904" y="1044703"/>
            <a:ext cx="6170141" cy="705332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3009904" y="1849381"/>
            <a:ext cx="6170141" cy="350264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51" dirty="0"/>
              <a:t>BOND design status </a:t>
            </a:r>
          </a:p>
          <a:p>
            <a:r>
              <a:rPr lang="en-GB" sz="2251" dirty="0"/>
              <a:t>Tooling and Mock-ups for BOND fabrication</a:t>
            </a:r>
          </a:p>
        </p:txBody>
      </p:sp>
    </p:spTree>
    <p:extLst>
      <p:ext uri="{BB962C8B-B14F-4D97-AF65-F5344CB8AC3E}">
        <p14:creationId xmlns:p14="http://schemas.microsoft.com/office/powerpoint/2010/main" val="3664310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32ED8-B18E-BBE5-B241-AFC3D9C79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the Work Package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EE1D0C-7A29-E757-3B42-06DBB0F829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569ADC-E802-3952-ACC0-FFACA3CE1D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6889C9-7B9C-C2AC-FA05-1E8C77AC75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3F817A-6D3D-1C1E-17C6-B3A0B9731710}"/>
              </a:ext>
            </a:extLst>
          </p:cNvPr>
          <p:cNvSpPr txBox="1"/>
          <p:nvPr/>
        </p:nvSpPr>
        <p:spPr>
          <a:xfrm>
            <a:off x="858867" y="1410050"/>
            <a:ext cx="995289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800" b="1" u="sng" dirty="0"/>
              <a:t>WP3.5: </a:t>
            </a:r>
            <a:r>
              <a:rPr lang="de-DE" sz="2800" b="1" u="sng" dirty="0"/>
              <a:t>Nb</a:t>
            </a:r>
            <a:r>
              <a:rPr lang="de-DE" sz="2800" b="1" u="sng" baseline="-25000" dirty="0"/>
              <a:t>3</a:t>
            </a:r>
            <a:r>
              <a:rPr lang="de-DE" sz="2800" b="1" u="sng" dirty="0"/>
              <a:t>Sn 14 T Block </a:t>
            </a:r>
            <a:r>
              <a:rPr lang="de-DE" sz="2800" b="1" u="sng" dirty="0" err="1"/>
              <a:t>dipole</a:t>
            </a:r>
            <a:r>
              <a:rPr lang="de-DE" sz="2800" b="1" u="sng" dirty="0"/>
              <a:t> BOND</a:t>
            </a:r>
            <a:endParaRPr lang="en-GB" sz="2800" b="1" u="sng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Demonstrate Nb</a:t>
            </a:r>
            <a:r>
              <a:rPr lang="en-GB" sz="2800" baseline="-25000" dirty="0"/>
              <a:t>3</a:t>
            </a:r>
            <a:r>
              <a:rPr lang="en-GB" sz="2800" dirty="0"/>
              <a:t>Sn performance in a 14 T block-type dipole at 1.9 K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Design and construction of a 14 T accelerator quality dipole model magnet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The short model magnet should reach 15-15.5 T field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Explore alternatives and develop design and technology for Nb</a:t>
            </a:r>
            <a:r>
              <a:rPr lang="en-GB" sz="2800" baseline="-25000" dirty="0"/>
              <a:t>3</a:t>
            </a:r>
            <a:r>
              <a:rPr lang="en-GB" sz="2800" dirty="0"/>
              <a:t>Sn accelerator dipoles</a:t>
            </a:r>
          </a:p>
        </p:txBody>
      </p:sp>
    </p:spTree>
    <p:extLst>
      <p:ext uri="{BB962C8B-B14F-4D97-AF65-F5344CB8AC3E}">
        <p14:creationId xmlns:p14="http://schemas.microsoft.com/office/powerpoint/2010/main" val="1443988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ECF70-8EB5-6201-38DA-B40779A70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55" y="130498"/>
            <a:ext cx="4582191" cy="936000"/>
          </a:xfrm>
        </p:spPr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DBFFC-17B8-2F36-C03E-02548395A7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08552D-1E4A-777B-4C7A-2FAF1D7892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81D889-2221-DA49-2D33-DB78ABE9FF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8020D49-0979-FCFD-D8C1-F3AD6A2845F4}"/>
              </a:ext>
            </a:extLst>
          </p:cNvPr>
          <p:cNvGrpSpPr/>
          <p:nvPr/>
        </p:nvGrpSpPr>
        <p:grpSpPr>
          <a:xfrm>
            <a:off x="1936277" y="1730588"/>
            <a:ext cx="8412607" cy="4158058"/>
            <a:chOff x="1723852" y="1371596"/>
            <a:chExt cx="8325103" cy="4114808"/>
          </a:xfrm>
        </p:grpSpPr>
        <p:pic>
          <p:nvPicPr>
            <p:cNvPr id="10" name="Picture 9" descr="A diagram of a blue circle with a rainbow colored pattern&#10;&#10;Description automatically generated with medium confidence">
              <a:extLst>
                <a:ext uri="{FF2B5EF4-FFF2-40B4-BE49-F238E27FC236}">
                  <a16:creationId xmlns:a16="http://schemas.microsoft.com/office/drawing/2014/main" id="{039EC6AD-B07D-7DA6-5B42-B941665F3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4147" y="1371596"/>
              <a:ext cx="4114808" cy="4114808"/>
            </a:xfrm>
            <a:prstGeom prst="rect">
              <a:avLst/>
            </a:prstGeom>
          </p:spPr>
        </p:pic>
        <p:pic>
          <p:nvPicPr>
            <p:cNvPr id="11" name="Picture 10" descr="A diagram of a blue circle with a rainbow colored square&#10;&#10;Description automatically generated">
              <a:extLst>
                <a:ext uri="{FF2B5EF4-FFF2-40B4-BE49-F238E27FC236}">
                  <a16:creationId xmlns:a16="http://schemas.microsoft.com/office/drawing/2014/main" id="{A5DE5744-28EB-50B0-1EBD-8A56A3EEC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3852" y="1371596"/>
              <a:ext cx="4114808" cy="4114808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7E9472E-6974-9E18-59DD-46850A9B75B5}"/>
                </a:ext>
              </a:extLst>
            </p:cNvPr>
            <p:cNvSpPr/>
            <p:nvPr/>
          </p:nvSpPr>
          <p:spPr>
            <a:xfrm>
              <a:off x="7994741" y="1912133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F845650-83F9-132A-C545-98D341C24A29}"/>
                </a:ext>
              </a:extLst>
            </p:cNvPr>
            <p:cNvSpPr/>
            <p:nvPr/>
          </p:nvSpPr>
          <p:spPr>
            <a:xfrm>
              <a:off x="3879933" y="1897843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DBCDC8C-D96F-D25C-09F8-46727E4DC0D5}"/>
              </a:ext>
            </a:extLst>
          </p:cNvPr>
          <p:cNvSpPr txBox="1">
            <a:spLocks/>
          </p:cNvSpPr>
          <p:nvPr/>
        </p:nvSpPr>
        <p:spPr>
          <a:xfrm>
            <a:off x="602268" y="5615681"/>
            <a:ext cx="11177116" cy="928668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Tx/>
              <a:buSzTx/>
            </a:pPr>
            <a:r>
              <a:rPr lang="en-US" sz="3200" dirty="0"/>
              <a:t>BOND stands for </a:t>
            </a:r>
            <a:r>
              <a:rPr lang="en-US" sz="4000" b="1" dirty="0" err="1">
                <a:solidFill>
                  <a:srgbClr val="FF0000"/>
                </a:solidFill>
              </a:rPr>
              <a:t>B</a:t>
            </a:r>
            <a:r>
              <a:rPr lang="en-US" sz="3200" dirty="0" err="1"/>
              <a:t>l</a:t>
            </a:r>
            <a:r>
              <a:rPr lang="en-US" sz="4000" b="1" dirty="0" err="1">
                <a:solidFill>
                  <a:srgbClr val="FF0000"/>
                </a:solidFill>
              </a:rPr>
              <a:t>O</a:t>
            </a:r>
            <a:r>
              <a:rPr lang="en-US" sz="3200" dirty="0" err="1"/>
              <a:t>ck</a:t>
            </a:r>
            <a:r>
              <a:rPr lang="en-US" sz="3200" dirty="0"/>
              <a:t> coil </a:t>
            </a:r>
            <a:r>
              <a:rPr lang="en-US" sz="4000" b="1" dirty="0">
                <a:solidFill>
                  <a:srgbClr val="FF0000"/>
                </a:solidFill>
              </a:rPr>
              <a:t>N</a:t>
            </a:r>
            <a:r>
              <a:rPr lang="en-US" sz="3200" dirty="0"/>
              <a:t>b</a:t>
            </a:r>
            <a:r>
              <a:rPr lang="en-US" sz="3200" baseline="-25000" dirty="0"/>
              <a:t>3</a:t>
            </a:r>
            <a:r>
              <a:rPr lang="en-US" sz="3200" dirty="0"/>
              <a:t>Sn </a:t>
            </a:r>
            <a:r>
              <a:rPr lang="en-US" sz="4000" b="1" dirty="0">
                <a:solidFill>
                  <a:srgbClr val="FF0000"/>
                </a:solidFill>
              </a:rPr>
              <a:t>D</a:t>
            </a:r>
            <a:r>
              <a:rPr lang="en-US" sz="3200" dirty="0"/>
              <a:t>ipole</a:t>
            </a:r>
          </a:p>
          <a:p>
            <a:pPr algn="ctr" defTabSz="257169">
              <a:buClrTx/>
              <a:buSzTx/>
            </a:pPr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69DC951-BB83-F80F-EF72-173519DD88E8}"/>
              </a:ext>
            </a:extLst>
          </p:cNvPr>
          <p:cNvGrpSpPr/>
          <p:nvPr/>
        </p:nvGrpSpPr>
        <p:grpSpPr>
          <a:xfrm>
            <a:off x="8120678" y="242543"/>
            <a:ext cx="3794558" cy="2134439"/>
            <a:chOff x="8120678" y="242543"/>
            <a:chExt cx="3794558" cy="2134439"/>
          </a:xfrm>
        </p:grpSpPr>
        <p:pic>
          <p:nvPicPr>
            <p:cNvPr id="7" name="Picture 4" descr="Blood Stone 007 - Gunbarrel (Fixed)">
              <a:extLst>
                <a:ext uri="{FF2B5EF4-FFF2-40B4-BE49-F238E27FC236}">
                  <a16:creationId xmlns:a16="http://schemas.microsoft.com/office/drawing/2014/main" id="{6DCEC125-AA84-DD34-787B-214E245975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0678" y="242543"/>
              <a:ext cx="3794558" cy="21344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F96E194-6FC5-B2C5-E79A-5C755699725A}"/>
                </a:ext>
              </a:extLst>
            </p:cNvPr>
            <p:cNvSpPr txBox="1"/>
            <p:nvPr/>
          </p:nvSpPr>
          <p:spPr>
            <a:xfrm>
              <a:off x="8271052" y="1447039"/>
              <a:ext cx="12664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solidFill>
                    <a:schemeClr val="bg1"/>
                  </a:solidFill>
                </a:rPr>
                <a:t>BOND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333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74ECB-AE72-076C-DD9A-9A61F1A27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55" y="130498"/>
            <a:ext cx="5309022" cy="936000"/>
          </a:xfrm>
        </p:spPr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8D8202-DC32-E3F8-9ABC-AB67CC9FDE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CA65DA-6333-751D-EDE4-8ED76D9F51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62EB4-1E47-512E-5F83-609788694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09BA6B7-772D-FAAA-75FA-97F6FD860E3E}"/>
              </a:ext>
            </a:extLst>
          </p:cNvPr>
          <p:cNvSpPr txBox="1">
            <a:spLocks/>
          </p:cNvSpPr>
          <p:nvPr/>
        </p:nvSpPr>
        <p:spPr>
          <a:xfrm>
            <a:off x="609600" y="1203483"/>
            <a:ext cx="5816972" cy="47651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600" b="1" u="sng" dirty="0">
                <a:latin typeface="+mn-lt"/>
              </a:rPr>
              <a:t>Design requirements:</a:t>
            </a:r>
          </a:p>
          <a:p>
            <a:pPr marL="36576" indent="0">
              <a:buNone/>
            </a:pPr>
            <a:endParaRPr lang="en-US" sz="1600" b="1" u="sng" dirty="0">
              <a:solidFill>
                <a:srgbClr val="FF0000"/>
              </a:solidFill>
              <a:latin typeface="+mn-lt"/>
            </a:endParaRPr>
          </a:p>
          <a:p>
            <a:r>
              <a:rPr lang="en-US" sz="1600" dirty="0">
                <a:solidFill>
                  <a:srgbClr val="FF0000"/>
                </a:solidFill>
                <a:latin typeface="+mn-lt"/>
              </a:rPr>
              <a:t>14 T </a:t>
            </a:r>
            <a:r>
              <a:rPr lang="en-US" sz="1600" dirty="0">
                <a:latin typeface="+mn-lt"/>
              </a:rPr>
              <a:t>bore field with ≈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20 % </a:t>
            </a:r>
            <a:r>
              <a:rPr lang="en-US" sz="1600" dirty="0">
                <a:latin typeface="+mn-lt"/>
              </a:rPr>
              <a:t>load line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margin </a:t>
            </a:r>
          </a:p>
          <a:p>
            <a:pPr marL="36576" indent="0">
              <a:buNone/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	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(1.9 K </a:t>
            </a:r>
            <a:r>
              <a:rPr lang="en-US" sz="1600" u="sng" dirty="0">
                <a:solidFill>
                  <a:schemeClr val="tx2"/>
                </a:solidFill>
                <a:latin typeface="+mn-lt"/>
              </a:rPr>
              <a:t>using HFM specs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).</a:t>
            </a:r>
          </a:p>
          <a:p>
            <a:r>
              <a:rPr lang="en-US" sz="1600" dirty="0">
                <a:latin typeface="+mn-lt"/>
              </a:rPr>
              <a:t>Protection time margin*</a:t>
            </a:r>
            <a:r>
              <a:rPr lang="en-US" sz="1600" baseline="30000" dirty="0">
                <a:latin typeface="+mn-lt"/>
              </a:rPr>
              <a:t>1</a:t>
            </a:r>
            <a:r>
              <a:rPr lang="en-US" sz="1600" dirty="0">
                <a:latin typeface="+mn-lt"/>
              </a:rPr>
              <a:t> &gt; 40 </a:t>
            </a:r>
            <a:r>
              <a:rPr lang="en-US" sz="1600" dirty="0" err="1">
                <a:latin typeface="+mn-lt"/>
              </a:rPr>
              <a:t>ms.</a:t>
            </a:r>
            <a:endParaRPr lang="en-US" sz="1600" dirty="0">
              <a:latin typeface="+mn-lt"/>
            </a:endParaRPr>
          </a:p>
          <a:p>
            <a:r>
              <a:rPr lang="en-US" sz="1600" dirty="0">
                <a:latin typeface="+mn-lt"/>
              </a:rPr>
              <a:t>Aperture =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50 mm.</a:t>
            </a:r>
          </a:p>
          <a:p>
            <a:r>
              <a:rPr lang="en-US" sz="1600" dirty="0">
                <a:latin typeface="+mn-lt"/>
              </a:rPr>
              <a:t>Eq. coil width*</a:t>
            </a:r>
            <a:r>
              <a:rPr lang="en-US" sz="1600" baseline="30000" dirty="0">
                <a:latin typeface="+mn-lt"/>
              </a:rPr>
              <a:t>2</a:t>
            </a:r>
            <a:r>
              <a:rPr lang="en-US" sz="1600" dirty="0">
                <a:latin typeface="+mn-lt"/>
              </a:rPr>
              <a:t> &lt; 60 mm → “accelerator coil size”.</a:t>
            </a:r>
          </a:p>
          <a:p>
            <a:r>
              <a:rPr lang="en-US" sz="1600" dirty="0">
                <a:latin typeface="+mn-lt"/>
              </a:rPr>
              <a:t>Field quality within 10 units at all current levels (excluding PC effects).</a:t>
            </a:r>
          </a:p>
          <a:p>
            <a:r>
              <a:rPr lang="en-US" sz="1600" dirty="0">
                <a:latin typeface="+mn-lt"/>
              </a:rPr>
              <a:t>Magnet OD:</a:t>
            </a:r>
          </a:p>
          <a:p>
            <a:pPr lvl="1"/>
            <a:r>
              <a:rPr lang="en-US" sz="1600" dirty="0">
                <a:latin typeface="+mn-lt"/>
              </a:rPr>
              <a:t>Double aperture, inter-beam distance: 250 mm.</a:t>
            </a:r>
          </a:p>
          <a:p>
            <a:pPr lvl="1"/>
            <a:r>
              <a:rPr lang="en-US" sz="1600" dirty="0">
                <a:latin typeface="+mn-lt"/>
              </a:rPr>
              <a:t>Cold mass OD: 800 mm and Magnet OD: 760 mm.</a:t>
            </a:r>
            <a:endParaRPr lang="en-GB" sz="1600" dirty="0">
              <a:latin typeface="+mn-lt"/>
            </a:endParaRPr>
          </a:p>
          <a:p>
            <a:pPr lvl="1"/>
            <a:r>
              <a:rPr lang="en-US" sz="1600" dirty="0">
                <a:latin typeface="+mn-lt"/>
              </a:rPr>
              <a:t>For the 1 in 1, we will scale down.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1E73BF-557D-DEBD-5777-63E1D76FA1D9}"/>
              </a:ext>
            </a:extLst>
          </p:cNvPr>
          <p:cNvGrpSpPr/>
          <p:nvPr/>
        </p:nvGrpSpPr>
        <p:grpSpPr>
          <a:xfrm>
            <a:off x="6482422" y="876064"/>
            <a:ext cx="5355900" cy="3666210"/>
            <a:chOff x="98750" y="1302085"/>
            <a:chExt cx="6214344" cy="4253830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6A6C52EA-7525-93CA-1A5C-8DC752812E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44677" y="1302085"/>
              <a:ext cx="4362590" cy="42538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13619DD-8369-2FBD-E376-5C88D3A6B85E}"/>
                </a:ext>
              </a:extLst>
            </p:cNvPr>
            <p:cNvGrpSpPr/>
            <p:nvPr/>
          </p:nvGrpSpPr>
          <p:grpSpPr>
            <a:xfrm>
              <a:off x="98750" y="1620811"/>
              <a:ext cx="6214344" cy="3059390"/>
              <a:chOff x="1466662" y="915961"/>
              <a:chExt cx="8636759" cy="4251972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F0FECF6-C107-C54C-DFB9-83BFAC516A7A}"/>
                  </a:ext>
                </a:extLst>
              </p:cNvPr>
              <p:cNvSpPr txBox="1"/>
              <p:nvPr/>
            </p:nvSpPr>
            <p:spPr>
              <a:xfrm>
                <a:off x="1814737" y="4740181"/>
                <a:ext cx="99372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Ti post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E2F3A9-A122-3DAE-17E1-13AEB285D709}"/>
                  </a:ext>
                </a:extLst>
              </p:cNvPr>
              <p:cNvSpPr txBox="1"/>
              <p:nvPr/>
            </p:nvSpPr>
            <p:spPr>
              <a:xfrm>
                <a:off x="1466662" y="2025791"/>
                <a:ext cx="1060913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Al shell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DF4174CA-771E-998E-030F-F292345D13CE}"/>
                  </a:ext>
                </a:extLst>
              </p:cNvPr>
              <p:cNvCxnSpPr>
                <a:cxnSpLocks/>
                <a:stCxn id="11" idx="3"/>
              </p:cNvCxnSpPr>
              <p:nvPr/>
            </p:nvCxnSpPr>
            <p:spPr>
              <a:xfrm>
                <a:off x="2527575" y="2239668"/>
                <a:ext cx="563661" cy="563775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5231AF64-A482-FBCA-E569-57683D9DBD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63128" y="3771959"/>
                <a:ext cx="2622922" cy="1132409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9050D2-5866-28F9-C96E-A6749677A77F}"/>
                  </a:ext>
                </a:extLst>
              </p:cNvPr>
              <p:cNvSpPr txBox="1"/>
              <p:nvPr/>
            </p:nvSpPr>
            <p:spPr>
              <a:xfrm>
                <a:off x="1809335" y="952365"/>
                <a:ext cx="68663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Coil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5AED8D89-5465-0BD0-03F6-6DD7C4B179D5}"/>
                  </a:ext>
                </a:extLst>
              </p:cNvPr>
              <p:cNvCxnSpPr>
                <a:cxnSpLocks/>
                <a:stCxn id="14" idx="3"/>
              </p:cNvCxnSpPr>
              <p:nvPr/>
            </p:nvCxnSpPr>
            <p:spPr>
              <a:xfrm>
                <a:off x="2495965" y="1166241"/>
                <a:ext cx="2275643" cy="139079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BAE77C7-51BA-4AF2-ACB7-4931627476BF}"/>
                  </a:ext>
                </a:extLst>
              </p:cNvPr>
              <p:cNvSpPr txBox="1"/>
              <p:nvPr/>
            </p:nvSpPr>
            <p:spPr>
              <a:xfrm>
                <a:off x="8159028" y="915961"/>
                <a:ext cx="155737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Vertical pad</a:t>
                </a: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8E7E8F9B-2DBA-FBA1-7CC6-FD00F60BBBB4}"/>
                  </a:ext>
                </a:extLst>
              </p:cNvPr>
              <p:cNvCxnSpPr>
                <a:cxnSpLocks/>
                <a:stCxn id="16" idx="1"/>
              </p:cNvCxnSpPr>
              <p:nvPr/>
            </p:nvCxnSpPr>
            <p:spPr>
              <a:xfrm flipH="1">
                <a:off x="5879071" y="1129838"/>
                <a:ext cx="2279957" cy="1424063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DFB3EF4-A208-72CD-01AD-3A805474550F}"/>
                  </a:ext>
                </a:extLst>
              </p:cNvPr>
              <p:cNvSpPr txBox="1"/>
              <p:nvPr/>
            </p:nvSpPr>
            <p:spPr>
              <a:xfrm>
                <a:off x="8242704" y="1818921"/>
                <a:ext cx="1860717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Horizontal pad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809969C-C00F-68EE-3F42-A9763C1109C8}"/>
                  </a:ext>
                </a:extLst>
              </p:cNvPr>
              <p:cNvCxnSpPr>
                <a:cxnSpLocks/>
                <a:stCxn id="18" idx="1"/>
              </p:cNvCxnSpPr>
              <p:nvPr/>
            </p:nvCxnSpPr>
            <p:spPr>
              <a:xfrm flipH="1">
                <a:off x="6619876" y="2032797"/>
                <a:ext cx="1622829" cy="925666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FE2E6A2-9D91-A2CD-B9DF-5B8B19BDE978}"/>
                  </a:ext>
                </a:extLst>
              </p:cNvPr>
              <p:cNvSpPr txBox="1"/>
              <p:nvPr/>
            </p:nvSpPr>
            <p:spPr>
              <a:xfrm>
                <a:off x="8565364" y="3264168"/>
                <a:ext cx="68663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Key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431887E0-0444-4329-6D28-CB6A5163BCE5}"/>
                  </a:ext>
                </a:extLst>
              </p:cNvPr>
              <p:cNvCxnSpPr>
                <a:cxnSpLocks/>
                <a:stCxn id="20" idx="1"/>
              </p:cNvCxnSpPr>
              <p:nvPr/>
            </p:nvCxnSpPr>
            <p:spPr>
              <a:xfrm flipH="1">
                <a:off x="6924675" y="3478044"/>
                <a:ext cx="1640689" cy="21629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13A1A0D-E925-813C-49E2-8FC26D955F78}"/>
                  </a:ext>
                </a:extLst>
              </p:cNvPr>
              <p:cNvSpPr txBox="1"/>
              <p:nvPr/>
            </p:nvSpPr>
            <p:spPr>
              <a:xfrm>
                <a:off x="8139505" y="4729881"/>
                <a:ext cx="1279244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Iron yoke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9D90E481-2226-5B72-75F9-17E8DE24E2EC}"/>
                  </a:ext>
                </a:extLst>
              </p:cNvPr>
              <p:cNvCxnSpPr>
                <a:cxnSpLocks/>
                <a:stCxn id="22" idx="1"/>
              </p:cNvCxnSpPr>
              <p:nvPr/>
            </p:nvCxnSpPr>
            <p:spPr>
              <a:xfrm flipH="1" flipV="1">
                <a:off x="7067550" y="4729881"/>
                <a:ext cx="1071955" cy="213876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6025F92D-B733-6E3A-2485-3BEBC59E32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917" y="4799525"/>
            <a:ext cx="2688160" cy="94659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2AF4D4E-DE0E-1717-BBFD-B353C804870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5798" y="4741805"/>
            <a:ext cx="1541864" cy="100431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EEBB0B3-A6C9-EC50-E3CA-A9E062DCCB14}"/>
              </a:ext>
            </a:extLst>
          </p:cNvPr>
          <p:cNvSpPr txBox="1"/>
          <p:nvPr/>
        </p:nvSpPr>
        <p:spPr>
          <a:xfrm>
            <a:off x="7345292" y="5781372"/>
            <a:ext cx="3860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Courtesy of A. Haziot, J. Ferradas &amp; E. Fernandez</a:t>
            </a:r>
          </a:p>
        </p:txBody>
      </p:sp>
    </p:spTree>
    <p:extLst>
      <p:ext uri="{BB962C8B-B14F-4D97-AF65-F5344CB8AC3E}">
        <p14:creationId xmlns:p14="http://schemas.microsoft.com/office/powerpoint/2010/main" val="4155156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53FFE-76FE-E679-D91E-74EB1C7B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0A5622-75DC-A159-2BE4-2F61250A52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FF3C51-AA85-C487-A4ED-F7C2ECC24D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BBBC73-588A-DC34-4E83-35C458241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014F8D-CD4F-36F4-8225-9895F4418BBE}"/>
              </a:ext>
            </a:extLst>
          </p:cNvPr>
          <p:cNvSpPr txBox="1"/>
          <p:nvPr/>
        </p:nvSpPr>
        <p:spPr>
          <a:xfrm>
            <a:off x="794198" y="1298756"/>
            <a:ext cx="495946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0000"/>
                </a:solidFill>
              </a:rPr>
              <a:t>A first BOND conceptual design (2024) </a:t>
            </a:r>
            <a:r>
              <a:rPr lang="en-GB" sz="1600" dirty="0"/>
              <a:t>was investigated accounting for the use of a </a:t>
            </a:r>
            <a:r>
              <a:rPr lang="en-GB" sz="1600" dirty="0">
                <a:solidFill>
                  <a:srgbClr val="FF0000"/>
                </a:solidFill>
              </a:rPr>
              <a:t>large cable made of 44 strands of 1.1 mm diameter. </a:t>
            </a:r>
            <a:r>
              <a:rPr lang="en-GB" sz="1600" dirty="0"/>
              <a:t>The cable would be the same as the Test Facility Dipole (TFD), manufactured at LBNL since the strand number exceeds the current capability of CERN’s Rutherford cabling machine.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93B4FC-F59B-FFE6-2BE8-F4367C5690F9}"/>
              </a:ext>
            </a:extLst>
          </p:cNvPr>
          <p:cNvSpPr txBox="1"/>
          <p:nvPr/>
        </p:nvSpPr>
        <p:spPr>
          <a:xfrm>
            <a:off x="1125477" y="3012780"/>
            <a:ext cx="466267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1600" dirty="0"/>
          </a:p>
          <a:p>
            <a:pPr algn="just"/>
            <a:r>
              <a:rPr lang="en-GB" sz="1600" dirty="0"/>
              <a:t>In parallel, a second design based on a 40 strands cable (which can be manufactured at CERN) was also considered and initially kept as an alternative.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215374-C9B6-556D-9A7F-7BAF8DE4779A}"/>
              </a:ext>
            </a:extLst>
          </p:cNvPr>
          <p:cNvSpPr txBox="1"/>
          <p:nvPr/>
        </p:nvSpPr>
        <p:spPr>
          <a:xfrm>
            <a:off x="828691" y="4283120"/>
            <a:ext cx="495946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0000"/>
                </a:solidFill>
              </a:rPr>
              <a:t>In December 2024, a decision was made to change the baseline for BOND design and proceed with the 40 strands (1.1 mm diam.) option, allowing for the internalization of the cable production.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10F58D-9BB1-AEF8-C787-9A25D56274A4}"/>
              </a:ext>
            </a:extLst>
          </p:cNvPr>
          <p:cNvGrpSpPr/>
          <p:nvPr/>
        </p:nvGrpSpPr>
        <p:grpSpPr>
          <a:xfrm>
            <a:off x="6836697" y="579258"/>
            <a:ext cx="4628130" cy="2805019"/>
            <a:chOff x="6834232" y="573093"/>
            <a:chExt cx="4628130" cy="280501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6C74F84-8223-C282-6803-96619D3F76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2815"/>
            <a:stretch/>
          </p:blipFill>
          <p:spPr>
            <a:xfrm>
              <a:off x="6834232" y="1130643"/>
              <a:ext cx="4229100" cy="2247469"/>
            </a:xfrm>
            <a:prstGeom prst="rect">
              <a:avLst/>
            </a:prstGeom>
            <a:solidFill>
              <a:schemeClr val="bg1"/>
            </a:solidFill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CC0744B-1453-C5D7-E492-39E77C0C4CA5}"/>
                </a:ext>
              </a:extLst>
            </p:cNvPr>
            <p:cNvGrpSpPr/>
            <p:nvPr/>
          </p:nvGrpSpPr>
          <p:grpSpPr>
            <a:xfrm>
              <a:off x="10742362" y="573093"/>
              <a:ext cx="720000" cy="720000"/>
              <a:chOff x="6603625" y="1924077"/>
              <a:chExt cx="720000" cy="720000"/>
            </a:xfrm>
            <a:solidFill>
              <a:schemeClr val="bg1"/>
            </a:solidFill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2443DFD-BB3B-DC8B-9C50-62020391E749}"/>
                  </a:ext>
                </a:extLst>
              </p:cNvPr>
              <p:cNvSpPr/>
              <p:nvPr/>
            </p:nvSpPr>
            <p:spPr>
              <a:xfrm>
                <a:off x="6603625" y="1924077"/>
                <a:ext cx="720000" cy="720000"/>
              </a:xfrm>
              <a:prstGeom prst="ellipse">
                <a:avLst/>
              </a:prstGeom>
              <a:grpFill/>
              <a:ln w="19050">
                <a:solidFill>
                  <a:srgbClr val="0D0D0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solidFill>
                    <a:srgbClr val="0D0D0D"/>
                  </a:solidFill>
                  <a:latin typeface="LM Mono Prop Light 10" panose="00000500000000000000" pitchFamily="50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8916CDF3-DD95-3F89-8850-F081E483C71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69801" y="2154661"/>
                <a:ext cx="589280" cy="258849"/>
              </a:xfrm>
              <a:prstGeom prst="rect">
                <a:avLst/>
              </a:prstGeom>
              <a:grpFill/>
            </p:spPr>
          </p:pic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2E84E22-E357-8CC3-F01B-3688927C68B5}"/>
              </a:ext>
            </a:extLst>
          </p:cNvPr>
          <p:cNvGrpSpPr/>
          <p:nvPr/>
        </p:nvGrpSpPr>
        <p:grpSpPr>
          <a:xfrm>
            <a:off x="6476787" y="3525857"/>
            <a:ext cx="5125580" cy="2513890"/>
            <a:chOff x="6456820" y="3511183"/>
            <a:chExt cx="5125580" cy="2513890"/>
          </a:xfrm>
        </p:grpSpPr>
        <p:pic>
          <p:nvPicPr>
            <p:cNvPr id="15" name="Picture 14" descr="A rainbow colored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A51B874E-A0F8-63B1-003E-3565E3F67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92478" y="3865073"/>
              <a:ext cx="2726463" cy="2160000"/>
            </a:xfrm>
            <a:prstGeom prst="rect">
              <a:avLst/>
            </a:prstGeom>
          </p:spPr>
        </p:pic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9E0A1682-9E27-F208-5AD5-7FF6088D7BD8}"/>
                </a:ext>
              </a:extLst>
            </p:cNvPr>
            <p:cNvSpPr txBox="1">
              <a:spLocks/>
            </p:cNvSpPr>
            <p:nvPr/>
          </p:nvSpPr>
          <p:spPr>
            <a:xfrm>
              <a:off x="6456820" y="3511183"/>
              <a:ext cx="3371654" cy="636597"/>
            </a:xfrm>
            <a:prstGeom prst="rect">
              <a:avLst/>
            </a:prstGeom>
          </p:spPr>
          <p:txBody>
            <a:bodyPr/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 panose="020B0604020202020204" pitchFamily="34" charset="0"/>
                <a:buChar char="•"/>
                <a:defRPr kumimoji="0" sz="3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Font typeface="Arial" panose="020B0604020202020204" pitchFamily="34" charset="0"/>
                <a:buNone/>
              </a:pPr>
              <a:r>
                <a:rPr lang="en-GB" sz="1800" i="1" u="sng" dirty="0"/>
                <a:t>BOND – 40 strands cable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82950B5-1349-47E1-2A21-8C7E80402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09543" y="4189947"/>
              <a:ext cx="2172857" cy="16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448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2EBE4-12F7-F94B-2DF4-9724E928F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BOND Design Parameters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CFBE49-0977-8AF3-5875-5F3A6EFAAE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678252-18BB-17FD-071F-C0765880EE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E28AF8-A59E-AA06-DFEC-2B8193C6FA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B2F2CCB-14D5-4283-1F78-1777DA015D64}"/>
              </a:ext>
            </a:extLst>
          </p:cNvPr>
          <p:cNvSpPr txBox="1">
            <a:spLocks/>
          </p:cNvSpPr>
          <p:nvPr/>
        </p:nvSpPr>
        <p:spPr>
          <a:xfrm>
            <a:off x="601893" y="1091088"/>
            <a:ext cx="10969139" cy="636597"/>
          </a:xfrm>
          <a:prstGeom prst="rect">
            <a:avLst/>
          </a:prstGeom>
        </p:spPr>
        <p:txBody>
          <a:bodyPr/>
          <a:lstStyle>
            <a:lvl1pPr marL="370313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2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78910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9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19490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38935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37808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275524" indent="-13715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08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692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03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/>
              <a:t>The 2D &amp; 3D electromagnetic design for the single aperture configuration was completed in January 2025.</a:t>
            </a:r>
            <a:endParaRPr lang="en-GB" sz="1800" dirty="0"/>
          </a:p>
        </p:txBody>
      </p:sp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7E34C247-5BC1-AA30-78C8-CF95C87836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065459"/>
              </p:ext>
            </p:extLst>
          </p:nvPr>
        </p:nvGraphicFramePr>
        <p:xfrm>
          <a:off x="3943978" y="1641055"/>
          <a:ext cx="4495878" cy="3055620"/>
        </p:xfrm>
        <a:graphic>
          <a:graphicData uri="http://schemas.openxmlformats.org/drawingml/2006/table">
            <a:tbl>
              <a:tblPr firstRow="1" bandRow="1"/>
              <a:tblGrid>
                <a:gridCol w="1457178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71978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133361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133361">
                  <a:extLst>
                    <a:ext uri="{9D8B030D-6E8A-4147-A177-3AD203B41FA5}">
                      <a16:colId xmlns:a16="http://schemas.microsoft.com/office/drawing/2014/main" val="718033377"/>
                    </a:ext>
                  </a:extLst>
                </a:gridCol>
              </a:tblGrid>
              <a:tr h="152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05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Single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Aperture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Intra-beam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distance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149386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Yoke diameter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540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Shell diameter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640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780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515095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Nominal current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[kA]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20.005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19.340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98444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 overall</a:t>
                      </a:r>
                      <a:endParaRPr lang="en-GB" sz="105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[A/mm2]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360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348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719192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 strand (</a:t>
                      </a:r>
                      <a:r>
                        <a:rPr lang="en-US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eng.</a:t>
                      </a:r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[A/mm2]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526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509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562391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Nominal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848370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Peak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57761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Ap. to peak field ratio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6580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 @1.9 K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81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094051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 @4.2 K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91.2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371240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Temperature margin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[K]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048339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Inductance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</a:t>
                      </a:r>
                      <a:r>
                        <a:rPr kumimoji="0" lang="en-GB" sz="120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mH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/m]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10.24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81195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Stored energy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[MJ/m]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1.031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2.064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889388"/>
                  </a:ext>
                </a:extLst>
              </a:tr>
            </a:tbl>
          </a:graphicData>
        </a:graphic>
      </p:graphicFrame>
      <p:graphicFrame>
        <p:nvGraphicFramePr>
          <p:cNvPr id="8" name="Table 9">
            <a:extLst>
              <a:ext uri="{FF2B5EF4-FFF2-40B4-BE49-F238E27FC236}">
                <a16:creationId xmlns:a16="http://schemas.microsoft.com/office/drawing/2014/main" id="{99AFA9B8-207F-4B8C-C4EF-22C4FD0931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981539"/>
              </p:ext>
            </p:extLst>
          </p:nvPr>
        </p:nvGraphicFramePr>
        <p:xfrm>
          <a:off x="3630461" y="4808723"/>
          <a:ext cx="5089807" cy="962025"/>
        </p:xfrm>
        <a:graphic>
          <a:graphicData uri="http://schemas.openxmlformats.org/drawingml/2006/table">
            <a:tbl>
              <a:tblPr firstRow="1" bandRow="1"/>
              <a:tblGrid>
                <a:gridCol w="1661393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62277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409136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257001">
                  <a:extLst>
                    <a:ext uri="{9D8B030D-6E8A-4147-A177-3AD203B41FA5}">
                      <a16:colId xmlns:a16="http://schemas.microsoft.com/office/drawing/2014/main" val="3007640128"/>
                    </a:ext>
                  </a:extLst>
                </a:gridCol>
              </a:tblGrid>
              <a:tr h="133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of turns per pole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Insulated cable surface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58095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 coil width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03168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efficiency *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[T.mm/A]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66DF7169-96CC-E9E0-D4EC-5A0ADA3541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204" y="4260227"/>
            <a:ext cx="2691351" cy="16326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D50AE6-4BD8-2E26-33C2-A4236902EC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5570" y="4349514"/>
            <a:ext cx="2486371" cy="145411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D0B94CD-F7B2-A2C4-F056-C51B55B2E16E}"/>
              </a:ext>
            </a:extLst>
          </p:cNvPr>
          <p:cNvGrpSpPr/>
          <p:nvPr/>
        </p:nvGrpSpPr>
        <p:grpSpPr>
          <a:xfrm>
            <a:off x="212951" y="1488761"/>
            <a:ext cx="3233367" cy="2787435"/>
            <a:chOff x="212951" y="1488761"/>
            <a:chExt cx="3233367" cy="2787435"/>
          </a:xfrm>
        </p:grpSpPr>
        <p:pic>
          <p:nvPicPr>
            <p:cNvPr id="12" name="Picture 11" descr="A diagram of a blue circle with a rainbow colored square&#10;&#10;Description automatically generated">
              <a:extLst>
                <a:ext uri="{FF2B5EF4-FFF2-40B4-BE49-F238E27FC236}">
                  <a16:creationId xmlns:a16="http://schemas.microsoft.com/office/drawing/2014/main" id="{532D08C4-709D-C0FB-45DB-D13CB3A49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2951" y="1625519"/>
              <a:ext cx="3233367" cy="2650677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35CC64B-353E-7E15-7383-5505ED407EB3}"/>
                </a:ext>
              </a:extLst>
            </p:cNvPr>
            <p:cNvSpPr/>
            <p:nvPr/>
          </p:nvSpPr>
          <p:spPr>
            <a:xfrm>
              <a:off x="1865146" y="1488761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0AD3107-0111-CC62-7695-18AC6F17A9F4}"/>
              </a:ext>
            </a:extLst>
          </p:cNvPr>
          <p:cNvGrpSpPr/>
          <p:nvPr/>
        </p:nvGrpSpPr>
        <p:grpSpPr>
          <a:xfrm>
            <a:off x="8779773" y="1536787"/>
            <a:ext cx="3180201" cy="2736932"/>
            <a:chOff x="8779773" y="1536787"/>
            <a:chExt cx="3180201" cy="2736932"/>
          </a:xfrm>
        </p:grpSpPr>
        <p:pic>
          <p:nvPicPr>
            <p:cNvPr id="15" name="Picture 14" descr="A diagram of a blue circle with a rainbow colored pattern&#10;&#10;Description automatically generated with medium confidence">
              <a:extLst>
                <a:ext uri="{FF2B5EF4-FFF2-40B4-BE49-F238E27FC236}">
                  <a16:creationId xmlns:a16="http://schemas.microsoft.com/office/drawing/2014/main" id="{6ABEFAED-75E9-356B-81F7-B2EBADEC4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79773" y="1625519"/>
              <a:ext cx="3180201" cy="264820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EA82B56-2F81-CE9A-CC7F-5C25746C2C02}"/>
                </a:ext>
              </a:extLst>
            </p:cNvPr>
            <p:cNvSpPr/>
            <p:nvPr/>
          </p:nvSpPr>
          <p:spPr>
            <a:xfrm>
              <a:off x="10369873" y="1536787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2C33B93-2C41-F783-EEBF-997D7102EEEE}"/>
              </a:ext>
            </a:extLst>
          </p:cNvPr>
          <p:cNvSpPr txBox="1"/>
          <p:nvPr/>
        </p:nvSpPr>
        <p:spPr>
          <a:xfrm>
            <a:off x="9983233" y="5879420"/>
            <a:ext cx="17987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Courtesy of A. </a:t>
            </a:r>
            <a:r>
              <a:rPr lang="en-GB" sz="1200" dirty="0" err="1"/>
              <a:t>Haziot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83871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4F49E-C9CB-3D07-420C-E182A6980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BOND Mechanical Design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711706-7AE5-5605-7E7E-30EB5CE9F7E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Date: Tuesday March 4th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3DB558-A153-5088-73B8-39D3DE8A2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JC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21C7A9-D009-BB97-B32E-88564EEB72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37A725-49E7-3AF7-144E-C12544B421F5}"/>
              </a:ext>
            </a:extLst>
          </p:cNvPr>
          <p:cNvSpPr txBox="1"/>
          <p:nvPr/>
        </p:nvSpPr>
        <p:spPr>
          <a:xfrm>
            <a:off x="502750" y="4598129"/>
            <a:ext cx="16252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Coil to pole contact pressure at 14 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6D1CD7-B4BA-41C7-D2A1-6F7917FFDBCB}"/>
              </a:ext>
            </a:extLst>
          </p:cNvPr>
          <p:cNvSpPr txBox="1"/>
          <p:nvPr/>
        </p:nvSpPr>
        <p:spPr>
          <a:xfrm>
            <a:off x="3466446" y="2966483"/>
            <a:ext cx="37264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X-component of stress (MPa) during assembly (left), cool down (centre), and at 14 T (right).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B50937-F013-55E9-06FD-950E92EB8824}"/>
              </a:ext>
            </a:extLst>
          </p:cNvPr>
          <p:cNvSpPr txBox="1"/>
          <p:nvPr/>
        </p:nvSpPr>
        <p:spPr>
          <a:xfrm>
            <a:off x="3371294" y="5133122"/>
            <a:ext cx="36127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Von Mises stresses (MPa) during assembly (left), cool down (centre), and at 14 T (right).</a:t>
            </a:r>
          </a:p>
        </p:txBody>
      </p:sp>
      <p:sp>
        <p:nvSpPr>
          <p:cNvPr id="9" name="Rectangle 38">
            <a:extLst>
              <a:ext uri="{FF2B5EF4-FFF2-40B4-BE49-F238E27FC236}">
                <a16:creationId xmlns:a16="http://schemas.microsoft.com/office/drawing/2014/main" id="{F4899091-C602-0443-D4AB-A5CBA7F37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5815" y="2700701"/>
            <a:ext cx="1536093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91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28928C0C-25FF-14E7-40EF-F00B66DFB1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8192" y="2687731"/>
            <a:ext cx="1547184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177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1" name="Rectangle 38">
            <a:extLst>
              <a:ext uri="{FF2B5EF4-FFF2-40B4-BE49-F238E27FC236}">
                <a16:creationId xmlns:a16="http://schemas.microsoft.com/office/drawing/2014/main" id="{FB0CAFFE-EB95-E7D8-49CD-6AA8A3147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7943" y="2695482"/>
            <a:ext cx="1367165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150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2" name="Picture 11" descr="A diagram of a heat map&#10;&#10;Description automatically generated with medium confidence">
            <a:extLst>
              <a:ext uri="{FF2B5EF4-FFF2-40B4-BE49-F238E27FC236}">
                <a16:creationId xmlns:a16="http://schemas.microsoft.com/office/drawing/2014/main" id="{1ED211A8-4823-D76E-BD41-44486F729F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3547" y="1433571"/>
            <a:ext cx="1661504" cy="1249599"/>
          </a:xfrm>
          <a:prstGeom prst="rect">
            <a:avLst/>
          </a:prstGeom>
        </p:spPr>
      </p:pic>
      <p:pic>
        <p:nvPicPr>
          <p:cNvPr id="13" name="Picture 12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78F17142-7CBF-7997-B3BB-EDF54668D1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5051" y="1440217"/>
            <a:ext cx="1661504" cy="1249599"/>
          </a:xfrm>
          <a:prstGeom prst="rect">
            <a:avLst/>
          </a:prstGeom>
        </p:spPr>
      </p:pic>
      <p:pic>
        <p:nvPicPr>
          <p:cNvPr id="14" name="Picture 13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FA939ED7-969B-C695-F6A9-1E1D839563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043" y="1422437"/>
            <a:ext cx="1661504" cy="1249599"/>
          </a:xfrm>
          <a:prstGeom prst="rect">
            <a:avLst/>
          </a:prstGeom>
        </p:spPr>
      </p:pic>
      <p:sp>
        <p:nvSpPr>
          <p:cNvPr id="15" name="Rectangle 38">
            <a:extLst>
              <a:ext uri="{FF2B5EF4-FFF2-40B4-BE49-F238E27FC236}">
                <a16:creationId xmlns:a16="http://schemas.microsoft.com/office/drawing/2014/main" id="{E37C4725-3F5F-A3DE-C8F5-E538945E92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860" y="4844350"/>
            <a:ext cx="1662472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86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6" name="Rectangle 38">
            <a:extLst>
              <a:ext uri="{FF2B5EF4-FFF2-40B4-BE49-F238E27FC236}">
                <a16:creationId xmlns:a16="http://schemas.microsoft.com/office/drawing/2014/main" id="{A40A3C1E-6BDA-F205-F4CC-3B591F442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6248" y="4844350"/>
            <a:ext cx="1342872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175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7" name="Rectangle 38">
            <a:extLst>
              <a:ext uri="{FF2B5EF4-FFF2-40B4-BE49-F238E27FC236}">
                <a16:creationId xmlns:a16="http://schemas.microsoft.com/office/drawing/2014/main" id="{135A06EC-262A-334E-CC1E-A0F23E53A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7587" y="4844350"/>
            <a:ext cx="1415407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140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8" name="Picture 17" descr="A diagram of a green rectangle with a rainbow colored spectrum&#10;&#10;Description automatically generated with medium confidence">
            <a:extLst>
              <a:ext uri="{FF2B5EF4-FFF2-40B4-BE49-F238E27FC236}">
                <a16:creationId xmlns:a16="http://schemas.microsoft.com/office/drawing/2014/main" id="{29E1A237-367A-2E89-171C-CD21A14F279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078" y="3512582"/>
            <a:ext cx="1660973" cy="1249200"/>
          </a:xfrm>
          <a:prstGeom prst="rect">
            <a:avLst/>
          </a:prstGeom>
        </p:spPr>
      </p:pic>
      <p:pic>
        <p:nvPicPr>
          <p:cNvPr id="19" name="Picture 18" descr="A rainbow colored map with numbers and letters&#10;&#10;Description automatically generated">
            <a:extLst>
              <a:ext uri="{FF2B5EF4-FFF2-40B4-BE49-F238E27FC236}">
                <a16:creationId xmlns:a16="http://schemas.microsoft.com/office/drawing/2014/main" id="{DDDBD3A6-23C2-F9A1-0A0D-B783F65309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633" y="3511968"/>
            <a:ext cx="1660973" cy="1249200"/>
          </a:xfrm>
          <a:prstGeom prst="rect">
            <a:avLst/>
          </a:prstGeom>
        </p:spPr>
      </p:pic>
      <p:pic>
        <p:nvPicPr>
          <p:cNvPr id="20" name="Picture 19" descr="A screen shot of a diagram&#10;&#10;Description automatically generated">
            <a:extLst>
              <a:ext uri="{FF2B5EF4-FFF2-40B4-BE49-F238E27FC236}">
                <a16:creationId xmlns:a16="http://schemas.microsoft.com/office/drawing/2014/main" id="{4AADD0F1-D3D5-A9FD-398C-F9BB57DF678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574" y="3512582"/>
            <a:ext cx="1660973" cy="1249200"/>
          </a:xfrm>
          <a:prstGeom prst="rect">
            <a:avLst/>
          </a:prstGeom>
        </p:spPr>
      </p:pic>
      <p:pic>
        <p:nvPicPr>
          <p:cNvPr id="21" name="Picture 20" descr="A blue and pink diagram&#10;&#10;Description automatically generated">
            <a:extLst>
              <a:ext uri="{FF2B5EF4-FFF2-40B4-BE49-F238E27FC236}">
                <a16:creationId xmlns:a16="http://schemas.microsoft.com/office/drawing/2014/main" id="{F5BF4281-4AF6-4C28-DE9A-0E3B18FCD87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203" y="1398206"/>
            <a:ext cx="1519530" cy="1480840"/>
          </a:xfrm>
          <a:prstGeom prst="rect">
            <a:avLst/>
          </a:prstGeom>
        </p:spPr>
      </p:pic>
      <p:pic>
        <p:nvPicPr>
          <p:cNvPr id="22" name="Picture 21" descr="A diagram of a cylinder&#10;&#10;Description automatically generated with medium confidence">
            <a:extLst>
              <a:ext uri="{FF2B5EF4-FFF2-40B4-BE49-F238E27FC236}">
                <a16:creationId xmlns:a16="http://schemas.microsoft.com/office/drawing/2014/main" id="{90D51EF2-0BD9-D518-D5DE-7B4436E42995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750" y="3034914"/>
            <a:ext cx="1968969" cy="1480840"/>
          </a:xfrm>
          <a:prstGeom prst="rect">
            <a:avLst/>
          </a:prstGeom>
        </p:spPr>
      </p:pic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361A0942-A181-926D-5D09-B8C36A27E5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1688957"/>
              </p:ext>
            </p:extLst>
          </p:nvPr>
        </p:nvGraphicFramePr>
        <p:xfrm>
          <a:off x="7891275" y="1127819"/>
          <a:ext cx="4037683" cy="4520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24" name="Picture 23">
            <a:extLst>
              <a:ext uri="{FF2B5EF4-FFF2-40B4-BE49-F238E27FC236}">
                <a16:creationId xmlns:a16="http://schemas.microsoft.com/office/drawing/2014/main" id="{559C2587-0A52-91FB-DF86-C0FCEA51A791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498" y="1398206"/>
            <a:ext cx="844624" cy="83083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C630D65-C0AF-4838-5F09-67871F91DD0E}"/>
              </a:ext>
            </a:extLst>
          </p:cNvPr>
          <p:cNvSpPr txBox="1"/>
          <p:nvPr/>
        </p:nvSpPr>
        <p:spPr>
          <a:xfrm>
            <a:off x="9983233" y="5879420"/>
            <a:ext cx="17987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Courtesy of J. </a:t>
            </a:r>
            <a:r>
              <a:rPr lang="en-GB" sz="1200" dirty="0" err="1"/>
              <a:t>Ferradas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07216546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16687</TotalTime>
  <Words>1034</Words>
  <Application>Microsoft Macintosh PowerPoint</Application>
  <PresentationFormat>Widescreen</PresentationFormat>
  <Paragraphs>225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LM Mono Prop Light 10</vt:lpstr>
      <vt:lpstr>Rockwell Light</vt:lpstr>
      <vt:lpstr>Times New Roman</vt:lpstr>
      <vt:lpstr>Wingdings</vt:lpstr>
      <vt:lpstr>HFM(4-3)</vt:lpstr>
      <vt:lpstr>PowerPoint Presentation</vt:lpstr>
      <vt:lpstr>PowerPoint Presentation</vt:lpstr>
      <vt:lpstr>Table of contents </vt:lpstr>
      <vt:lpstr>Scope of the Work Package</vt:lpstr>
      <vt:lpstr>14 T Block dipole BOND</vt:lpstr>
      <vt:lpstr>14 T Block dipole BOND</vt:lpstr>
      <vt:lpstr>14 T Block Dipole BOND</vt:lpstr>
      <vt:lpstr>BOND Design Parameters</vt:lpstr>
      <vt:lpstr>BOND Mechanical Design</vt:lpstr>
      <vt:lpstr>BOND Coils Configuration and Field Profile</vt:lpstr>
      <vt:lpstr>Tooling &amp; components design</vt:lpstr>
      <vt:lpstr>Mock-up design of sliding reaction tooling</vt:lpstr>
      <vt:lpstr>BOND Magnet development plan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Juan Carlos Perez</cp:lastModifiedBy>
  <cp:revision>20</cp:revision>
  <cp:lastPrinted>2022-04-29T08:24:36Z</cp:lastPrinted>
  <dcterms:created xsi:type="dcterms:W3CDTF">2012-11-30T11:04:26Z</dcterms:created>
  <dcterms:modified xsi:type="dcterms:W3CDTF">2025-03-04T09:15:14Z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