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9" r:id="rId2"/>
    <p:sldId id="526" r:id="rId3"/>
    <p:sldId id="529" r:id="rId4"/>
    <p:sldId id="537" r:id="rId5"/>
    <p:sldId id="538" r:id="rId6"/>
    <p:sldId id="536" r:id="rId7"/>
    <p:sldId id="532" r:id="rId8"/>
    <p:sldId id="527" r:id="rId9"/>
    <p:sldId id="528" r:id="rId10"/>
    <p:sldId id="531" r:id="rId11"/>
    <p:sldId id="530" r:id="rId12"/>
    <p:sldId id="534" r:id="rId13"/>
    <p:sldId id="533" r:id="rId14"/>
    <p:sldId id="539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2E6CA4"/>
    <a:srgbClr val="104282"/>
    <a:srgbClr val="4472C4"/>
    <a:srgbClr val="007676"/>
    <a:srgbClr val="FF0000"/>
    <a:srgbClr val="1D4999"/>
    <a:srgbClr val="A4A4FF"/>
    <a:srgbClr val="FFA5FF"/>
    <a:srgbClr val="FF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7" autoAdjust="0"/>
  </p:normalViewPr>
  <p:slideViewPr>
    <p:cSldViewPr snapToGrid="0">
      <p:cViewPr varScale="1">
        <p:scale>
          <a:sx n="151" d="100"/>
          <a:sy n="151" d="100"/>
        </p:scale>
        <p:origin x="63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21/02/2025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3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DBA21-8A38-DCE6-F13D-49548F213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B8CD1F-F525-EE46-143E-CE899B0200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3C2C6A-274E-CA76-FDAB-6D3BE3914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3130B-5C66-5FA2-F693-081808B3B9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974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8F873-452B-D13E-1EED-236475ED5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247505-F2ED-A8CD-D69F-9DF7A2147F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5EC85-3750-D607-E876-3E03ADE0A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D74A4-2AF5-695F-10C3-C69C685252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993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9C309-BA72-2BB0-5159-E4ADF426F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1897A6-5099-ECD1-E745-DECCCF2991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533651-3B3B-B35A-5EDD-1AE55D917A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828D8-CA40-1D3E-5C09-AEE1499EE6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180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D3426-06F8-307E-7CE8-C71DCD422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D0843D-4127-22E0-0291-043296AC8C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CF9516-968F-4162-6C5A-4A3114427C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D0AF4-2763-BB8D-F2E7-DB5A354A64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367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47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0D346-6F6C-6A13-9C1F-1ECCEAE58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9A89ED-2A96-A71A-96DC-30D1287E65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8990E-4C7A-2535-2151-3CA0BE60BB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2A404-2E11-6EB5-AEB3-9D46DB94D5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32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52A2C-2D3F-9000-B364-A6F4852C9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4BD861-E1F3-D64F-E77B-D338D0954F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3702E6-5E7D-BC08-01AB-C74662B2AC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9D07C7-31A2-0768-B88F-AB17F95FA2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945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F102C-DDC9-6789-8AD0-DF8003BAC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F933F0-9D93-8E22-32D7-7DF2267C4A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DF69DB-0991-E1B0-AD72-6384C0B8FC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EF2C1-9BC9-62BA-426E-75B51D021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57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9DA81-0270-DEB8-A4A3-CE1663855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8975F9-AF15-18F4-B5C5-98F1B71D72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03CE5B-87BB-8D8F-86F6-8256C9182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8EFDF-79E0-F8E9-7CE9-314D103AF2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132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D0D94-3E03-30D2-1F38-B96168056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E1E33A-7E97-3FCF-125B-0156049337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0EBD35-9C4D-1E90-F462-DEC2159AD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109FA-7FD9-BFBF-0D54-DA61EFE8A2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618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E773C-23C1-96D8-46B5-629CE6176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18C90C-004B-920F-E9E4-A1F5A34ED7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AB96A1-EE9B-3C03-E942-54BFD1426B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4F3A8-0DE1-6C9A-B22F-7B615A5D0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744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5ADD7-0371-52E5-F85A-F07F651F9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9FCAC8-CB21-52BB-2957-E1C5FB890E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C719BD-ED04-210D-1274-1B54F06C8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A5704-9ECC-95A9-CD13-DC95D858AB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07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0E25-0230-4D48-8EB9-E8F4C66AA123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89AB-8E4D-48FC-96CC-95BCADB170CA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A196-39E4-4F38-84FD-6BDDDB8CF193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07C-B66C-4ADE-932E-EE54BAD05FAF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951" y="2450973"/>
            <a:ext cx="1563273" cy="19560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125468-3B70-9E86-D16D-107E236AEE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2342398"/>
            <a:ext cx="1833927" cy="217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B580-35E6-4CE5-913F-84C2C8ACA695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6573-A674-4624-9A6C-295A65EAC11F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4F88D-FA84-45F3-984A-A34E7EE0D99A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0AAB-4B65-417E-8300-300DE3BF356F}" type="datetime1">
              <a:rPr lang="en-GB" smtClean="0"/>
              <a:t>21/02/2025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8F00-B1E6-47D0-ACF9-F3A41CBC26A4}" type="datetime1">
              <a:rPr lang="en-GB" smtClean="0"/>
              <a:t>21/02/2025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878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BE8769-4A74-4362-BCD2-EED914810514}" type="datetime1">
              <a:rPr lang="en-GB" smtClean="0"/>
              <a:t>21/02/2025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rcRect b="19281"/>
          <a:stretch/>
        </p:blipFill>
        <p:spPr>
          <a:xfrm>
            <a:off x="499012" y="6285440"/>
            <a:ext cx="521112" cy="498456"/>
          </a:xfrm>
          <a:prstGeom prst="rect">
            <a:avLst/>
          </a:prstGeom>
        </p:spPr>
      </p:pic>
      <p:pic>
        <p:nvPicPr>
          <p:cNvPr id="8" name="Image 3" descr="LOGOfin.eps">
            <a:extLst>
              <a:ext uri="{FF2B5EF4-FFF2-40B4-BE49-F238E27FC236}">
                <a16:creationId xmlns:a16="http://schemas.microsoft.com/office/drawing/2014/main" id="{16D2C013-3E03-B528-5432-49C5AA5B73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0"/>
          <a:stretch/>
        </p:blipFill>
        <p:spPr>
          <a:xfrm>
            <a:off x="90921" y="6356349"/>
            <a:ext cx="408091" cy="4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5522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61476-8CFD-4ED6-A49D-8867FA73C647}" type="datetime1">
              <a:rPr lang="en-GB" smtClean="0"/>
              <a:t>21/02/2025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581" y="6240482"/>
            <a:ext cx="521112" cy="61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7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5E53-F0A3-4621-8039-1929BDDDCE86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7B889-CBB2-4C11-A4F0-E1DA548D47F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05D62D-0A63-3948-1252-8F5CFBF2A9E3}"/>
              </a:ext>
            </a:extLst>
          </p:cNvPr>
          <p:cNvSpPr txBox="1"/>
          <p:nvPr/>
        </p:nvSpPr>
        <p:spPr>
          <a:xfrm>
            <a:off x="0" y="288626"/>
            <a:ext cx="1219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BOND 14T</a:t>
            </a:r>
          </a:p>
          <a:p>
            <a:pPr algn="ctr"/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Ceramic coatings</a:t>
            </a:r>
            <a:endParaRPr lang="en-CH" sz="1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A1AB81B3-B4BF-7B0C-116A-2C28A94D9B01}"/>
              </a:ext>
            </a:extLst>
          </p:cNvPr>
          <p:cNvSpPr txBox="1">
            <a:spLocks/>
          </p:cNvSpPr>
          <p:nvPr/>
        </p:nvSpPr>
        <p:spPr>
          <a:xfrm>
            <a:off x="2111828" y="4611415"/>
            <a:ext cx="7968343" cy="195795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Ariel Haziot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February 25</a:t>
            </a:r>
            <a:r>
              <a:rPr lang="en-US" sz="1800" baseline="30000" dirty="0">
                <a:solidFill>
                  <a:schemeClr val="tx1"/>
                </a:solidFill>
              </a:rPr>
              <a:t>th</a:t>
            </a:r>
            <a:r>
              <a:rPr lang="en-US" sz="1800" dirty="0">
                <a:solidFill>
                  <a:schemeClr val="tx1"/>
                </a:solidFill>
              </a:rPr>
              <a:t>, 2025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1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35B2E-425B-CD5A-7597-5C1527A6E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C294FE1-7EC8-EB2A-26B9-74329FDD75E4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80D4BF-9782-611E-DF4B-D6D59EE3F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195A7-1F48-987D-D595-29FDDF132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83A877-9A67-8FCE-B1E9-2B55DADB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10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7192433-7A6D-9CC4-959F-1EF31D5CEF5A}"/>
              </a:ext>
            </a:extLst>
          </p:cNvPr>
          <p:cNvSpPr txBox="1">
            <a:spLocks/>
          </p:cNvSpPr>
          <p:nvPr/>
        </p:nvSpPr>
        <p:spPr>
          <a:xfrm>
            <a:off x="889000" y="1118356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/>
              <a:t>Comparison with other materials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5C123B-2071-EDB1-72C5-462132F0FA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472816"/>
              </p:ext>
            </p:extLst>
          </p:nvPr>
        </p:nvGraphicFramePr>
        <p:xfrm>
          <a:off x="1569475" y="1689100"/>
          <a:ext cx="8156786" cy="2424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1225">
                  <a:extLst>
                    <a:ext uri="{9D8B030D-6E8A-4147-A177-3AD203B41FA5}">
                      <a16:colId xmlns:a16="http://schemas.microsoft.com/office/drawing/2014/main" val="3999221940"/>
                    </a:ext>
                  </a:extLst>
                </a:gridCol>
                <a:gridCol w="1585561">
                  <a:extLst>
                    <a:ext uri="{9D8B030D-6E8A-4147-A177-3AD203B41FA5}">
                      <a16:colId xmlns:a16="http://schemas.microsoft.com/office/drawing/2014/main" val="1816163679"/>
                    </a:ext>
                  </a:extLst>
                </a:gridCol>
              </a:tblGrid>
              <a:tr h="5959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Material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DBS (V</a:t>
                      </a:r>
                      <a:r>
                        <a:rPr lang="de-CH" sz="1600" dirty="0"/>
                        <a:t>/</a:t>
                      </a:r>
                      <a:r>
                        <a:rPr lang="el-GR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de-CH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56189128"/>
                  </a:ext>
                </a:extLst>
              </a:tr>
              <a:tr h="345286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S2</a:t>
                      </a:r>
                      <a:r>
                        <a:rPr lang="de-CH" sz="1600" baseline="0" dirty="0"/>
                        <a:t>-Glass, AGY, RT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rgbClr val="000000"/>
                          </a:solidFill>
                        </a:rPr>
                        <a:t>13</a:t>
                      </a:r>
                      <a:r>
                        <a:rPr lang="en-US" sz="1600" dirty="0"/>
                        <a:t>*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334967440"/>
                  </a:ext>
                </a:extLst>
              </a:tr>
              <a:tr h="345286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err="1"/>
                        <a:t>Stycast</a:t>
                      </a:r>
                      <a:r>
                        <a:rPr lang="de-CH" sz="1600" baseline="0" dirty="0"/>
                        <a:t> 2850FT + 23LV, RT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rgbClr val="000000"/>
                          </a:solidFill>
                          <a:latin typeface="+mn-lt"/>
                        </a:rPr>
                        <a:t>14.8</a:t>
                      </a:r>
                      <a:r>
                        <a:rPr lang="en-US" sz="1600" dirty="0"/>
                        <a:t>*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564103942"/>
                  </a:ext>
                </a:extLst>
              </a:tr>
              <a:tr h="345286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MY750</a:t>
                      </a:r>
                      <a:r>
                        <a:rPr lang="de-CH" sz="1600" baseline="0" dirty="0"/>
                        <a:t>, RT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27.5*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19109950"/>
                  </a:ext>
                </a:extLst>
              </a:tr>
              <a:tr h="345286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BOX</a:t>
                      </a:r>
                      <a:r>
                        <a:rPr lang="de-CH" sz="1600" b="1" baseline="0" dirty="0"/>
                        <a:t> </a:t>
                      </a:r>
                      <a:r>
                        <a:rPr lang="de-CH" sz="1600" b="1" baseline="0" dirty="0" err="1"/>
                        <a:t>w</a:t>
                      </a:r>
                      <a:r>
                        <a:rPr lang="de-CH" sz="1600" b="1" dirty="0" err="1"/>
                        <a:t>ax</a:t>
                      </a:r>
                      <a:r>
                        <a:rPr lang="de-CH" sz="1600" b="1" dirty="0"/>
                        <a:t> </a:t>
                      </a:r>
                      <a:r>
                        <a:rPr lang="de-CH" sz="1600" b="1" dirty="0" err="1"/>
                        <a:t>immersed</a:t>
                      </a:r>
                      <a:r>
                        <a:rPr lang="de-CH" sz="1600" baseline="0" dirty="0"/>
                        <a:t>, RT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</a:rPr>
                        <a:t>&gt;</a:t>
                      </a:r>
                      <a:r>
                        <a:rPr lang="de-CH" sz="1600" b="1" dirty="0">
                          <a:solidFill>
                            <a:srgbClr val="000000"/>
                          </a:solidFill>
                          <a:latin typeface="+mn-lt"/>
                        </a:rPr>
                        <a:t>76</a:t>
                      </a:r>
                      <a:endParaRPr lang="en-US" sz="1600" b="1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1780836"/>
                  </a:ext>
                </a:extLst>
              </a:tr>
              <a:tr h="345286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 err="1"/>
                        <a:t>Aremco</a:t>
                      </a:r>
                      <a:r>
                        <a:rPr lang="de-CH" sz="1600" b="1" dirty="0"/>
                        <a:t> SGC-4000HT</a:t>
                      </a:r>
                      <a:r>
                        <a:rPr lang="de-CH" sz="1600" baseline="0" dirty="0"/>
                        <a:t>, RT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rgbClr val="000000"/>
                          </a:solidFill>
                          <a:latin typeface="+mn-lt"/>
                        </a:rPr>
                        <a:t>36</a:t>
                      </a:r>
                      <a:endParaRPr lang="en-US" sz="1600" b="1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80194235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88A16C5-F3CC-819D-4B95-E90C1607A727}"/>
              </a:ext>
            </a:extLst>
          </p:cNvPr>
          <p:cNvSpPr/>
          <p:nvPr/>
        </p:nvSpPr>
        <p:spPr>
          <a:xfrm>
            <a:off x="1477659" y="4126662"/>
            <a:ext cx="2141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*values from datasheet</a:t>
            </a:r>
          </a:p>
        </p:txBody>
      </p:sp>
    </p:spTree>
    <p:extLst>
      <p:ext uri="{BB962C8B-B14F-4D97-AF65-F5344CB8AC3E}">
        <p14:creationId xmlns:p14="http://schemas.microsoft.com/office/powerpoint/2010/main" val="3406202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FCFF1-CE2F-13B8-1EFC-6A6718C34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2C93BE78-1EF5-8537-B31F-3EAD3B3D9F0E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32F95E-3408-E09E-3C8D-E9EC85A75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CC6D8-11A1-EB6F-B951-9F3D12A3C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A96F41-73DF-0E65-00C9-745FEF02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9E06F3-1B59-37A0-C0F1-18B21E5310F8}"/>
              </a:ext>
            </a:extLst>
          </p:cNvPr>
          <p:cNvSpPr txBox="1"/>
          <p:nvPr/>
        </p:nvSpPr>
        <p:spPr>
          <a:xfrm>
            <a:off x="6972300" y="1904737"/>
            <a:ext cx="4476750" cy="30485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deep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channels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aspect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ratio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1:2.5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even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coating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–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controllable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thickness</a:t>
            </a: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smooth finish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possible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additional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water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glass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coat</a:t>
            </a: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used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secondary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insulation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addition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glass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fiber</a:t>
            </a: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2016C5-8A63-C81B-EDD9-1388EC6BF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1546347"/>
            <a:ext cx="3008800" cy="3935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160DAE-62E4-102E-2819-AC5DB904E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034" y="1414922"/>
            <a:ext cx="2823993" cy="419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2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FA544-526C-68ED-891E-3D4ADB9A8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472DDF0-FDCC-6050-4FDC-5283B64702EB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6601F-7F8C-8913-C358-24ABEC4F3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80EA7-A3E7-0771-50E9-F751D4F1E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C785D3-F125-7D84-57E8-2819D027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12</a:t>
            </a:fld>
            <a:endParaRPr lang="en-GB"/>
          </a:p>
        </p:txBody>
      </p:sp>
      <p:pic>
        <p:nvPicPr>
          <p:cNvPr id="4" name="Content Placeholder 4" descr="A large metal object with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C0BD57A1-A4C1-7EC6-E0A3-C3D1167EB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1211" y="1879561"/>
            <a:ext cx="4352925" cy="3264693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FA5741C9-23FB-3B37-57B3-6023F5392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474" y="1335444"/>
            <a:ext cx="5582816" cy="418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34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8C47B-135F-FB71-BB71-A3431AB06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5000D791-F8A0-8B63-7186-9CB0714B845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0E674-587D-56D2-0371-A61C486C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FDE22-6E6E-9533-8F94-68B02673F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5DEDC6-81F3-8298-6959-A2A5FAB8F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13</a:t>
            </a:fld>
            <a:endParaRPr lang="en-GB"/>
          </a:p>
        </p:txBody>
      </p:sp>
      <p:pic>
        <p:nvPicPr>
          <p:cNvPr id="4" name="Content Placeholder 4" descr="A metal object with holes&#10;&#10;Description automatically generated">
            <a:extLst>
              <a:ext uri="{FF2B5EF4-FFF2-40B4-BE49-F238E27FC236}">
                <a16:creationId xmlns:a16="http://schemas.microsoft.com/office/drawing/2014/main" id="{BAA5CCEB-52B0-AF4F-DF7A-0BC1DA39F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77887" y="1931068"/>
            <a:ext cx="4637244" cy="34779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2F4D05-D302-6FF3-5BD3-DAB93C2DD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54" y="1351412"/>
            <a:ext cx="6004293" cy="463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31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7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Outline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C69B-499F-4A36-F87B-A518A49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03/03/2025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DEF12-5C62-D645-AC92-9967A197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F5B281-06CD-8B42-C1ED-474C596C66BC}"/>
              </a:ext>
            </a:extLst>
          </p:cNvPr>
          <p:cNvSpPr txBox="1"/>
          <p:nvPr/>
        </p:nvSpPr>
        <p:spPr>
          <a:xfrm>
            <a:off x="537534" y="1605758"/>
            <a:ext cx="6203950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Alumina plasma spray coating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in 11T for </a:t>
            </a:r>
            <a:r>
              <a:rPr lang="en-US" sz="2000" dirty="0" err="1"/>
              <a:t>headspacers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at LBNL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Ceramic coating </a:t>
            </a:r>
            <a:r>
              <a:rPr lang="en-US" sz="2800" dirty="0" err="1"/>
              <a:t>Armeco</a:t>
            </a: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Applied on magnet parts at PSI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 development at LBNL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7D31B8-D1B9-1846-0079-CE5D24ADD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A55439-3036-4F82-FA7F-F86A46816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691" y="4069660"/>
            <a:ext cx="5057775" cy="14230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87820F-A211-7A32-D609-145B38678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407" y="2091580"/>
            <a:ext cx="396621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49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72F06-CA28-742D-E1A5-D976CAF86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C3A285D3-6B0D-2019-F901-BB9771051087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Plasma spray coating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C08CC3-FC98-0624-401A-A2596C71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03/03/2025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85D9B-BA18-6FBA-5AFF-523BD68DF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40D2C4-098D-7AAE-4663-6ED23AC7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</a:t>
            </a:fld>
            <a:endParaRPr lang="en-GB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9DC7AC5-20E1-6FA3-ADF9-2FE0A93909B7}"/>
              </a:ext>
            </a:extLst>
          </p:cNvPr>
          <p:cNvSpPr txBox="1">
            <a:spLocks/>
          </p:cNvSpPr>
          <p:nvPr/>
        </p:nvSpPr>
        <p:spPr>
          <a:xfrm>
            <a:off x="421884" y="1882921"/>
            <a:ext cx="4752528" cy="18127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Insulation of spacers for 11T: </a:t>
            </a:r>
          </a:p>
          <a:p>
            <a:pPr lvl="1"/>
            <a:r>
              <a:rPr lang="en-US" sz="1400" dirty="0"/>
              <a:t>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by plasma coating does not withstand the reaction (peels off)</a:t>
            </a:r>
          </a:p>
          <a:p>
            <a:pPr lvl="1"/>
            <a:r>
              <a:rPr lang="en-US" sz="1400" dirty="0"/>
              <a:t>Vitreous Enamels: no R&amp;D available </a:t>
            </a:r>
          </a:p>
          <a:p>
            <a:pPr lvl="1"/>
            <a:r>
              <a:rPr lang="en-US" sz="1400" dirty="0"/>
              <a:t>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 </a:t>
            </a:r>
            <a:r>
              <a:rPr lang="en-US" sz="1400" dirty="0"/>
              <a:t>by PVD coating gives promising results, currently under development with the Danish Technological Institute (DAI 7534740)</a:t>
            </a:r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AD34E808-5892-8749-8D21-F532194C0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86548" y="1882921"/>
            <a:ext cx="4158190" cy="187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45D2481-2B93-8974-8624-E9CEA3C65A8A}"/>
              </a:ext>
            </a:extLst>
          </p:cNvPr>
          <p:cNvSpPr txBox="1"/>
          <p:nvPr/>
        </p:nvSpPr>
        <p:spPr>
          <a:xfrm>
            <a:off x="335781" y="1224940"/>
            <a:ext cx="1752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11T review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884D9B2-4A6B-9949-59D9-8D001E7C0C2A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1847262" y="3596940"/>
            <a:ext cx="612111" cy="8437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832EA44-5716-9210-36B2-B14A1D045DEF}"/>
              </a:ext>
            </a:extLst>
          </p:cNvPr>
          <p:cNvSpPr txBox="1"/>
          <p:nvPr/>
        </p:nvSpPr>
        <p:spPr>
          <a:xfrm>
            <a:off x="2459373" y="4209826"/>
            <a:ext cx="2205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Did not go through at the end.</a:t>
            </a:r>
          </a:p>
          <a:p>
            <a:r>
              <a:rPr lang="en-US" sz="1200" dirty="0">
                <a:solidFill>
                  <a:srgbClr val="FF0000"/>
                </a:solidFill>
              </a:rPr>
              <a:t>Explored again by C. </a:t>
            </a:r>
            <a:r>
              <a:rPr lang="en-US" sz="1200" dirty="0" err="1">
                <a:solidFill>
                  <a:srgbClr val="FF0000"/>
                </a:solidFill>
              </a:rPr>
              <a:t>Scheuerlein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41179E8-2B45-5413-9F16-ADB7EF860BC5}"/>
              </a:ext>
            </a:extLst>
          </p:cNvPr>
          <p:cNvSpPr/>
          <p:nvPr/>
        </p:nvSpPr>
        <p:spPr>
          <a:xfrm>
            <a:off x="335781" y="1594272"/>
            <a:ext cx="10497319" cy="2309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4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4E9C5-21C8-D6D6-D627-A774F7821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92050DAE-2D72-6E14-1D46-68234EF91DFD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Plasma spray coating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DC2732-9DF7-9181-6AFF-F7DE7D88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03/03/2025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540AB-60ED-8D25-B2DB-0FE96D41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654268-B708-6BD4-06F4-C421866E9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1D386C-4E84-9E60-B803-1AA8F6D77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286675"/>
            <a:ext cx="5772150" cy="1028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D219B9-F1A5-B59C-3CBA-FF95486BF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349" y="2255670"/>
            <a:ext cx="4572000" cy="1562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662680-08F4-6A36-6B4E-810D2A0F2C50}"/>
              </a:ext>
            </a:extLst>
          </p:cNvPr>
          <p:cNvSpPr txBox="1"/>
          <p:nvPr/>
        </p:nvSpPr>
        <p:spPr>
          <a:xfrm>
            <a:off x="400050" y="1286174"/>
            <a:ext cx="49339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Tests at LBNL:</a:t>
            </a:r>
          </a:p>
          <a:p>
            <a:endParaRPr lang="en-US" dirty="0"/>
          </a:p>
          <a:p>
            <a:r>
              <a:rPr lang="en-US" sz="1400" dirty="0"/>
              <a:t>Initial findings suggest that: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plasma sprayed surfaces have good potential when used in Nb3Sn coil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It has been shown to survive the heat treatment and cryogenic thermal cycles without detrimental effects.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C900B4-EBB6-E7A9-11B2-7A54C1A899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0975"/>
          <a:stretch/>
        </p:blipFill>
        <p:spPr>
          <a:xfrm>
            <a:off x="569912" y="4170598"/>
            <a:ext cx="5138739" cy="13920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6CF660-A89A-1570-E048-B27C010E044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0741"/>
          <a:stretch/>
        </p:blipFill>
        <p:spPr>
          <a:xfrm>
            <a:off x="7415212" y="320838"/>
            <a:ext cx="3609975" cy="170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12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7A063-7265-4579-0529-F0EAA3FA5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1BEF876-BD73-CF22-B179-7D7EFAF0AF1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Outline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E0B00D-04A2-C305-8A5A-2C8C147E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03/03/2025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E5A05-DA4A-26AB-26BE-D0D598C59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F4DADA-EED1-E933-D87F-3F5D8F448ADF}"/>
              </a:ext>
            </a:extLst>
          </p:cNvPr>
          <p:cNvSpPr txBox="1"/>
          <p:nvPr/>
        </p:nvSpPr>
        <p:spPr>
          <a:xfrm>
            <a:off x="797884" y="1689973"/>
            <a:ext cx="620395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Plasma spray coating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in 11T for </a:t>
            </a:r>
            <a:r>
              <a:rPr lang="en-US" sz="2000" dirty="0" err="1"/>
              <a:t>headspacers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at LBNL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Ceramic coating </a:t>
            </a:r>
            <a:r>
              <a:rPr lang="en-US" sz="2800" dirty="0" err="1"/>
              <a:t>Armeco</a:t>
            </a: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Applied on magnet parts at PSI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 development at LBNL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AFB160-C40D-719D-341B-7B013962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00BFB5-4355-106E-522D-868AE64F7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4185172"/>
            <a:ext cx="5057775" cy="14230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6C819D-19BD-C2B4-FBA3-44B81ADF9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843" y="2467441"/>
            <a:ext cx="396621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81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E7CA2-ABD4-2752-B5C6-62323C094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1DBF096E-0D50-BC1F-9C3D-DF2726A0CEF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9BAA6-EA82-30F0-A4A3-6722933A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03/03/2025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68898-9E0B-6D9A-DFFB-46F4968BF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4E05A3-B9A7-3317-6566-97741F4BC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AB0563-076B-E7E6-C5AB-32FA5A649CD5}"/>
              </a:ext>
            </a:extLst>
          </p:cNvPr>
          <p:cNvSpPr txBox="1"/>
          <p:nvPr/>
        </p:nvSpPr>
        <p:spPr>
          <a:xfrm>
            <a:off x="865522" y="5242613"/>
            <a:ext cx="4368800" cy="3311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ceramic</a:t>
            </a:r>
            <a:r>
              <a:rPr lang="de-CH" sz="16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coating</a:t>
            </a:r>
            <a:r>
              <a:rPr lang="de-CH" sz="1600" i="1" dirty="0">
                <a:solidFill>
                  <a:srgbClr val="000000"/>
                </a:solidFill>
                <a:latin typeface="Calibri"/>
              </a:rPr>
              <a:t> on box </a:t>
            </a: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channel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DE6FD-7729-592E-CCF7-3D83E3E30703}"/>
              </a:ext>
            </a:extLst>
          </p:cNvPr>
          <p:cNvSpPr txBox="1"/>
          <p:nvPr/>
        </p:nvSpPr>
        <p:spPr>
          <a:xfrm>
            <a:off x="5597791" y="1318624"/>
            <a:ext cx="6479909" cy="34652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Various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commercial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ceramic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coatings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were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testedas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an alternative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line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sight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coating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methods</a:t>
            </a: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b="1" dirty="0" err="1">
                <a:solidFill>
                  <a:srgbClr val="000000"/>
                </a:solidFill>
                <a:latin typeface="Calibri"/>
              </a:rPr>
              <a:t>Aremco</a:t>
            </a:r>
            <a:r>
              <a:rPr lang="de-CH" sz="1600" b="1" dirty="0">
                <a:solidFill>
                  <a:srgbClr val="000000"/>
                </a:solidFill>
                <a:latin typeface="Calibri"/>
              </a:rPr>
              <a:t> SGC4000-HT 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was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chosen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suitable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coating</a:t>
            </a:r>
            <a:endParaRPr lang="de-CH" sz="1600" dirty="0">
              <a:solidFill>
                <a:srgbClr val="000000"/>
              </a:solidFill>
              <a:latin typeface="Calibri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temperature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resistance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760 °C,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requires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glazing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at 720 °C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40 V/</a:t>
            </a:r>
            <a:r>
              <a:rPr lang="el-GR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dielectric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breakdown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</a:t>
            </a:r>
            <a:endParaRPr lang="de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dilution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alcohol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adjustable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viscosity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suitable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spraying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fine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dip-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coating</a:t>
            </a:r>
            <a:endParaRPr lang="de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adhesion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steel</a:t>
            </a:r>
            <a:endParaRPr lang="de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survives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reaction</a:t>
            </a:r>
            <a:r>
              <a:rPr lang="de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DFC74D-1DE1-E965-3C99-A6B2D869B9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 t="38148" r="17407"/>
          <a:stretch/>
        </p:blipFill>
        <p:spPr>
          <a:xfrm rot="5400000">
            <a:off x="822126" y="1407343"/>
            <a:ext cx="3860801" cy="377785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74A50A-555B-02A3-1ED2-2574E07CA942}"/>
              </a:ext>
            </a:extLst>
          </p:cNvPr>
          <p:cNvCxnSpPr/>
          <p:nvPr/>
        </p:nvCxnSpPr>
        <p:spPr bwMode="auto">
          <a:xfrm>
            <a:off x="1574800" y="4107651"/>
            <a:ext cx="508000" cy="677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CEF93B5-56B6-91ED-A742-A5EC0A2BA949}"/>
              </a:ext>
            </a:extLst>
          </p:cNvPr>
          <p:cNvSpPr txBox="1"/>
          <p:nvPr/>
        </p:nvSpPr>
        <p:spPr>
          <a:xfrm>
            <a:off x="1120113" y="3760517"/>
            <a:ext cx="734087" cy="3471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coating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5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14660-9276-F9F2-3A61-D4EE5D2C5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8D4F3EF2-5732-3DED-1CBC-2C3663345741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88D2D-1879-377D-E8FA-B5C388B8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88D39-AE83-F08A-284B-5495FE003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40FECE-DA7B-6FD3-B0FC-9EC92041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BEC0BF-3DF2-73E1-2A0F-597AED7379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83"/>
          <a:stretch/>
        </p:blipFill>
        <p:spPr>
          <a:xfrm>
            <a:off x="3249922" y="998375"/>
            <a:ext cx="708678" cy="49896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099FF7-0C36-876C-6904-3590E414A9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35"/>
          <a:stretch/>
        </p:blipFill>
        <p:spPr>
          <a:xfrm>
            <a:off x="1726296" y="998375"/>
            <a:ext cx="1308970" cy="49240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D840AE-3F4B-196F-B61B-A0B2A9239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8517" y="1888478"/>
            <a:ext cx="3576228" cy="2870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627F52-1365-76DF-1B11-0CB804A56159}"/>
              </a:ext>
            </a:extLst>
          </p:cNvPr>
          <p:cNvSpPr txBox="1"/>
          <p:nvPr/>
        </p:nvSpPr>
        <p:spPr>
          <a:xfrm>
            <a:off x="5145195" y="5833646"/>
            <a:ext cx="70468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https://www.aremco.com/wp-content/uploads/2018/05/A05_S1_18_Electrical.pdf</a:t>
            </a:r>
          </a:p>
        </p:txBody>
      </p:sp>
    </p:spTree>
    <p:extLst>
      <p:ext uri="{BB962C8B-B14F-4D97-AF65-F5344CB8AC3E}">
        <p14:creationId xmlns:p14="http://schemas.microsoft.com/office/powerpoint/2010/main" val="390052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B5B15-9477-3109-E2B0-44ADB5D23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A3FB647-F91F-9D8B-ACA4-350B20129FDE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3BD47C-181E-67E1-B040-AC30C7160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57E34-FC6F-D859-A880-F0D1FFC5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A02720-666E-FCB0-0038-6D45598EC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8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09FF64-9230-EAEA-2C04-0AF4D85EA824}"/>
              </a:ext>
            </a:extLst>
          </p:cNvPr>
          <p:cNvGrpSpPr/>
          <p:nvPr/>
        </p:nvGrpSpPr>
        <p:grpSpPr>
          <a:xfrm>
            <a:off x="6464816" y="1770314"/>
            <a:ext cx="3238091" cy="2844800"/>
            <a:chOff x="5191432" y="2190750"/>
            <a:chExt cx="1932154" cy="17526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D38A92-7128-899B-E8B2-F46CB59FD99C}"/>
                </a:ext>
              </a:extLst>
            </p:cNvPr>
            <p:cNvSpPr/>
            <p:nvPr/>
          </p:nvSpPr>
          <p:spPr bwMode="auto">
            <a:xfrm>
              <a:off x="5191432" y="2190750"/>
              <a:ext cx="1932154" cy="17526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Times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A8C75FE-0B86-5647-6F57-023D778F5CDE}"/>
                </a:ext>
              </a:extLst>
            </p:cNvPr>
            <p:cNvSpPr/>
            <p:nvPr/>
          </p:nvSpPr>
          <p:spPr bwMode="auto">
            <a:xfrm>
              <a:off x="5225845" y="2190750"/>
              <a:ext cx="1863328" cy="169852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latin typeface="Times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9D6D8EF-0353-47EB-E422-B2A85791ABA0}"/>
              </a:ext>
            </a:extLst>
          </p:cNvPr>
          <p:cNvSpPr/>
          <p:nvPr/>
        </p:nvSpPr>
        <p:spPr bwMode="auto">
          <a:xfrm>
            <a:off x="7379216" y="3913607"/>
            <a:ext cx="1422400" cy="61372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imes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6A670E-6F47-3E34-61B8-E4CF00E333B1}"/>
              </a:ext>
            </a:extLst>
          </p:cNvPr>
          <p:cNvSpPr/>
          <p:nvPr/>
        </p:nvSpPr>
        <p:spPr bwMode="auto">
          <a:xfrm>
            <a:off x="7931460" y="1373609"/>
            <a:ext cx="304801" cy="19812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imes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25D67C2-A54C-521A-CEA4-19F373D0A89A}"/>
              </a:ext>
            </a:extLst>
          </p:cNvPr>
          <p:cNvSpPr/>
          <p:nvPr/>
        </p:nvSpPr>
        <p:spPr bwMode="auto">
          <a:xfrm>
            <a:off x="7785616" y="3133257"/>
            <a:ext cx="609600" cy="558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imes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DE614B1-04BC-D248-24FD-1D84E2C40D01}"/>
              </a:ext>
            </a:extLst>
          </p:cNvPr>
          <p:cNvSpPr/>
          <p:nvPr/>
        </p:nvSpPr>
        <p:spPr bwMode="auto">
          <a:xfrm>
            <a:off x="6769616" y="3704996"/>
            <a:ext cx="2641600" cy="11995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imes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E4917EE-933F-7C0D-9F8A-37FAD683B9EA}"/>
              </a:ext>
            </a:extLst>
          </p:cNvPr>
          <p:cNvSpPr/>
          <p:nvPr/>
        </p:nvSpPr>
        <p:spPr bwMode="auto">
          <a:xfrm>
            <a:off x="6769616" y="3799701"/>
            <a:ext cx="2641600" cy="1199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imes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62F3DE-1BD2-DFC6-C7A5-13FFF6A24AD6}"/>
              </a:ext>
            </a:extLst>
          </p:cNvPr>
          <p:cNvSpPr txBox="1"/>
          <p:nvPr/>
        </p:nvSpPr>
        <p:spPr>
          <a:xfrm>
            <a:off x="8424713" y="1934889"/>
            <a:ext cx="1141864" cy="3257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paraffin</a:t>
            </a:r>
            <a:r>
              <a:rPr lang="de-CH" sz="16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oil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3AE4C2-277E-4EA2-52DF-0442A8D7DBCB}"/>
              </a:ext>
            </a:extLst>
          </p:cNvPr>
          <p:cNvSpPr txBox="1"/>
          <p:nvPr/>
        </p:nvSpPr>
        <p:spPr>
          <a:xfrm>
            <a:off x="6904412" y="1397054"/>
            <a:ext cx="1141864" cy="3365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electrode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C06E33-D38C-456B-B99F-E47C2088270A}"/>
              </a:ext>
            </a:extLst>
          </p:cNvPr>
          <p:cNvSpPr txBox="1"/>
          <p:nvPr/>
        </p:nvSpPr>
        <p:spPr>
          <a:xfrm>
            <a:off x="7379216" y="4148923"/>
            <a:ext cx="1422400" cy="238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electrode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CF7426-BFED-A01F-F4B6-4CAA77D5DA67}"/>
              </a:ext>
            </a:extLst>
          </p:cNvPr>
          <p:cNvSpPr txBox="1"/>
          <p:nvPr/>
        </p:nvSpPr>
        <p:spPr>
          <a:xfrm>
            <a:off x="9807253" y="3788242"/>
            <a:ext cx="1922783" cy="429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stainless</a:t>
            </a:r>
            <a:r>
              <a:rPr lang="de-CH" sz="16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steel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E0CA58-6104-A522-8C9A-D849786E5853}"/>
              </a:ext>
            </a:extLst>
          </p:cNvPr>
          <p:cNvSpPr txBox="1"/>
          <p:nvPr/>
        </p:nvSpPr>
        <p:spPr>
          <a:xfrm>
            <a:off x="9804187" y="3354809"/>
            <a:ext cx="1922783" cy="429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i="1" dirty="0" err="1">
                <a:solidFill>
                  <a:srgbClr val="000000"/>
                </a:solidFill>
                <a:latin typeface="Calibri"/>
              </a:rPr>
              <a:t>coating</a:t>
            </a:r>
            <a:endParaRPr lang="en-US" sz="1600" i="1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DF19A0E-5B8E-603B-7E0B-9604BDF43331}"/>
              </a:ext>
            </a:extLst>
          </p:cNvPr>
          <p:cNvCxnSpPr>
            <a:stCxn id="26" idx="1"/>
          </p:cNvCxnSpPr>
          <p:nvPr/>
        </p:nvCxnSpPr>
        <p:spPr bwMode="auto">
          <a:xfrm flipH="1">
            <a:off x="9411216" y="3569469"/>
            <a:ext cx="392971" cy="122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0FA81A0-ADEA-F062-2DB8-4DCA59A1A57A}"/>
              </a:ext>
            </a:extLst>
          </p:cNvPr>
          <p:cNvCxnSpPr/>
          <p:nvPr/>
        </p:nvCxnSpPr>
        <p:spPr bwMode="auto">
          <a:xfrm flipH="1" flipV="1">
            <a:off x="9411216" y="3902248"/>
            <a:ext cx="342331" cy="718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4BBBF93-C433-EFFC-1B02-DF6D3E71589C}"/>
              </a:ext>
            </a:extLst>
          </p:cNvPr>
          <p:cNvSpPr txBox="1"/>
          <p:nvPr/>
        </p:nvSpPr>
        <p:spPr>
          <a:xfrm>
            <a:off x="2794000" y="5493050"/>
            <a:ext cx="6502400" cy="6354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Layer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thickness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measured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Testboy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70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Voltage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applied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Megger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MIT515 in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steps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0" name="Content Placeholder 23">
            <a:extLst>
              <a:ext uri="{FF2B5EF4-FFF2-40B4-BE49-F238E27FC236}">
                <a16:creationId xmlns:a16="http://schemas.microsoft.com/office/drawing/2014/main" id="{BC8494B0-670D-6751-788C-31818E866B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4"/>
          <a:stretch/>
        </p:blipFill>
        <p:spPr>
          <a:xfrm rot="5400000">
            <a:off x="1400254" y="1524494"/>
            <a:ext cx="4258101" cy="3509963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31757BA-B7DE-6E70-DD1C-8FBAB113CE09}"/>
              </a:ext>
            </a:extLst>
          </p:cNvPr>
          <p:cNvCxnSpPr/>
          <p:nvPr/>
        </p:nvCxnSpPr>
        <p:spPr bwMode="auto">
          <a:xfrm flipH="1" flipV="1">
            <a:off x="3746885" y="3063403"/>
            <a:ext cx="4005152" cy="31627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ED43E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38482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25B29-5099-76C8-CAEC-2985B0F66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C5800C8-89EB-2655-52C4-B7347F9D5B7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Ceramic coating - </a:t>
            </a:r>
            <a:r>
              <a:rPr lang="en-US" sz="4000" dirty="0" err="1">
                <a:latin typeface="+mn-lt"/>
              </a:rPr>
              <a:t>Armeco</a:t>
            </a:r>
            <a:r>
              <a:rPr lang="en-US" sz="4000" dirty="0">
                <a:latin typeface="+mn-lt"/>
              </a:rPr>
              <a:t> 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FC3E44-FE42-302B-BBD2-D3DC44933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E5E2-CBBA-4F52-8EF5-4AF7CA64EB0F}" type="datetime1">
              <a:rPr lang="en-GB" smtClean="0"/>
              <a:t>24/02/2025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22E2B-28E4-0889-80DE-D7AED38AE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1350F9-FB64-390B-82A4-D32702B4C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C2E1F926-1CE9-8474-5143-658413D5B2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653159"/>
              </p:ext>
            </p:extLst>
          </p:nvPr>
        </p:nvGraphicFramePr>
        <p:xfrm>
          <a:off x="768350" y="1542647"/>
          <a:ext cx="6604001" cy="1417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3415">
                  <a:extLst>
                    <a:ext uri="{9D8B030D-6E8A-4147-A177-3AD203B41FA5}">
                      <a16:colId xmlns:a16="http://schemas.microsoft.com/office/drawing/2014/main" val="2753406826"/>
                    </a:ext>
                  </a:extLst>
                </a:gridCol>
                <a:gridCol w="2219919">
                  <a:extLst>
                    <a:ext uri="{9D8B030D-6E8A-4147-A177-3AD203B41FA5}">
                      <a16:colId xmlns:a16="http://schemas.microsoft.com/office/drawing/2014/main" val="3979882495"/>
                    </a:ext>
                  </a:extLst>
                </a:gridCol>
                <a:gridCol w="2370667">
                  <a:extLst>
                    <a:ext uri="{9D8B030D-6E8A-4147-A177-3AD203B41FA5}">
                      <a16:colId xmlns:a16="http://schemas.microsoft.com/office/drawing/2014/main" val="365536511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de-CH" sz="1600" dirty="0" err="1"/>
                        <a:t>layer</a:t>
                      </a:r>
                      <a:r>
                        <a:rPr lang="de-CH" sz="1600" dirty="0"/>
                        <a:t> </a:t>
                      </a:r>
                      <a:r>
                        <a:rPr lang="de-CH" sz="1600" dirty="0" err="1"/>
                        <a:t>thickness</a:t>
                      </a:r>
                      <a:r>
                        <a:rPr lang="de-CH" sz="1600" dirty="0"/>
                        <a:t> (</a:t>
                      </a:r>
                      <a:r>
                        <a:rPr lang="el-GR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de-CH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breakdown </a:t>
                      </a:r>
                      <a:r>
                        <a:rPr lang="de-CH" sz="1600" dirty="0" err="1"/>
                        <a:t>voltage</a:t>
                      </a:r>
                      <a:r>
                        <a:rPr lang="de-CH" sz="1600" dirty="0"/>
                        <a:t> (V)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de-CH" sz="1600" dirty="0" err="1"/>
                        <a:t>expected</a:t>
                      </a:r>
                      <a:r>
                        <a:rPr lang="de-CH" sz="1600" dirty="0"/>
                        <a:t> DBS </a:t>
                      </a:r>
                      <a:r>
                        <a:rPr lang="de-CH" sz="1600" dirty="0" err="1"/>
                        <a:t>value</a:t>
                      </a:r>
                      <a:r>
                        <a:rPr lang="de-CH" sz="1600" dirty="0"/>
                        <a:t> (V)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0960080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marL="0" marR="0" lvl="0" indent="0" algn="ctr" defTabSz="45717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dirty="0"/>
                        <a:t>11</a:t>
                      </a:r>
                      <a:endParaRPr lang="en-US" sz="15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490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444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79756545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21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750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822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95067078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32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1160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1244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95948435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AC7C5F7-B553-D0E9-4E5A-99E1B2D6B38B}"/>
              </a:ext>
            </a:extLst>
          </p:cNvPr>
          <p:cNvSpPr txBox="1"/>
          <p:nvPr/>
        </p:nvSpPr>
        <p:spPr>
          <a:xfrm>
            <a:off x="797847" y="1267968"/>
            <a:ext cx="4267200" cy="3005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Aremco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SGC4000-HT in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paraffin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oil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932DE737-F3F0-D838-0119-D2EC043ADE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969122"/>
              </p:ext>
            </p:extLst>
          </p:nvPr>
        </p:nvGraphicFramePr>
        <p:xfrm>
          <a:off x="768351" y="4300523"/>
          <a:ext cx="4283588" cy="1066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7316">
                  <a:extLst>
                    <a:ext uri="{9D8B030D-6E8A-4147-A177-3AD203B41FA5}">
                      <a16:colId xmlns:a16="http://schemas.microsoft.com/office/drawing/2014/main" val="2753406826"/>
                    </a:ext>
                  </a:extLst>
                </a:gridCol>
                <a:gridCol w="2246272">
                  <a:extLst>
                    <a:ext uri="{9D8B030D-6E8A-4147-A177-3AD203B41FA5}">
                      <a16:colId xmlns:a16="http://schemas.microsoft.com/office/drawing/2014/main" val="397988249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de-CH" sz="1600" dirty="0" err="1"/>
                        <a:t>layer</a:t>
                      </a:r>
                      <a:r>
                        <a:rPr lang="de-CH" sz="1600" dirty="0"/>
                        <a:t> </a:t>
                      </a:r>
                      <a:r>
                        <a:rPr lang="de-CH" sz="1600" dirty="0" err="1"/>
                        <a:t>thickness</a:t>
                      </a:r>
                      <a:r>
                        <a:rPr lang="de-CH" sz="1600" dirty="0"/>
                        <a:t> (</a:t>
                      </a:r>
                      <a:r>
                        <a:rPr lang="el-GR" sz="1600" dirty="0"/>
                        <a:t>μ</a:t>
                      </a:r>
                      <a:r>
                        <a:rPr lang="de-CH" sz="1600" dirty="0"/>
                        <a:t>m)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breakdown </a:t>
                      </a:r>
                      <a:r>
                        <a:rPr lang="de-CH" sz="1600" dirty="0" err="1"/>
                        <a:t>voltage</a:t>
                      </a:r>
                      <a:r>
                        <a:rPr lang="de-CH" sz="1600" dirty="0"/>
                        <a:t> (V)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0960080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marL="0" marR="0" lvl="0" indent="0" algn="ctr" defTabSz="45717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dirty="0"/>
                        <a:t>93</a:t>
                      </a:r>
                      <a:endParaRPr lang="en-US" sz="15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&gt;5000*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79756545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65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/>
                        <a:t>&gt;5000*</a:t>
                      </a:r>
                      <a:endParaRPr lang="en-US" sz="15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9506707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2FBAF26-9243-6AD0-189F-0C8C09366A3B}"/>
              </a:ext>
            </a:extLst>
          </p:cNvPr>
          <p:cNvSpPr txBox="1"/>
          <p:nvPr/>
        </p:nvSpPr>
        <p:spPr>
          <a:xfrm>
            <a:off x="768350" y="3985351"/>
            <a:ext cx="4267200" cy="3005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BOX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wax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paraffin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oil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362C6F-2373-8F00-B72F-934D2535977A}"/>
              </a:ext>
            </a:extLst>
          </p:cNvPr>
          <p:cNvSpPr/>
          <p:nvPr/>
        </p:nvSpPr>
        <p:spPr>
          <a:xfrm>
            <a:off x="7630448" y="2045938"/>
            <a:ext cx="1318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>
                <a:solidFill>
                  <a:srgbClr val="000000"/>
                </a:solidFill>
                <a:latin typeface="Calibri"/>
              </a:rPr>
              <a:t>36-40 V/</a:t>
            </a:r>
            <a:r>
              <a:rPr lang="el-GR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US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89C808-0872-7C72-F9EB-73681CCA4142}"/>
              </a:ext>
            </a:extLst>
          </p:cNvPr>
          <p:cNvSpPr/>
          <p:nvPr/>
        </p:nvSpPr>
        <p:spPr>
          <a:xfrm>
            <a:off x="5035550" y="4679482"/>
            <a:ext cx="1328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alibri"/>
              </a:rPr>
              <a:t>&gt;</a:t>
            </a:r>
            <a:r>
              <a:rPr lang="de-CH" sz="2000" b="1" dirty="0">
                <a:solidFill>
                  <a:srgbClr val="000000"/>
                </a:solidFill>
                <a:latin typeface="Calibri"/>
              </a:rPr>
              <a:t>76 V/</a:t>
            </a:r>
            <a:r>
              <a:rPr lang="el-GR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CH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US" sz="2000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7C51EBA-6445-23AC-A70E-C9852BA491FF}"/>
              </a:ext>
            </a:extLst>
          </p:cNvPr>
          <p:cNvGrpSpPr/>
          <p:nvPr/>
        </p:nvGrpSpPr>
        <p:grpSpPr>
          <a:xfrm>
            <a:off x="6623051" y="3594775"/>
            <a:ext cx="5069313" cy="1863825"/>
            <a:chOff x="4114800" y="2038350"/>
            <a:chExt cx="4746171" cy="174501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5056CCC-5226-EEB3-E10D-9258DF88F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2500"/>
            <a:stretch/>
          </p:blipFill>
          <p:spPr>
            <a:xfrm>
              <a:off x="4114800" y="2038350"/>
              <a:ext cx="4746171" cy="13716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8E3D3F4-3AE5-579E-E1A6-18BE5E37A0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5235" b="14556"/>
            <a:stretch/>
          </p:blipFill>
          <p:spPr>
            <a:xfrm>
              <a:off x="4114800" y="3409952"/>
              <a:ext cx="4746171" cy="373414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B9BA6D-7944-DB48-C616-78CF03B339D8}"/>
                  </a:ext>
                </a:extLst>
              </p:cNvPr>
              <p:cNvSpPr/>
              <p:nvPr/>
            </p:nvSpPr>
            <p:spPr>
              <a:xfrm>
                <a:off x="10253906" y="5458600"/>
                <a:ext cx="1055417" cy="348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de-CH" sz="1600" dirty="0">
                    <a:solidFill>
                      <a:srgbClr val="000000"/>
                    </a:solidFill>
                    <a:latin typeface="Calibri"/>
                  </a:rPr>
                  <a:t>150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CH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de-CH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a:rPr lang="de-CH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600" dirty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B9BA6D-7944-DB48-C616-78CF03B339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3906" y="5458600"/>
                <a:ext cx="1055417" cy="348942"/>
              </a:xfrm>
              <a:prstGeom prst="rect">
                <a:avLst/>
              </a:prstGeom>
              <a:blipFill>
                <a:blip r:embed="rId4"/>
                <a:stretch>
                  <a:fillRect l="-2890" t="-1724"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F5EDDD9-7292-79E8-FE14-F8969F0AF8DC}"/>
                  </a:ext>
                </a:extLst>
              </p:cNvPr>
              <p:cNvSpPr/>
              <p:nvPr/>
            </p:nvSpPr>
            <p:spPr>
              <a:xfrm>
                <a:off x="8856906" y="5473136"/>
                <a:ext cx="1002519" cy="348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de-CH" sz="1600" dirty="0">
                    <a:solidFill>
                      <a:srgbClr val="000000"/>
                    </a:solidFill>
                    <a:latin typeface="Calibri"/>
                  </a:rPr>
                  <a:t>8.2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CH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de-CH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a:rPr lang="de-CH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600" dirty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F5EDDD9-7292-79E8-FE14-F8969F0AF8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906" y="5473136"/>
                <a:ext cx="1002519" cy="348942"/>
              </a:xfrm>
              <a:prstGeom prst="rect">
                <a:avLst/>
              </a:prstGeom>
              <a:blipFill>
                <a:blip r:embed="rId5"/>
                <a:stretch>
                  <a:fillRect l="-3659" t="-1754" b="-22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CDBB951-4243-EA75-6ED5-A501BEB9FC39}"/>
              </a:ext>
            </a:extLst>
          </p:cNvPr>
          <p:cNvSpPr txBox="1"/>
          <p:nvPr/>
        </p:nvSpPr>
        <p:spPr>
          <a:xfrm>
            <a:off x="768350" y="5473137"/>
            <a:ext cx="4254091" cy="6832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67" i="1" dirty="0">
                <a:solidFill>
                  <a:srgbClr val="000000"/>
                </a:solidFill>
                <a:latin typeface="Calibri"/>
              </a:rPr>
              <a:t>* 5kV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limit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67" i="1" dirty="0" err="1">
                <a:solidFill>
                  <a:srgbClr val="000000"/>
                </a:solidFill>
                <a:latin typeface="Calibri"/>
              </a:rPr>
              <a:t>Megger</a:t>
            </a:r>
            <a:r>
              <a:rPr lang="de-CH" sz="1467" i="1" dirty="0">
                <a:solidFill>
                  <a:srgbClr val="000000"/>
                </a:solidFill>
                <a:latin typeface="Calibri"/>
              </a:rPr>
              <a:t> MT515</a:t>
            </a:r>
            <a:endParaRPr lang="en-US" sz="1467" i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67" i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CE4E08-79E5-4A3E-7DBD-6236A89ADB3C}"/>
              </a:ext>
            </a:extLst>
          </p:cNvPr>
          <p:cNvSpPr txBox="1"/>
          <p:nvPr/>
        </p:nvSpPr>
        <p:spPr>
          <a:xfrm>
            <a:off x="10414000" y="3344119"/>
            <a:ext cx="1218490" cy="2697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67" i="1" dirty="0"/>
              <a:t>(Freund 1982)</a:t>
            </a:r>
            <a:endParaRPr lang="de-CH" sz="1467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149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107495</TotalTime>
  <Words>545</Words>
  <Application>Microsoft Office PowerPoint</Application>
  <PresentationFormat>Widescreen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Ariel Haziot</cp:lastModifiedBy>
  <cp:revision>355</cp:revision>
  <cp:lastPrinted>2024-02-15T07:26:43Z</cp:lastPrinted>
  <dcterms:created xsi:type="dcterms:W3CDTF">2024-01-21T16:26:46Z</dcterms:created>
  <dcterms:modified xsi:type="dcterms:W3CDTF">2025-03-04T10:51:55Z</dcterms:modified>
</cp:coreProperties>
</file>