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319" r:id="rId4"/>
    <p:sldId id="259" r:id="rId5"/>
    <p:sldId id="258" r:id="rId6"/>
    <p:sldId id="320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93" r:id="rId29"/>
    <p:sldId id="289" r:id="rId30"/>
    <p:sldId id="290" r:id="rId31"/>
    <p:sldId id="291" r:id="rId32"/>
    <p:sldId id="321" r:id="rId33"/>
    <p:sldId id="294" r:id="rId34"/>
    <p:sldId id="295" r:id="rId35"/>
    <p:sldId id="296" r:id="rId36"/>
    <p:sldId id="297" r:id="rId37"/>
    <p:sldId id="298" r:id="rId38"/>
    <p:sldId id="306" r:id="rId39"/>
    <p:sldId id="307" r:id="rId40"/>
    <p:sldId id="324" r:id="rId41"/>
    <p:sldId id="300" r:id="rId42"/>
    <p:sldId id="302" r:id="rId43"/>
    <p:sldId id="301" r:id="rId44"/>
    <p:sldId id="299" r:id="rId45"/>
    <p:sldId id="303" r:id="rId46"/>
    <p:sldId id="317" r:id="rId47"/>
    <p:sldId id="304" r:id="rId48"/>
    <p:sldId id="305" r:id="rId49"/>
    <p:sldId id="308" r:id="rId50"/>
    <p:sldId id="309" r:id="rId51"/>
    <p:sldId id="325" r:id="rId52"/>
    <p:sldId id="322" r:id="rId53"/>
    <p:sldId id="310" r:id="rId54"/>
    <p:sldId id="312" r:id="rId55"/>
    <p:sldId id="313" r:id="rId56"/>
    <p:sldId id="314" r:id="rId57"/>
    <p:sldId id="315" r:id="rId58"/>
    <p:sldId id="318" r:id="rId59"/>
    <p:sldId id="323" r:id="rId60"/>
    <p:sldId id="263" r:id="rId61"/>
    <p:sldId id="264" r:id="rId6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1C6DE99-035E-E315-C5B3-40A39565AADB}" name="Jovana Markovic | FolienWerke GmbH" initials="JM|FG" userId="S::jovana@folienwerke.ch::186a38fc-ca75-42f7-94d6-9b76404375ca" providerId="AD"/>
  <p188:author id="{CE6B3AE9-1A43-4724-44A9-9A1284CC12E3}" name="Seray Elsikar | Folienwerke GmbH" initials="SE|FG" userId="Seray Elsikar | Folienwerke GmbH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81BBDB"/>
    <a:srgbClr val="FFFF8B"/>
    <a:srgbClr val="C39BE1"/>
    <a:srgbClr val="99FF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18" autoAdjust="0"/>
    <p:restoredTop sz="70156" autoAdjust="0"/>
  </p:normalViewPr>
  <p:slideViewPr>
    <p:cSldViewPr snapToGrid="0" showGuides="1">
      <p:cViewPr varScale="1">
        <p:scale>
          <a:sx n="82" d="100"/>
          <a:sy n="82" d="100"/>
        </p:scale>
        <p:origin x="121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3106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05ECE-B3EC-440A-A641-F86DD321632D}" type="datetimeFigureOut">
              <a:rPr lang="it-CH" smtClean="0"/>
              <a:t>28.10.2025</a:t>
            </a:fld>
            <a:endParaRPr lang="it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EDC39-A953-429F-A84B-D31BB71B7608}" type="slidenum">
              <a:rPr lang="it-CH" smtClean="0"/>
              <a:t>‹#›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901444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</a:t>
            </a:r>
            <a:r>
              <a:rPr lang="en-US" b="1" dirty="0"/>
              <a:t>Wording</a:t>
            </a:r>
            <a:r>
              <a:rPr lang="en-US" dirty="0"/>
              <a:t>:</a:t>
            </a:r>
          </a:p>
          <a:p>
            <a:r>
              <a:rPr lang="en-US" dirty="0"/>
              <a:t>AXI: Master/Slave – Manager/Subordinate</a:t>
            </a:r>
          </a:p>
          <a:p>
            <a:r>
              <a:rPr lang="en-US" dirty="0"/>
              <a:t>  - Mention that I noticed recently but the presentation still is Master/Slave </a:t>
            </a:r>
          </a:p>
          <a:p>
            <a:r>
              <a:rPr lang="en-US" dirty="0"/>
              <a:t>  - So is AMD </a:t>
            </a:r>
          </a:p>
          <a:p>
            <a:r>
              <a:rPr lang="en-US" dirty="0"/>
              <a:t>  - This is not political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AXI4-Stream: Transmitter/Receiver (use)</a:t>
            </a: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348894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42873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Total: 16:30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78126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 18:30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57928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Total: 20:00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203827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br>
              <a:rPr lang="en-US" dirty="0"/>
            </a:br>
            <a:r>
              <a:rPr lang="en-US" dirty="0"/>
              <a:t>Total: 21:00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17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26871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30”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18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71757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1.30’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19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396932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br>
              <a:rPr lang="en-US" dirty="0"/>
            </a:br>
            <a:r>
              <a:rPr lang="en-US" dirty="0"/>
              <a:t>Total: 24:00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20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894473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804647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22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995802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</a:p>
          <a:p>
            <a:r>
              <a:rPr lang="en-US" dirty="0"/>
              <a:t>Total 3:30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2193661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663658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43837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Total: 28:30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0448269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878855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30’</a:t>
            </a:r>
          </a:p>
          <a:p>
            <a:r>
              <a:rPr lang="en-US" dirty="0"/>
              <a:t>Total: 30:30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27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152045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28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0232266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30’</a:t>
            </a:r>
          </a:p>
          <a:p>
            <a:r>
              <a:rPr lang="en-US" dirty="0"/>
              <a:t>Total: 33:00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29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233825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Total: 34:30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30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56635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br>
              <a:rPr lang="en-US" dirty="0"/>
            </a:br>
            <a:r>
              <a:rPr lang="en-US" dirty="0"/>
              <a:t>Total: 36:00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Note: There is also AXI5 (adding parity protection and the like) – just that nobody uses it in the FPGA context.</a:t>
            </a: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237908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30’&lt;</a:t>
            </a:r>
          </a:p>
          <a:p>
            <a:r>
              <a:rPr lang="en-US" dirty="0"/>
              <a:t>Total: 39:00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12198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  <a:br>
              <a:rPr lang="en-US" dirty="0"/>
            </a:br>
            <a:r>
              <a:rPr lang="en-US" dirty="0"/>
              <a:t>Total 5:00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309838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9325684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endParaRPr lang="en-US" dirty="0"/>
          </a:p>
          <a:p>
            <a:r>
              <a:rPr lang="en-US" dirty="0"/>
              <a:t>Mention: Systems are not separated – CPU needs DDR access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8046302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153513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1.30</a:t>
            </a:r>
            <a:br>
              <a:rPr lang="en-US" dirty="0"/>
            </a:br>
            <a:r>
              <a:rPr lang="en-US" dirty="0"/>
              <a:t>Total: 45:30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37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2237240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SmartConnect LUTs:</a:t>
            </a:r>
          </a:p>
          <a:p>
            <a:pPr marL="171450" indent="-171450">
              <a:buFontTx/>
              <a:buChar char="-"/>
            </a:pPr>
            <a:r>
              <a:rPr lang="en-US" dirty="0"/>
              <a:t>Design 1: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Main: 	20.9k</a:t>
            </a:r>
          </a:p>
          <a:p>
            <a:pPr marL="171450" indent="-171450">
              <a:buFontTx/>
              <a:buChar char="-"/>
            </a:pPr>
            <a:r>
              <a:rPr lang="en-US" dirty="0"/>
              <a:t>Design 2: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32-bit: 	5.1k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512-bit:	15.5k</a:t>
            </a:r>
          </a:p>
          <a:p>
            <a:pPr marL="171450" indent="-171450">
              <a:buFontTx/>
              <a:buChar char="-"/>
            </a:pPr>
            <a:r>
              <a:rPr lang="en-US" dirty="0"/>
              <a:t>Design 3: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Splitter: 	2.4k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512-bit: 	14.0k (???)</a:t>
            </a:r>
          </a:p>
          <a:p>
            <a:pPr marL="628650" lvl="1" indent="-171450">
              <a:buFontTx/>
              <a:buChar char="-"/>
            </a:pPr>
            <a:r>
              <a:rPr lang="en-US" dirty="0" err="1"/>
              <a:t>AxiLite</a:t>
            </a:r>
            <a:r>
              <a:rPr lang="en-US" dirty="0"/>
              <a:t>: 	0.45k</a:t>
            </a:r>
          </a:p>
          <a:p>
            <a:pPr marL="628650" lvl="1" indent="-171450">
              <a:buFontTx/>
              <a:buChar char="-"/>
            </a:pPr>
            <a:endParaRPr lang="en-US" dirty="0"/>
          </a:p>
          <a:p>
            <a:r>
              <a:rPr lang="en-US" dirty="0" err="1"/>
              <a:t>InterConnect</a:t>
            </a:r>
            <a:r>
              <a:rPr lang="en-US" dirty="0"/>
              <a:t> LUTs</a:t>
            </a:r>
          </a:p>
          <a:p>
            <a:pPr marL="171450" indent="-171450">
              <a:buFontTx/>
              <a:buChar char="-"/>
            </a:pPr>
            <a:r>
              <a:rPr lang="en-US" dirty="0"/>
              <a:t>Design 1: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Main: 	10.0k LUT</a:t>
            </a:r>
          </a:p>
          <a:p>
            <a:pPr marL="171450" indent="-171450">
              <a:buFontTx/>
              <a:buChar char="-"/>
            </a:pPr>
            <a:r>
              <a:rPr lang="en-US" dirty="0"/>
              <a:t>Design 2: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32-bit: 	1.4k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512-bit:	1.4k</a:t>
            </a:r>
          </a:p>
          <a:p>
            <a:pPr marL="171450" indent="-171450">
              <a:buFontTx/>
              <a:buChar char="-"/>
            </a:pPr>
            <a:r>
              <a:rPr lang="en-US" dirty="0"/>
              <a:t>Design 3: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Splitter:	 0.56k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512-bit:	 1.4k </a:t>
            </a:r>
          </a:p>
          <a:p>
            <a:pPr marL="628650" lvl="1" indent="-171450">
              <a:buFontTx/>
              <a:buChar char="-"/>
            </a:pPr>
            <a:r>
              <a:rPr lang="en-US" dirty="0" err="1"/>
              <a:t>AxiLite</a:t>
            </a:r>
            <a:r>
              <a:rPr lang="en-US" dirty="0"/>
              <a:t>: 	0.12k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38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0573683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Mention: </a:t>
            </a:r>
            <a:r>
              <a:rPr lang="en-US" b="1" dirty="0"/>
              <a:t>You can build interconnect manually!</a:t>
            </a:r>
            <a:br>
              <a:rPr lang="en-US" dirty="0"/>
            </a:br>
            <a:r>
              <a:rPr lang="en-US" dirty="0"/>
              <a:t>1.30</a:t>
            </a:r>
            <a:br>
              <a:rPr lang="en-US" dirty="0"/>
            </a:br>
            <a:r>
              <a:rPr lang="en-US" dirty="0"/>
              <a:t>Total: 49:30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39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413348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40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716104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431275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30”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42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0231087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30”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761482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7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274165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30”</a:t>
            </a:r>
          </a:p>
          <a:p>
            <a:r>
              <a:rPr lang="en-US" dirty="0"/>
              <a:t>Total: 52:00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3678351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Total: 55:00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4930555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Total: 57:00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525148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1:01:00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49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8206738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</a:p>
          <a:p>
            <a:r>
              <a:rPr lang="en-US" dirty="0"/>
              <a:t>Total: 1:04:00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50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82530703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examples:</a:t>
            </a:r>
          </a:p>
          <a:p>
            <a:pPr marL="171450" indent="-171450">
              <a:buFontTx/>
              <a:buChar char="-"/>
            </a:pPr>
            <a:r>
              <a:rPr lang="en-US" dirty="0"/>
              <a:t>TKEEP containing zeros in AMD only allowed on last beat</a:t>
            </a:r>
          </a:p>
          <a:p>
            <a:pPr marL="171450" indent="-171450">
              <a:buFontTx/>
              <a:buChar char="-"/>
            </a:pPr>
            <a:r>
              <a:rPr lang="en-US" dirty="0"/>
              <a:t>Wrapping bursts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83207129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87361447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5210448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</a:p>
          <a:p>
            <a:r>
              <a:rPr lang="en-US" dirty="0"/>
              <a:t>Total: 1:08:00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0692015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14045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br>
              <a:rPr lang="en-US" dirty="0"/>
            </a:br>
            <a:r>
              <a:rPr lang="en-US" dirty="0"/>
              <a:t>Total 8:00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8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3388783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</a:p>
          <a:p>
            <a:r>
              <a:rPr lang="en-US" dirty="0"/>
              <a:t>1:12:0</a:t>
            </a:r>
          </a:p>
          <a:p>
            <a:endParaRPr lang="en-US" dirty="0"/>
          </a:p>
          <a:p>
            <a:r>
              <a:rPr lang="en-US" dirty="0"/>
              <a:t>Mention: </a:t>
            </a:r>
          </a:p>
          <a:p>
            <a:pPr marL="171450" indent="-171450">
              <a:buFontTx/>
              <a:buChar char="-"/>
            </a:pPr>
            <a:r>
              <a:rPr lang="en-US" dirty="0"/>
              <a:t>Actually 2 x N + FIFO latency</a:t>
            </a:r>
          </a:p>
          <a:p>
            <a:pPr marL="171450" indent="-171450">
              <a:buFontTx/>
              <a:buChar char="-"/>
            </a:pPr>
            <a:r>
              <a:rPr lang="en-US" dirty="0"/>
              <a:t>In reality usually FIFO=LUTRAM, no change in resources up to 32 levels which is &gt; 2 x N in most cases. Just round up.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57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070915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Total: 1:15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58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8768886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61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798069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9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95642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30”</a:t>
            </a:r>
            <a:br>
              <a:rPr lang="en-US" dirty="0"/>
            </a:br>
            <a:r>
              <a:rPr lang="en-US" dirty="0"/>
              <a:t>Total: 10:35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10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747740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2’</a:t>
            </a:r>
            <a:br>
              <a:rPr lang="en-US" dirty="0"/>
            </a:br>
            <a:r>
              <a:rPr lang="en-US" dirty="0"/>
              <a:t>Total: 12:00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Mention: Definition of a </a:t>
            </a:r>
            <a:r>
              <a:rPr lang="en-US" b="1" dirty="0"/>
              <a:t>Data Beat</a:t>
            </a:r>
            <a:endParaRPr lang="en-CH" b="1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77796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1’</a:t>
            </a:r>
          </a:p>
          <a:p>
            <a:r>
              <a:rPr lang="en-US" dirty="0"/>
              <a:t>Total: 13:00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EDC39-A953-429F-A84B-D31BB71B7608}" type="slidenum">
              <a:rPr lang="it-CH" smtClean="0"/>
              <a:t>12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8414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.png"/><Relationship Id="rId21" Type="http://schemas.openxmlformats.org/officeDocument/2006/relationships/image" Target="../media/image23.svg"/><Relationship Id="rId42" Type="http://schemas.openxmlformats.org/officeDocument/2006/relationships/image" Target="../media/image44.png"/><Relationship Id="rId47" Type="http://schemas.openxmlformats.org/officeDocument/2006/relationships/image" Target="../media/image49.svg"/><Relationship Id="rId63" Type="http://schemas.openxmlformats.org/officeDocument/2006/relationships/image" Target="../media/image65.svg"/><Relationship Id="rId68" Type="http://schemas.openxmlformats.org/officeDocument/2006/relationships/image" Target="../media/image70.png"/><Relationship Id="rId84" Type="http://schemas.openxmlformats.org/officeDocument/2006/relationships/image" Target="../media/image86.png"/><Relationship Id="rId89" Type="http://schemas.openxmlformats.org/officeDocument/2006/relationships/image" Target="../media/image91.svg"/><Relationship Id="rId16" Type="http://schemas.openxmlformats.org/officeDocument/2006/relationships/image" Target="../media/image18.png"/><Relationship Id="rId11" Type="http://schemas.openxmlformats.org/officeDocument/2006/relationships/image" Target="../media/image13.svg"/><Relationship Id="rId32" Type="http://schemas.openxmlformats.org/officeDocument/2006/relationships/image" Target="../media/image34.png"/><Relationship Id="rId37" Type="http://schemas.openxmlformats.org/officeDocument/2006/relationships/image" Target="../media/image39.svg"/><Relationship Id="rId53" Type="http://schemas.openxmlformats.org/officeDocument/2006/relationships/image" Target="../media/image55.svg"/><Relationship Id="rId58" Type="http://schemas.openxmlformats.org/officeDocument/2006/relationships/image" Target="../media/image60.png"/><Relationship Id="rId74" Type="http://schemas.openxmlformats.org/officeDocument/2006/relationships/image" Target="../media/image76.png"/><Relationship Id="rId79" Type="http://schemas.openxmlformats.org/officeDocument/2006/relationships/image" Target="../media/image81.svg"/><Relationship Id="rId5" Type="http://schemas.openxmlformats.org/officeDocument/2006/relationships/image" Target="../media/image7.svg"/><Relationship Id="rId90" Type="http://schemas.openxmlformats.org/officeDocument/2006/relationships/image" Target="../media/image92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svg"/><Relationship Id="rId30" Type="http://schemas.openxmlformats.org/officeDocument/2006/relationships/image" Target="../media/image32.png"/><Relationship Id="rId35" Type="http://schemas.openxmlformats.org/officeDocument/2006/relationships/image" Target="../media/image37.svg"/><Relationship Id="rId43" Type="http://schemas.openxmlformats.org/officeDocument/2006/relationships/image" Target="../media/image45.svg"/><Relationship Id="rId48" Type="http://schemas.openxmlformats.org/officeDocument/2006/relationships/image" Target="../media/image50.png"/><Relationship Id="rId56" Type="http://schemas.openxmlformats.org/officeDocument/2006/relationships/image" Target="../media/image58.png"/><Relationship Id="rId64" Type="http://schemas.openxmlformats.org/officeDocument/2006/relationships/image" Target="../media/image66.png"/><Relationship Id="rId69" Type="http://schemas.openxmlformats.org/officeDocument/2006/relationships/image" Target="../media/image71.svg"/><Relationship Id="rId77" Type="http://schemas.openxmlformats.org/officeDocument/2006/relationships/image" Target="../media/image79.svg"/><Relationship Id="rId8" Type="http://schemas.openxmlformats.org/officeDocument/2006/relationships/image" Target="../media/image10.png"/><Relationship Id="rId51" Type="http://schemas.openxmlformats.org/officeDocument/2006/relationships/image" Target="../media/image53.svg"/><Relationship Id="rId72" Type="http://schemas.openxmlformats.org/officeDocument/2006/relationships/image" Target="../media/image74.png"/><Relationship Id="rId80" Type="http://schemas.openxmlformats.org/officeDocument/2006/relationships/image" Target="../media/image82.png"/><Relationship Id="rId85" Type="http://schemas.openxmlformats.org/officeDocument/2006/relationships/image" Target="../media/image87.svg"/><Relationship Id="rId3" Type="http://schemas.openxmlformats.org/officeDocument/2006/relationships/image" Target="../media/image5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5" Type="http://schemas.openxmlformats.org/officeDocument/2006/relationships/image" Target="../media/image27.svg"/><Relationship Id="rId33" Type="http://schemas.openxmlformats.org/officeDocument/2006/relationships/image" Target="../media/image35.svg"/><Relationship Id="rId38" Type="http://schemas.openxmlformats.org/officeDocument/2006/relationships/image" Target="../media/image40.png"/><Relationship Id="rId46" Type="http://schemas.openxmlformats.org/officeDocument/2006/relationships/image" Target="../media/image48.png"/><Relationship Id="rId59" Type="http://schemas.openxmlformats.org/officeDocument/2006/relationships/image" Target="../media/image61.svg"/><Relationship Id="rId67" Type="http://schemas.openxmlformats.org/officeDocument/2006/relationships/image" Target="../media/image69.svg"/><Relationship Id="rId20" Type="http://schemas.openxmlformats.org/officeDocument/2006/relationships/image" Target="../media/image22.png"/><Relationship Id="rId41" Type="http://schemas.openxmlformats.org/officeDocument/2006/relationships/image" Target="../media/image43.svg"/><Relationship Id="rId54" Type="http://schemas.openxmlformats.org/officeDocument/2006/relationships/image" Target="../media/image56.png"/><Relationship Id="rId62" Type="http://schemas.openxmlformats.org/officeDocument/2006/relationships/image" Target="../media/image64.png"/><Relationship Id="rId70" Type="http://schemas.openxmlformats.org/officeDocument/2006/relationships/image" Target="../media/image72.png"/><Relationship Id="rId75" Type="http://schemas.openxmlformats.org/officeDocument/2006/relationships/image" Target="../media/image77.svg"/><Relationship Id="rId83" Type="http://schemas.openxmlformats.org/officeDocument/2006/relationships/image" Target="../media/image85.svg"/><Relationship Id="rId88" Type="http://schemas.openxmlformats.org/officeDocument/2006/relationships/image" Target="../media/image90.png"/><Relationship Id="rId91" Type="http://schemas.openxmlformats.org/officeDocument/2006/relationships/image" Target="../media/image93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5" Type="http://schemas.openxmlformats.org/officeDocument/2006/relationships/image" Target="../media/image17.svg"/><Relationship Id="rId23" Type="http://schemas.openxmlformats.org/officeDocument/2006/relationships/image" Target="../media/image25.sv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49" Type="http://schemas.openxmlformats.org/officeDocument/2006/relationships/image" Target="../media/image51.svg"/><Relationship Id="rId57" Type="http://schemas.openxmlformats.org/officeDocument/2006/relationships/image" Target="../media/image59.svg"/><Relationship Id="rId10" Type="http://schemas.openxmlformats.org/officeDocument/2006/relationships/image" Target="../media/image12.png"/><Relationship Id="rId31" Type="http://schemas.openxmlformats.org/officeDocument/2006/relationships/image" Target="../media/image33.svg"/><Relationship Id="rId44" Type="http://schemas.openxmlformats.org/officeDocument/2006/relationships/image" Target="../media/image46.png"/><Relationship Id="rId52" Type="http://schemas.openxmlformats.org/officeDocument/2006/relationships/image" Target="../media/image54.png"/><Relationship Id="rId60" Type="http://schemas.openxmlformats.org/officeDocument/2006/relationships/image" Target="../media/image62.png"/><Relationship Id="rId65" Type="http://schemas.openxmlformats.org/officeDocument/2006/relationships/image" Target="../media/image67.svg"/><Relationship Id="rId73" Type="http://schemas.openxmlformats.org/officeDocument/2006/relationships/image" Target="../media/image75.svg"/><Relationship Id="rId78" Type="http://schemas.openxmlformats.org/officeDocument/2006/relationships/image" Target="../media/image80.png"/><Relationship Id="rId81" Type="http://schemas.openxmlformats.org/officeDocument/2006/relationships/image" Target="../media/image83.svg"/><Relationship Id="rId86" Type="http://schemas.openxmlformats.org/officeDocument/2006/relationships/image" Target="../media/image88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3" Type="http://schemas.openxmlformats.org/officeDocument/2006/relationships/image" Target="../media/image15.svg"/><Relationship Id="rId18" Type="http://schemas.openxmlformats.org/officeDocument/2006/relationships/image" Target="../media/image20.png"/><Relationship Id="rId39" Type="http://schemas.openxmlformats.org/officeDocument/2006/relationships/image" Target="../media/image41.svg"/><Relationship Id="rId34" Type="http://schemas.openxmlformats.org/officeDocument/2006/relationships/image" Target="../media/image36.png"/><Relationship Id="rId50" Type="http://schemas.openxmlformats.org/officeDocument/2006/relationships/image" Target="../media/image52.png"/><Relationship Id="rId55" Type="http://schemas.openxmlformats.org/officeDocument/2006/relationships/image" Target="../media/image57.svg"/><Relationship Id="rId76" Type="http://schemas.openxmlformats.org/officeDocument/2006/relationships/image" Target="../media/image78.png"/><Relationship Id="rId7" Type="http://schemas.openxmlformats.org/officeDocument/2006/relationships/image" Target="../media/image9.svg"/><Relationship Id="rId71" Type="http://schemas.openxmlformats.org/officeDocument/2006/relationships/image" Target="../media/image73.svg"/><Relationship Id="rId2" Type="http://schemas.openxmlformats.org/officeDocument/2006/relationships/image" Target="../media/image4.png"/><Relationship Id="rId29" Type="http://schemas.openxmlformats.org/officeDocument/2006/relationships/image" Target="../media/image31.svg"/><Relationship Id="rId24" Type="http://schemas.openxmlformats.org/officeDocument/2006/relationships/image" Target="../media/image26.png"/><Relationship Id="rId40" Type="http://schemas.openxmlformats.org/officeDocument/2006/relationships/image" Target="../media/image42.png"/><Relationship Id="rId45" Type="http://schemas.openxmlformats.org/officeDocument/2006/relationships/image" Target="../media/image47.svg"/><Relationship Id="rId66" Type="http://schemas.openxmlformats.org/officeDocument/2006/relationships/image" Target="../media/image68.png"/><Relationship Id="rId87" Type="http://schemas.openxmlformats.org/officeDocument/2006/relationships/image" Target="../media/image89.svg"/><Relationship Id="rId61" Type="http://schemas.openxmlformats.org/officeDocument/2006/relationships/image" Target="../media/image63.svg"/><Relationship Id="rId82" Type="http://schemas.openxmlformats.org/officeDocument/2006/relationships/image" Target="../media/image84.png"/><Relationship Id="rId19" Type="http://schemas.openxmlformats.org/officeDocument/2006/relationships/image" Target="../media/image21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7AA4274-9A1C-3D55-CDF4-742752CEA6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5999" y="3792761"/>
            <a:ext cx="5650707" cy="570264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Your Name – Your Title </a:t>
            </a:r>
          </a:p>
          <a:p>
            <a:r>
              <a:rPr lang="en-US" dirty="0"/>
              <a:t>Your Email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9B432-4735-8B9B-9F92-03F87EF1BD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1526" y="4482100"/>
            <a:ext cx="1519652" cy="365125"/>
          </a:xfrm>
        </p:spPr>
        <p:txBody>
          <a:bodyPr wrap="none"/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fld id="{AB69C282-1F62-48B9-B181-A932DC656EDB}" type="datetime1">
              <a:rPr lang="it-CH" smtClean="0"/>
              <a:pPr/>
              <a:t>28.10.2025</a:t>
            </a:fld>
            <a:endParaRPr lang="it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F6B9A-601C-AA80-D419-8B58CC88E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it-CH"/>
              <a:t>© Enclustra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AC7CF-759F-D0B3-49A2-854182057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EEE025BB-3D62-31B5-ACEA-B2FE22D0CDD5}"/>
              </a:ext>
            </a:extLst>
          </p:cNvPr>
          <p:cNvSpPr/>
          <p:nvPr userDrawn="1"/>
        </p:nvSpPr>
        <p:spPr>
          <a:xfrm>
            <a:off x="8444785" y="3524388"/>
            <a:ext cx="953135" cy="47203"/>
          </a:xfrm>
          <a:prstGeom prst="roundRect">
            <a:avLst>
              <a:gd name="adj" fmla="val 50000"/>
            </a:avLst>
          </a:prstGeom>
          <a:solidFill>
            <a:srgbClr val="144B9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3936833-6B0C-E6FD-C5FE-EC88CC451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21424" y="791045"/>
            <a:ext cx="3562351" cy="728303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7BDEF12-19D5-0851-AFB2-83257E09DC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5359" y="-65088"/>
            <a:ext cx="4841384" cy="6972056"/>
          </a:xfrm>
          <a:custGeom>
            <a:avLst/>
            <a:gdLst>
              <a:gd name="connsiteX0" fmla="*/ 2957520 w 4997795"/>
              <a:gd name="connsiteY0" fmla="*/ 0 h 6972056"/>
              <a:gd name="connsiteX1" fmla="*/ 3061645 w 4997795"/>
              <a:gd name="connsiteY1" fmla="*/ 0 h 6972056"/>
              <a:gd name="connsiteX2" fmla="*/ 4997795 w 4997795"/>
              <a:gd name="connsiteY2" fmla="*/ 3566347 h 6972056"/>
              <a:gd name="connsiteX3" fmla="*/ 3100353 w 4997795"/>
              <a:gd name="connsiteY3" fmla="*/ 6972056 h 6972056"/>
              <a:gd name="connsiteX4" fmla="*/ 0 w 4997795"/>
              <a:gd name="connsiteY4" fmla="*/ 6972056 h 6972056"/>
              <a:gd name="connsiteX5" fmla="*/ 0 w 4997795"/>
              <a:gd name="connsiteY5" fmla="*/ 6456 h 6972056"/>
              <a:gd name="connsiteX0" fmla="*/ 2957520 w 4841384"/>
              <a:gd name="connsiteY0" fmla="*/ 0 h 6972056"/>
              <a:gd name="connsiteX1" fmla="*/ 3061645 w 4841384"/>
              <a:gd name="connsiteY1" fmla="*/ 0 h 6972056"/>
              <a:gd name="connsiteX2" fmla="*/ 4841384 w 4841384"/>
              <a:gd name="connsiteY2" fmla="*/ 3578378 h 6972056"/>
              <a:gd name="connsiteX3" fmla="*/ 3100353 w 4841384"/>
              <a:gd name="connsiteY3" fmla="*/ 6972056 h 6972056"/>
              <a:gd name="connsiteX4" fmla="*/ 0 w 4841384"/>
              <a:gd name="connsiteY4" fmla="*/ 6972056 h 6972056"/>
              <a:gd name="connsiteX5" fmla="*/ 0 w 4841384"/>
              <a:gd name="connsiteY5" fmla="*/ 6456 h 6972056"/>
              <a:gd name="connsiteX6" fmla="*/ 2957520 w 4841384"/>
              <a:gd name="connsiteY6" fmla="*/ 0 h 697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41384" h="6972056">
                <a:moveTo>
                  <a:pt x="2957520" y="0"/>
                </a:moveTo>
                <a:lnTo>
                  <a:pt x="3061645" y="0"/>
                </a:lnTo>
                <a:lnTo>
                  <a:pt x="4841384" y="3578378"/>
                </a:lnTo>
                <a:lnTo>
                  <a:pt x="3100353" y="6972056"/>
                </a:lnTo>
                <a:lnTo>
                  <a:pt x="0" y="6972056"/>
                </a:lnTo>
                <a:lnTo>
                  <a:pt x="0" y="6456"/>
                </a:lnTo>
                <a:lnTo>
                  <a:pt x="295752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50800"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3323BB3-7967-4DEC-0A3C-2CD6C03AF7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09396" y="5517866"/>
            <a:ext cx="3276600" cy="1412327"/>
          </a:xfrm>
          <a:custGeom>
            <a:avLst/>
            <a:gdLst>
              <a:gd name="connsiteX0" fmla="*/ 706164 w 3276600"/>
              <a:gd name="connsiteY0" fmla="*/ 0 h 1412327"/>
              <a:gd name="connsiteX1" fmla="*/ 2570436 w 3276600"/>
              <a:gd name="connsiteY1" fmla="*/ 0 h 1412327"/>
              <a:gd name="connsiteX2" fmla="*/ 3276600 w 3276600"/>
              <a:gd name="connsiteY2" fmla="*/ 1412327 h 1412327"/>
              <a:gd name="connsiteX3" fmla="*/ 0 w 3276600"/>
              <a:gd name="connsiteY3" fmla="*/ 1412327 h 141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6600" h="1412327">
                <a:moveTo>
                  <a:pt x="706164" y="0"/>
                </a:moveTo>
                <a:lnTo>
                  <a:pt x="2570436" y="0"/>
                </a:lnTo>
                <a:lnTo>
                  <a:pt x="3276600" y="1412327"/>
                </a:lnTo>
                <a:lnTo>
                  <a:pt x="0" y="141232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50800"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530E68E7-AF17-597B-DC42-2B9BEF99E2FD}"/>
              </a:ext>
            </a:extLst>
          </p:cNvPr>
          <p:cNvSpPr/>
          <p:nvPr userDrawn="1"/>
        </p:nvSpPr>
        <p:spPr>
          <a:xfrm>
            <a:off x="3671148" y="4460545"/>
            <a:ext cx="1612851" cy="1390389"/>
          </a:xfrm>
          <a:prstGeom prst="hexagon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2DEF0B14-4B28-3F20-F670-DE03A284A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2812975"/>
            <a:ext cx="5650707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868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867DFE-BBC2-EEB2-66EF-04993E7EE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9FA50-328D-47AE-8868-A07935BB4A98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93154E-E0D6-2C43-81DC-3105C7166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A7164-5028-6419-A78A-C5721A2D9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grpSp>
        <p:nvGrpSpPr>
          <p:cNvPr id="7" name="92e401f4-c3b9-40c3-857f-c49a0b585662">
            <a:extLst>
              <a:ext uri="{FF2B5EF4-FFF2-40B4-BE49-F238E27FC236}">
                <a16:creationId xmlns:a16="http://schemas.microsoft.com/office/drawing/2014/main" id="{EE038019-C363-0BCD-5C2F-B9801C7162CC}"/>
              </a:ext>
            </a:extLst>
          </p:cNvPr>
          <p:cNvGrpSpPr/>
          <p:nvPr userDrawn="1"/>
        </p:nvGrpSpPr>
        <p:grpSpPr>
          <a:xfrm>
            <a:off x="1962563" y="1381284"/>
            <a:ext cx="2057524" cy="1530884"/>
            <a:chOff x="2203414" y="1589087"/>
            <a:chExt cx="2479686" cy="1844992"/>
          </a:xfrm>
          <a:solidFill>
            <a:srgbClr val="144B94"/>
          </a:solidFill>
        </p:grpSpPr>
        <p:sp>
          <p:nvSpPr>
            <p:cNvPr id="8" name="Freeform: Shape 6">
              <a:extLst>
                <a:ext uri="{FF2B5EF4-FFF2-40B4-BE49-F238E27FC236}">
                  <a16:creationId xmlns:a16="http://schemas.microsoft.com/office/drawing/2014/main" id="{E9858983-4416-1B24-AF64-B6BD84FA28A7}"/>
                </a:ext>
              </a:extLst>
            </p:cNvPr>
            <p:cNvSpPr/>
            <p:nvPr/>
          </p:nvSpPr>
          <p:spPr>
            <a:xfrm>
              <a:off x="2203414" y="2124210"/>
              <a:ext cx="2479686" cy="410089"/>
            </a:xfrm>
            <a:custGeom>
              <a:avLst/>
              <a:gdLst>
                <a:gd name="connsiteX0" fmla="*/ 955013 w 2479686"/>
                <a:gd name="connsiteY0" fmla="*/ 229924 h 410089"/>
                <a:gd name="connsiteX1" fmla="*/ 939011 w 2479686"/>
                <a:gd name="connsiteY1" fmla="*/ 229924 h 410089"/>
                <a:gd name="connsiteX2" fmla="*/ 784896 w 2479686"/>
                <a:gd name="connsiteY2" fmla="*/ 230020 h 410089"/>
                <a:gd name="connsiteX3" fmla="*/ 497336 w 2479686"/>
                <a:gd name="connsiteY3" fmla="*/ 232591 h 410089"/>
                <a:gd name="connsiteX4" fmla="*/ 481715 w 2479686"/>
                <a:gd name="connsiteY4" fmla="*/ 237163 h 410089"/>
                <a:gd name="connsiteX5" fmla="*/ 244828 w 2479686"/>
                <a:gd name="connsiteY5" fmla="*/ 388611 h 410089"/>
                <a:gd name="connsiteX6" fmla="*/ 194632 w 2479686"/>
                <a:gd name="connsiteY6" fmla="*/ 384515 h 410089"/>
                <a:gd name="connsiteX7" fmla="*/ 10704 w 2479686"/>
                <a:gd name="connsiteY7" fmla="*/ 220876 h 410089"/>
                <a:gd name="connsiteX8" fmla="*/ 14038 w 2479686"/>
                <a:gd name="connsiteY8" fmla="*/ 187633 h 410089"/>
                <a:gd name="connsiteX9" fmla="*/ 278452 w 2479686"/>
                <a:gd name="connsiteY9" fmla="*/ 30471 h 410089"/>
                <a:gd name="connsiteX10" fmla="*/ 327410 w 2479686"/>
                <a:gd name="connsiteY10" fmla="*/ 34281 h 410089"/>
                <a:gd name="connsiteX11" fmla="*/ 484763 w 2479686"/>
                <a:gd name="connsiteY11" fmla="*/ 160773 h 410089"/>
                <a:gd name="connsiteX12" fmla="*/ 503146 w 2479686"/>
                <a:gd name="connsiteY12" fmla="*/ 166964 h 410089"/>
                <a:gd name="connsiteX13" fmla="*/ 705362 w 2479686"/>
                <a:gd name="connsiteY13" fmla="*/ 167917 h 410089"/>
                <a:gd name="connsiteX14" fmla="*/ 965204 w 2479686"/>
                <a:gd name="connsiteY14" fmla="*/ 170488 h 410089"/>
                <a:gd name="connsiteX15" fmla="*/ 983111 w 2479686"/>
                <a:gd name="connsiteY15" fmla="*/ 160392 h 410089"/>
                <a:gd name="connsiteX16" fmla="*/ 1211711 w 2479686"/>
                <a:gd name="connsiteY16" fmla="*/ 6944 h 410089"/>
                <a:gd name="connsiteX17" fmla="*/ 1401545 w 2479686"/>
                <a:gd name="connsiteY17" fmla="*/ 11611 h 410089"/>
                <a:gd name="connsiteX18" fmla="*/ 1472506 w 2479686"/>
                <a:gd name="connsiteY18" fmla="*/ 47140 h 410089"/>
                <a:gd name="connsiteX19" fmla="*/ 1471077 w 2479686"/>
                <a:gd name="connsiteY19" fmla="*/ 160392 h 410089"/>
                <a:gd name="connsiteX20" fmla="*/ 1364302 w 2479686"/>
                <a:gd name="connsiteY20" fmla="*/ 214875 h 410089"/>
                <a:gd name="connsiteX21" fmla="*/ 1220665 w 2479686"/>
                <a:gd name="connsiteY21" fmla="*/ 232496 h 410089"/>
                <a:gd name="connsiteX22" fmla="*/ 1134368 w 2479686"/>
                <a:gd name="connsiteY22" fmla="*/ 232401 h 410089"/>
                <a:gd name="connsiteX23" fmla="*/ 1121224 w 2479686"/>
                <a:gd name="connsiteY23" fmla="*/ 242497 h 410089"/>
                <a:gd name="connsiteX24" fmla="*/ 1181993 w 2479686"/>
                <a:gd name="connsiteY24" fmla="*/ 324412 h 410089"/>
                <a:gd name="connsiteX25" fmla="*/ 1376684 w 2479686"/>
                <a:gd name="connsiteY25" fmla="*/ 289741 h 410089"/>
                <a:gd name="connsiteX26" fmla="*/ 1505272 w 2479686"/>
                <a:gd name="connsiteY26" fmla="*/ 224686 h 410089"/>
                <a:gd name="connsiteX27" fmla="*/ 1661482 w 2479686"/>
                <a:gd name="connsiteY27" fmla="*/ 177061 h 410089"/>
                <a:gd name="connsiteX28" fmla="*/ 1716632 w 2479686"/>
                <a:gd name="connsiteY28" fmla="*/ 174679 h 410089"/>
                <a:gd name="connsiteX29" fmla="*/ 1929515 w 2479686"/>
                <a:gd name="connsiteY29" fmla="*/ 172108 h 410089"/>
                <a:gd name="connsiteX30" fmla="*/ 1978664 w 2479686"/>
                <a:gd name="connsiteY30" fmla="*/ 170012 h 410089"/>
                <a:gd name="connsiteX31" fmla="*/ 1995333 w 2479686"/>
                <a:gd name="connsiteY31" fmla="*/ 162202 h 410089"/>
                <a:gd name="connsiteX32" fmla="*/ 2156401 w 2479686"/>
                <a:gd name="connsiteY32" fmla="*/ 32566 h 410089"/>
                <a:gd name="connsiteX33" fmla="*/ 2194977 w 2479686"/>
                <a:gd name="connsiteY33" fmla="*/ 29233 h 410089"/>
                <a:gd name="connsiteX34" fmla="*/ 2466725 w 2479686"/>
                <a:gd name="connsiteY34" fmla="*/ 190872 h 410089"/>
                <a:gd name="connsiteX35" fmla="*/ 2469773 w 2479686"/>
                <a:gd name="connsiteY35" fmla="*/ 221161 h 410089"/>
                <a:gd name="connsiteX36" fmla="*/ 2281940 w 2479686"/>
                <a:gd name="connsiteY36" fmla="*/ 389659 h 410089"/>
                <a:gd name="connsiteX37" fmla="*/ 2237363 w 2479686"/>
                <a:gd name="connsiteY37" fmla="*/ 392707 h 410089"/>
                <a:gd name="connsiteX38" fmla="*/ 2042006 w 2479686"/>
                <a:gd name="connsiteY38" fmla="*/ 267453 h 410089"/>
                <a:gd name="connsiteX39" fmla="*/ 2014764 w 2479686"/>
                <a:gd name="connsiteY39" fmla="*/ 249736 h 410089"/>
                <a:gd name="connsiteX40" fmla="*/ 1964377 w 2479686"/>
                <a:gd name="connsiteY40" fmla="*/ 234782 h 410089"/>
                <a:gd name="connsiteX41" fmla="*/ 1775401 w 2479686"/>
                <a:gd name="connsiteY41" fmla="*/ 233830 h 410089"/>
                <a:gd name="connsiteX42" fmla="*/ 1625191 w 2479686"/>
                <a:gd name="connsiteY42" fmla="*/ 252975 h 410089"/>
                <a:gd name="connsiteX43" fmla="*/ 1493747 w 2479686"/>
                <a:gd name="connsiteY43" fmla="*/ 319269 h 410089"/>
                <a:gd name="connsiteX44" fmla="*/ 1257527 w 2479686"/>
                <a:gd name="connsiteY44" fmla="*/ 404803 h 410089"/>
                <a:gd name="connsiteX45" fmla="*/ 1056549 w 2479686"/>
                <a:gd name="connsiteY45" fmla="*/ 393088 h 410089"/>
                <a:gd name="connsiteX46" fmla="*/ 960061 w 2479686"/>
                <a:gd name="connsiteY46" fmla="*/ 314983 h 410089"/>
                <a:gd name="connsiteX47" fmla="*/ 952917 w 2479686"/>
                <a:gd name="connsiteY47" fmla="*/ 246498 h 410089"/>
                <a:gd name="connsiteX48" fmla="*/ 955013 w 2479686"/>
                <a:gd name="connsiteY48" fmla="*/ 229924 h 410089"/>
                <a:gd name="connsiteX49" fmla="*/ 1139893 w 2479686"/>
                <a:gd name="connsiteY49" fmla="*/ 170393 h 410089"/>
                <a:gd name="connsiteX50" fmla="*/ 1252288 w 2479686"/>
                <a:gd name="connsiteY50" fmla="*/ 163916 h 410089"/>
                <a:gd name="connsiteX51" fmla="*/ 1326297 w 2479686"/>
                <a:gd name="connsiteY51" fmla="*/ 134960 h 410089"/>
                <a:gd name="connsiteX52" fmla="*/ 1320487 w 2479686"/>
                <a:gd name="connsiteY52" fmla="*/ 76286 h 410089"/>
                <a:gd name="connsiteX53" fmla="*/ 1304675 w 2479686"/>
                <a:gd name="connsiteY53" fmla="*/ 70952 h 410089"/>
                <a:gd name="connsiteX54" fmla="*/ 1195138 w 2479686"/>
                <a:gd name="connsiteY54" fmla="*/ 95050 h 410089"/>
                <a:gd name="connsiteX55" fmla="*/ 1139893 w 2479686"/>
                <a:gd name="connsiteY55" fmla="*/ 170393 h 41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479686" h="410089">
                  <a:moveTo>
                    <a:pt x="955013" y="229924"/>
                  </a:moveTo>
                  <a:cubicBezTo>
                    <a:pt x="948536" y="229924"/>
                    <a:pt x="943773" y="229924"/>
                    <a:pt x="939011" y="229924"/>
                  </a:cubicBezTo>
                  <a:cubicBezTo>
                    <a:pt x="887671" y="229924"/>
                    <a:pt x="836236" y="229639"/>
                    <a:pt x="784896" y="230020"/>
                  </a:cubicBezTo>
                  <a:cubicBezTo>
                    <a:pt x="689074" y="230591"/>
                    <a:pt x="593158" y="231544"/>
                    <a:pt x="497336" y="232591"/>
                  </a:cubicBezTo>
                  <a:cubicBezTo>
                    <a:pt x="492097" y="232687"/>
                    <a:pt x="486097" y="234306"/>
                    <a:pt x="481715" y="237163"/>
                  </a:cubicBezTo>
                  <a:cubicBezTo>
                    <a:pt x="402658" y="287455"/>
                    <a:pt x="323695" y="338033"/>
                    <a:pt x="244828" y="388611"/>
                  </a:cubicBezTo>
                  <a:cubicBezTo>
                    <a:pt x="223683" y="402232"/>
                    <a:pt x="213301" y="401184"/>
                    <a:pt x="194632" y="384515"/>
                  </a:cubicBezTo>
                  <a:cubicBezTo>
                    <a:pt x="133576" y="329842"/>
                    <a:pt x="72140" y="275263"/>
                    <a:pt x="10704" y="220876"/>
                  </a:cubicBezTo>
                  <a:cubicBezTo>
                    <a:pt x="-4441" y="207445"/>
                    <a:pt x="-3679" y="198206"/>
                    <a:pt x="14038" y="187633"/>
                  </a:cubicBezTo>
                  <a:cubicBezTo>
                    <a:pt x="102144" y="135246"/>
                    <a:pt x="190345" y="82858"/>
                    <a:pt x="278452" y="30471"/>
                  </a:cubicBezTo>
                  <a:cubicBezTo>
                    <a:pt x="298359" y="18660"/>
                    <a:pt x="309027" y="19517"/>
                    <a:pt x="327410" y="34281"/>
                  </a:cubicBezTo>
                  <a:cubicBezTo>
                    <a:pt x="379798" y="76572"/>
                    <a:pt x="432090" y="118863"/>
                    <a:pt x="484763" y="160773"/>
                  </a:cubicBezTo>
                  <a:cubicBezTo>
                    <a:pt x="489526" y="164583"/>
                    <a:pt x="496955" y="166964"/>
                    <a:pt x="503146" y="166964"/>
                  </a:cubicBezTo>
                  <a:cubicBezTo>
                    <a:pt x="570584" y="167631"/>
                    <a:pt x="638021" y="167440"/>
                    <a:pt x="705362" y="167917"/>
                  </a:cubicBezTo>
                  <a:cubicBezTo>
                    <a:pt x="791945" y="168488"/>
                    <a:pt x="878622" y="169345"/>
                    <a:pt x="965204" y="170488"/>
                  </a:cubicBezTo>
                  <a:cubicBezTo>
                    <a:pt x="973967" y="170584"/>
                    <a:pt x="978539" y="167917"/>
                    <a:pt x="983111" y="160392"/>
                  </a:cubicBezTo>
                  <a:cubicBezTo>
                    <a:pt x="1035784" y="74381"/>
                    <a:pt x="1112366" y="22851"/>
                    <a:pt x="1211711" y="6944"/>
                  </a:cubicBezTo>
                  <a:cubicBezTo>
                    <a:pt x="1274957" y="-3152"/>
                    <a:pt x="1338679" y="-2771"/>
                    <a:pt x="1401545" y="11611"/>
                  </a:cubicBezTo>
                  <a:cubicBezTo>
                    <a:pt x="1427929" y="17612"/>
                    <a:pt x="1452979" y="27518"/>
                    <a:pt x="1472506" y="47140"/>
                  </a:cubicBezTo>
                  <a:cubicBezTo>
                    <a:pt x="1503843" y="78572"/>
                    <a:pt x="1503176" y="128102"/>
                    <a:pt x="1471077" y="160392"/>
                  </a:cubicBezTo>
                  <a:cubicBezTo>
                    <a:pt x="1441550" y="190110"/>
                    <a:pt x="1403831" y="204588"/>
                    <a:pt x="1364302" y="214875"/>
                  </a:cubicBezTo>
                  <a:cubicBezTo>
                    <a:pt x="1317248" y="227067"/>
                    <a:pt x="1269242" y="232591"/>
                    <a:pt x="1220665" y="232496"/>
                  </a:cubicBezTo>
                  <a:cubicBezTo>
                    <a:pt x="1191899" y="232401"/>
                    <a:pt x="1163134" y="232687"/>
                    <a:pt x="1134368" y="232401"/>
                  </a:cubicBezTo>
                  <a:cubicBezTo>
                    <a:pt x="1126748" y="232306"/>
                    <a:pt x="1123224" y="234496"/>
                    <a:pt x="1121224" y="242497"/>
                  </a:cubicBezTo>
                  <a:cubicBezTo>
                    <a:pt x="1110080" y="287455"/>
                    <a:pt x="1132463" y="317650"/>
                    <a:pt x="1181993" y="324412"/>
                  </a:cubicBezTo>
                  <a:cubicBezTo>
                    <a:pt x="1250669" y="333842"/>
                    <a:pt x="1315058" y="318126"/>
                    <a:pt x="1376684" y="289741"/>
                  </a:cubicBezTo>
                  <a:cubicBezTo>
                    <a:pt x="1420309" y="269739"/>
                    <a:pt x="1462695" y="246974"/>
                    <a:pt x="1505272" y="224686"/>
                  </a:cubicBezTo>
                  <a:cubicBezTo>
                    <a:pt x="1554421" y="199063"/>
                    <a:pt x="1605856" y="181252"/>
                    <a:pt x="1661482" y="177061"/>
                  </a:cubicBezTo>
                  <a:cubicBezTo>
                    <a:pt x="1679865" y="175632"/>
                    <a:pt x="1698248" y="174870"/>
                    <a:pt x="1716632" y="174679"/>
                  </a:cubicBezTo>
                  <a:cubicBezTo>
                    <a:pt x="1787593" y="173632"/>
                    <a:pt x="1858554" y="173060"/>
                    <a:pt x="1929515" y="172108"/>
                  </a:cubicBezTo>
                  <a:cubicBezTo>
                    <a:pt x="1945898" y="171917"/>
                    <a:pt x="1962377" y="171631"/>
                    <a:pt x="1978664" y="170012"/>
                  </a:cubicBezTo>
                  <a:cubicBezTo>
                    <a:pt x="1984475" y="169441"/>
                    <a:pt x="1990571" y="165916"/>
                    <a:pt x="1995333" y="162202"/>
                  </a:cubicBezTo>
                  <a:cubicBezTo>
                    <a:pt x="2049149" y="119149"/>
                    <a:pt x="2102680" y="75810"/>
                    <a:pt x="2156401" y="32566"/>
                  </a:cubicBezTo>
                  <a:cubicBezTo>
                    <a:pt x="2169545" y="21994"/>
                    <a:pt x="2180785" y="20851"/>
                    <a:pt x="2194977" y="29233"/>
                  </a:cubicBezTo>
                  <a:cubicBezTo>
                    <a:pt x="2285560" y="83049"/>
                    <a:pt x="2376143" y="136865"/>
                    <a:pt x="2466725" y="190872"/>
                  </a:cubicBezTo>
                  <a:cubicBezTo>
                    <a:pt x="2483108" y="200683"/>
                    <a:pt x="2483775" y="208684"/>
                    <a:pt x="2469773" y="221161"/>
                  </a:cubicBezTo>
                  <a:cubicBezTo>
                    <a:pt x="2407194" y="277359"/>
                    <a:pt x="2344520" y="333461"/>
                    <a:pt x="2281940" y="389659"/>
                  </a:cubicBezTo>
                  <a:cubicBezTo>
                    <a:pt x="2267081" y="402994"/>
                    <a:pt x="2255080" y="404041"/>
                    <a:pt x="2237363" y="392707"/>
                  </a:cubicBezTo>
                  <a:cubicBezTo>
                    <a:pt x="2172212" y="351082"/>
                    <a:pt x="2107157" y="309172"/>
                    <a:pt x="2042006" y="267453"/>
                  </a:cubicBezTo>
                  <a:cubicBezTo>
                    <a:pt x="2032862" y="261643"/>
                    <a:pt x="2023146" y="256594"/>
                    <a:pt x="2014764" y="249736"/>
                  </a:cubicBezTo>
                  <a:cubicBezTo>
                    <a:pt x="1999905" y="237449"/>
                    <a:pt x="1982665" y="234877"/>
                    <a:pt x="1964377" y="234782"/>
                  </a:cubicBezTo>
                  <a:cubicBezTo>
                    <a:pt x="1901416" y="234592"/>
                    <a:pt x="1838361" y="235639"/>
                    <a:pt x="1775401" y="233830"/>
                  </a:cubicBezTo>
                  <a:cubicBezTo>
                    <a:pt x="1724061" y="232306"/>
                    <a:pt x="1674245" y="238306"/>
                    <a:pt x="1625191" y="252975"/>
                  </a:cubicBezTo>
                  <a:cubicBezTo>
                    <a:pt x="1577376" y="267262"/>
                    <a:pt x="1535561" y="293266"/>
                    <a:pt x="1493747" y="319269"/>
                  </a:cubicBezTo>
                  <a:cubicBezTo>
                    <a:pt x="1420975" y="364322"/>
                    <a:pt x="1342585" y="394421"/>
                    <a:pt x="1257527" y="404803"/>
                  </a:cubicBezTo>
                  <a:cubicBezTo>
                    <a:pt x="1189994" y="412995"/>
                    <a:pt x="1122462" y="413471"/>
                    <a:pt x="1056549" y="393088"/>
                  </a:cubicBezTo>
                  <a:cubicBezTo>
                    <a:pt x="1014258" y="380038"/>
                    <a:pt x="978158" y="358417"/>
                    <a:pt x="960061" y="314983"/>
                  </a:cubicBezTo>
                  <a:cubicBezTo>
                    <a:pt x="950822" y="292885"/>
                    <a:pt x="950345" y="269834"/>
                    <a:pt x="952917" y="246498"/>
                  </a:cubicBezTo>
                  <a:cubicBezTo>
                    <a:pt x="953298" y="241545"/>
                    <a:pt x="954060" y="236878"/>
                    <a:pt x="955013" y="229924"/>
                  </a:cubicBezTo>
                  <a:close/>
                  <a:moveTo>
                    <a:pt x="1139893" y="170393"/>
                  </a:moveTo>
                  <a:cubicBezTo>
                    <a:pt x="1179231" y="168298"/>
                    <a:pt x="1215998" y="167917"/>
                    <a:pt x="1252288" y="163916"/>
                  </a:cubicBezTo>
                  <a:cubicBezTo>
                    <a:pt x="1278958" y="160963"/>
                    <a:pt x="1304675" y="152200"/>
                    <a:pt x="1326297" y="134960"/>
                  </a:cubicBezTo>
                  <a:cubicBezTo>
                    <a:pt x="1348681" y="117148"/>
                    <a:pt x="1345919" y="89240"/>
                    <a:pt x="1320487" y="76286"/>
                  </a:cubicBezTo>
                  <a:cubicBezTo>
                    <a:pt x="1315534" y="73810"/>
                    <a:pt x="1310104" y="71809"/>
                    <a:pt x="1304675" y="70952"/>
                  </a:cubicBezTo>
                  <a:cubicBezTo>
                    <a:pt x="1264956" y="64285"/>
                    <a:pt x="1228190" y="71905"/>
                    <a:pt x="1195138" y="95050"/>
                  </a:cubicBezTo>
                  <a:cubicBezTo>
                    <a:pt x="1169516" y="112862"/>
                    <a:pt x="1151990" y="137056"/>
                    <a:pt x="1139893" y="170393"/>
                  </a:cubicBezTo>
                  <a:close/>
                </a:path>
              </a:pathLst>
            </a:custGeom>
            <a:solidFill>
              <a:srgbClr val="144B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7">
              <a:extLst>
                <a:ext uri="{FF2B5EF4-FFF2-40B4-BE49-F238E27FC236}">
                  <a16:creationId xmlns:a16="http://schemas.microsoft.com/office/drawing/2014/main" id="{D63F4F5A-82F0-E163-9268-83428F9765BA}"/>
                </a:ext>
              </a:extLst>
            </p:cNvPr>
            <p:cNvSpPr/>
            <p:nvPr/>
          </p:nvSpPr>
          <p:spPr>
            <a:xfrm>
              <a:off x="2628996" y="2491390"/>
              <a:ext cx="1629699" cy="444681"/>
            </a:xfrm>
            <a:custGeom>
              <a:avLst/>
              <a:gdLst>
                <a:gd name="connsiteX0" fmla="*/ 308165 w 1629699"/>
                <a:gd name="connsiteY0" fmla="*/ 0 h 444681"/>
                <a:gd name="connsiteX1" fmla="*/ 327310 w 1629699"/>
                <a:gd name="connsiteY1" fmla="*/ 9334 h 444681"/>
                <a:gd name="connsiteX2" fmla="*/ 522001 w 1629699"/>
                <a:gd name="connsiteY2" fmla="*/ 165925 h 444681"/>
                <a:gd name="connsiteX3" fmla="*/ 549147 w 1629699"/>
                <a:gd name="connsiteY3" fmla="*/ 175831 h 444681"/>
                <a:gd name="connsiteX4" fmla="*/ 1081309 w 1629699"/>
                <a:gd name="connsiteY4" fmla="*/ 175736 h 444681"/>
                <a:gd name="connsiteX5" fmla="*/ 1105217 w 1629699"/>
                <a:gd name="connsiteY5" fmla="*/ 167354 h 444681"/>
                <a:gd name="connsiteX6" fmla="*/ 1296955 w 1629699"/>
                <a:gd name="connsiteY6" fmla="*/ 12763 h 444681"/>
                <a:gd name="connsiteX7" fmla="*/ 1344770 w 1629699"/>
                <a:gd name="connsiteY7" fmla="*/ 10954 h 444681"/>
                <a:gd name="connsiteX8" fmla="*/ 1605851 w 1629699"/>
                <a:gd name="connsiteY8" fmla="*/ 189262 h 444681"/>
                <a:gd name="connsiteX9" fmla="*/ 1609470 w 1629699"/>
                <a:gd name="connsiteY9" fmla="*/ 241078 h 444681"/>
                <a:gd name="connsiteX10" fmla="*/ 1459737 w 1629699"/>
                <a:gd name="connsiteY10" fmla="*/ 374618 h 444681"/>
                <a:gd name="connsiteX11" fmla="*/ 1396015 w 1629699"/>
                <a:gd name="connsiteY11" fmla="*/ 431292 h 444681"/>
                <a:gd name="connsiteX12" fmla="*/ 1344104 w 1629699"/>
                <a:gd name="connsiteY12" fmla="*/ 433387 h 444681"/>
                <a:gd name="connsiteX13" fmla="*/ 1181226 w 1629699"/>
                <a:gd name="connsiteY13" fmla="*/ 311944 h 444681"/>
                <a:gd name="connsiteX14" fmla="*/ 1107788 w 1629699"/>
                <a:gd name="connsiteY14" fmla="*/ 257651 h 444681"/>
                <a:gd name="connsiteX15" fmla="*/ 1092644 w 1629699"/>
                <a:gd name="connsiteY15" fmla="*/ 252317 h 444681"/>
                <a:gd name="connsiteX16" fmla="*/ 536479 w 1629699"/>
                <a:gd name="connsiteY16" fmla="*/ 252413 h 444681"/>
                <a:gd name="connsiteX17" fmla="*/ 518477 w 1629699"/>
                <a:gd name="connsiteY17" fmla="*/ 259937 h 444681"/>
                <a:gd name="connsiteX18" fmla="*/ 283400 w 1629699"/>
                <a:gd name="connsiteY18" fmla="*/ 435197 h 444681"/>
                <a:gd name="connsiteX19" fmla="*/ 235203 w 1629699"/>
                <a:gd name="connsiteY19" fmla="*/ 432530 h 444681"/>
                <a:gd name="connsiteX20" fmla="*/ 37178 w 1629699"/>
                <a:gd name="connsiteY20" fmla="*/ 255651 h 444681"/>
                <a:gd name="connsiteX21" fmla="*/ 9461 w 1629699"/>
                <a:gd name="connsiteY21" fmla="*/ 230791 h 444681"/>
                <a:gd name="connsiteX22" fmla="*/ 11747 w 1629699"/>
                <a:gd name="connsiteY22" fmla="*/ 197644 h 444681"/>
                <a:gd name="connsiteX23" fmla="*/ 102996 w 1629699"/>
                <a:gd name="connsiteY23" fmla="*/ 135160 h 444681"/>
                <a:gd name="connsiteX24" fmla="*/ 283685 w 1629699"/>
                <a:gd name="connsiteY24" fmla="*/ 11811 h 444681"/>
                <a:gd name="connsiteX25" fmla="*/ 308165 w 1629699"/>
                <a:gd name="connsiteY25" fmla="*/ 0 h 44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29699" h="444681">
                  <a:moveTo>
                    <a:pt x="308165" y="0"/>
                  </a:moveTo>
                  <a:cubicBezTo>
                    <a:pt x="315594" y="3524"/>
                    <a:pt x="322357" y="5334"/>
                    <a:pt x="327310" y="9334"/>
                  </a:cubicBezTo>
                  <a:cubicBezTo>
                    <a:pt x="392366" y="61246"/>
                    <a:pt x="457326" y="113443"/>
                    <a:pt x="522001" y="165925"/>
                  </a:cubicBezTo>
                  <a:cubicBezTo>
                    <a:pt x="530288" y="172593"/>
                    <a:pt x="538384" y="175831"/>
                    <a:pt x="549147" y="175831"/>
                  </a:cubicBezTo>
                  <a:cubicBezTo>
                    <a:pt x="726503" y="175546"/>
                    <a:pt x="903858" y="175546"/>
                    <a:pt x="1081309" y="175736"/>
                  </a:cubicBezTo>
                  <a:cubicBezTo>
                    <a:pt x="1090643" y="175736"/>
                    <a:pt x="1097787" y="173450"/>
                    <a:pt x="1105217" y="167354"/>
                  </a:cubicBezTo>
                  <a:cubicBezTo>
                    <a:pt x="1168939" y="115538"/>
                    <a:pt x="1233042" y="64198"/>
                    <a:pt x="1296955" y="12763"/>
                  </a:cubicBezTo>
                  <a:cubicBezTo>
                    <a:pt x="1314100" y="-1048"/>
                    <a:pt x="1326578" y="-1524"/>
                    <a:pt x="1344770" y="10954"/>
                  </a:cubicBezTo>
                  <a:cubicBezTo>
                    <a:pt x="1431734" y="70485"/>
                    <a:pt x="1518792" y="129921"/>
                    <a:pt x="1605851" y="189262"/>
                  </a:cubicBezTo>
                  <a:cubicBezTo>
                    <a:pt x="1630044" y="205740"/>
                    <a:pt x="1642903" y="212884"/>
                    <a:pt x="1609470" y="241078"/>
                  </a:cubicBezTo>
                  <a:cubicBezTo>
                    <a:pt x="1558416" y="284226"/>
                    <a:pt x="1509553" y="329946"/>
                    <a:pt x="1459737" y="374618"/>
                  </a:cubicBezTo>
                  <a:cubicBezTo>
                    <a:pt x="1438592" y="393573"/>
                    <a:pt x="1417351" y="412528"/>
                    <a:pt x="1396015" y="431292"/>
                  </a:cubicBezTo>
                  <a:cubicBezTo>
                    <a:pt x="1376584" y="448532"/>
                    <a:pt x="1365059" y="449008"/>
                    <a:pt x="1344104" y="433387"/>
                  </a:cubicBezTo>
                  <a:cubicBezTo>
                    <a:pt x="1289811" y="392906"/>
                    <a:pt x="1235519" y="352330"/>
                    <a:pt x="1181226" y="311944"/>
                  </a:cubicBezTo>
                  <a:cubicBezTo>
                    <a:pt x="1156842" y="293751"/>
                    <a:pt x="1132458" y="275463"/>
                    <a:pt x="1107788" y="257651"/>
                  </a:cubicBezTo>
                  <a:cubicBezTo>
                    <a:pt x="1103597" y="254603"/>
                    <a:pt x="1097692" y="252317"/>
                    <a:pt x="1092644" y="252317"/>
                  </a:cubicBezTo>
                  <a:cubicBezTo>
                    <a:pt x="907287" y="252031"/>
                    <a:pt x="721835" y="252031"/>
                    <a:pt x="536479" y="252413"/>
                  </a:cubicBezTo>
                  <a:cubicBezTo>
                    <a:pt x="530383" y="252413"/>
                    <a:pt x="523620" y="256127"/>
                    <a:pt x="518477" y="259937"/>
                  </a:cubicBezTo>
                  <a:cubicBezTo>
                    <a:pt x="439991" y="318135"/>
                    <a:pt x="361695" y="376714"/>
                    <a:pt x="283400" y="435197"/>
                  </a:cubicBezTo>
                  <a:cubicBezTo>
                    <a:pt x="265302" y="448628"/>
                    <a:pt x="252062" y="447580"/>
                    <a:pt x="235203" y="432530"/>
                  </a:cubicBezTo>
                  <a:cubicBezTo>
                    <a:pt x="169290" y="373475"/>
                    <a:pt x="103187" y="314611"/>
                    <a:pt x="37178" y="255651"/>
                  </a:cubicBezTo>
                  <a:cubicBezTo>
                    <a:pt x="27939" y="247364"/>
                    <a:pt x="18509" y="239363"/>
                    <a:pt x="9461" y="230791"/>
                  </a:cubicBezTo>
                  <a:cubicBezTo>
                    <a:pt x="-3874" y="218218"/>
                    <a:pt x="-3112" y="207836"/>
                    <a:pt x="11747" y="197644"/>
                  </a:cubicBezTo>
                  <a:cubicBezTo>
                    <a:pt x="42131" y="176784"/>
                    <a:pt x="72516" y="156019"/>
                    <a:pt x="102996" y="135160"/>
                  </a:cubicBezTo>
                  <a:cubicBezTo>
                    <a:pt x="163194" y="94012"/>
                    <a:pt x="223297" y="52768"/>
                    <a:pt x="283685" y="11811"/>
                  </a:cubicBezTo>
                  <a:cubicBezTo>
                    <a:pt x="290924" y="6953"/>
                    <a:pt x="299687" y="4096"/>
                    <a:pt x="308165" y="0"/>
                  </a:cubicBezTo>
                  <a:close/>
                </a:path>
              </a:pathLst>
            </a:custGeom>
            <a:solidFill>
              <a:srgbClr val="144B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10">
              <a:extLst>
                <a:ext uri="{FF2B5EF4-FFF2-40B4-BE49-F238E27FC236}">
                  <a16:creationId xmlns:a16="http://schemas.microsoft.com/office/drawing/2014/main" id="{FEBD24C9-1374-0E35-4728-40CC21A0E36E}"/>
                </a:ext>
              </a:extLst>
            </p:cNvPr>
            <p:cNvSpPr/>
            <p:nvPr/>
          </p:nvSpPr>
          <p:spPr>
            <a:xfrm>
              <a:off x="2745178" y="1848757"/>
              <a:ext cx="1393360" cy="324402"/>
            </a:xfrm>
            <a:custGeom>
              <a:avLst/>
              <a:gdLst>
                <a:gd name="connsiteX0" fmla="*/ 1168200 w 1393360"/>
                <a:gd name="connsiteY0" fmla="*/ 324402 h 324402"/>
                <a:gd name="connsiteX1" fmla="*/ 1147626 w 1393360"/>
                <a:gd name="connsiteY1" fmla="*/ 315544 h 324402"/>
                <a:gd name="connsiteX2" fmla="*/ 947887 w 1393360"/>
                <a:gd name="connsiteY2" fmla="*/ 188481 h 324402"/>
                <a:gd name="connsiteX3" fmla="*/ 929027 w 1393360"/>
                <a:gd name="connsiteY3" fmla="*/ 182956 h 324402"/>
                <a:gd name="connsiteX4" fmla="*/ 464493 w 1393360"/>
                <a:gd name="connsiteY4" fmla="*/ 182956 h 324402"/>
                <a:gd name="connsiteX5" fmla="*/ 444490 w 1393360"/>
                <a:gd name="connsiteY5" fmla="*/ 188957 h 324402"/>
                <a:gd name="connsiteX6" fmla="*/ 246942 w 1393360"/>
                <a:gd name="connsiteY6" fmla="*/ 314973 h 324402"/>
                <a:gd name="connsiteX7" fmla="*/ 203032 w 1393360"/>
                <a:gd name="connsiteY7" fmla="*/ 313163 h 324402"/>
                <a:gd name="connsiteX8" fmla="*/ 12341 w 1393360"/>
                <a:gd name="connsiteY8" fmla="*/ 170955 h 324402"/>
                <a:gd name="connsiteX9" fmla="*/ 13675 w 1393360"/>
                <a:gd name="connsiteY9" fmla="*/ 141332 h 324402"/>
                <a:gd name="connsiteX10" fmla="*/ 241798 w 1393360"/>
                <a:gd name="connsiteY10" fmla="*/ 5601 h 324402"/>
                <a:gd name="connsiteX11" fmla="*/ 282089 w 1393360"/>
                <a:gd name="connsiteY11" fmla="*/ 7887 h 324402"/>
                <a:gd name="connsiteX12" fmla="*/ 445919 w 1393360"/>
                <a:gd name="connsiteY12" fmla="*/ 119615 h 324402"/>
                <a:gd name="connsiteX13" fmla="*/ 470208 w 1393360"/>
                <a:gd name="connsiteY13" fmla="*/ 127044 h 324402"/>
                <a:gd name="connsiteX14" fmla="*/ 922741 w 1393360"/>
                <a:gd name="connsiteY14" fmla="*/ 127044 h 324402"/>
                <a:gd name="connsiteX15" fmla="*/ 947982 w 1393360"/>
                <a:gd name="connsiteY15" fmla="*/ 118948 h 324402"/>
                <a:gd name="connsiteX16" fmla="*/ 1111812 w 1393360"/>
                <a:gd name="connsiteY16" fmla="*/ 7220 h 324402"/>
                <a:gd name="connsiteX17" fmla="*/ 1151055 w 1393360"/>
                <a:gd name="connsiteY17" fmla="*/ 5696 h 324402"/>
                <a:gd name="connsiteX18" fmla="*/ 1381274 w 1393360"/>
                <a:gd name="connsiteY18" fmla="*/ 142665 h 324402"/>
                <a:gd name="connsiteX19" fmla="*/ 1382989 w 1393360"/>
                <a:gd name="connsiteY19" fmla="*/ 169145 h 324402"/>
                <a:gd name="connsiteX20" fmla="*/ 1189536 w 1393360"/>
                <a:gd name="connsiteY20" fmla="*/ 313830 h 324402"/>
                <a:gd name="connsiteX21" fmla="*/ 1168200 w 1393360"/>
                <a:gd name="connsiteY21" fmla="*/ 324402 h 3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93360" h="324402">
                  <a:moveTo>
                    <a:pt x="1168200" y="324402"/>
                  </a:moveTo>
                  <a:cubicBezTo>
                    <a:pt x="1160485" y="321164"/>
                    <a:pt x="1153436" y="319259"/>
                    <a:pt x="1147626" y="315544"/>
                  </a:cubicBezTo>
                  <a:cubicBezTo>
                    <a:pt x="1080951" y="273253"/>
                    <a:pt x="1014562" y="230676"/>
                    <a:pt x="947887" y="188481"/>
                  </a:cubicBezTo>
                  <a:cubicBezTo>
                    <a:pt x="942553" y="185052"/>
                    <a:pt x="935314" y="182956"/>
                    <a:pt x="929027" y="182956"/>
                  </a:cubicBezTo>
                  <a:cubicBezTo>
                    <a:pt x="774151" y="182670"/>
                    <a:pt x="619369" y="182670"/>
                    <a:pt x="464493" y="182956"/>
                  </a:cubicBezTo>
                  <a:cubicBezTo>
                    <a:pt x="457825" y="182956"/>
                    <a:pt x="450205" y="185337"/>
                    <a:pt x="444490" y="188957"/>
                  </a:cubicBezTo>
                  <a:cubicBezTo>
                    <a:pt x="378482" y="230676"/>
                    <a:pt x="312760" y="272967"/>
                    <a:pt x="246942" y="314973"/>
                  </a:cubicBezTo>
                  <a:cubicBezTo>
                    <a:pt x="229987" y="325831"/>
                    <a:pt x="219129" y="325260"/>
                    <a:pt x="203032" y="313163"/>
                  </a:cubicBezTo>
                  <a:cubicBezTo>
                    <a:pt x="139500" y="265728"/>
                    <a:pt x="75873" y="218389"/>
                    <a:pt x="12341" y="170955"/>
                  </a:cubicBezTo>
                  <a:cubicBezTo>
                    <a:pt x="-4423" y="158477"/>
                    <a:pt x="-4232" y="152000"/>
                    <a:pt x="13675" y="141332"/>
                  </a:cubicBezTo>
                  <a:cubicBezTo>
                    <a:pt x="89684" y="95993"/>
                    <a:pt x="165789" y="50844"/>
                    <a:pt x="241798" y="5601"/>
                  </a:cubicBezTo>
                  <a:cubicBezTo>
                    <a:pt x="255800" y="-2686"/>
                    <a:pt x="268564" y="-1353"/>
                    <a:pt x="282089" y="7887"/>
                  </a:cubicBezTo>
                  <a:cubicBezTo>
                    <a:pt x="336477" y="45510"/>
                    <a:pt x="390960" y="82848"/>
                    <a:pt x="445919" y="119615"/>
                  </a:cubicBezTo>
                  <a:cubicBezTo>
                    <a:pt x="452682" y="124187"/>
                    <a:pt x="462016" y="127044"/>
                    <a:pt x="470208" y="127044"/>
                  </a:cubicBezTo>
                  <a:cubicBezTo>
                    <a:pt x="621084" y="127521"/>
                    <a:pt x="771865" y="127521"/>
                    <a:pt x="922741" y="127044"/>
                  </a:cubicBezTo>
                  <a:cubicBezTo>
                    <a:pt x="931218" y="127044"/>
                    <a:pt x="940838" y="123711"/>
                    <a:pt x="947982" y="118948"/>
                  </a:cubicBezTo>
                  <a:cubicBezTo>
                    <a:pt x="1002846" y="82086"/>
                    <a:pt x="1057329" y="44653"/>
                    <a:pt x="1111812" y="7220"/>
                  </a:cubicBezTo>
                  <a:cubicBezTo>
                    <a:pt x="1124766" y="-1734"/>
                    <a:pt x="1137434" y="-2496"/>
                    <a:pt x="1151055" y="5696"/>
                  </a:cubicBezTo>
                  <a:cubicBezTo>
                    <a:pt x="1227731" y="51416"/>
                    <a:pt x="1304598" y="97041"/>
                    <a:pt x="1381274" y="142665"/>
                  </a:cubicBezTo>
                  <a:cubicBezTo>
                    <a:pt x="1396895" y="152000"/>
                    <a:pt x="1397276" y="158382"/>
                    <a:pt x="1382989" y="169145"/>
                  </a:cubicBezTo>
                  <a:cubicBezTo>
                    <a:pt x="1318600" y="217437"/>
                    <a:pt x="1254211" y="265824"/>
                    <a:pt x="1189536" y="313830"/>
                  </a:cubicBezTo>
                  <a:cubicBezTo>
                    <a:pt x="1183345" y="318306"/>
                    <a:pt x="1175629" y="320783"/>
                    <a:pt x="1168200" y="324402"/>
                  </a:cubicBezTo>
                  <a:close/>
                </a:path>
              </a:pathLst>
            </a:custGeom>
            <a:solidFill>
              <a:srgbClr val="144B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:a16="http://schemas.microsoft.com/office/drawing/2014/main" id="{7B42D3F9-94D1-75A2-0306-BDF2FA0F9E28}"/>
                </a:ext>
              </a:extLst>
            </p:cNvPr>
            <p:cNvSpPr/>
            <p:nvPr/>
          </p:nvSpPr>
          <p:spPr>
            <a:xfrm>
              <a:off x="3133422" y="2902472"/>
              <a:ext cx="623533" cy="531606"/>
            </a:xfrm>
            <a:custGeom>
              <a:avLst/>
              <a:gdLst>
                <a:gd name="connsiteX0" fmla="*/ 312849 w 623533"/>
                <a:gd name="connsiteY0" fmla="*/ 531607 h 531606"/>
                <a:gd name="connsiteX1" fmla="*/ 286941 w 623533"/>
                <a:gd name="connsiteY1" fmla="*/ 516938 h 531606"/>
                <a:gd name="connsiteX2" fmla="*/ 126445 w 623533"/>
                <a:gd name="connsiteY2" fmla="*/ 373873 h 531606"/>
                <a:gd name="connsiteX3" fmla="*/ 11573 w 623533"/>
                <a:gd name="connsiteY3" fmla="*/ 271574 h 531606"/>
                <a:gd name="connsiteX4" fmla="*/ 12145 w 623533"/>
                <a:gd name="connsiteY4" fmla="*/ 231760 h 531606"/>
                <a:gd name="connsiteX5" fmla="*/ 140447 w 623533"/>
                <a:gd name="connsiteY5" fmla="*/ 128509 h 531606"/>
                <a:gd name="connsiteX6" fmla="*/ 290084 w 623533"/>
                <a:gd name="connsiteY6" fmla="*/ 7922 h 531606"/>
                <a:gd name="connsiteX7" fmla="*/ 333995 w 623533"/>
                <a:gd name="connsiteY7" fmla="*/ 8875 h 531606"/>
                <a:gd name="connsiteX8" fmla="*/ 610220 w 623533"/>
                <a:gd name="connsiteY8" fmla="*/ 230998 h 531606"/>
                <a:gd name="connsiteX9" fmla="*/ 610982 w 623533"/>
                <a:gd name="connsiteY9" fmla="*/ 272622 h 531606"/>
                <a:gd name="connsiteX10" fmla="*/ 494491 w 623533"/>
                <a:gd name="connsiteY10" fmla="*/ 376540 h 531606"/>
                <a:gd name="connsiteX11" fmla="*/ 338662 w 623533"/>
                <a:gd name="connsiteY11" fmla="*/ 515795 h 531606"/>
                <a:gd name="connsiteX12" fmla="*/ 312849 w 623533"/>
                <a:gd name="connsiteY12" fmla="*/ 531607 h 53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3533" h="531606">
                  <a:moveTo>
                    <a:pt x="312849" y="531607"/>
                  </a:moveTo>
                  <a:cubicBezTo>
                    <a:pt x="302943" y="526082"/>
                    <a:pt x="293704" y="522844"/>
                    <a:pt x="286941" y="516938"/>
                  </a:cubicBezTo>
                  <a:cubicBezTo>
                    <a:pt x="233220" y="469599"/>
                    <a:pt x="179880" y="421593"/>
                    <a:pt x="126445" y="373873"/>
                  </a:cubicBezTo>
                  <a:cubicBezTo>
                    <a:pt x="88250" y="339773"/>
                    <a:pt x="50054" y="305579"/>
                    <a:pt x="11573" y="271574"/>
                  </a:cubicBezTo>
                  <a:cubicBezTo>
                    <a:pt x="-3857" y="257858"/>
                    <a:pt x="-4048" y="244809"/>
                    <a:pt x="12145" y="231760"/>
                  </a:cubicBezTo>
                  <a:cubicBezTo>
                    <a:pt x="54817" y="197279"/>
                    <a:pt x="97679" y="162989"/>
                    <a:pt x="140447" y="128509"/>
                  </a:cubicBezTo>
                  <a:cubicBezTo>
                    <a:pt x="190358" y="88313"/>
                    <a:pt x="240173" y="48118"/>
                    <a:pt x="290084" y="7922"/>
                  </a:cubicBezTo>
                  <a:cubicBezTo>
                    <a:pt x="303419" y="-2841"/>
                    <a:pt x="319516" y="-2746"/>
                    <a:pt x="333995" y="8875"/>
                  </a:cubicBezTo>
                  <a:cubicBezTo>
                    <a:pt x="426101" y="82789"/>
                    <a:pt x="518208" y="156893"/>
                    <a:pt x="610220" y="230998"/>
                  </a:cubicBezTo>
                  <a:cubicBezTo>
                    <a:pt x="627746" y="245095"/>
                    <a:pt x="627936" y="257477"/>
                    <a:pt x="610982" y="272622"/>
                  </a:cubicBezTo>
                  <a:cubicBezTo>
                    <a:pt x="572215" y="307388"/>
                    <a:pt x="533258" y="341869"/>
                    <a:pt x="494491" y="376540"/>
                  </a:cubicBezTo>
                  <a:cubicBezTo>
                    <a:pt x="442580" y="422926"/>
                    <a:pt x="390859" y="469599"/>
                    <a:pt x="338662" y="515795"/>
                  </a:cubicBezTo>
                  <a:cubicBezTo>
                    <a:pt x="331709" y="521987"/>
                    <a:pt x="322565" y="525796"/>
                    <a:pt x="312849" y="531607"/>
                  </a:cubicBezTo>
                  <a:close/>
                </a:path>
              </a:pathLst>
            </a:custGeom>
            <a:solidFill>
              <a:srgbClr val="144B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2">
              <a:extLst>
                <a:ext uri="{FF2B5EF4-FFF2-40B4-BE49-F238E27FC236}">
                  <a16:creationId xmlns:a16="http://schemas.microsoft.com/office/drawing/2014/main" id="{D38A9429-CD4D-6E01-BC2C-1C3746EC0F5D}"/>
                </a:ext>
              </a:extLst>
            </p:cNvPr>
            <p:cNvSpPr/>
            <p:nvPr/>
          </p:nvSpPr>
          <p:spPr>
            <a:xfrm>
              <a:off x="3214109" y="1589087"/>
              <a:ext cx="453881" cy="281012"/>
            </a:xfrm>
            <a:custGeom>
              <a:avLst/>
              <a:gdLst>
                <a:gd name="connsiteX0" fmla="*/ 226448 w 453881"/>
                <a:gd name="connsiteY0" fmla="*/ 0 h 281012"/>
                <a:gd name="connsiteX1" fmla="*/ 245593 w 453881"/>
                <a:gd name="connsiteY1" fmla="*/ 7239 h 281012"/>
                <a:gd name="connsiteX2" fmla="*/ 443046 w 453881"/>
                <a:gd name="connsiteY2" fmla="*/ 124301 h 281012"/>
                <a:gd name="connsiteX3" fmla="*/ 443142 w 453881"/>
                <a:gd name="connsiteY3" fmla="*/ 148114 h 281012"/>
                <a:gd name="connsiteX4" fmla="*/ 245974 w 453881"/>
                <a:gd name="connsiteY4" fmla="*/ 274892 h 281012"/>
                <a:gd name="connsiteX5" fmla="*/ 207779 w 453881"/>
                <a:gd name="connsiteY5" fmla="*/ 274701 h 281012"/>
                <a:gd name="connsiteX6" fmla="*/ 12421 w 453881"/>
                <a:gd name="connsiteY6" fmla="*/ 149638 h 281012"/>
                <a:gd name="connsiteX7" fmla="*/ 13088 w 453881"/>
                <a:gd name="connsiteY7" fmla="*/ 122682 h 281012"/>
                <a:gd name="connsiteX8" fmla="*/ 207398 w 453881"/>
                <a:gd name="connsiteY8" fmla="*/ 7429 h 281012"/>
                <a:gd name="connsiteX9" fmla="*/ 226448 w 453881"/>
                <a:gd name="connsiteY9" fmla="*/ 0 h 2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3881" h="281012">
                  <a:moveTo>
                    <a:pt x="226448" y="0"/>
                  </a:moveTo>
                  <a:cubicBezTo>
                    <a:pt x="233306" y="2572"/>
                    <a:pt x="240069" y="4000"/>
                    <a:pt x="245593" y="7239"/>
                  </a:cubicBezTo>
                  <a:cubicBezTo>
                    <a:pt x="311506" y="46101"/>
                    <a:pt x="377229" y="85249"/>
                    <a:pt x="443046" y="124301"/>
                  </a:cubicBezTo>
                  <a:cubicBezTo>
                    <a:pt x="457524" y="132874"/>
                    <a:pt x="457429" y="138875"/>
                    <a:pt x="443142" y="148114"/>
                  </a:cubicBezTo>
                  <a:cubicBezTo>
                    <a:pt x="377419" y="190405"/>
                    <a:pt x="311697" y="232601"/>
                    <a:pt x="245974" y="274892"/>
                  </a:cubicBezTo>
                  <a:cubicBezTo>
                    <a:pt x="233116" y="283178"/>
                    <a:pt x="220733" y="282988"/>
                    <a:pt x="207779" y="274701"/>
                  </a:cubicBezTo>
                  <a:cubicBezTo>
                    <a:pt x="142723" y="232886"/>
                    <a:pt x="77572" y="191357"/>
                    <a:pt x="12421" y="149638"/>
                  </a:cubicBezTo>
                  <a:cubicBezTo>
                    <a:pt x="-4438" y="138875"/>
                    <a:pt x="-4057" y="132779"/>
                    <a:pt x="13088" y="122682"/>
                  </a:cubicBezTo>
                  <a:cubicBezTo>
                    <a:pt x="77858" y="84296"/>
                    <a:pt x="142533" y="45720"/>
                    <a:pt x="207398" y="7429"/>
                  </a:cubicBezTo>
                  <a:cubicBezTo>
                    <a:pt x="213018" y="4191"/>
                    <a:pt x="219685" y="2572"/>
                    <a:pt x="226448" y="0"/>
                  </a:cubicBezTo>
                  <a:close/>
                </a:path>
              </a:pathLst>
            </a:custGeom>
            <a:solidFill>
              <a:srgbClr val="144B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81a5b96d-f778-4e42-9b6b-30a5c055f886">
            <a:extLst>
              <a:ext uri="{FF2B5EF4-FFF2-40B4-BE49-F238E27FC236}">
                <a16:creationId xmlns:a16="http://schemas.microsoft.com/office/drawing/2014/main" id="{721E81FF-7BA7-CA44-A686-A234685795CF}"/>
              </a:ext>
            </a:extLst>
          </p:cNvPr>
          <p:cNvSpPr/>
          <p:nvPr userDrawn="1"/>
        </p:nvSpPr>
        <p:spPr>
          <a:xfrm>
            <a:off x="2351245" y="4132564"/>
            <a:ext cx="1280160" cy="5627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d0d95aa-d1e1-473f-b139-f014914c72f5">
            <a:extLst>
              <a:ext uri="{FF2B5EF4-FFF2-40B4-BE49-F238E27FC236}">
                <a16:creationId xmlns:a16="http://schemas.microsoft.com/office/drawing/2014/main" id="{92395DEB-946F-19FE-3701-E0D0F691B9E6}"/>
              </a:ext>
            </a:extLst>
          </p:cNvPr>
          <p:cNvSpPr txBox="1"/>
          <p:nvPr userDrawn="1"/>
        </p:nvSpPr>
        <p:spPr>
          <a:xfrm>
            <a:off x="1570677" y="2969983"/>
            <a:ext cx="28412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144B94"/>
                </a:solidFill>
                <a:latin typeface="Segoe UI" panose="020B0502040204020203" pitchFamily="34" charset="0"/>
              </a:rPr>
              <a:t>Everything FPGA</a:t>
            </a:r>
            <a:r>
              <a:rPr lang="en-CH" sz="2000" b="1" dirty="0">
                <a:solidFill>
                  <a:srgbClr val="144B94"/>
                </a:solidFill>
                <a:latin typeface="Segoe UI" panose="020B0502040204020203" pitchFamily="34" charset="0"/>
              </a:rPr>
              <a:t>.</a:t>
            </a:r>
            <a:endParaRPr lang="en-US" sz="2000" dirty="0">
              <a:solidFill>
                <a:srgbClr val="144B94"/>
              </a:solidFill>
              <a:latin typeface="Segoe UI" panose="020B0502040204020203" pitchFamily="34" charset="0"/>
            </a:endParaRP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9E238FB-A816-BABE-4C48-A467DF69A1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4545" y="-81757"/>
            <a:ext cx="4901783" cy="7021513"/>
          </a:xfrm>
          <a:custGeom>
            <a:avLst/>
            <a:gdLst>
              <a:gd name="connsiteX0" fmla="*/ 1799667 w 4901783"/>
              <a:gd name="connsiteY0" fmla="*/ 0 h 7021513"/>
              <a:gd name="connsiteX1" fmla="*/ 4901783 w 4901783"/>
              <a:gd name="connsiteY1" fmla="*/ 0 h 7021513"/>
              <a:gd name="connsiteX2" fmla="*/ 4901783 w 4901783"/>
              <a:gd name="connsiteY2" fmla="*/ 7021513 h 7021513"/>
              <a:gd name="connsiteX3" fmla="*/ 3919281 w 4901783"/>
              <a:gd name="connsiteY3" fmla="*/ 7021513 h 7021513"/>
              <a:gd name="connsiteX4" fmla="*/ 1815202 w 4901783"/>
              <a:gd name="connsiteY4" fmla="*/ 7000627 h 7021513"/>
              <a:gd name="connsiteX5" fmla="*/ 0 w 4901783"/>
              <a:gd name="connsiteY5" fmla="*/ 3485271 h 702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783" h="7021513">
                <a:moveTo>
                  <a:pt x="1799667" y="0"/>
                </a:moveTo>
                <a:lnTo>
                  <a:pt x="4901783" y="0"/>
                </a:lnTo>
                <a:lnTo>
                  <a:pt x="4901783" y="7021513"/>
                </a:lnTo>
                <a:lnTo>
                  <a:pt x="3919281" y="7021513"/>
                </a:lnTo>
                <a:lnTo>
                  <a:pt x="1815202" y="7000627"/>
                </a:lnTo>
                <a:lnTo>
                  <a:pt x="0" y="348527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50800">
            <a:noFill/>
          </a:ln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107968F3-43B7-09FC-DAB0-1183FBA3D8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80478" y="5545421"/>
            <a:ext cx="3276600" cy="1412327"/>
          </a:xfrm>
          <a:custGeom>
            <a:avLst/>
            <a:gdLst>
              <a:gd name="connsiteX0" fmla="*/ 706164 w 3276600"/>
              <a:gd name="connsiteY0" fmla="*/ 0 h 1412327"/>
              <a:gd name="connsiteX1" fmla="*/ 2570436 w 3276600"/>
              <a:gd name="connsiteY1" fmla="*/ 0 h 1412327"/>
              <a:gd name="connsiteX2" fmla="*/ 3276600 w 3276600"/>
              <a:gd name="connsiteY2" fmla="*/ 1412327 h 1412327"/>
              <a:gd name="connsiteX3" fmla="*/ 0 w 3276600"/>
              <a:gd name="connsiteY3" fmla="*/ 1412327 h 141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6600" h="1412327">
                <a:moveTo>
                  <a:pt x="706164" y="0"/>
                </a:moveTo>
                <a:lnTo>
                  <a:pt x="2570436" y="0"/>
                </a:lnTo>
                <a:lnTo>
                  <a:pt x="3276600" y="1412327"/>
                </a:lnTo>
                <a:lnTo>
                  <a:pt x="0" y="141232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50800"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63E0F6BE-B9B5-4736-A967-FDBD18AFF9F3}"/>
              </a:ext>
            </a:extLst>
          </p:cNvPr>
          <p:cNvSpPr/>
          <p:nvPr userDrawn="1"/>
        </p:nvSpPr>
        <p:spPr>
          <a:xfrm>
            <a:off x="7003072" y="4460545"/>
            <a:ext cx="1612851" cy="1390389"/>
          </a:xfrm>
          <a:prstGeom prst="hexagon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6F6268D-F50E-2233-F306-91462009A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293" y="4535923"/>
            <a:ext cx="5650707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21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C52A04-7F22-93FB-3C36-8BD41F9DA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FFF1-7277-4467-AE96-A23D93F13437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795C65-96AD-54D2-5E1C-D185AD822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A569AC-D34E-BAB6-E0B9-CF2BB7682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3A2E9850-94A7-B2A0-ADF7-ABFD44AEC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2100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9D697A-F5EC-9CFC-A697-7DE65C0B3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FFF1-7277-4467-AE96-A23D93F13437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C940-123A-194B-CB49-C2EE70B53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A775D-BCF2-80E4-B4C1-E7C15F53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235F07-EF2A-DE5E-53DF-9D7587F397A1}"/>
              </a:ext>
            </a:extLst>
          </p:cNvPr>
          <p:cNvSpPr txBox="1"/>
          <p:nvPr userDrawn="1"/>
        </p:nvSpPr>
        <p:spPr>
          <a:xfrm>
            <a:off x="991892" y="1100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dirty="0" err="1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06F0B754-1D42-D744-E204-8A017E6116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41533" y="566453"/>
            <a:ext cx="914400" cy="91440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5C948510-E638-965F-0401-E6CA67F5BF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76011" y="603199"/>
            <a:ext cx="914400" cy="91440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027D12DF-DA3E-2725-2F56-6355B4253C6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92939" y="603199"/>
            <a:ext cx="914400" cy="91440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11472AE7-8AA0-2029-191A-A082CE45D1C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32719" y="566453"/>
            <a:ext cx="914400" cy="91440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8F7A4876-9583-C06C-6C8A-967219AA64D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14828" y="1712011"/>
            <a:ext cx="914400" cy="91440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9A2C5716-E9BC-425C-7FA3-66F317B7B74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776649" y="1663871"/>
            <a:ext cx="914400" cy="9144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81646AD0-3F5E-901F-6C9B-4A2D0C94438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956739" y="1748480"/>
            <a:ext cx="914400" cy="91440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40F8AC25-AEA0-C6A1-76DE-B893F7FF999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01954" y="1619078"/>
            <a:ext cx="914400" cy="9144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6E9ADBE4-E115-A691-5A88-0F30FEB7B24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876287" y="1632292"/>
            <a:ext cx="914400" cy="91440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C942BD53-1386-A58A-0ED6-A23E6415BA6F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69416" y="1594707"/>
            <a:ext cx="914400" cy="914400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49717ACF-B054-E44F-3B05-78C31FA3971B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075407" y="1663871"/>
            <a:ext cx="914400" cy="91440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FCF10041-22C4-584F-4EDD-54245A83B780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158464" y="1606378"/>
            <a:ext cx="914400" cy="91440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08F3ED95-E566-2F42-ECA7-AAE978450384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9293037" y="1619078"/>
            <a:ext cx="914400" cy="914400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9B919A2F-D609-455B-00F9-39B9959F2F94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457563" y="1594707"/>
            <a:ext cx="914400" cy="91440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5BE9C58C-6572-A9A6-E97C-5EE14BCB9A78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48167" y="2861172"/>
            <a:ext cx="914400" cy="91440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231C0AB0-8BD7-EFC7-BC28-004D951EF584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708655" y="2861172"/>
            <a:ext cx="914400" cy="914400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EBBF33C9-6B9C-03FD-71B8-F96FD121FFAA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2767019" y="2861172"/>
            <a:ext cx="914400" cy="914400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FB3B1A59-6D82-07CC-0F90-A9F96513FE1A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899798" y="2861172"/>
            <a:ext cx="914400" cy="91440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295504D1-2E82-2DA2-3453-9C4F0FBAFEB9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4964686" y="2861172"/>
            <a:ext cx="914400" cy="914400"/>
          </a:xfrm>
          <a:prstGeom prst="rect">
            <a:avLst/>
          </a:prstGeom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A6C91925-8B4E-C6E8-2F94-4E96A8530D28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5998774" y="2861172"/>
            <a:ext cx="914400" cy="914400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348B49C2-AAF6-645B-FB87-AA311F7BD4A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7011677" y="2861172"/>
            <a:ext cx="914400" cy="914400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1FD63704-8253-B22B-6453-759D1C8FA26E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0456276" y="2861172"/>
            <a:ext cx="914400" cy="914400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90F163BC-54D6-699D-A014-5DB7E4A746E7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8053049" y="2861172"/>
            <a:ext cx="914400" cy="914400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F031390C-0704-C753-9890-A6AC5409E3F1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9B9A32CA-A4F1-3711-F262-6B4F0E7D11B8}"/>
              </a:ext>
            </a:extLst>
          </p:cNvPr>
          <p:cNvPicPr>
            <a:picLocks noChangeAspect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635258" y="3978531"/>
            <a:ext cx="914400" cy="914400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448313AA-69E1-A528-440E-44FC080B3806}"/>
              </a:ext>
            </a:extLst>
          </p:cNvPr>
          <p:cNvPicPr>
            <a:picLocks noChangeAspect="1"/>
          </p:cNvPicPr>
          <p:nvPr userDrawn="1"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9348714" y="2861172"/>
            <a:ext cx="914400" cy="914400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5BA697C9-BC78-C76D-1DCE-AE0D7B32B77C}"/>
              </a:ext>
            </a:extLst>
          </p:cNvPr>
          <p:cNvPicPr>
            <a:picLocks noChangeAspect="1"/>
          </p:cNvPicPr>
          <p:nvPr userDrawn="1"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697323" y="3978531"/>
            <a:ext cx="914400" cy="914400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D50365F0-185B-0EC4-A6D0-4141081D0A03}"/>
              </a:ext>
            </a:extLst>
          </p:cNvPr>
          <p:cNvPicPr>
            <a:picLocks noChangeAspect="1"/>
          </p:cNvPicPr>
          <p:nvPr userDrawn="1"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5011643" y="3978531"/>
            <a:ext cx="914400" cy="914400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3A2B58A3-6308-C12D-EBDA-8BA1E061BB38}"/>
              </a:ext>
            </a:extLst>
          </p:cNvPr>
          <p:cNvPicPr>
            <a:picLocks noChangeAspect="1"/>
          </p:cNvPicPr>
          <p:nvPr userDrawn="1"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3885516" y="3978531"/>
            <a:ext cx="914400" cy="914400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22D093A5-A41A-9DF9-C007-3476B344BB02}"/>
              </a:ext>
            </a:extLst>
          </p:cNvPr>
          <p:cNvPicPr>
            <a:picLocks noChangeAspect="1"/>
          </p:cNvPicPr>
          <p:nvPr userDrawn="1"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6024689" y="3978531"/>
            <a:ext cx="914400" cy="914400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45C9EBC4-EF68-0F1A-F05B-9A314876087F}"/>
              </a:ext>
            </a:extLst>
          </p:cNvPr>
          <p:cNvPicPr>
            <a:picLocks noChangeAspect="1"/>
          </p:cNvPicPr>
          <p:nvPr userDrawn="1"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8170234" y="3978531"/>
            <a:ext cx="914400" cy="914400"/>
          </a:xfrm>
          <a:prstGeom prst="rect">
            <a:avLst/>
          </a:prstGeom>
        </p:spPr>
      </p:pic>
      <p:pic>
        <p:nvPicPr>
          <p:cNvPr id="115" name="Graphic 114">
            <a:extLst>
              <a:ext uri="{FF2B5EF4-FFF2-40B4-BE49-F238E27FC236}">
                <a16:creationId xmlns:a16="http://schemas.microsoft.com/office/drawing/2014/main" id="{A8677BE9-68C8-07C6-4F96-BA4F7370F4FB}"/>
              </a:ext>
            </a:extLst>
          </p:cNvPr>
          <p:cNvPicPr>
            <a:picLocks noChangeAspect="1"/>
          </p:cNvPicPr>
          <p:nvPr userDrawn="1"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9367106" y="3978531"/>
            <a:ext cx="914400" cy="914400"/>
          </a:xfrm>
          <a:prstGeom prst="rect">
            <a:avLst/>
          </a:prstGeom>
        </p:spPr>
      </p:pic>
      <p:pic>
        <p:nvPicPr>
          <p:cNvPr id="117" name="Graphic 116">
            <a:extLst>
              <a:ext uri="{FF2B5EF4-FFF2-40B4-BE49-F238E27FC236}">
                <a16:creationId xmlns:a16="http://schemas.microsoft.com/office/drawing/2014/main" id="{28255B6E-4CF1-4924-D992-760742049B22}"/>
              </a:ext>
            </a:extLst>
          </p:cNvPr>
          <p:cNvPicPr>
            <a:picLocks noChangeAspect="1"/>
          </p:cNvPicPr>
          <p:nvPr userDrawn="1"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10533504" y="3978531"/>
            <a:ext cx="914400" cy="914400"/>
          </a:xfrm>
          <a:prstGeom prst="rect">
            <a:avLst/>
          </a:prstGeom>
        </p:spPr>
      </p:pic>
      <p:pic>
        <p:nvPicPr>
          <p:cNvPr id="119" name="Graphic 118">
            <a:extLst>
              <a:ext uri="{FF2B5EF4-FFF2-40B4-BE49-F238E27FC236}">
                <a16:creationId xmlns:a16="http://schemas.microsoft.com/office/drawing/2014/main" id="{F1F66C55-E4B0-2B65-1DC8-3A45D590F87D}"/>
              </a:ext>
            </a:extLst>
          </p:cNvPr>
          <p:cNvPicPr>
            <a:picLocks noChangeAspect="1"/>
          </p:cNvPicPr>
          <p:nvPr userDrawn="1"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632542" y="5120640"/>
            <a:ext cx="914400" cy="914400"/>
          </a:xfrm>
          <a:prstGeom prst="rect">
            <a:avLst/>
          </a:prstGeom>
        </p:spPr>
      </p:pic>
      <p:pic>
        <p:nvPicPr>
          <p:cNvPr id="121" name="Graphic 120">
            <a:extLst>
              <a:ext uri="{FF2B5EF4-FFF2-40B4-BE49-F238E27FC236}">
                <a16:creationId xmlns:a16="http://schemas.microsoft.com/office/drawing/2014/main" id="{B2624142-3930-840C-B3E6-652CB732A458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123" name="Graphic 122">
            <a:extLst>
              <a:ext uri="{FF2B5EF4-FFF2-40B4-BE49-F238E27FC236}">
                <a16:creationId xmlns:a16="http://schemas.microsoft.com/office/drawing/2014/main" id="{E0937947-0FCC-D8E8-32D2-07385027C773}"/>
              </a:ext>
            </a:extLst>
          </p:cNvPr>
          <p:cNvPicPr>
            <a:picLocks noChangeAspect="1"/>
          </p:cNvPicPr>
          <p:nvPr userDrawn="1"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2856161" y="3978531"/>
            <a:ext cx="914400" cy="914400"/>
          </a:xfrm>
          <a:prstGeom prst="rect">
            <a:avLst/>
          </a:prstGeom>
        </p:spPr>
      </p:pic>
      <p:pic>
        <p:nvPicPr>
          <p:cNvPr id="125" name="Graphic 124">
            <a:extLst>
              <a:ext uri="{FF2B5EF4-FFF2-40B4-BE49-F238E27FC236}">
                <a16:creationId xmlns:a16="http://schemas.microsoft.com/office/drawing/2014/main" id="{14B607C5-0373-E75D-F046-EEFA3F81A8CC}"/>
              </a:ext>
            </a:extLst>
          </p:cNvPr>
          <p:cNvPicPr>
            <a:picLocks noChangeAspect="1"/>
          </p:cNvPicPr>
          <p:nvPr userDrawn="1"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2734992" y="5120640"/>
            <a:ext cx="914400" cy="914400"/>
          </a:xfrm>
          <a:prstGeom prst="rect">
            <a:avLst/>
          </a:prstGeom>
        </p:spPr>
      </p:pic>
      <p:pic>
        <p:nvPicPr>
          <p:cNvPr id="127" name="Graphic 126">
            <a:extLst>
              <a:ext uri="{FF2B5EF4-FFF2-40B4-BE49-F238E27FC236}">
                <a16:creationId xmlns:a16="http://schemas.microsoft.com/office/drawing/2014/main" id="{6A9066D4-35C0-C6C5-F298-4C3A583CF579}"/>
              </a:ext>
            </a:extLst>
          </p:cNvPr>
          <p:cNvPicPr>
            <a:picLocks noChangeAspect="1"/>
          </p:cNvPicPr>
          <p:nvPr userDrawn="1"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1661041" y="5120640"/>
            <a:ext cx="914400" cy="914400"/>
          </a:xfrm>
          <a:prstGeom prst="rect">
            <a:avLst/>
          </a:prstGeom>
        </p:spPr>
      </p:pic>
      <p:pic>
        <p:nvPicPr>
          <p:cNvPr id="129" name="Graphic 128">
            <a:extLst>
              <a:ext uri="{FF2B5EF4-FFF2-40B4-BE49-F238E27FC236}">
                <a16:creationId xmlns:a16="http://schemas.microsoft.com/office/drawing/2014/main" id="{0235B9AD-87C0-960C-0406-69B5E0C2927C}"/>
              </a:ext>
            </a:extLst>
          </p:cNvPr>
          <p:cNvPicPr>
            <a:picLocks noChangeAspect="1"/>
          </p:cNvPicPr>
          <p:nvPr userDrawn="1"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3860129" y="5120640"/>
            <a:ext cx="914400" cy="914400"/>
          </a:xfrm>
          <a:prstGeom prst="rect">
            <a:avLst/>
          </a:prstGeom>
        </p:spPr>
      </p:pic>
      <p:pic>
        <p:nvPicPr>
          <p:cNvPr id="131" name="Graphic 130">
            <a:extLst>
              <a:ext uri="{FF2B5EF4-FFF2-40B4-BE49-F238E27FC236}">
                <a16:creationId xmlns:a16="http://schemas.microsoft.com/office/drawing/2014/main" id="{961D0F64-8192-1565-ED7E-C594E8D70AFC}"/>
              </a:ext>
            </a:extLst>
          </p:cNvPr>
          <p:cNvPicPr>
            <a:picLocks noChangeAspect="1"/>
          </p:cNvPicPr>
          <p:nvPr userDrawn="1"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4908177" y="5120640"/>
            <a:ext cx="914400" cy="914400"/>
          </a:xfrm>
          <a:prstGeom prst="rect">
            <a:avLst/>
          </a:prstGeom>
        </p:spPr>
      </p:pic>
      <p:pic>
        <p:nvPicPr>
          <p:cNvPr id="133" name="Graphic 132">
            <a:extLst>
              <a:ext uri="{FF2B5EF4-FFF2-40B4-BE49-F238E27FC236}">
                <a16:creationId xmlns:a16="http://schemas.microsoft.com/office/drawing/2014/main" id="{B45B3079-1FC2-1C8E-BE04-AF5D761C7C68}"/>
              </a:ext>
            </a:extLst>
          </p:cNvPr>
          <p:cNvPicPr>
            <a:picLocks noChangeAspect="1"/>
          </p:cNvPicPr>
          <p:nvPr userDrawn="1"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6007327" y="5120640"/>
            <a:ext cx="914400" cy="914400"/>
          </a:xfrm>
          <a:prstGeom prst="rect">
            <a:avLst/>
          </a:prstGeom>
        </p:spPr>
      </p:pic>
      <p:pic>
        <p:nvPicPr>
          <p:cNvPr id="135" name="Graphic 134">
            <a:extLst>
              <a:ext uri="{FF2B5EF4-FFF2-40B4-BE49-F238E27FC236}">
                <a16:creationId xmlns:a16="http://schemas.microsoft.com/office/drawing/2014/main" id="{619D1C82-C9B3-123A-D2AD-67B84B672302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137" name="Graphic 136">
            <a:extLst>
              <a:ext uri="{FF2B5EF4-FFF2-40B4-BE49-F238E27FC236}">
                <a16:creationId xmlns:a16="http://schemas.microsoft.com/office/drawing/2014/main" id="{EA3BBDEC-0C41-9887-1E9F-C313DC8DDC48}"/>
              </a:ext>
            </a:extLst>
          </p:cNvPr>
          <p:cNvPicPr>
            <a:picLocks noChangeAspect="1"/>
          </p:cNvPicPr>
          <p:nvPr userDrawn="1"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7107824" y="5120640"/>
            <a:ext cx="914400" cy="914400"/>
          </a:xfrm>
          <a:prstGeom prst="rect">
            <a:avLst/>
          </a:prstGeom>
        </p:spPr>
      </p:pic>
      <p:pic>
        <p:nvPicPr>
          <p:cNvPr id="139" name="Graphic 138">
            <a:extLst>
              <a:ext uri="{FF2B5EF4-FFF2-40B4-BE49-F238E27FC236}">
                <a16:creationId xmlns:a16="http://schemas.microsoft.com/office/drawing/2014/main" id="{C2F3F239-E5B5-B383-B0EA-24628E23E402}"/>
              </a:ext>
            </a:extLst>
          </p:cNvPr>
          <p:cNvPicPr>
            <a:picLocks noChangeAspect="1"/>
          </p:cNvPicPr>
          <p:nvPr userDrawn="1"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8229693" y="5120640"/>
            <a:ext cx="914400" cy="914400"/>
          </a:xfrm>
          <a:prstGeom prst="rect">
            <a:avLst/>
          </a:prstGeom>
        </p:spPr>
      </p:pic>
      <p:pic>
        <p:nvPicPr>
          <p:cNvPr id="141" name="Graphic 140">
            <a:extLst>
              <a:ext uri="{FF2B5EF4-FFF2-40B4-BE49-F238E27FC236}">
                <a16:creationId xmlns:a16="http://schemas.microsoft.com/office/drawing/2014/main" id="{28234FD3-4B16-77FA-5420-E65DC2BA34E3}"/>
              </a:ext>
            </a:extLst>
          </p:cNvPr>
          <p:cNvPicPr>
            <a:picLocks noChangeAspect="1"/>
          </p:cNvPicPr>
          <p:nvPr userDrawn="1"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9348714" y="5120640"/>
            <a:ext cx="914400" cy="914400"/>
          </a:xfrm>
          <a:prstGeom prst="rect">
            <a:avLst/>
          </a:prstGeom>
        </p:spPr>
      </p:pic>
      <p:pic>
        <p:nvPicPr>
          <p:cNvPr id="143" name="Graphic 142">
            <a:extLst>
              <a:ext uri="{FF2B5EF4-FFF2-40B4-BE49-F238E27FC236}">
                <a16:creationId xmlns:a16="http://schemas.microsoft.com/office/drawing/2014/main" id="{67653846-34DE-0FC8-13C9-2C19957A3C4C}"/>
              </a:ext>
            </a:extLst>
          </p:cNvPr>
          <p:cNvPicPr>
            <a:picLocks noChangeAspect="1"/>
          </p:cNvPicPr>
          <p:nvPr userDrawn="1"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10532719" y="5120640"/>
            <a:ext cx="914400" cy="914400"/>
          </a:xfrm>
          <a:prstGeom prst="rect">
            <a:avLst/>
          </a:prstGeom>
        </p:spPr>
      </p:pic>
      <p:pic>
        <p:nvPicPr>
          <p:cNvPr id="145" name="Graphic 144">
            <a:extLst>
              <a:ext uri="{FF2B5EF4-FFF2-40B4-BE49-F238E27FC236}">
                <a16:creationId xmlns:a16="http://schemas.microsoft.com/office/drawing/2014/main" id="{06231644-0334-F625-3394-BDB259E06B11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6D9CA807-7422-C9D3-C434-6F442EBD3988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149" name="Graphic 148">
            <a:extLst>
              <a:ext uri="{FF2B5EF4-FFF2-40B4-BE49-F238E27FC236}">
                <a16:creationId xmlns:a16="http://schemas.microsoft.com/office/drawing/2014/main" id="{1B4FF18A-7ECD-AE8A-9956-0F665C967800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151" name="Graphic 150">
            <a:extLst>
              <a:ext uri="{FF2B5EF4-FFF2-40B4-BE49-F238E27FC236}">
                <a16:creationId xmlns:a16="http://schemas.microsoft.com/office/drawing/2014/main" id="{4DE2C4EA-C309-E74B-DD4B-8199CFF89F60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153" name="Graphic 152">
            <a:extLst>
              <a:ext uri="{FF2B5EF4-FFF2-40B4-BE49-F238E27FC236}">
                <a16:creationId xmlns:a16="http://schemas.microsoft.com/office/drawing/2014/main" id="{33971C11-90F3-2711-66D8-DA27747BE7D3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pic>
        <p:nvPicPr>
          <p:cNvPr id="155" name="Graphic 154">
            <a:extLst>
              <a:ext uri="{FF2B5EF4-FFF2-40B4-BE49-F238E27FC236}">
                <a16:creationId xmlns:a16="http://schemas.microsoft.com/office/drawing/2014/main" id="{B5A265EF-C833-9AD2-15B5-DB58D4D208D4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565116" y="136525"/>
            <a:ext cx="914400" cy="914400"/>
          </a:xfrm>
          <a:prstGeom prst="rect">
            <a:avLst/>
          </a:prstGeom>
        </p:spPr>
      </p:pic>
      <p:sp>
        <p:nvSpPr>
          <p:cNvPr id="157" name="Text Placeholder 156">
            <a:extLst>
              <a:ext uri="{FF2B5EF4-FFF2-40B4-BE49-F238E27FC236}">
                <a16:creationId xmlns:a16="http://schemas.microsoft.com/office/drawing/2014/main" id="{9878DF44-C73C-B42E-2BB9-0C27FB9F86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136525"/>
            <a:ext cx="6037262" cy="696913"/>
          </a:xfrm>
        </p:spPr>
        <p:txBody>
          <a:bodyPr/>
          <a:lstStyle/>
          <a:p>
            <a:pPr lvl="0"/>
            <a:r>
              <a:rPr lang="en-US" dirty="0"/>
              <a:t>Icons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620C722-7E32-9C3E-CCA6-865B5A18BC11}"/>
              </a:ext>
            </a:extLst>
          </p:cNvPr>
          <p:cNvSpPr txBox="1"/>
          <p:nvPr userDrawn="1"/>
        </p:nvSpPr>
        <p:spPr>
          <a:xfrm>
            <a:off x="7118725" y="1418347"/>
            <a:ext cx="82776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3D City Maps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F4949D8B-D62A-54ED-84D2-CADC215B20F2}"/>
              </a:ext>
            </a:extLst>
          </p:cNvPr>
          <p:cNvSpPr txBox="1"/>
          <p:nvPr userDrawn="1"/>
        </p:nvSpPr>
        <p:spPr>
          <a:xfrm>
            <a:off x="8078444" y="141834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Spectrum Analyzer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2649EE29-4D14-646C-F8A8-974D130E6687}"/>
              </a:ext>
            </a:extLst>
          </p:cNvPr>
          <p:cNvSpPr txBox="1"/>
          <p:nvPr userDrawn="1"/>
        </p:nvSpPr>
        <p:spPr>
          <a:xfrm>
            <a:off x="9269425" y="141834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Neural Network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A75C984B-D380-8A6F-DACF-CA266BBE17DA}"/>
              </a:ext>
            </a:extLst>
          </p:cNvPr>
          <p:cNvSpPr txBox="1"/>
          <p:nvPr userDrawn="1"/>
        </p:nvSpPr>
        <p:spPr>
          <a:xfrm>
            <a:off x="10460406" y="141834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Future Proof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E979248D-A772-5EC6-D739-8B24D6E0FEF3}"/>
              </a:ext>
            </a:extLst>
          </p:cNvPr>
          <p:cNvSpPr txBox="1"/>
          <p:nvPr userDrawn="1"/>
        </p:nvSpPr>
        <p:spPr>
          <a:xfrm>
            <a:off x="10460406" y="2586105"/>
            <a:ext cx="12158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Perspective through</a:t>
            </a:r>
          </a:p>
          <a:p>
            <a:pPr algn="ctr"/>
            <a:r>
              <a:rPr lang="en-US" sz="800" dirty="0"/>
              <a:t>Stereo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48299A21-18A8-7200-45AC-D6602E9F8D58}"/>
              </a:ext>
            </a:extLst>
          </p:cNvPr>
          <p:cNvSpPr txBox="1"/>
          <p:nvPr userDrawn="1"/>
        </p:nvSpPr>
        <p:spPr>
          <a:xfrm>
            <a:off x="9269425" y="2586105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Signal Generator</a:t>
            </a:r>
          </a:p>
          <a:p>
            <a:pPr algn="ctr"/>
            <a:r>
              <a:rPr lang="en-US" sz="800" dirty="0"/>
              <a:t>Afterburner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46B86CA4-3514-04F4-8C9D-9B8DA3C30E5C}"/>
              </a:ext>
            </a:extLst>
          </p:cNvPr>
          <p:cNvSpPr txBox="1"/>
          <p:nvPr userDrawn="1"/>
        </p:nvSpPr>
        <p:spPr>
          <a:xfrm>
            <a:off x="8078444" y="2586105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CPLD Replaces</a:t>
            </a:r>
          </a:p>
          <a:p>
            <a:pPr algn="ctr"/>
            <a:r>
              <a:rPr lang="en-US" sz="800" dirty="0"/>
              <a:t>Discontinued IC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C8D2684D-EB57-81B2-6041-A0F4429C5EBE}"/>
              </a:ext>
            </a:extLst>
          </p:cNvPr>
          <p:cNvSpPr txBox="1"/>
          <p:nvPr userDrawn="1"/>
        </p:nvSpPr>
        <p:spPr>
          <a:xfrm>
            <a:off x="7003094" y="2586105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The FPGA is the PHY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78797671-C304-E850-C88F-6F2E130862DB}"/>
              </a:ext>
            </a:extLst>
          </p:cNvPr>
          <p:cNvSpPr txBox="1"/>
          <p:nvPr userDrawn="1"/>
        </p:nvSpPr>
        <p:spPr>
          <a:xfrm>
            <a:off x="4884660" y="2647660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FPGA to Satellite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C89CC0D2-6AE5-B9D2-3825-3EB9437E7ABC}"/>
              </a:ext>
            </a:extLst>
          </p:cNvPr>
          <p:cNvSpPr txBox="1"/>
          <p:nvPr userDrawn="1"/>
        </p:nvSpPr>
        <p:spPr>
          <a:xfrm>
            <a:off x="3796489" y="2586105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PCI Express to</a:t>
            </a:r>
          </a:p>
          <a:p>
            <a:pPr algn="ctr"/>
            <a:r>
              <a:rPr lang="en-US" sz="800" dirty="0" err="1"/>
              <a:t>Wisbone</a:t>
            </a:r>
            <a:r>
              <a:rPr lang="en-US" sz="800" dirty="0"/>
              <a:t> Bridge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FB1F5321-25B1-EAF9-7919-4E8148873E09}"/>
              </a:ext>
            </a:extLst>
          </p:cNvPr>
          <p:cNvSpPr txBox="1"/>
          <p:nvPr userDrawn="1"/>
        </p:nvSpPr>
        <p:spPr>
          <a:xfrm>
            <a:off x="2708318" y="2586105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Continuous</a:t>
            </a:r>
          </a:p>
          <a:p>
            <a:pPr algn="ctr"/>
            <a:r>
              <a:rPr lang="en-US" sz="800" dirty="0"/>
              <a:t>Integration Retrofit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59A86737-D7BE-0944-0384-A27307513C51}"/>
              </a:ext>
            </a:extLst>
          </p:cNvPr>
          <p:cNvSpPr txBox="1"/>
          <p:nvPr userDrawn="1"/>
        </p:nvSpPr>
        <p:spPr>
          <a:xfrm>
            <a:off x="1620147" y="2586105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Zynq </a:t>
            </a:r>
            <a:r>
              <a:rPr lang="en-US" sz="800" dirty="0" err="1"/>
              <a:t>UltraScale</a:t>
            </a:r>
            <a:r>
              <a:rPr lang="en-US" sz="800" dirty="0"/>
              <a:t>+</a:t>
            </a:r>
          </a:p>
          <a:p>
            <a:pPr algn="ctr"/>
            <a:r>
              <a:rPr lang="en-US" sz="800" dirty="0"/>
              <a:t>Data Logger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6399E19F-B589-4B13-C052-64283782988E}"/>
              </a:ext>
            </a:extLst>
          </p:cNvPr>
          <p:cNvSpPr txBox="1"/>
          <p:nvPr userDrawn="1"/>
        </p:nvSpPr>
        <p:spPr>
          <a:xfrm>
            <a:off x="531976" y="2647660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Agile RF Source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D6D3E4B3-F706-E150-95C7-FF304ABA30B8}"/>
              </a:ext>
            </a:extLst>
          </p:cNvPr>
          <p:cNvSpPr txBox="1"/>
          <p:nvPr userDrawn="1"/>
        </p:nvSpPr>
        <p:spPr>
          <a:xfrm>
            <a:off x="5972832" y="2586105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Zynq </a:t>
            </a:r>
            <a:r>
              <a:rPr lang="en-US" sz="800" dirty="0" err="1"/>
              <a:t>UltraScale</a:t>
            </a:r>
            <a:r>
              <a:rPr lang="en-US" sz="800" dirty="0"/>
              <a:t>+</a:t>
            </a:r>
          </a:p>
          <a:p>
            <a:pPr algn="ctr"/>
            <a:r>
              <a:rPr lang="en-US" sz="800" dirty="0"/>
              <a:t>Drone Controller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921AFBDB-975C-F594-076E-D27272ABD354}"/>
              </a:ext>
            </a:extLst>
          </p:cNvPr>
          <p:cNvSpPr txBox="1"/>
          <p:nvPr userDrawn="1"/>
        </p:nvSpPr>
        <p:spPr>
          <a:xfrm>
            <a:off x="10460406" y="3755876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Test &amp; Measurement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848D3CA1-5CE7-266A-8C62-5B32A45CB4A9}"/>
              </a:ext>
            </a:extLst>
          </p:cNvPr>
          <p:cNvSpPr txBox="1"/>
          <p:nvPr userDrawn="1"/>
        </p:nvSpPr>
        <p:spPr>
          <a:xfrm>
            <a:off x="9269425" y="3817431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Sales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AB031E80-8170-D8F7-6617-1E79038E0BC6}"/>
              </a:ext>
            </a:extLst>
          </p:cNvPr>
          <p:cNvSpPr txBox="1"/>
          <p:nvPr userDrawn="1"/>
        </p:nvSpPr>
        <p:spPr>
          <a:xfrm>
            <a:off x="8078444" y="3755876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Wireless</a:t>
            </a:r>
          </a:p>
          <a:p>
            <a:pPr algn="ctr"/>
            <a:r>
              <a:rPr lang="en-US" sz="800" dirty="0"/>
              <a:t>Communication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AC2D771-E6CF-200D-6076-1C00C387084D}"/>
              </a:ext>
            </a:extLst>
          </p:cNvPr>
          <p:cNvSpPr txBox="1"/>
          <p:nvPr userDrawn="1"/>
        </p:nvSpPr>
        <p:spPr>
          <a:xfrm>
            <a:off x="7003094" y="3817431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Vision Systems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94A11D6A-7430-BC7B-5770-1269C32B1C26}"/>
              </a:ext>
            </a:extLst>
          </p:cNvPr>
          <p:cNvSpPr txBox="1"/>
          <p:nvPr userDrawn="1"/>
        </p:nvSpPr>
        <p:spPr>
          <a:xfrm>
            <a:off x="4884660" y="3755876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Aerospace &amp;</a:t>
            </a:r>
          </a:p>
          <a:p>
            <a:pPr algn="ctr"/>
            <a:r>
              <a:rPr lang="en-US" sz="800" dirty="0"/>
              <a:t>Defense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2BFBCFF-8C87-42F7-FB98-9FF8F9C15D37}"/>
              </a:ext>
            </a:extLst>
          </p:cNvPr>
          <p:cNvSpPr txBox="1"/>
          <p:nvPr userDrawn="1"/>
        </p:nvSpPr>
        <p:spPr>
          <a:xfrm>
            <a:off x="3796489" y="3755876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Embedded</a:t>
            </a:r>
          </a:p>
          <a:p>
            <a:pPr algn="ctr"/>
            <a:r>
              <a:rPr lang="en-US" sz="800" dirty="0"/>
              <a:t>Processing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45CD84B4-2A0D-13D5-2E10-673F1A61EB11}"/>
              </a:ext>
            </a:extLst>
          </p:cNvPr>
          <p:cNvSpPr txBox="1"/>
          <p:nvPr userDrawn="1"/>
        </p:nvSpPr>
        <p:spPr>
          <a:xfrm>
            <a:off x="2708318" y="3817431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Software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04DAA382-21D7-376C-E13B-0D3CE7BCC7A5}"/>
              </a:ext>
            </a:extLst>
          </p:cNvPr>
          <p:cNvSpPr txBox="1"/>
          <p:nvPr userDrawn="1"/>
        </p:nvSpPr>
        <p:spPr>
          <a:xfrm>
            <a:off x="1620147" y="3694321"/>
            <a:ext cx="10590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Cameras /</a:t>
            </a:r>
          </a:p>
          <a:p>
            <a:pPr algn="ctr"/>
            <a:r>
              <a:rPr lang="en-US" sz="800" dirty="0"/>
              <a:t>Smart Vision Systems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F821EE17-B225-F8FC-4CAD-670C88C2625D}"/>
              </a:ext>
            </a:extLst>
          </p:cNvPr>
          <p:cNvSpPr txBox="1"/>
          <p:nvPr userDrawn="1"/>
        </p:nvSpPr>
        <p:spPr>
          <a:xfrm>
            <a:off x="531976" y="3755876"/>
            <a:ext cx="105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Motion Drive</a:t>
            </a:r>
          </a:p>
          <a:p>
            <a:pPr algn="ctr"/>
            <a:r>
              <a:rPr lang="en-US" sz="800" dirty="0"/>
              <a:t>and Control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D98D1905-B2F9-25C7-9C67-FE3E66C15A0E}"/>
              </a:ext>
            </a:extLst>
          </p:cNvPr>
          <p:cNvSpPr txBox="1"/>
          <p:nvPr userDrawn="1"/>
        </p:nvSpPr>
        <p:spPr>
          <a:xfrm>
            <a:off x="5972832" y="3817431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Medical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97A5ED2B-65C9-D0E1-24AC-15CABBB6FC61}"/>
              </a:ext>
            </a:extLst>
          </p:cNvPr>
          <p:cNvSpPr txBox="1"/>
          <p:nvPr userDrawn="1"/>
        </p:nvSpPr>
        <p:spPr>
          <a:xfrm>
            <a:off x="10460406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Firmware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FEFFB267-052B-A55C-949B-5602F9119DBB}"/>
              </a:ext>
            </a:extLst>
          </p:cNvPr>
          <p:cNvSpPr txBox="1"/>
          <p:nvPr userDrawn="1"/>
        </p:nvSpPr>
        <p:spPr>
          <a:xfrm>
            <a:off x="9269425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Software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75876AF8-325E-4116-13D1-B8F76520F6E7}"/>
              </a:ext>
            </a:extLst>
          </p:cNvPr>
          <p:cNvSpPr txBox="1"/>
          <p:nvPr userDrawn="1"/>
        </p:nvSpPr>
        <p:spPr>
          <a:xfrm>
            <a:off x="8078444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Engineering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EFC931BB-69C0-D9EF-388B-577DDC6CC2CA}"/>
              </a:ext>
            </a:extLst>
          </p:cNvPr>
          <p:cNvSpPr txBox="1"/>
          <p:nvPr userDrawn="1"/>
        </p:nvSpPr>
        <p:spPr>
          <a:xfrm>
            <a:off x="4884660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Management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2F96F160-8861-9AD6-83DE-123DA52A31F3}"/>
              </a:ext>
            </a:extLst>
          </p:cNvPr>
          <p:cNvSpPr txBox="1"/>
          <p:nvPr userDrawn="1"/>
        </p:nvSpPr>
        <p:spPr>
          <a:xfrm>
            <a:off x="3796489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HR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447EAB7E-ADE4-00A7-10E4-E7668AE4E0B0}"/>
              </a:ext>
            </a:extLst>
          </p:cNvPr>
          <p:cNvSpPr txBox="1"/>
          <p:nvPr userDrawn="1"/>
        </p:nvSpPr>
        <p:spPr>
          <a:xfrm>
            <a:off x="2708318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Marketing 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BA60D667-56FA-C97C-6968-ED9A9D5B24B2}"/>
              </a:ext>
            </a:extLst>
          </p:cNvPr>
          <p:cNvSpPr txBox="1"/>
          <p:nvPr userDrawn="1"/>
        </p:nvSpPr>
        <p:spPr>
          <a:xfrm>
            <a:off x="1620147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Finance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4FC3248F-1C94-7DFC-D8C0-F18759C1B42D}"/>
              </a:ext>
            </a:extLst>
          </p:cNvPr>
          <p:cNvSpPr txBox="1"/>
          <p:nvPr userDrawn="1"/>
        </p:nvSpPr>
        <p:spPr>
          <a:xfrm>
            <a:off x="531976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Marketing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99B7574A-09D8-0B9D-8118-8D6B75919AFB}"/>
              </a:ext>
            </a:extLst>
          </p:cNvPr>
          <p:cNvSpPr txBox="1"/>
          <p:nvPr userDrawn="1"/>
        </p:nvSpPr>
        <p:spPr>
          <a:xfrm>
            <a:off x="5972832" y="482043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Operations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02AC99FD-6142-E4DB-0CFA-4DB15DFD55C5}"/>
              </a:ext>
            </a:extLst>
          </p:cNvPr>
          <p:cNvSpPr txBox="1"/>
          <p:nvPr userDrawn="1"/>
        </p:nvSpPr>
        <p:spPr>
          <a:xfrm>
            <a:off x="4884660" y="5966754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Operations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CD5FB1D6-9AA7-BEAB-183B-0DF617E7A44A}"/>
              </a:ext>
            </a:extLst>
          </p:cNvPr>
          <p:cNvSpPr txBox="1"/>
          <p:nvPr userDrawn="1"/>
        </p:nvSpPr>
        <p:spPr>
          <a:xfrm>
            <a:off x="3796489" y="5966754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HR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45D9CB80-C1A1-63A5-B8DB-0907A20D286A}"/>
              </a:ext>
            </a:extLst>
          </p:cNvPr>
          <p:cNvSpPr txBox="1"/>
          <p:nvPr userDrawn="1"/>
        </p:nvSpPr>
        <p:spPr>
          <a:xfrm>
            <a:off x="2708318" y="5966754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Management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8C8F1C-CD9E-E9F7-81BC-2B4FFDFD6302}"/>
              </a:ext>
            </a:extLst>
          </p:cNvPr>
          <p:cNvSpPr txBox="1"/>
          <p:nvPr userDrawn="1"/>
        </p:nvSpPr>
        <p:spPr>
          <a:xfrm>
            <a:off x="1620147" y="5966754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HR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84BA0B24-6B47-8219-AD87-95599DDFE8FF}"/>
              </a:ext>
            </a:extLst>
          </p:cNvPr>
          <p:cNvSpPr txBox="1"/>
          <p:nvPr userDrawn="1"/>
        </p:nvSpPr>
        <p:spPr>
          <a:xfrm>
            <a:off x="531976" y="5966754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Innovation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E516DE45-1720-E459-4AA9-B2FAABEAF18E}"/>
              </a:ext>
            </a:extLst>
          </p:cNvPr>
          <p:cNvSpPr txBox="1"/>
          <p:nvPr userDrawn="1"/>
        </p:nvSpPr>
        <p:spPr>
          <a:xfrm>
            <a:off x="5972832" y="5966754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Operations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0823453-3154-FF36-0351-2C9991EAB86F}"/>
              </a:ext>
            </a:extLst>
          </p:cNvPr>
          <p:cNvPicPr>
            <a:picLocks noChangeAspect="1"/>
          </p:cNvPicPr>
          <p:nvPr userDrawn="1"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7037735" y="4027108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C1EFE0-2FFE-E374-469F-5AEB0F7A4DB6}"/>
              </a:ext>
            </a:extLst>
          </p:cNvPr>
          <p:cNvSpPr txBox="1"/>
          <p:nvPr userDrawn="1"/>
        </p:nvSpPr>
        <p:spPr>
          <a:xfrm>
            <a:off x="6997927" y="4840757"/>
            <a:ext cx="1059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Hardware</a:t>
            </a:r>
          </a:p>
        </p:txBody>
      </p:sp>
    </p:spTree>
    <p:extLst>
      <p:ext uri="{BB962C8B-B14F-4D97-AF65-F5344CB8AC3E}">
        <p14:creationId xmlns:p14="http://schemas.microsoft.com/office/powerpoint/2010/main" val="45554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DD44B1-F338-FDE6-5713-2D4CBE8B0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E17E-333E-4296-8183-68E1885A59F0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AA705D-C83B-5B9E-3FB8-7F59DD75B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54947F-9464-70DF-50CC-17BF40DBC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442B221-E24A-3D39-04B4-8DC31EED2F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2054" y="1977917"/>
            <a:ext cx="8409214" cy="3740957"/>
          </a:xfrm>
        </p:spPr>
        <p:txBody>
          <a:bodyPr/>
          <a:lstStyle>
            <a:lvl1pPr marL="432000" indent="-432000">
              <a:spcBef>
                <a:spcPts val="1800"/>
              </a:spcBef>
              <a:buClr>
                <a:schemeClr val="accent1"/>
              </a:buClr>
              <a:buFont typeface="+mj-lt"/>
              <a:buAutoNum type="arabicPeriod"/>
              <a:defRPr b="0"/>
            </a:lvl1pPr>
          </a:lstStyle>
          <a:p>
            <a:pPr lvl="0"/>
            <a:endParaRPr lang="it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0FD794B-B8EE-C987-17F8-6397B568B1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4571" y="1977917"/>
            <a:ext cx="1514928" cy="3740957"/>
          </a:xfrm>
        </p:spPr>
        <p:txBody>
          <a:bodyPr/>
          <a:lstStyle>
            <a:lvl1pPr marL="0" indent="0" algn="r">
              <a:spcBef>
                <a:spcPts val="1800"/>
              </a:spcBef>
              <a:buClr>
                <a:schemeClr val="accent1"/>
              </a:buClr>
              <a:buFont typeface="+mj-lt"/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it-CH" dirty="0"/>
              <a:t>01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C8D106-F490-4658-B162-E8A23FFFD4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0" y="-634759"/>
            <a:ext cx="3438089" cy="2984199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DCA701D-F809-3ACD-182B-204B47788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Sechseck 1">
            <a:extLst>
              <a:ext uri="{FF2B5EF4-FFF2-40B4-BE49-F238E27FC236}">
                <a16:creationId xmlns:a16="http://schemas.microsoft.com/office/drawing/2014/main" id="{DCF497C6-BC41-FE01-EDED-DD39691B75B0}"/>
              </a:ext>
            </a:extLst>
          </p:cNvPr>
          <p:cNvSpPr/>
          <p:nvPr userDrawn="1"/>
        </p:nvSpPr>
        <p:spPr>
          <a:xfrm>
            <a:off x="9975596" y="903856"/>
            <a:ext cx="1012876" cy="873169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6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/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F8A1B7-3FDA-4DD1-FCF5-E6381685070A}"/>
              </a:ext>
            </a:extLst>
          </p:cNvPr>
          <p:cNvSpPr/>
          <p:nvPr userDrawn="1"/>
        </p:nvSpPr>
        <p:spPr>
          <a:xfrm>
            <a:off x="0" y="1848101"/>
            <a:ext cx="12192000" cy="3390900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B8D0D9-B812-7192-6B91-62C702869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B14-A9C0-4FEE-9BF2-F6B9D7443C17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060D8-E360-D5DD-5DFF-8980FF032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BFF7-CEE7-C1A6-C81A-A2BF7F6AF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780D3A3-B703-7E1B-ABA6-A67617BD7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4" y="1950885"/>
            <a:ext cx="4687352" cy="28888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CH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B56A96C1-7BA5-F641-8C36-96DAF139C6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51799" y="6426745"/>
            <a:ext cx="1097289" cy="224334"/>
          </a:xfrm>
          <a:prstGeom prst="rect">
            <a:avLst/>
          </a:prstGeom>
        </p:spPr>
      </p:pic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0AE02147-AF64-B5FC-9D36-A4130FAA07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24456" y="907695"/>
            <a:ext cx="6115187" cy="5271711"/>
          </a:xfrm>
          <a:custGeom>
            <a:avLst/>
            <a:gdLst>
              <a:gd name="connsiteX0" fmla="*/ 1317928 w 6115187"/>
              <a:gd name="connsiteY0" fmla="*/ 0 h 5271711"/>
              <a:gd name="connsiteX1" fmla="*/ 4797259 w 6115187"/>
              <a:gd name="connsiteY1" fmla="*/ 0 h 5271711"/>
              <a:gd name="connsiteX2" fmla="*/ 6115187 w 6115187"/>
              <a:gd name="connsiteY2" fmla="*/ 2635856 h 5271711"/>
              <a:gd name="connsiteX3" fmla="*/ 4797259 w 6115187"/>
              <a:gd name="connsiteY3" fmla="*/ 5271711 h 5271711"/>
              <a:gd name="connsiteX4" fmla="*/ 1317928 w 6115187"/>
              <a:gd name="connsiteY4" fmla="*/ 5271711 h 5271711"/>
              <a:gd name="connsiteX5" fmla="*/ 0 w 6115187"/>
              <a:gd name="connsiteY5" fmla="*/ 2635856 h 527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5187" h="5271711">
                <a:moveTo>
                  <a:pt x="1317928" y="0"/>
                </a:moveTo>
                <a:lnTo>
                  <a:pt x="4797259" y="0"/>
                </a:lnTo>
                <a:lnTo>
                  <a:pt x="6115187" y="2635856"/>
                </a:lnTo>
                <a:lnTo>
                  <a:pt x="4797259" y="5271711"/>
                </a:lnTo>
                <a:lnTo>
                  <a:pt x="1317928" y="5271711"/>
                </a:lnTo>
                <a:lnTo>
                  <a:pt x="0" y="263585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1272C3-CEAD-89E0-179E-8CE5AA977A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0" y="-634759"/>
            <a:ext cx="3438089" cy="2984199"/>
          </a:xfrm>
          <a:prstGeom prst="rect">
            <a:avLst/>
          </a:prstGeom>
        </p:spPr>
      </p:pic>
      <p:sp>
        <p:nvSpPr>
          <p:cNvPr id="2" name="Sechseck 1">
            <a:extLst>
              <a:ext uri="{FF2B5EF4-FFF2-40B4-BE49-F238E27FC236}">
                <a16:creationId xmlns:a16="http://schemas.microsoft.com/office/drawing/2014/main" id="{396F93B2-330A-2C2D-FC40-1E6F67890709}"/>
              </a:ext>
            </a:extLst>
          </p:cNvPr>
          <p:cNvSpPr/>
          <p:nvPr userDrawn="1"/>
        </p:nvSpPr>
        <p:spPr>
          <a:xfrm>
            <a:off x="9975596" y="903856"/>
            <a:ext cx="1012876" cy="873169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49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FAA36-EEAB-C94D-FEA5-8F5CF27CA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950885"/>
            <a:ext cx="11306175" cy="40866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FB7AC-567E-C855-0F55-D304F35A2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6004-EC14-4F07-AFD9-BA11C9EB1176}" type="datetime1">
              <a:rPr lang="it-CH" smtClean="0"/>
              <a:t>28.10.2025</a:t>
            </a:fld>
            <a:endParaRPr lang="it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4BEFA-DCDA-DA74-96D4-4A197747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DB497-FD62-AF46-3BBA-19FADD3A0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‹#›</a:t>
            </a:fld>
            <a:endParaRPr lang="it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D1D37B-B5D5-ED2F-E4FE-075A0C31CB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0" y="-634759"/>
            <a:ext cx="3438089" cy="29841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175520-AA00-E0E9-A53E-C8B461C487F8}"/>
              </a:ext>
            </a:extLst>
          </p:cNvPr>
          <p:cNvSpPr txBox="1"/>
          <p:nvPr userDrawn="1"/>
        </p:nvSpPr>
        <p:spPr>
          <a:xfrm>
            <a:off x="2800350" y="67151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dirty="0" err="1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2D7F4F0-1CCC-9F94-B8EE-3AE1AF2A7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Sechseck 1">
            <a:extLst>
              <a:ext uri="{FF2B5EF4-FFF2-40B4-BE49-F238E27FC236}">
                <a16:creationId xmlns:a16="http://schemas.microsoft.com/office/drawing/2014/main" id="{C33F4D1C-7806-0CF5-3808-4AB759969970}"/>
              </a:ext>
            </a:extLst>
          </p:cNvPr>
          <p:cNvSpPr/>
          <p:nvPr userDrawn="1"/>
        </p:nvSpPr>
        <p:spPr>
          <a:xfrm>
            <a:off x="9975596" y="903856"/>
            <a:ext cx="1012876" cy="873169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2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FAA36-EEAB-C94D-FEA5-8F5CF27CA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4" y="1950885"/>
            <a:ext cx="5328000" cy="40240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FB7AC-567E-C855-0F55-D304F35A2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04785-2695-4FEA-A972-B2AE6FC471E7}" type="datetime1">
              <a:rPr lang="it-CH" smtClean="0"/>
              <a:t>28.10.2025</a:t>
            </a:fld>
            <a:endParaRPr lang="it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4BEFA-DCDA-DA74-96D4-4A197747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DB497-FD62-AF46-3BBA-19FADD3A0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‹#›</a:t>
            </a:fld>
            <a:endParaRPr lang="it-CH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A4B485B-CB4C-4BE7-3191-0689AA0057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21088" y="1950885"/>
            <a:ext cx="5328000" cy="40240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27267A-F925-1004-5CDE-AECF9804F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0" y="-634759"/>
            <a:ext cx="3438089" cy="2984199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8DD11E4-9DDD-C268-A6CD-74457B7DC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Sechseck 1">
            <a:extLst>
              <a:ext uri="{FF2B5EF4-FFF2-40B4-BE49-F238E27FC236}">
                <a16:creationId xmlns:a16="http://schemas.microsoft.com/office/drawing/2014/main" id="{DB5E4DBA-1AA2-0B5E-DD77-E7CB6F10F105}"/>
              </a:ext>
            </a:extLst>
          </p:cNvPr>
          <p:cNvSpPr/>
          <p:nvPr userDrawn="1"/>
        </p:nvSpPr>
        <p:spPr>
          <a:xfrm>
            <a:off x="9975596" y="903856"/>
            <a:ext cx="1012876" cy="873169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5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/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FB7AC-567E-C855-0F55-D304F35A2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04785-2695-4FEA-A972-B2AE6FC471E7}" type="datetime1">
              <a:rPr lang="it-CH" smtClean="0"/>
              <a:t>28.10.2025</a:t>
            </a:fld>
            <a:endParaRPr lang="it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4BEFA-DCDA-DA74-96D4-4A197747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DB497-FD62-AF46-3BBA-19FADD3A0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‹#›</a:t>
            </a:fld>
            <a:endParaRPr lang="it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27267A-F925-1004-5CDE-AECF9804F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0" y="-634759"/>
            <a:ext cx="3438089" cy="298419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25EE8CA-4FC2-17F9-E77B-C891CD524D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2913" y="1951037"/>
            <a:ext cx="11306175" cy="4035425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1092BC7-CC08-D7B1-6724-199CC7AC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Sechseck 1">
            <a:extLst>
              <a:ext uri="{FF2B5EF4-FFF2-40B4-BE49-F238E27FC236}">
                <a16:creationId xmlns:a16="http://schemas.microsoft.com/office/drawing/2014/main" id="{0AC24C75-21AC-3970-CE33-6E5A2E2E485F}"/>
              </a:ext>
            </a:extLst>
          </p:cNvPr>
          <p:cNvSpPr/>
          <p:nvPr userDrawn="1"/>
        </p:nvSpPr>
        <p:spPr>
          <a:xfrm>
            <a:off x="9975596" y="903856"/>
            <a:ext cx="1012876" cy="873169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54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A11CAF-B75C-E9BF-AF0A-CBA3A40A2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D2847-AB33-437B-AAB2-77BF1440C417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6E428-BA6B-E096-42AA-175AF03E6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29C18C-23B4-9F8E-ED55-7C700CD2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‹#›</a:t>
            </a:fld>
            <a:endParaRPr lang="it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D974A7-9157-CD88-6FA1-126BBBA7F3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0" y="-634759"/>
            <a:ext cx="3438089" cy="2984199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5753C820-C10E-DD70-9F4C-AB67C4A85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Sechseck 1">
            <a:extLst>
              <a:ext uri="{FF2B5EF4-FFF2-40B4-BE49-F238E27FC236}">
                <a16:creationId xmlns:a16="http://schemas.microsoft.com/office/drawing/2014/main" id="{5A2A54A7-3544-24F0-4654-13F59DFF7620}"/>
              </a:ext>
            </a:extLst>
          </p:cNvPr>
          <p:cNvSpPr/>
          <p:nvPr userDrawn="1"/>
        </p:nvSpPr>
        <p:spPr>
          <a:xfrm>
            <a:off x="9975596" y="903856"/>
            <a:ext cx="1012876" cy="873169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5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A11CAF-B75C-E9BF-AF0A-CBA3A40A2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A5D8-1D2B-4FFD-8D76-89D3F4A1163F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6E428-BA6B-E096-42AA-175AF03E6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29C18C-23B4-9F8E-ED55-7C700CD2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‹#›</a:t>
            </a:fld>
            <a:endParaRPr lang="it-CH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FEE397C-4DB0-5117-19B6-26E5BFD80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01300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CH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90EAAAC-B31D-0626-C9FF-EBFAACEB54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24456" y="907695"/>
            <a:ext cx="6115187" cy="5271711"/>
          </a:xfrm>
          <a:custGeom>
            <a:avLst/>
            <a:gdLst>
              <a:gd name="connsiteX0" fmla="*/ 1317928 w 6115187"/>
              <a:gd name="connsiteY0" fmla="*/ 0 h 5271711"/>
              <a:gd name="connsiteX1" fmla="*/ 4797259 w 6115187"/>
              <a:gd name="connsiteY1" fmla="*/ 0 h 5271711"/>
              <a:gd name="connsiteX2" fmla="*/ 6115187 w 6115187"/>
              <a:gd name="connsiteY2" fmla="*/ 2635856 h 5271711"/>
              <a:gd name="connsiteX3" fmla="*/ 4797259 w 6115187"/>
              <a:gd name="connsiteY3" fmla="*/ 5271711 h 5271711"/>
              <a:gd name="connsiteX4" fmla="*/ 1317928 w 6115187"/>
              <a:gd name="connsiteY4" fmla="*/ 5271711 h 5271711"/>
              <a:gd name="connsiteX5" fmla="*/ 0 w 6115187"/>
              <a:gd name="connsiteY5" fmla="*/ 2635856 h 527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5187" h="5271711">
                <a:moveTo>
                  <a:pt x="1317928" y="0"/>
                </a:moveTo>
                <a:lnTo>
                  <a:pt x="4797259" y="0"/>
                </a:lnTo>
                <a:lnTo>
                  <a:pt x="6115187" y="2635856"/>
                </a:lnTo>
                <a:lnTo>
                  <a:pt x="4797259" y="5271711"/>
                </a:lnTo>
                <a:lnTo>
                  <a:pt x="1317928" y="5271711"/>
                </a:lnTo>
                <a:lnTo>
                  <a:pt x="0" y="263585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4904B61-57B5-7533-DAB9-52CA33A9F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52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D7BDE3-FB54-2F1C-8A9D-6197DD743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F578-ED66-45B1-9957-83A7A5E0A5D4}" type="datetime1">
              <a:rPr lang="it-CH" smtClean="0"/>
              <a:t>28.10.2025</a:t>
            </a:fld>
            <a:endParaRPr lang="it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666564-99FF-B2C6-950F-81161E54E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89630-248A-DFDA-A8BE-7F8C842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9" name="36217920-39d7-4539-a479-974393de2121">
            <a:extLst>
              <a:ext uri="{FF2B5EF4-FFF2-40B4-BE49-F238E27FC236}">
                <a16:creationId xmlns:a16="http://schemas.microsoft.com/office/drawing/2014/main" id="{15268DDD-6694-C84D-FC39-BE6737629E6A}"/>
              </a:ext>
            </a:extLst>
          </p:cNvPr>
          <p:cNvSpPr/>
          <p:nvPr userDrawn="1"/>
        </p:nvSpPr>
        <p:spPr>
          <a:xfrm>
            <a:off x="5619433" y="5845824"/>
            <a:ext cx="953135" cy="4720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AF6D4B-47AE-3D35-ED1B-919602E7DE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0" y="-634759"/>
            <a:ext cx="3438089" cy="2984199"/>
          </a:xfrm>
          <a:prstGeom prst="rect">
            <a:avLst/>
          </a:prstGeom>
        </p:spPr>
      </p:pic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78BFC2-FCBA-1F1A-F8A8-D0F6D8FB0C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301"/>
            <a:ext cx="9007046" cy="4957982"/>
          </a:xfrm>
          <a:custGeom>
            <a:avLst/>
            <a:gdLst>
              <a:gd name="connsiteX0" fmla="*/ 0 w 9007046"/>
              <a:gd name="connsiteY0" fmla="*/ 0 h 4957982"/>
              <a:gd name="connsiteX1" fmla="*/ 8873269 w 9007046"/>
              <a:gd name="connsiteY1" fmla="*/ 0 h 4957982"/>
              <a:gd name="connsiteX2" fmla="*/ 9007046 w 9007046"/>
              <a:gd name="connsiteY2" fmla="*/ 202961 h 4957982"/>
              <a:gd name="connsiteX3" fmla="*/ 6629534 w 9007046"/>
              <a:gd name="connsiteY3" fmla="*/ 4957982 h 4957982"/>
              <a:gd name="connsiteX4" fmla="*/ 352902 w 9007046"/>
              <a:gd name="connsiteY4" fmla="*/ 4957982 h 4957982"/>
              <a:gd name="connsiteX5" fmla="*/ 0 w 9007046"/>
              <a:gd name="connsiteY5" fmla="*/ 4273853 h 49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07046" h="4957982">
                <a:moveTo>
                  <a:pt x="0" y="0"/>
                </a:moveTo>
                <a:lnTo>
                  <a:pt x="8873269" y="0"/>
                </a:lnTo>
                <a:lnTo>
                  <a:pt x="9007046" y="202961"/>
                </a:lnTo>
                <a:lnTo>
                  <a:pt x="6629534" y="4957982"/>
                </a:lnTo>
                <a:lnTo>
                  <a:pt x="352902" y="4957982"/>
                </a:lnTo>
                <a:lnTo>
                  <a:pt x="0" y="4273853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5FEEA0-9558-1D5A-F00D-467327BEC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5" y="5180153"/>
            <a:ext cx="11430003" cy="443198"/>
          </a:xfrm>
          <a:prstGeom prst="rect">
            <a:avLst/>
          </a:prstGeom>
        </p:spPr>
        <p:txBody>
          <a:bodyPr wrap="none">
            <a:normAutofit/>
          </a:bodyPr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it-CH" dirty="0"/>
          </a:p>
        </p:txBody>
      </p:sp>
      <p:sp>
        <p:nvSpPr>
          <p:cNvPr id="2" name="Sechseck 1">
            <a:extLst>
              <a:ext uri="{FF2B5EF4-FFF2-40B4-BE49-F238E27FC236}">
                <a16:creationId xmlns:a16="http://schemas.microsoft.com/office/drawing/2014/main" id="{0FB7C8F6-8A17-0C5A-C5B9-1E5E3450CB5D}"/>
              </a:ext>
            </a:extLst>
          </p:cNvPr>
          <p:cNvSpPr/>
          <p:nvPr userDrawn="1"/>
        </p:nvSpPr>
        <p:spPr>
          <a:xfrm>
            <a:off x="9975596" y="903856"/>
            <a:ext cx="1012876" cy="873169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08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F1E325-0A8B-088F-0C8B-DCBB26530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25625"/>
            <a:ext cx="11306175" cy="279050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A4EC0-9D1B-5AAC-FE54-1284D11E97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82050" y="6356350"/>
            <a:ext cx="1519652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100">
                <a:noFill/>
              </a:defRPr>
            </a:lvl1pPr>
          </a:lstStyle>
          <a:p>
            <a:fld id="{DD20FFF1-7277-4467-AE96-A23D93F13437}" type="datetime1">
              <a:rPr lang="it-CH" smtClean="0"/>
              <a:t>28.10.2025</a:t>
            </a:fld>
            <a:endParaRPr lang="it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718C1-1525-BEE2-0DF1-21EAFA807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9D826-583F-EAFE-42D9-C31F6A35C7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2913" y="6356350"/>
            <a:ext cx="509587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AF1D3B1-4AAC-4B70-B648-A4627C96C33C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7" name="36217920-39d7-4539-a479-974393de2121">
            <a:extLst>
              <a:ext uri="{FF2B5EF4-FFF2-40B4-BE49-F238E27FC236}">
                <a16:creationId xmlns:a16="http://schemas.microsoft.com/office/drawing/2014/main" id="{1AA5A942-C633-5635-9E02-67EFCA626355}"/>
              </a:ext>
            </a:extLst>
          </p:cNvPr>
          <p:cNvSpPr/>
          <p:nvPr userDrawn="1"/>
        </p:nvSpPr>
        <p:spPr>
          <a:xfrm>
            <a:off x="437836" y="1056133"/>
            <a:ext cx="953135" cy="4720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95A2EC8-0216-8F5D-5C17-13DB7BE2F8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651799" y="6426745"/>
            <a:ext cx="1097289" cy="224334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6B24A9B-A5F6-925E-53BC-C58E8820D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0985" cy="5045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629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5" r:id="rId3"/>
    <p:sldLayoutId id="2147483650" r:id="rId4"/>
    <p:sldLayoutId id="2147483662" r:id="rId5"/>
    <p:sldLayoutId id="2147483666" r:id="rId6"/>
    <p:sldLayoutId id="2147483654" r:id="rId7"/>
    <p:sldLayoutId id="2147483663" r:id="rId8"/>
    <p:sldLayoutId id="2147483661" r:id="rId9"/>
    <p:sldLayoutId id="2147483664" r:id="rId10"/>
    <p:sldLayoutId id="2147483667" r:id="rId11"/>
    <p:sldLayoutId id="2147483668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700"/>
        </a:spcBef>
        <a:buFont typeface="Arial" panose="020B0604020202020204" pitchFamily="34" charset="0"/>
        <a:buNone/>
        <a:defRPr sz="4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None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77" userDrawn="1">
          <p15:clr>
            <a:srgbClr val="F26B43"/>
          </p15:clr>
        </p15:guide>
        <p15:guide id="2" pos="279" userDrawn="1">
          <p15:clr>
            <a:srgbClr val="F26B43"/>
          </p15:clr>
        </p15:guide>
        <p15:guide id="3" pos="7401" userDrawn="1">
          <p15:clr>
            <a:srgbClr val="F26B43"/>
          </p15:clr>
        </p15:guide>
        <p15:guide id="4" orient="horz" pos="1149" userDrawn="1">
          <p15:clr>
            <a:srgbClr val="F26B43"/>
          </p15:clr>
        </p15:guide>
        <p15:guide id="5" orient="horz" pos="38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2.svg"/><Relationship Id="rId5" Type="http://schemas.openxmlformats.org/officeDocument/2006/relationships/image" Target="../media/image111.png"/><Relationship Id="rId4" Type="http://schemas.openxmlformats.org/officeDocument/2006/relationships/image" Target="../media/image11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7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3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5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7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1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3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5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7" Type="http://schemas.openxmlformats.org/officeDocument/2006/relationships/image" Target="../media/image150.sv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9.png"/><Relationship Id="rId5" Type="http://schemas.openxmlformats.org/officeDocument/2006/relationships/image" Target="../media/image148.svg"/><Relationship Id="rId4" Type="http://schemas.openxmlformats.org/officeDocument/2006/relationships/image" Target="../media/image14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7" Type="http://schemas.openxmlformats.org/officeDocument/2006/relationships/image" Target="../media/image148.sv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7.png"/><Relationship Id="rId5" Type="http://schemas.openxmlformats.org/officeDocument/2006/relationships/image" Target="../media/image153.emf"/><Relationship Id="rId4" Type="http://schemas.openxmlformats.org/officeDocument/2006/relationships/image" Target="../media/image152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7" Type="http://schemas.openxmlformats.org/officeDocument/2006/relationships/image" Target="../media/image150.sv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9.png"/><Relationship Id="rId5" Type="http://schemas.openxmlformats.org/officeDocument/2006/relationships/image" Target="../media/image156.emf"/><Relationship Id="rId4" Type="http://schemas.openxmlformats.org/officeDocument/2006/relationships/image" Target="../media/image155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7" Type="http://schemas.openxmlformats.org/officeDocument/2006/relationships/image" Target="../media/image152.sv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1.png"/><Relationship Id="rId5" Type="http://schemas.openxmlformats.org/officeDocument/2006/relationships/image" Target="../media/image157.emf"/><Relationship Id="rId4" Type="http://schemas.openxmlformats.org/officeDocument/2006/relationships/image" Target="../media/image155.sv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3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68.emf"/><Relationship Id="rId7" Type="http://schemas.openxmlformats.org/officeDocument/2006/relationships/image" Target="../media/image172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1.emf"/><Relationship Id="rId5" Type="http://schemas.openxmlformats.org/officeDocument/2006/relationships/image" Target="../media/image170.emf"/><Relationship Id="rId4" Type="http://schemas.openxmlformats.org/officeDocument/2006/relationships/image" Target="../media/image169.emf"/><Relationship Id="rId9" Type="http://schemas.openxmlformats.org/officeDocument/2006/relationships/image" Target="../media/image174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7.svg"/><Relationship Id="rId4" Type="http://schemas.openxmlformats.org/officeDocument/2006/relationships/image" Target="../media/image17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7" Type="http://schemas.openxmlformats.org/officeDocument/2006/relationships/image" Target="../media/image10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7.emf"/><Relationship Id="rId5" Type="http://schemas.openxmlformats.org/officeDocument/2006/relationships/image" Target="../media/image106.emf"/><Relationship Id="rId4" Type="http://schemas.openxmlformats.org/officeDocument/2006/relationships/image" Target="../media/image10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ubtitle 40">
            <a:extLst>
              <a:ext uri="{FF2B5EF4-FFF2-40B4-BE49-F238E27FC236}">
                <a16:creationId xmlns:a16="http://schemas.microsoft.com/office/drawing/2014/main" id="{A11AA9F9-D788-4324-A83B-4B682B19FD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Oliver Bründler – Staff Engineer </a:t>
            </a:r>
          </a:p>
          <a:p>
            <a:r>
              <a:rPr lang="en-US" dirty="0"/>
              <a:t>oliver.bruendler@enclustra.com</a:t>
            </a:r>
          </a:p>
        </p:txBody>
      </p:sp>
      <p:sp>
        <p:nvSpPr>
          <p:cNvPr id="43" name="Date Placeholder 42">
            <a:extLst>
              <a:ext uri="{FF2B5EF4-FFF2-40B4-BE49-F238E27FC236}">
                <a16:creationId xmlns:a16="http://schemas.microsoft.com/office/drawing/2014/main" id="{AD56A027-2E71-D698-99BA-368E68E78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28-Oct-2025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68E34E1-036E-2EE9-8944-ED8CF0D3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2997336-D892-209C-13EF-2A4131C9A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pPr/>
              <a:t>1</a:t>
            </a:fld>
            <a:endParaRPr lang="it-CH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2366571-4A03-B64B-A75B-712801A016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9" r="21409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926CCE9-999E-0297-8696-785294AB0B9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63" b="23763"/>
          <a:stretch/>
        </p:blipFill>
        <p:spPr/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4BF9139-8C16-9E2D-34D1-D174F9903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 AXI</a:t>
            </a: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8B02F34B-8261-2278-12D4-D4ABF55F4BAF}"/>
              </a:ext>
            </a:extLst>
          </p:cNvPr>
          <p:cNvSpPr/>
          <p:nvPr/>
        </p:nvSpPr>
        <p:spPr>
          <a:xfrm>
            <a:off x="3671148" y="4460545"/>
            <a:ext cx="1612851" cy="1390389"/>
          </a:xfrm>
          <a:prstGeom prst="hexagon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C79002-9A41-B697-C362-C2F917D4BB68}"/>
              </a:ext>
            </a:extLst>
          </p:cNvPr>
          <p:cNvSpPr txBox="1"/>
          <p:nvPr/>
        </p:nvSpPr>
        <p:spPr>
          <a:xfrm>
            <a:off x="9158288" y="315753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4109097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89E4E14-6663-E071-A05F-7F0EFBFD774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913" y="2141043"/>
          <a:ext cx="113061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235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93073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96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7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355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10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AXI4-Stream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40866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Signals</a:t>
            </a:r>
          </a:p>
        </p:txBody>
      </p:sp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84A4292F-09EC-6251-539A-A2C0B73F70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728932"/>
              </p:ext>
            </p:extLst>
          </p:nvPr>
        </p:nvGraphicFramePr>
        <p:xfrm>
          <a:off x="595312" y="2293443"/>
          <a:ext cx="11001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459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986972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7547426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ACLK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Clock, rising-edge active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ARESETn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Reset, low-active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TVALID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Indicates when the master has valid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TREADY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S </a:t>
                      </a:r>
                      <a:r>
                        <a:rPr lang="en-US" sz="1400" dirty="0"/>
                        <a:t>→ </a:t>
                      </a:r>
                      <a:r>
                        <a:rPr lang="en-US" sz="1400" b="1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Indicates when the slave is ready to receive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967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Data to be transferred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7554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TSTRB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Indicates whether a byte contains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355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TKEEP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Indicates whether a byte must be kept (not removed)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279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Indicates the end of a packet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24574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the logical stream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9186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TDEST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Endpoint to route the packet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0841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TUSER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→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Use defined side-band signals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91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201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11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AXI4-Stream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130971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Handshaking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TREADY is optional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Blocking the data-stream by TREADY=‘0’ is called </a:t>
            </a:r>
            <a:r>
              <a:rPr lang="en-US" i="1" dirty="0"/>
              <a:t>back-pressure</a:t>
            </a:r>
            <a:endParaRPr lang="en-US" dirty="0"/>
          </a:p>
        </p:txBody>
      </p:sp>
      <p:pic>
        <p:nvPicPr>
          <p:cNvPr id="6" name="Graphic 10">
            <a:extLst>
              <a:ext uri="{FF2B5EF4-FFF2-40B4-BE49-F238E27FC236}">
                <a16:creationId xmlns:a16="http://schemas.microsoft.com/office/drawing/2014/main" id="{B44BBF9B-64C6-F901-5371-0B871764D3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680556" y="3065858"/>
            <a:ext cx="5867400" cy="1200150"/>
          </a:xfrm>
          <a:prstGeom prst="rect">
            <a:avLst/>
          </a:prstGeom>
        </p:spPr>
      </p:pic>
      <p:pic>
        <p:nvPicPr>
          <p:cNvPr id="8" name="Graphic 14">
            <a:extLst>
              <a:ext uri="{FF2B5EF4-FFF2-40B4-BE49-F238E27FC236}">
                <a16:creationId xmlns:a16="http://schemas.microsoft.com/office/drawing/2014/main" id="{E50A2C53-F534-8A44-2567-6E7B4A900B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638451" y="4410337"/>
            <a:ext cx="7734300" cy="16002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9F16E38-E363-D299-E57E-26A7537F23DD}"/>
              </a:ext>
            </a:extLst>
          </p:cNvPr>
          <p:cNvSpPr/>
          <p:nvPr/>
        </p:nvSpPr>
        <p:spPr>
          <a:xfrm>
            <a:off x="2819249" y="4410337"/>
            <a:ext cx="325880" cy="160020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718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22222E-6 L 0.0444 -0.0002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4 -0.00023 L 0.08919 -0.0002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19 -0.00023 L 0.13047 -0.00023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047 -0.00023 L 0.1737 -0.00023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7 -0.00023 L 0.21966 -0.00023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12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AXI4-Stream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130971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Packet Handling (TLAST)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Valid together with TDATA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The same applies to all signals except TVALID, TREADY, ACLK and </a:t>
            </a:r>
            <a:r>
              <a:rPr lang="en-US" dirty="0" err="1"/>
              <a:t>ARESETn</a:t>
            </a:r>
            <a:endParaRPr lang="en-US" dirty="0"/>
          </a:p>
        </p:txBody>
      </p:sp>
      <p:pic>
        <p:nvPicPr>
          <p:cNvPr id="7" name="Graphic 16">
            <a:extLst>
              <a:ext uri="{FF2B5EF4-FFF2-40B4-BE49-F238E27FC236}">
                <a16:creationId xmlns:a16="http://schemas.microsoft.com/office/drawing/2014/main" id="{9E89D588-D656-CB68-338D-5F07EC215C2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43296" y="3269916"/>
            <a:ext cx="8329484" cy="21541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024B44-8014-1F4C-AF4A-793AB148BC3D}"/>
              </a:ext>
            </a:extLst>
          </p:cNvPr>
          <p:cNvSpPr/>
          <p:nvPr/>
        </p:nvSpPr>
        <p:spPr>
          <a:xfrm>
            <a:off x="2519218" y="3332018"/>
            <a:ext cx="588816" cy="2027356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B6789D-EBAA-EF23-9D89-0CC7FF4D9118}"/>
              </a:ext>
            </a:extLst>
          </p:cNvPr>
          <p:cNvSpPr/>
          <p:nvPr/>
        </p:nvSpPr>
        <p:spPr>
          <a:xfrm>
            <a:off x="3733800" y="3332018"/>
            <a:ext cx="588817" cy="2027356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8661FC-9019-B97E-AC1F-918F2CB28AD8}"/>
              </a:ext>
            </a:extLst>
          </p:cNvPr>
          <p:cNvSpPr/>
          <p:nvPr/>
        </p:nvSpPr>
        <p:spPr>
          <a:xfrm>
            <a:off x="6033503" y="3332018"/>
            <a:ext cx="1157006" cy="2027356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A0F70D-EAA8-B610-56AF-0DB1E8987621}"/>
              </a:ext>
            </a:extLst>
          </p:cNvPr>
          <p:cNvSpPr/>
          <p:nvPr/>
        </p:nvSpPr>
        <p:spPr>
          <a:xfrm>
            <a:off x="8901394" y="3332018"/>
            <a:ext cx="491987" cy="2027356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B78C32-714E-2B03-63A7-5B345DF87326}"/>
              </a:ext>
            </a:extLst>
          </p:cNvPr>
          <p:cNvSpPr/>
          <p:nvPr/>
        </p:nvSpPr>
        <p:spPr>
          <a:xfrm>
            <a:off x="5444685" y="3332018"/>
            <a:ext cx="588817" cy="2027356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2D5518-B008-5C9B-CEE3-9A2089FB7D1D}"/>
              </a:ext>
            </a:extLst>
          </p:cNvPr>
          <p:cNvSpPr/>
          <p:nvPr/>
        </p:nvSpPr>
        <p:spPr>
          <a:xfrm>
            <a:off x="7707289" y="3332018"/>
            <a:ext cx="1194105" cy="2027356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243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81481E-6 L 0.14336 -0.0009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3" grpId="2" animBg="1"/>
      <p:bldP spid="14" grpId="0" animBg="1"/>
      <p:bldP spid="1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Byte Types (TKEEP/TSTRB)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Data</a:t>
            </a:r>
            <a:r>
              <a:rPr lang="en-US" dirty="0"/>
              <a:t> byte (TKEEP=1, TSTRB=1)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Byte contains information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 not remove, do not modify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Position</a:t>
            </a:r>
            <a:r>
              <a:rPr lang="en-US" dirty="0">
                <a:solidFill>
                  <a:schemeClr val="tx1"/>
                </a:solidFill>
              </a:rPr>
              <a:t> byte (TKEEP=1, TSTRB=0)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Byte not interpreted at destination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 not remove – but may be modified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Null</a:t>
            </a:r>
            <a:r>
              <a:rPr lang="en-US" dirty="0"/>
              <a:t> byte (TKEEP=0, TSTRB=0)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Byte not interpreted at destination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May be added, removed or modified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TKEEP=0, TSTRB=1 is </a:t>
            </a:r>
            <a:r>
              <a:rPr lang="en-US" b="1" dirty="0"/>
              <a:t>illegal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Abstract pcb board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r="11343"/>
          <a:stretch/>
        </p:blipFill>
        <p:spPr>
          <a:xfrm>
            <a:off x="5724456" y="907695"/>
            <a:ext cx="6115187" cy="5271711"/>
          </a:xfrm>
          <a:prstGeom prst="hexagon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9B43AC-AB72-D7F1-4896-83BEF2B27E90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AXI4-Stream</a:t>
            </a:r>
          </a:p>
        </p:txBody>
      </p:sp>
    </p:spTree>
    <p:extLst>
      <p:ext uri="{BB962C8B-B14F-4D97-AF65-F5344CB8AC3E}">
        <p14:creationId xmlns:p14="http://schemas.microsoft.com/office/powerpoint/2010/main" val="234945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14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AXI4-Stream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130971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Byte Types Example</a:t>
            </a:r>
          </a:p>
        </p:txBody>
      </p:sp>
      <p:pic>
        <p:nvPicPr>
          <p:cNvPr id="7" name="Graphic 18">
            <a:extLst>
              <a:ext uri="{FF2B5EF4-FFF2-40B4-BE49-F238E27FC236}">
                <a16:creationId xmlns:a16="http://schemas.microsoft.com/office/drawing/2014/main" id="{1E628950-1E04-7F16-99C5-479731F0D97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4135" y="2257890"/>
            <a:ext cx="11035702" cy="2113219"/>
          </a:xfrm>
          <a:prstGeom prst="rect">
            <a:avLst/>
          </a:prstGeom>
        </p:spPr>
      </p:pic>
      <p:graphicFrame>
        <p:nvGraphicFramePr>
          <p:cNvPr id="10" name="Content Placeholder 12">
            <a:extLst>
              <a:ext uri="{FF2B5EF4-FFF2-40B4-BE49-F238E27FC236}">
                <a16:creationId xmlns:a16="http://schemas.microsoft.com/office/drawing/2014/main" id="{5B1EDA5F-FB7B-E811-1999-A2BAA7E6C2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5177823"/>
              </p:ext>
            </p:extLst>
          </p:nvPr>
        </p:nvGraphicFramePr>
        <p:xfrm>
          <a:off x="2320201" y="4705627"/>
          <a:ext cx="6809945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597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1444337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1444337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1444337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1444337">
                  <a:extLst>
                    <a:ext uri="{9D8B030D-6E8A-4147-A177-3AD203B41FA5}">
                      <a16:colId xmlns:a16="http://schemas.microsoft.com/office/drawing/2014/main" val="404943548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-</a:t>
                      </a:r>
                    </a:p>
                  </a:txBody>
                  <a:tcPr>
                    <a:solidFill>
                      <a:srgbClr val="81BB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0xD4</a:t>
                      </a:r>
                    </a:p>
                  </a:txBody>
                  <a:tcPr>
                    <a:solidFill>
                      <a:srgbClr val="81BB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0x45</a:t>
                      </a:r>
                    </a:p>
                  </a:txBody>
                  <a:tcPr>
                    <a:solidFill>
                      <a:srgbClr val="FFFF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0x67</a:t>
                      </a:r>
                    </a:p>
                  </a:txBody>
                  <a:tcPr>
                    <a:solidFill>
                      <a:srgbClr val="FFFF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0x01</a:t>
                      </a:r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0x02</a:t>
                      </a:r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0x03</a:t>
                      </a:r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0x04</a:t>
                      </a:r>
                    </a:p>
                  </a:txBody>
                  <a:tcPr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-</a:t>
                      </a:r>
                    </a:p>
                  </a:txBody>
                  <a:tcPr>
                    <a:solidFill>
                      <a:srgbClr val="C39B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>
                    <a:solidFill>
                      <a:srgbClr val="C39B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0xCC</a:t>
                      </a:r>
                    </a:p>
                  </a:txBody>
                  <a:tcPr>
                    <a:solidFill>
                      <a:srgbClr val="C39B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0xDD</a:t>
                      </a:r>
                    </a:p>
                  </a:txBody>
                  <a:tcPr>
                    <a:solidFill>
                      <a:srgbClr val="C39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A2C07046-C398-CF84-B210-949A9CE888F2}"/>
              </a:ext>
            </a:extLst>
          </p:cNvPr>
          <p:cNvSpPr/>
          <p:nvPr/>
        </p:nvSpPr>
        <p:spPr>
          <a:xfrm>
            <a:off x="3053174" y="3350627"/>
            <a:ext cx="1401062" cy="6533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5BD045-DBB5-9499-C20A-24EB4A10E375}"/>
              </a:ext>
            </a:extLst>
          </p:cNvPr>
          <p:cNvSpPr/>
          <p:nvPr/>
        </p:nvSpPr>
        <p:spPr>
          <a:xfrm>
            <a:off x="4454236" y="3350627"/>
            <a:ext cx="1401062" cy="6533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634EFF-0737-5607-CBBE-08A6CA71778B}"/>
              </a:ext>
            </a:extLst>
          </p:cNvPr>
          <p:cNvSpPr/>
          <p:nvPr/>
        </p:nvSpPr>
        <p:spPr>
          <a:xfrm>
            <a:off x="7291920" y="3350626"/>
            <a:ext cx="1401062" cy="6533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DEF7D2-FA56-F1F5-82EE-422A754F4BCF}"/>
              </a:ext>
            </a:extLst>
          </p:cNvPr>
          <p:cNvSpPr/>
          <p:nvPr/>
        </p:nvSpPr>
        <p:spPr>
          <a:xfrm>
            <a:off x="8692982" y="3350626"/>
            <a:ext cx="1401062" cy="6533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836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EE49E13-1FF5-7A1E-D6D3-C5E717EA6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849" y="4939950"/>
            <a:ext cx="7607606" cy="95760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Important Rules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TVALID shall not depend on TREADY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… </a:t>
            </a:r>
            <a:r>
              <a:rPr lang="en-US" dirty="0">
                <a:solidFill>
                  <a:schemeClr val="tx1"/>
                </a:solidFill>
              </a:rPr>
              <a:t>but TREADY may depend on TVALID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Required to avoid dead-locks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TVALID must be kept until TREADY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… but TREADY may be de-asserted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Signals must not be changed </a:t>
            </a:r>
            <a:r>
              <a:rPr lang="en-US" dirty="0"/>
              <a:t>between TVALID and TREADY assertion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A whistle hanging on a wall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0" r="6276"/>
          <a:stretch/>
        </p:blipFill>
        <p:spPr>
          <a:xfrm>
            <a:off x="5724000" y="907695"/>
            <a:ext cx="6120000" cy="5271711"/>
          </a:xfrm>
          <a:prstGeom prst="hexagon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845C6E-A799-E8CF-6A05-CD449057644A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AXI4-Stream</a:t>
            </a:r>
          </a:p>
        </p:txBody>
      </p:sp>
    </p:spTree>
    <p:extLst>
      <p:ext uri="{BB962C8B-B14F-4D97-AF65-F5344CB8AC3E}">
        <p14:creationId xmlns:p14="http://schemas.microsoft.com/office/powerpoint/2010/main" val="286428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6531201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Aim of the Protocol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Memory mapped </a:t>
            </a:r>
            <a:r>
              <a:rPr lang="en-US" dirty="0"/>
              <a:t>read and write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Read/write independent</a:t>
            </a:r>
            <a:r>
              <a:rPr lang="en-US" dirty="0">
                <a:solidFill>
                  <a:schemeClr val="tx1"/>
                </a:solidFill>
              </a:rPr>
              <a:t>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and simultaneous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Burst </a:t>
            </a:r>
            <a:r>
              <a:rPr lang="en-US" dirty="0"/>
              <a:t>accesses of up to 256-beats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Configurable </a:t>
            </a:r>
            <a:r>
              <a:rPr lang="en-US" b="1" dirty="0"/>
              <a:t>data width </a:t>
            </a:r>
            <a:r>
              <a:rPr lang="en-US" dirty="0"/>
              <a:t>up to 1024 bits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Overlapping transfers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Start one transfer before the last one is completed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 err="1"/>
              <a:t>Taylored</a:t>
            </a:r>
            <a:r>
              <a:rPr lang="en-US" b="1" dirty="0"/>
              <a:t> for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Low latency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bandwidth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NOT</a:t>
            </a:r>
            <a:r>
              <a:rPr lang="en-US" dirty="0">
                <a:solidFill>
                  <a:schemeClr val="tx1"/>
                </a:solidFill>
              </a:rPr>
              <a:t> simplicity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Close up of dart board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9" r="11339"/>
          <a:stretch/>
        </p:blipFill>
        <p:spPr>
          <a:xfrm>
            <a:off x="5724456" y="907695"/>
            <a:ext cx="6115187" cy="5271711"/>
          </a:xfrm>
          <a:prstGeom prst="hexagon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9146A1-ECCE-6493-9607-8FAE93AB3AD3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</a:t>
            </a:r>
            <a:r>
              <a:rPr lang="en-US" sz="3200" b="1" dirty="0">
                <a:solidFill>
                  <a:schemeClr val="accent2"/>
                </a:solidFill>
              </a:rPr>
              <a:t>AXI4</a:t>
            </a:r>
          </a:p>
        </p:txBody>
      </p:sp>
    </p:spTree>
    <p:extLst>
      <p:ext uri="{BB962C8B-B14F-4D97-AF65-F5344CB8AC3E}">
        <p14:creationId xmlns:p14="http://schemas.microsoft.com/office/powerpoint/2010/main" val="146103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40866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Concept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5 Channels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Each channel has </a:t>
            </a:r>
            <a:r>
              <a:rPr lang="en-US" dirty="0" err="1"/>
              <a:t>xREADY</a:t>
            </a:r>
            <a:r>
              <a:rPr lang="en-US" dirty="0"/>
              <a:t>/</a:t>
            </a:r>
            <a:r>
              <a:rPr lang="en-US" dirty="0" err="1"/>
              <a:t>xVALID</a:t>
            </a:r>
            <a:r>
              <a:rPr lang="en-US" dirty="0"/>
              <a:t> handshaking (analog to AXI4-Stream)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921976-324E-851F-4202-D82A3E94C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845" y="3157334"/>
            <a:ext cx="4872310" cy="291737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4173203-4AEF-5EDD-DAB6-73B48ABC7F59}"/>
              </a:ext>
            </a:extLst>
          </p:cNvPr>
          <p:cNvSpPr/>
          <p:nvPr/>
        </p:nvSpPr>
        <p:spPr>
          <a:xfrm>
            <a:off x="5204517" y="3210713"/>
            <a:ext cx="1780674" cy="4606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D259E0-6831-A3AC-48E7-47E65CCC6274}"/>
              </a:ext>
            </a:extLst>
          </p:cNvPr>
          <p:cNvSpPr/>
          <p:nvPr/>
        </p:nvSpPr>
        <p:spPr>
          <a:xfrm>
            <a:off x="5204517" y="3722676"/>
            <a:ext cx="1780674" cy="4606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26A80E-1037-FB24-8092-C7660A04AF1B}"/>
              </a:ext>
            </a:extLst>
          </p:cNvPr>
          <p:cNvSpPr/>
          <p:nvPr/>
        </p:nvSpPr>
        <p:spPr>
          <a:xfrm>
            <a:off x="5204517" y="4262856"/>
            <a:ext cx="1780674" cy="4606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77F467-FD0C-3EC8-4AF6-4E0D1E5B0CB2}"/>
              </a:ext>
            </a:extLst>
          </p:cNvPr>
          <p:cNvSpPr/>
          <p:nvPr/>
        </p:nvSpPr>
        <p:spPr>
          <a:xfrm>
            <a:off x="5204517" y="4799122"/>
            <a:ext cx="1780674" cy="4606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422F6F-B574-AF2F-C391-C92C03CB6E6F}"/>
              </a:ext>
            </a:extLst>
          </p:cNvPr>
          <p:cNvSpPr/>
          <p:nvPr/>
        </p:nvSpPr>
        <p:spPr>
          <a:xfrm>
            <a:off x="5204517" y="5358086"/>
            <a:ext cx="1780674" cy="460637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076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89E4E14-6663-E071-A05F-7F0EFBFD774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913" y="2141043"/>
          <a:ext cx="113061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235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93073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96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7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355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18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40866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Global Signals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Present in all Channels</a:t>
            </a:r>
          </a:p>
        </p:txBody>
      </p:sp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84A4292F-09EC-6251-539A-A2C0B73F70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18622"/>
              </p:ext>
            </p:extLst>
          </p:nvPr>
        </p:nvGraphicFramePr>
        <p:xfrm>
          <a:off x="595312" y="2293443"/>
          <a:ext cx="1100137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02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1787152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853622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 (M/S)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ACLK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No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Clock, rising-edge active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ARESETn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Reset, low-active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</a:tbl>
          </a:graphicData>
        </a:graphic>
      </p:graphicFrame>
      <p:graphicFrame>
        <p:nvGraphicFramePr>
          <p:cNvPr id="8" name="Content Placeholder 12">
            <a:extLst>
              <a:ext uri="{FF2B5EF4-FFF2-40B4-BE49-F238E27FC236}">
                <a16:creationId xmlns:a16="http://schemas.microsoft.com/office/drawing/2014/main" id="{6E0AE050-34A2-F611-62A7-2B0C0DD135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535307"/>
              </p:ext>
            </p:extLst>
          </p:nvPr>
        </p:nvGraphicFramePr>
        <p:xfrm>
          <a:off x="595312" y="4104168"/>
          <a:ext cx="1100137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02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1787152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853622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 (M/S)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xID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Yes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 signal, identifies the master that requested a transaction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xValid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Handshaking signal (according to AXI4-Stream)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xReady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Handshaking signal (according to AXI4-Stream)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39954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xUser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User defined side-band signals (according to AXI4-Stream)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17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75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89E4E14-6663-E071-A05F-7F0EFBFD774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913" y="2141043"/>
          <a:ext cx="113061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235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93073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96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7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355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19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40866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Read/Write Address Channel</a:t>
            </a:r>
          </a:p>
        </p:txBody>
      </p:sp>
      <p:graphicFrame>
        <p:nvGraphicFramePr>
          <p:cNvPr id="6" name="Content Placeholder 12">
            <a:extLst>
              <a:ext uri="{FF2B5EF4-FFF2-40B4-BE49-F238E27FC236}">
                <a16:creationId xmlns:a16="http://schemas.microsoft.com/office/drawing/2014/main" id="{A7EB4AFE-367F-719D-8FD4-DE9C3C2D07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876294"/>
              </p:ext>
            </p:extLst>
          </p:nvPr>
        </p:nvGraphicFramePr>
        <p:xfrm>
          <a:off x="595312" y="2293443"/>
          <a:ext cx="11001376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02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1787152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853622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 (M/S)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xADDR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No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Address to access (for bursts: first address)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xLEN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Burst length </a:t>
                      </a:r>
                      <a:r>
                        <a:rPr lang="en-US" sz="1400" b="1" dirty="0"/>
                        <a:t>minus 1 </a:t>
                      </a:r>
                      <a:r>
                        <a:rPr lang="en-US" sz="1400" dirty="0"/>
                        <a:t>(e.g. 4 = burst of 5 beats)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xSIZE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Bytes per beat in </a:t>
                      </a:r>
                      <a:r>
                        <a:rPr lang="en-US" sz="1400" b="1" dirty="0"/>
                        <a:t>2</a:t>
                      </a:r>
                      <a:r>
                        <a:rPr lang="en-US" sz="1400" b="1" baseline="30000" dirty="0"/>
                        <a:t>x</a:t>
                      </a:r>
                      <a:r>
                        <a:rPr lang="en-US" sz="1400" dirty="0"/>
                        <a:t> bytes (e.g. 2 = 4 bytes) – </a:t>
                      </a:r>
                      <a:r>
                        <a:rPr lang="en-US" sz="1400" b="1" dirty="0"/>
                        <a:t>If != data width -&gt; </a:t>
                      </a:r>
                      <a:r>
                        <a:rPr lang="en-US" sz="1400" b="1" i="1" dirty="0"/>
                        <a:t>Narrow Burst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2171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xBURST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Burst type (</a:t>
                      </a:r>
                      <a:r>
                        <a:rPr lang="en-US" sz="1400" b="1" dirty="0"/>
                        <a:t>incrementing, fixed or wrapping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972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xLOCK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Atomic access control, </a:t>
                      </a:r>
                      <a:r>
                        <a:rPr lang="en-US" sz="1400" b="1" dirty="0"/>
                        <a:t>out of scope </a:t>
                      </a:r>
                      <a:r>
                        <a:rPr lang="en-US" sz="1400" b="0" dirty="0"/>
                        <a:t>for this presentation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3965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xCACHE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Cache control, </a:t>
                      </a:r>
                      <a:r>
                        <a:rPr lang="en-US" sz="1400" b="1" dirty="0"/>
                        <a:t>out of scope </a:t>
                      </a:r>
                      <a:r>
                        <a:rPr lang="en-US" sz="1400" b="0" dirty="0"/>
                        <a:t>for this presentation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905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xPROT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Used for security control, </a:t>
                      </a:r>
                      <a:r>
                        <a:rPr lang="en-US" sz="1400" b="1" dirty="0"/>
                        <a:t>out of scope </a:t>
                      </a:r>
                      <a:r>
                        <a:rPr lang="en-US" sz="1400" b="0" dirty="0"/>
                        <a:t>for this presentation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99566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xQOS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Quality of service, </a:t>
                      </a:r>
                      <a:r>
                        <a:rPr lang="en-US" sz="1400" b="1" dirty="0"/>
                        <a:t>out of scope </a:t>
                      </a:r>
                      <a:r>
                        <a:rPr lang="en-US" sz="1400" b="0" dirty="0"/>
                        <a:t>for this presentation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177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xREGION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For handling of multiple logical interfaces in one physical IF, </a:t>
                      </a:r>
                      <a:r>
                        <a:rPr lang="en-US" sz="1400" b="1" dirty="0"/>
                        <a:t>out of scope </a:t>
                      </a:r>
                      <a:r>
                        <a:rPr lang="en-US" sz="1400" b="0" dirty="0"/>
                        <a:t>for this presentation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777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90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3DF369D-9146-4198-CC4E-DC5B7BE9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ED1C1D8-8450-EB01-3A20-2DF3D287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57B2F3E-99F0-4FBF-4B5E-9D6AC4BAA8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AXI Protocols</a:t>
            </a:r>
          </a:p>
          <a:p>
            <a:r>
              <a:rPr lang="en-US" dirty="0"/>
              <a:t>Pitfalls </a:t>
            </a:r>
          </a:p>
          <a:p>
            <a:r>
              <a:rPr lang="en-US" dirty="0"/>
              <a:t>Custom AXI Logic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90FD70-A51E-55B5-82DD-9AFAEFDC7D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04</a:t>
            </a:r>
          </a:p>
          <a:p>
            <a:r>
              <a:rPr lang="en-US" dirty="0"/>
              <a:t>07</a:t>
            </a:r>
          </a:p>
          <a:p>
            <a:r>
              <a:rPr lang="en-US" dirty="0"/>
              <a:t>33</a:t>
            </a:r>
          </a:p>
          <a:p>
            <a:r>
              <a:rPr lang="en-US" dirty="0"/>
              <a:t>53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3C879E-1A52-045D-8E7B-71266FC652DE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333637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89E4E14-6663-E071-A05F-7F0EFBFD774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913" y="2141043"/>
          <a:ext cx="113061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235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93073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96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7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355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20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40866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Write Data Channel</a:t>
            </a: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Read Data Channel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Write Response Channel</a:t>
            </a:r>
          </a:p>
        </p:txBody>
      </p:sp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84A4292F-09EC-6251-539A-A2C0B73F70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0963342"/>
              </p:ext>
            </p:extLst>
          </p:nvPr>
        </p:nvGraphicFramePr>
        <p:xfrm>
          <a:off x="595312" y="2170074"/>
          <a:ext cx="1100137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02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1787152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853622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 (M/S)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WSTRB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Yes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Byte-enable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WDATA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Write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WLAST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One packet per AW command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47883"/>
                  </a:ext>
                </a:extLst>
              </a:tr>
            </a:tbl>
          </a:graphicData>
        </a:graphic>
      </p:graphicFrame>
      <p:graphicFrame>
        <p:nvGraphicFramePr>
          <p:cNvPr id="8" name="Content Placeholder 12">
            <a:extLst>
              <a:ext uri="{FF2B5EF4-FFF2-40B4-BE49-F238E27FC236}">
                <a16:creationId xmlns:a16="http://schemas.microsoft.com/office/drawing/2014/main" id="{6E0AE050-34A2-F611-62A7-2B0C0DD135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835300"/>
              </p:ext>
            </p:extLst>
          </p:nvPr>
        </p:nvGraphicFramePr>
        <p:xfrm>
          <a:off x="595312" y="3857429"/>
          <a:ext cx="1100137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02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1787152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853622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 (M/S)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/>
                        <a:t>RDATA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No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Read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RRESP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Read response (signal errors if any)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RLAST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Yes /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One packet per AR command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3995405"/>
                  </a:ext>
                </a:extLst>
              </a:tr>
            </a:tbl>
          </a:graphicData>
        </a:graphic>
      </p:graphicFrame>
      <p:graphicFrame>
        <p:nvGraphicFramePr>
          <p:cNvPr id="6" name="Content Placeholder 12">
            <a:extLst>
              <a:ext uri="{FF2B5EF4-FFF2-40B4-BE49-F238E27FC236}">
                <a16:creationId xmlns:a16="http://schemas.microsoft.com/office/drawing/2014/main" id="{FC4A442A-D225-A9A8-DC4E-85CE557630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1144056"/>
              </p:ext>
            </p:extLst>
          </p:nvPr>
        </p:nvGraphicFramePr>
        <p:xfrm>
          <a:off x="595312" y="5637100"/>
          <a:ext cx="1100137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02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1787152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853622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 (M/S)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/>
                        <a:t>BRESP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Write response (signal errors if any)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00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 Write Transaction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32-bit access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Write to 0xABCD0000</a:t>
            </a:r>
          </a:p>
        </p:txBody>
      </p:sp>
      <p:pic>
        <p:nvPicPr>
          <p:cNvPr id="2" name="Graphic 19">
            <a:extLst>
              <a:ext uri="{FF2B5EF4-FFF2-40B4-BE49-F238E27FC236}">
                <a16:creationId xmlns:a16="http://schemas.microsoft.com/office/drawing/2014/main" id="{42C2D004-3569-42F9-5C25-AB73E943CC6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757677" y="2218054"/>
            <a:ext cx="7133478" cy="391471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547FD2D-6520-6B3B-DAD1-5E091C86B33D}"/>
              </a:ext>
            </a:extLst>
          </p:cNvPr>
          <p:cNvSpPr/>
          <p:nvPr/>
        </p:nvSpPr>
        <p:spPr>
          <a:xfrm>
            <a:off x="6694592" y="2474631"/>
            <a:ext cx="767460" cy="1639004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D8BFD-E66A-78FD-3108-825D10B317F9}"/>
              </a:ext>
            </a:extLst>
          </p:cNvPr>
          <p:cNvSpPr/>
          <p:nvPr/>
        </p:nvSpPr>
        <p:spPr>
          <a:xfrm>
            <a:off x="8771326" y="4039736"/>
            <a:ext cx="767460" cy="1050448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03AB58-A8C1-4FCA-B0E3-D294C7BB14FA}"/>
              </a:ext>
            </a:extLst>
          </p:cNvPr>
          <p:cNvSpPr/>
          <p:nvPr/>
        </p:nvSpPr>
        <p:spPr>
          <a:xfrm>
            <a:off x="9815247" y="5365844"/>
            <a:ext cx="767460" cy="87118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985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07407E-6 L 0.08268 0.0020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7" grpId="0" animBg="1"/>
      <p:bldP spid="7" grpId="1" animBg="1"/>
      <p:bldP spid="9" grpId="0" animBg="1"/>
      <p:bldP spid="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 Write Transaction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16-bit access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Write to 0xABCD0001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Unaligned</a:t>
            </a:r>
          </a:p>
        </p:txBody>
      </p:sp>
      <p:pic>
        <p:nvPicPr>
          <p:cNvPr id="2" name="Graphic 19">
            <a:extLst>
              <a:ext uri="{FF2B5EF4-FFF2-40B4-BE49-F238E27FC236}">
                <a16:creationId xmlns:a16="http://schemas.microsoft.com/office/drawing/2014/main" id="{42C2D004-3569-42F9-5C25-AB73E943CC6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757677" y="2218054"/>
            <a:ext cx="7133478" cy="391471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E97354A-03E5-DF73-217C-793494B2AADE}"/>
              </a:ext>
            </a:extLst>
          </p:cNvPr>
          <p:cNvSpPr/>
          <p:nvPr/>
        </p:nvSpPr>
        <p:spPr>
          <a:xfrm>
            <a:off x="7724268" y="4044123"/>
            <a:ext cx="767460" cy="1421805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7DBD3E-0D2F-ED88-C0AA-9C55B7A08FFE}"/>
              </a:ext>
            </a:extLst>
          </p:cNvPr>
          <p:cNvSpPr/>
          <p:nvPr/>
        </p:nvSpPr>
        <p:spPr>
          <a:xfrm>
            <a:off x="8259535" y="4824486"/>
            <a:ext cx="767460" cy="272954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59ECEF-1EB9-A910-0316-5061ED83ED0C}"/>
              </a:ext>
            </a:extLst>
          </p:cNvPr>
          <p:cNvSpPr/>
          <p:nvPr/>
        </p:nvSpPr>
        <p:spPr>
          <a:xfrm>
            <a:off x="7094925" y="3016181"/>
            <a:ext cx="984549" cy="272954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1320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96296E-6 L 0.08269 0.0020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2" grpId="0" animBg="1"/>
      <p:bldP spid="1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 Read Transaction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Reads are always full-width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Read from 0xABCD0000</a:t>
            </a:r>
          </a:p>
        </p:txBody>
      </p:sp>
      <p:pic>
        <p:nvPicPr>
          <p:cNvPr id="7" name="Graphic 21">
            <a:extLst>
              <a:ext uri="{FF2B5EF4-FFF2-40B4-BE49-F238E27FC236}">
                <a16:creationId xmlns:a16="http://schemas.microsoft.com/office/drawing/2014/main" id="{A5910483-BD65-3CBA-ACC0-97525508C11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103593" y="2636415"/>
            <a:ext cx="7709833" cy="338480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97354A-03E5-DF73-217C-793494B2AADE}"/>
              </a:ext>
            </a:extLst>
          </p:cNvPr>
          <p:cNvSpPr/>
          <p:nvPr/>
        </p:nvSpPr>
        <p:spPr>
          <a:xfrm>
            <a:off x="6188895" y="2913798"/>
            <a:ext cx="767460" cy="1777986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59ECEF-1EB9-A910-0316-5061ED83ED0C}"/>
              </a:ext>
            </a:extLst>
          </p:cNvPr>
          <p:cNvSpPr/>
          <p:nvPr/>
        </p:nvSpPr>
        <p:spPr>
          <a:xfrm>
            <a:off x="8368172" y="4615055"/>
            <a:ext cx="984549" cy="1499141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307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08268 0.0020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2" grpId="0" animBg="1"/>
      <p:bldP spid="12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22">
            <a:extLst>
              <a:ext uri="{FF2B5EF4-FFF2-40B4-BE49-F238E27FC236}">
                <a16:creationId xmlns:a16="http://schemas.microsoft.com/office/drawing/2014/main" id="{38FCBCEC-4995-7D48-1695-CF7E1FC81A8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345902" y="3367535"/>
            <a:ext cx="7837222" cy="2988771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 Burst Write Transaction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0x11111111 &gt; 0xABCD0000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0x22222222 &gt; 0xABCD0004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0x33333333 &gt; 0xABCD0008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97354A-03E5-DF73-217C-793494B2AADE}"/>
              </a:ext>
            </a:extLst>
          </p:cNvPr>
          <p:cNvSpPr/>
          <p:nvPr/>
        </p:nvSpPr>
        <p:spPr>
          <a:xfrm>
            <a:off x="4565176" y="4748500"/>
            <a:ext cx="661690" cy="107227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59ECEF-1EB9-A910-0316-5061ED83ED0C}"/>
              </a:ext>
            </a:extLst>
          </p:cNvPr>
          <p:cNvSpPr/>
          <p:nvPr/>
        </p:nvSpPr>
        <p:spPr>
          <a:xfrm>
            <a:off x="3691719" y="4551529"/>
            <a:ext cx="1644556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A7609C-DBED-5BCF-3A83-62E1C1836B20}"/>
              </a:ext>
            </a:extLst>
          </p:cNvPr>
          <p:cNvSpPr/>
          <p:nvPr/>
        </p:nvSpPr>
        <p:spPr>
          <a:xfrm>
            <a:off x="3691719" y="4149381"/>
            <a:ext cx="1644556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53FB04-67CB-F500-A5AA-C9370A3ED437}"/>
              </a:ext>
            </a:extLst>
          </p:cNvPr>
          <p:cNvSpPr/>
          <p:nvPr/>
        </p:nvSpPr>
        <p:spPr>
          <a:xfrm>
            <a:off x="8538568" y="5759355"/>
            <a:ext cx="694142" cy="596995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24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06524 0.00162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5" y="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24 0.00162 L 0.13242 0.00255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242 0.00255 L 0.19792 0.00162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8" y="-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92 0.00162 L 0.26172 0.0016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  <p:bldP spid="10" grpId="4" animBg="1"/>
      <p:bldP spid="10" grpId="5" animBg="1"/>
      <p:bldP spid="12" grpId="0" animBg="1"/>
      <p:bldP spid="12" grpId="1" animBg="1"/>
      <p:bldP spid="9" grpId="0" animBg="1"/>
      <p:bldP spid="9" grpId="1" animBg="1"/>
      <p:bldP spid="11" grpId="0" animBg="1"/>
      <p:bldP spid="1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30">
            <a:extLst>
              <a:ext uri="{FF2B5EF4-FFF2-40B4-BE49-F238E27FC236}">
                <a16:creationId xmlns:a16="http://schemas.microsoft.com/office/drawing/2014/main" id="{B3DE0995-6C5B-7CE8-595D-E3F3D7211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326697" y="3349806"/>
            <a:ext cx="8667750" cy="240030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 Burst Read Transaction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0x11111111 &lt; 0xABCD0000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0x22222222 &lt; 0xABCD0004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0x33333333 &lt; 0xABCD0008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97354A-03E5-DF73-217C-793494B2AADE}"/>
              </a:ext>
            </a:extLst>
          </p:cNvPr>
          <p:cNvSpPr/>
          <p:nvPr/>
        </p:nvSpPr>
        <p:spPr>
          <a:xfrm>
            <a:off x="6194037" y="4748500"/>
            <a:ext cx="661690" cy="107227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59ECEF-1EB9-A910-0316-5061ED83ED0C}"/>
              </a:ext>
            </a:extLst>
          </p:cNvPr>
          <p:cNvSpPr/>
          <p:nvPr/>
        </p:nvSpPr>
        <p:spPr>
          <a:xfrm>
            <a:off x="3691719" y="4551529"/>
            <a:ext cx="1644556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A7609C-DBED-5BCF-3A83-62E1C1836B20}"/>
              </a:ext>
            </a:extLst>
          </p:cNvPr>
          <p:cNvSpPr/>
          <p:nvPr/>
        </p:nvSpPr>
        <p:spPr>
          <a:xfrm>
            <a:off x="3691719" y="4149381"/>
            <a:ext cx="1644556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356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3.7037E-7 L 0.06524 0.00162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5" y="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23 0.00162 L 0.13242 0.00255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242 0.00255 L 0.19791 0.00162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8" y="-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91 0.00162 L 0.26172 0.0016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  <p:bldP spid="10" grpId="4" animBg="1"/>
      <p:bldP spid="10" grpId="5" animBg="1"/>
      <p:bldP spid="12" grpId="0" animBg="1"/>
      <p:bldP spid="12" grpId="1" animBg="1"/>
      <p:bldP spid="9" grpId="0" animBg="1"/>
      <p:bldP spid="9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 Pipelined Transactions</a:t>
            </a:r>
          </a:p>
        </p:txBody>
      </p:sp>
      <p:pic>
        <p:nvPicPr>
          <p:cNvPr id="7" name="Graphic 31">
            <a:extLst>
              <a:ext uri="{FF2B5EF4-FFF2-40B4-BE49-F238E27FC236}">
                <a16:creationId xmlns:a16="http://schemas.microsoft.com/office/drawing/2014/main" id="{C5E1AB64-D566-A1B8-894C-4E878AC4D84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40114" y="2417482"/>
            <a:ext cx="10511772" cy="36386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DA7609C-DBED-5BCF-3A83-62E1C1836B20}"/>
              </a:ext>
            </a:extLst>
          </p:cNvPr>
          <p:cNvSpPr/>
          <p:nvPr/>
        </p:nvSpPr>
        <p:spPr>
          <a:xfrm>
            <a:off x="4391373" y="3017626"/>
            <a:ext cx="1095027" cy="2489555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F4FBEE-26A8-3F97-E8D2-39924E98C2F3}"/>
              </a:ext>
            </a:extLst>
          </p:cNvPr>
          <p:cNvSpPr/>
          <p:nvPr/>
        </p:nvSpPr>
        <p:spPr>
          <a:xfrm>
            <a:off x="7252336" y="3738077"/>
            <a:ext cx="2040737" cy="2489555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BEB09D-96E0-8345-A8D1-3570A8C47EA9}"/>
              </a:ext>
            </a:extLst>
          </p:cNvPr>
          <p:cNvCxnSpPr/>
          <p:nvPr/>
        </p:nvCxnSpPr>
        <p:spPr>
          <a:xfrm>
            <a:off x="9279323" y="2444759"/>
            <a:ext cx="0" cy="36391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64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8" grpId="0" animBg="1"/>
      <p:bldP spid="8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Concurrent Read &amp; Write</a:t>
            </a:r>
          </a:p>
        </p:txBody>
      </p:sp>
      <p:pic>
        <p:nvPicPr>
          <p:cNvPr id="2" name="Graphic 32">
            <a:extLst>
              <a:ext uri="{FF2B5EF4-FFF2-40B4-BE49-F238E27FC236}">
                <a16:creationId xmlns:a16="http://schemas.microsoft.com/office/drawing/2014/main" id="{008C9270-47AC-041C-8881-271FBDE7507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286672" y="1424236"/>
            <a:ext cx="5256584" cy="500016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DA7609C-DBED-5BCF-3A83-62E1C1836B20}"/>
              </a:ext>
            </a:extLst>
          </p:cNvPr>
          <p:cNvSpPr/>
          <p:nvPr/>
        </p:nvSpPr>
        <p:spPr>
          <a:xfrm>
            <a:off x="6240780" y="1546966"/>
            <a:ext cx="990600" cy="2489555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57F2FC-D0D1-F81F-3EE9-F999616FC5BD}"/>
              </a:ext>
            </a:extLst>
          </p:cNvPr>
          <p:cNvSpPr/>
          <p:nvPr/>
        </p:nvSpPr>
        <p:spPr>
          <a:xfrm>
            <a:off x="7048500" y="3680566"/>
            <a:ext cx="990600" cy="2489555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9266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Important Rules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No bursts across 4kB boundaries</a:t>
            </a:r>
            <a:endParaRPr lang="en-US" dirty="0">
              <a:solidFill>
                <a:schemeClr val="tx1"/>
              </a:solidFill>
            </a:endParaRP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R-packets must match ARSIZE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Even in case of errors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 possibility to abort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W-packets must match AWSIZE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 possibility to abort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B/R required for every AW/AR command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A whistle hanging on a wall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0" r="6337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845C6E-A799-E8CF-6A05-CD449057644A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</p:spTree>
    <p:extLst>
      <p:ext uri="{BB962C8B-B14F-4D97-AF65-F5344CB8AC3E}">
        <p14:creationId xmlns:p14="http://schemas.microsoft.com/office/powerpoint/2010/main" val="362697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is Skipped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Cache control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Exclusive/atomic </a:t>
            </a:r>
            <a:r>
              <a:rPr lang="en-US" dirty="0"/>
              <a:t>a</a:t>
            </a:r>
            <a:r>
              <a:rPr lang="en-US" dirty="0">
                <a:solidFill>
                  <a:schemeClr val="tx1"/>
                </a:solidFill>
              </a:rPr>
              <a:t>ccess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Transfer ordering scheme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Access protection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Narrow bursts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Wrapping bursts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Big and small arrows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" r="22259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AXI4</a:t>
            </a:r>
          </a:p>
        </p:txBody>
      </p:sp>
    </p:spTree>
    <p:extLst>
      <p:ext uri="{BB962C8B-B14F-4D97-AF65-F5344CB8AC3E}">
        <p14:creationId xmlns:p14="http://schemas.microsoft.com/office/powerpoint/2010/main" val="85100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3DF369D-9146-4198-CC4E-DC5B7BE9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ED1C1D8-8450-EB01-3A20-2DF3D287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57B2F3E-99F0-4FBF-4B5E-9D6AC4BAA8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Introduction</a:t>
            </a:r>
          </a:p>
          <a:p>
            <a:r>
              <a:rPr lang="en-US" dirty="0"/>
              <a:t>AXI Protocols</a:t>
            </a:r>
          </a:p>
          <a:p>
            <a:r>
              <a:rPr lang="en-US" dirty="0"/>
              <a:t>Pitfalls </a:t>
            </a:r>
          </a:p>
          <a:p>
            <a:r>
              <a:rPr lang="en-US" dirty="0"/>
              <a:t>Custom AXI Logic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90FD70-A51E-55B5-82DD-9AFAEFDC7D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04</a:t>
            </a:r>
          </a:p>
          <a:p>
            <a:r>
              <a:rPr lang="en-US" dirty="0"/>
              <a:t>07</a:t>
            </a:r>
          </a:p>
          <a:p>
            <a:r>
              <a:rPr lang="en-US" dirty="0"/>
              <a:t>33</a:t>
            </a:r>
          </a:p>
          <a:p>
            <a:r>
              <a:rPr lang="en-US" dirty="0"/>
              <a:t>53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3C879E-1A52-045D-8E7B-71266FC652DE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24111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89E4E14-6663-E071-A05F-7F0EFBFD774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913" y="2141043"/>
          <a:ext cx="113061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235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93073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96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7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355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30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</a:t>
            </a:r>
            <a:r>
              <a:rPr lang="en-US" sz="3200" b="1" dirty="0">
                <a:solidFill>
                  <a:schemeClr val="accent2"/>
                </a:solidFill>
              </a:rPr>
              <a:t>AXI4-Lite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40866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AXI4 is Overkill for Simple Peripherals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AXI4-Lite is simplified (e.g. no burst access)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AXI4 signals below are omitted</a:t>
            </a:r>
          </a:p>
        </p:txBody>
      </p:sp>
      <p:graphicFrame>
        <p:nvGraphicFramePr>
          <p:cNvPr id="6" name="Content Placeholder 12">
            <a:extLst>
              <a:ext uri="{FF2B5EF4-FFF2-40B4-BE49-F238E27FC236}">
                <a16:creationId xmlns:a16="http://schemas.microsoft.com/office/drawing/2014/main" id="{A7EB4AFE-367F-719D-8FD4-DE9C3C2D07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7189630"/>
              </p:ext>
            </p:extLst>
          </p:nvPr>
        </p:nvGraphicFramePr>
        <p:xfrm>
          <a:off x="595312" y="3017343"/>
          <a:ext cx="10766108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7917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9608191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Reason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xID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 transactions MUST happened in order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AxLEN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 bursts supported, only single word transactions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AxSIZE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/>
                        <a:t>All transactions have the same width as the data bus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2171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AxBURST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 bursts supported, only single word transactions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972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AxLOCK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 atomic accesses supported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3965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AxCACHE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 cache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905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AxPROT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 access protection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99566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AxQOS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 quality of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177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AxREGION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Only one region per slave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77719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 err="1"/>
                        <a:t>xLAST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 bursts supported, only single word transactions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543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633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Predecessor of AXI4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Very similar to AXI4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Burst size limited to 16 (instead of 256)</a:t>
            </a:r>
            <a:endParaRPr lang="en-US" dirty="0">
              <a:solidFill>
                <a:schemeClr val="tx1"/>
              </a:solidFill>
            </a:endParaRP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Minor modifications like: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Changed cache signaling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Changed atomic/exclusive access signaling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Region signaling not present in AXI3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…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AXI3 is still used in PS interconnects for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Zynq-7000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Zynq-UltraScale+ MPSoC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Reduce burst size for accesses from PL to PS!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6309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Assorted cassette tapes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1" r="11281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</a:t>
            </a:r>
            <a:r>
              <a:rPr lang="en-US" sz="3200" b="1" dirty="0">
                <a:solidFill>
                  <a:schemeClr val="accent2"/>
                </a:solidFill>
              </a:rPr>
              <a:t>AXI3</a:t>
            </a:r>
          </a:p>
        </p:txBody>
      </p:sp>
    </p:spTree>
    <p:extLst>
      <p:ext uri="{BB962C8B-B14F-4D97-AF65-F5344CB8AC3E}">
        <p14:creationId xmlns:p14="http://schemas.microsoft.com/office/powerpoint/2010/main" val="333991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3DF369D-9146-4198-CC4E-DC5B7BE9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ED1C1D8-8450-EB01-3A20-2DF3D287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57B2F3E-99F0-4FBF-4B5E-9D6AC4BAA8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AXI Protocols</a:t>
            </a:r>
          </a:p>
          <a:p>
            <a:r>
              <a:rPr lang="en-US" b="1" dirty="0"/>
              <a:t>Pitfalls</a:t>
            </a:r>
            <a:r>
              <a:rPr lang="en-US" dirty="0"/>
              <a:t> </a:t>
            </a:r>
          </a:p>
          <a:p>
            <a:r>
              <a:rPr lang="en-US" dirty="0"/>
              <a:t>Custom AXI Logic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90FD70-A51E-55B5-82DD-9AFAEFDC7D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04</a:t>
            </a:r>
          </a:p>
          <a:p>
            <a:r>
              <a:rPr lang="en-US" dirty="0"/>
              <a:t>07</a:t>
            </a:r>
          </a:p>
          <a:p>
            <a:r>
              <a:rPr lang="en-US" dirty="0"/>
              <a:t>33</a:t>
            </a:r>
          </a:p>
          <a:p>
            <a:r>
              <a:rPr lang="en-US" dirty="0"/>
              <a:t>53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3C879E-1A52-045D-8E7B-71266FC652DE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812940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Single Interconnect Approach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Is simple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Matches table-based tools (EDK/PFD)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Wastes either resources or bandwidth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Resources waste being the default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Causes timing problems and</a:t>
            </a:r>
            <a:br>
              <a:rPr lang="en-US" dirty="0"/>
            </a:br>
            <a:r>
              <a:rPr lang="en-US" dirty="0"/>
              <a:t>congestion hotspots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Multi Interconnect Approach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Enhanced design structure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Allows for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NOC – Versal ACAP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0" r="22650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  <a:ln w="28575">
            <a:solidFill>
              <a:srgbClr val="00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</a:t>
            </a:r>
            <a:r>
              <a:rPr lang="en-US" sz="3200" b="1" dirty="0">
                <a:solidFill>
                  <a:schemeClr val="accent2"/>
                </a:solidFill>
              </a:rPr>
              <a:t>One-for-All Interconnect</a:t>
            </a:r>
          </a:p>
        </p:txBody>
      </p:sp>
    </p:spTree>
    <p:extLst>
      <p:ext uri="{BB962C8B-B14F-4D97-AF65-F5344CB8AC3E}">
        <p14:creationId xmlns:p14="http://schemas.microsoft.com/office/powerpoint/2010/main" val="57352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What’s Wrong with This?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One-for-All Interconnect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44E35D-E860-EA0B-B304-97426AF73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3325" y="2897835"/>
            <a:ext cx="6288406" cy="244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075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Boils down to This!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Wide Crossbar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Does the Memory Tester really need access to I2C?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One-for-All Interconnect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7E2F06-3BF1-A324-11CE-FF7A5A0FD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499" y="2987040"/>
            <a:ext cx="9148407" cy="3175480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9F41657-B506-0D42-E142-C4716BB52FB3}"/>
              </a:ext>
            </a:extLst>
          </p:cNvPr>
          <p:cNvSpPr txBox="1">
            <a:spLocks/>
          </p:cNvSpPr>
          <p:nvPr/>
        </p:nvSpPr>
        <p:spPr>
          <a:xfrm>
            <a:off x="4796565" y="1645680"/>
            <a:ext cx="4906994" cy="4673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10k LUT, 12.5k FF, 06:18</a:t>
            </a:r>
          </a:p>
        </p:txBody>
      </p:sp>
    </p:spTree>
    <p:extLst>
      <p:ext uri="{BB962C8B-B14F-4D97-AF65-F5344CB8AC3E}">
        <p14:creationId xmlns:p14="http://schemas.microsoft.com/office/powerpoint/2010/main" val="418944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can Split the Interconnect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Tools usually maximize bus-widths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In Vivado the width converter </a:t>
            </a:r>
            <a:br>
              <a:rPr lang="en-US" dirty="0"/>
            </a:br>
            <a:r>
              <a:rPr lang="en-US" dirty="0"/>
              <a:t>must be added manually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Saves 55% LUT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One-for-All Interconnect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AACCD8-F652-6CB6-82D7-34A340717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339" y="1737360"/>
            <a:ext cx="6077373" cy="4558030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5485A39-E9D5-D49B-FA0F-0DFFC84F9E69}"/>
              </a:ext>
            </a:extLst>
          </p:cNvPr>
          <p:cNvSpPr txBox="1">
            <a:spLocks/>
          </p:cNvSpPr>
          <p:nvPr/>
        </p:nvSpPr>
        <p:spPr>
          <a:xfrm>
            <a:off x="1160410" y="4016375"/>
            <a:ext cx="5902306" cy="4673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4.5k LUT, 5.7k FF, 04:12</a:t>
            </a:r>
          </a:p>
        </p:txBody>
      </p:sp>
    </p:spTree>
    <p:extLst>
      <p:ext uri="{BB962C8B-B14F-4D97-AF65-F5344CB8AC3E}">
        <p14:creationId xmlns:p14="http://schemas.microsoft.com/office/powerpoint/2010/main" val="241298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can Optimize Converters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Tools tend to full AXI4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Saves 62% resp. 15% of LUT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One-for-All Interconnect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A52951-D275-4FD3-5041-8675E76DA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000" y="2880000"/>
            <a:ext cx="8154162" cy="3447288"/>
          </a:xfrm>
          <a:prstGeom prst="rect">
            <a:avLst/>
          </a:prstGeom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1307E4A3-C44B-176E-E2B9-0FC961DE0F63}"/>
              </a:ext>
            </a:extLst>
          </p:cNvPr>
          <p:cNvSpPr txBox="1">
            <a:spLocks/>
          </p:cNvSpPr>
          <p:nvPr/>
        </p:nvSpPr>
        <p:spPr>
          <a:xfrm>
            <a:off x="6303706" y="2013288"/>
            <a:ext cx="6008486" cy="4673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3.8k LUT, 4.9k FF, 03:40</a:t>
            </a:r>
          </a:p>
        </p:txBody>
      </p:sp>
    </p:spTree>
    <p:extLst>
      <p:ext uri="{BB962C8B-B14F-4D97-AF65-F5344CB8AC3E}">
        <p14:creationId xmlns:p14="http://schemas.microsoft.com/office/powerpoint/2010/main" val="157642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89E4E14-6663-E071-A05F-7F0EFBFD774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913" y="2141043"/>
          <a:ext cx="113061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235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500728160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2261235">
                  <a:extLst>
                    <a:ext uri="{9D8B030D-6E8A-4147-A177-3AD203B41FA5}">
                      <a16:colId xmlns:a16="http://schemas.microsoft.com/office/drawing/2014/main" val="193073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96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7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355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5987-CA45-FD42-DB30-E4063FA3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/>
              <a:t>© Enclustra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DE8E9-8281-3E7C-50AB-0341176E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38</a:t>
            </a:fld>
            <a:endParaRPr lang="it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ACFF2-B5D0-9664-3F76-E60984FBF7A8}"/>
              </a:ext>
            </a:extLst>
          </p:cNvPr>
          <p:cNvSpPr txBox="1"/>
          <p:nvPr/>
        </p:nvSpPr>
        <p:spPr>
          <a:xfrm>
            <a:off x="442912" y="433471"/>
            <a:ext cx="7581971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</a:t>
            </a:r>
            <a:r>
              <a:rPr lang="en-US" sz="3200" b="1" dirty="0">
                <a:solidFill>
                  <a:schemeClr val="accent2"/>
                </a:solidFill>
              </a:rPr>
              <a:t>AMD Smart Connect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6FDD7FB-A919-8199-DEC3-1B865A34013B}"/>
              </a:ext>
            </a:extLst>
          </p:cNvPr>
          <p:cNvSpPr txBox="1">
            <a:spLocks/>
          </p:cNvSpPr>
          <p:nvPr/>
        </p:nvSpPr>
        <p:spPr>
          <a:xfrm>
            <a:off x="442913" y="1706400"/>
            <a:ext cx="11306175" cy="40866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Interconnect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SmartConnect</a:t>
            </a:r>
          </a:p>
        </p:txBody>
      </p:sp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84A4292F-09EC-6251-539A-A2C0B73F70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3540843"/>
              </p:ext>
            </p:extLst>
          </p:nvPr>
        </p:nvGraphicFramePr>
        <p:xfrm>
          <a:off x="595312" y="2293443"/>
          <a:ext cx="1100137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6413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43803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1119116">
                  <a:extLst>
                    <a:ext uri="{9D8B030D-6E8A-4147-A177-3AD203B41FA5}">
                      <a16:colId xmlns:a16="http://schemas.microsoft.com/office/drawing/2014/main" val="2374702835"/>
                    </a:ext>
                  </a:extLst>
                </a:gridCol>
                <a:gridCol w="7318115">
                  <a:extLst>
                    <a:ext uri="{9D8B030D-6E8A-4147-A177-3AD203B41FA5}">
                      <a16:colId xmlns:a16="http://schemas.microsoft.com/office/drawing/2014/main" val="191849254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Runtime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10.0k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06:18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4.9k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04:12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Separate 32- and 512-bit 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3.8k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4.9k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03:40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Reduce AXI4-Lite converters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857381"/>
                  </a:ext>
                </a:extLst>
              </a:tr>
            </a:tbl>
          </a:graphicData>
        </a:graphic>
      </p:graphicFrame>
      <p:graphicFrame>
        <p:nvGraphicFramePr>
          <p:cNvPr id="6" name="Content Placeholder 12">
            <a:extLst>
              <a:ext uri="{FF2B5EF4-FFF2-40B4-BE49-F238E27FC236}">
                <a16:creationId xmlns:a16="http://schemas.microsoft.com/office/drawing/2014/main" id="{73D73098-D226-2846-5954-26A95C5B07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8955227"/>
              </p:ext>
            </p:extLst>
          </p:nvPr>
        </p:nvGraphicFramePr>
        <p:xfrm>
          <a:off x="597584" y="4542000"/>
          <a:ext cx="1100137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6413">
                  <a:extLst>
                    <a:ext uri="{9D8B030D-6E8A-4147-A177-3AD203B41FA5}">
                      <a16:colId xmlns:a16="http://schemas.microsoft.com/office/drawing/2014/main" val="1389410732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1020393656"/>
                    </a:ext>
                  </a:extLst>
                </a:gridCol>
                <a:gridCol w="743803">
                  <a:extLst>
                    <a:ext uri="{9D8B030D-6E8A-4147-A177-3AD203B41FA5}">
                      <a16:colId xmlns:a16="http://schemas.microsoft.com/office/drawing/2014/main" val="2682919585"/>
                    </a:ext>
                  </a:extLst>
                </a:gridCol>
                <a:gridCol w="1119116">
                  <a:extLst>
                    <a:ext uri="{9D8B030D-6E8A-4147-A177-3AD203B41FA5}">
                      <a16:colId xmlns:a16="http://schemas.microsoft.com/office/drawing/2014/main" val="2374702835"/>
                    </a:ext>
                  </a:extLst>
                </a:gridCol>
                <a:gridCol w="7318115">
                  <a:extLst>
                    <a:ext uri="{9D8B030D-6E8A-4147-A177-3AD203B41FA5}">
                      <a16:colId xmlns:a16="http://schemas.microsoft.com/office/drawing/2014/main" val="191849254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Runtime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64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20.9k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28.8k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11:42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209% LUT usage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353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28.9k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13:04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487% LUT usage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029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US" sz="1400" dirty="0"/>
                        <a:t>Design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19.2k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27.8k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15:07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505% LUT usage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857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1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More Resource Consumption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More Performance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Especially in cases with lots of </a:t>
            </a:r>
            <a:br>
              <a:rPr lang="en-US" dirty="0"/>
            </a:br>
            <a:r>
              <a:rPr lang="en-US" dirty="0"/>
              <a:t>small transactions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MAMD instead of SAMD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Back-to-back arbitration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Cheetah running on black background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" r="4429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AMD Smart Connect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14B91A-4DB4-C516-7206-235BFBFBA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81" y="2169518"/>
            <a:ext cx="5257964" cy="69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Introduction – Communication Needs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40866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Memory Mapped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Access to registers (slow)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Access to memory (fast)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AXI3/AXI4/AXI4-Lite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Streaming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Point-to-point 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Decentral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AXI4-Stream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Events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E.g. IRQs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Not covered by AXI</a:t>
            </a:r>
          </a:p>
        </p:txBody>
      </p:sp>
      <p:pic>
        <p:nvPicPr>
          <p:cNvPr id="15" name="Picture NoHighlight">
            <a:extLst>
              <a:ext uri="{FF2B5EF4-FFF2-40B4-BE49-F238E27FC236}">
                <a16:creationId xmlns:a16="http://schemas.microsoft.com/office/drawing/2014/main" id="{10C1C243-329B-CC26-8CCD-251BCCE99A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1524" y="2520000"/>
            <a:ext cx="7266432" cy="2956560"/>
          </a:xfrm>
          <a:prstGeom prst="rect">
            <a:avLst/>
          </a:prstGeom>
        </p:spPr>
      </p:pic>
      <p:pic>
        <p:nvPicPr>
          <p:cNvPr id="27" name="Picture AXI Lite">
            <a:extLst>
              <a:ext uri="{FF2B5EF4-FFF2-40B4-BE49-F238E27FC236}">
                <a16:creationId xmlns:a16="http://schemas.microsoft.com/office/drawing/2014/main" id="{04130B59-F03C-BB36-54A7-3600C6EE9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1524" y="2520000"/>
            <a:ext cx="7266432" cy="29565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1" name="Picture MM CPU-Mem">
            <a:extLst>
              <a:ext uri="{FF2B5EF4-FFF2-40B4-BE49-F238E27FC236}">
                <a16:creationId xmlns:a16="http://schemas.microsoft.com/office/drawing/2014/main" id="{133F948D-5C6B-E22F-29BF-990991419C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1524" y="2520000"/>
            <a:ext cx="7266432" cy="29565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3" name="Picture MM ADC">
            <a:extLst>
              <a:ext uri="{FF2B5EF4-FFF2-40B4-BE49-F238E27FC236}">
                <a16:creationId xmlns:a16="http://schemas.microsoft.com/office/drawing/2014/main" id="{EC32A6C7-D11B-5B26-00B0-C342C6498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1524" y="2520000"/>
            <a:ext cx="7266432" cy="29565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5" name="Picture Streaming">
            <a:extLst>
              <a:ext uri="{FF2B5EF4-FFF2-40B4-BE49-F238E27FC236}">
                <a16:creationId xmlns:a16="http://schemas.microsoft.com/office/drawing/2014/main" id="{F6345377-96E0-78B2-152D-2AC082253A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1524" y="2520000"/>
            <a:ext cx="7266432" cy="29565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7" name="Picture Events">
            <a:extLst>
              <a:ext uri="{FF2B5EF4-FFF2-40B4-BE49-F238E27FC236}">
                <a16:creationId xmlns:a16="http://schemas.microsoft.com/office/drawing/2014/main" id="{6F5D35B0-40D6-622D-4EF5-E3599C1118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1524" y="2520000"/>
            <a:ext cx="7266432" cy="295656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7822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The NOC Exception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9F41657-B506-0D42-E142-C4716BB52FB3}"/>
              </a:ext>
            </a:extLst>
          </p:cNvPr>
          <p:cNvSpPr txBox="1">
            <a:spLocks/>
          </p:cNvSpPr>
          <p:nvPr/>
        </p:nvSpPr>
        <p:spPr>
          <a:xfrm>
            <a:off x="5220989" y="1828137"/>
            <a:ext cx="4081272" cy="4673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Font typeface="Arial" panose="020B0604020202020204" pitchFamily="34" charset="0"/>
              <a:buNone/>
              <a:defRPr sz="4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0.60k LUT, 0.85k FF, 11:04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EC33067-703E-8108-5E6C-73EECF4FA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1001" y="2375239"/>
            <a:ext cx="8154162" cy="3565160"/>
          </a:xfrm>
          <a:prstGeom prst="rect">
            <a:avLst/>
          </a:prstGeom>
        </p:spPr>
      </p:pic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7ED92CA7-BCBD-1384-E48E-86DF536CA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712997"/>
            <a:ext cx="11306175" cy="1320818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NOC is hardened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Available on AMD Versal only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“All-for-one” but super efficient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Saves 94% resp. 85% of LUT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Versal and AXI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Only SmartConnect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No basic components</a:t>
            </a:r>
          </a:p>
        </p:txBody>
      </p:sp>
    </p:spTree>
    <p:extLst>
      <p:ext uri="{BB962C8B-B14F-4D97-AF65-F5344CB8AC3E}">
        <p14:creationId xmlns:p14="http://schemas.microsoft.com/office/powerpoint/2010/main" val="197441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 not change AXI bandwidth without Packet buffers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Gained bandwidth is wasted otherwise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</a:t>
            </a:r>
            <a:r>
              <a:rPr lang="en-US" sz="3200" b="1" dirty="0">
                <a:solidFill>
                  <a:schemeClr val="accent2"/>
                </a:solidFill>
              </a:rPr>
              <a:t>Bandwidth Changes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43A707-3D7A-4569-8F49-C408EC431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000" y="2880000"/>
            <a:ext cx="10324338" cy="1450848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0D64F368-47BF-17EB-F640-88B54591A2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10683" y="4685611"/>
            <a:ext cx="4829175" cy="130016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8A1A531-1D6D-3A38-5654-B25059DD93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324790" y="4685610"/>
            <a:ext cx="4333875" cy="130016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9519118-CFC0-0037-FC08-C87C26FE787C}"/>
              </a:ext>
            </a:extLst>
          </p:cNvPr>
          <p:cNvSpPr/>
          <p:nvPr/>
        </p:nvSpPr>
        <p:spPr>
          <a:xfrm>
            <a:off x="2487396" y="398404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61BF05-BCDE-E3A6-B551-D6C4D11EEC42}"/>
              </a:ext>
            </a:extLst>
          </p:cNvPr>
          <p:cNvSpPr/>
          <p:nvPr/>
        </p:nvSpPr>
        <p:spPr>
          <a:xfrm>
            <a:off x="5850909" y="399166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455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 Buffers on High-Bandwidth Side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Compress transfers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Free time for other transactions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Pitfalls– Bandwidth Changes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9437B523-56F7-44F6-E2D9-6481B5D9B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040337" y="4685610"/>
            <a:ext cx="3343275" cy="130016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F71BD21-89D9-01BC-DDD0-30800D95BAF3}"/>
              </a:ext>
            </a:extLst>
          </p:cNvPr>
          <p:cNvSpPr/>
          <p:nvPr/>
        </p:nvSpPr>
        <p:spPr>
          <a:xfrm>
            <a:off x="2487396" y="398404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144F62-9667-B986-A3A9-30AD39822D98}"/>
              </a:ext>
            </a:extLst>
          </p:cNvPr>
          <p:cNvSpPr/>
          <p:nvPr/>
        </p:nvSpPr>
        <p:spPr>
          <a:xfrm>
            <a:off x="6987424" y="399166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9B58DC-CAF0-FB0F-1466-9F2D469B2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000" y="2880000"/>
            <a:ext cx="10324338" cy="145084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B8A04B0A-759B-253A-B615-7BCFFF282D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97706" y="4693517"/>
            <a:ext cx="4829175" cy="130016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6ECC13C-88CA-FE8D-3159-FB6B1B8862D2}"/>
              </a:ext>
            </a:extLst>
          </p:cNvPr>
          <p:cNvSpPr/>
          <p:nvPr/>
        </p:nvSpPr>
        <p:spPr>
          <a:xfrm>
            <a:off x="5357204" y="3605424"/>
            <a:ext cx="1449232" cy="774071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24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10" grpId="0" animBg="1"/>
      <p:bldP spid="10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Same for Clock Crossings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Bandwidth Changes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15DBD587-C491-E4B6-6BF4-C46FFDC5C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76225" y="4701425"/>
            <a:ext cx="5819775" cy="1300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9E0828-0FE3-2F4A-77ED-7BD6E64679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000" y="2880000"/>
            <a:ext cx="10324338" cy="14508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F51B678-5615-CC86-FABD-DF3B71158E4E}"/>
              </a:ext>
            </a:extLst>
          </p:cNvPr>
          <p:cNvSpPr/>
          <p:nvPr/>
        </p:nvSpPr>
        <p:spPr>
          <a:xfrm>
            <a:off x="2487396" y="398404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656EE7-7D91-17B9-EDA7-DB4CC054E69F}"/>
              </a:ext>
            </a:extLst>
          </p:cNvPr>
          <p:cNvSpPr/>
          <p:nvPr/>
        </p:nvSpPr>
        <p:spPr>
          <a:xfrm>
            <a:off x="5850909" y="399166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BBF8F684-FA5E-6FDF-E12E-DD51B78C2D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731908" y="4662198"/>
            <a:ext cx="4333875" cy="130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89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Same for Clock Crossings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Bandwidth Changes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15DBD587-C491-E4B6-6BF4-C46FFDC5C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76225" y="4701425"/>
            <a:ext cx="5819775" cy="130016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492D5DF-F02B-D6CF-953E-75496A9AED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000" y="2886875"/>
            <a:ext cx="10324338" cy="1450848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9437B523-56F7-44F6-E2D9-6481B5D9B8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040337" y="4685610"/>
            <a:ext cx="3343275" cy="130016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F71BD21-89D9-01BC-DDD0-30800D95BAF3}"/>
              </a:ext>
            </a:extLst>
          </p:cNvPr>
          <p:cNvSpPr/>
          <p:nvPr/>
        </p:nvSpPr>
        <p:spPr>
          <a:xfrm>
            <a:off x="2487396" y="398404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144F62-9667-B986-A3A9-30AD39822D98}"/>
              </a:ext>
            </a:extLst>
          </p:cNvPr>
          <p:cNvSpPr/>
          <p:nvPr/>
        </p:nvSpPr>
        <p:spPr>
          <a:xfrm>
            <a:off x="7001174" y="3991666"/>
            <a:ext cx="473881" cy="23201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9732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Packet Buffers Add Latency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It’s the common latency vs. bandwidth tradeoff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More open transactions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Packet Buffers May Require Resources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Usually double-buffering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2 x 4kB = 8kB = 64kb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Tools allow Configuring Buffers in AXI Infrastructure 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Clock crossings / with converters / interconnects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Does Only Apply to Interconnect Based Systems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E.g. not for point-to-point AXI4-Stream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Who else would use the freed up cycles?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Bandwidth Changes</a:t>
            </a:r>
          </a:p>
        </p:txBody>
      </p:sp>
    </p:spTree>
    <p:extLst>
      <p:ext uri="{BB962C8B-B14F-4D97-AF65-F5344CB8AC3E}">
        <p14:creationId xmlns:p14="http://schemas.microsoft.com/office/powerpoint/2010/main" val="368887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Backpressure on System Level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R backpressure must be propagated to AR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Same for B and AW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Is it obvious?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</a:t>
            </a:r>
            <a:r>
              <a:rPr lang="en-US" sz="3200" b="1" dirty="0">
                <a:solidFill>
                  <a:schemeClr val="accent2"/>
                </a:solidFill>
              </a:rPr>
              <a:t>Inter-Channel Dependencies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F27AC-EC01-6501-A01E-DADCFADD5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4134" y="2603326"/>
            <a:ext cx="4579949" cy="27423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9B3A3F-C672-DD28-3239-B32A7BA15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17" y="3429000"/>
            <a:ext cx="5063298" cy="276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During a Burst Write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no other master can access the same slave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During a Burst Read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a master can’t receive any other data</a:t>
            </a:r>
          </a:p>
          <a:p>
            <a:pPr lvl="1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Hourglass on a flat surface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4" r="11354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  <a:ln w="28575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</a:t>
            </a:r>
            <a:r>
              <a:rPr lang="en-US" sz="3200" b="1" dirty="0">
                <a:solidFill>
                  <a:schemeClr val="accent2"/>
                </a:solidFill>
              </a:rPr>
              <a:t>Stalling Others</a:t>
            </a:r>
          </a:p>
        </p:txBody>
      </p:sp>
    </p:spTree>
    <p:extLst>
      <p:ext uri="{BB962C8B-B14F-4D97-AF65-F5344CB8AC3E}">
        <p14:creationId xmlns:p14="http://schemas.microsoft.com/office/powerpoint/2010/main" val="27737577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Problem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Stalling Others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056BE0-204A-A21F-DB7E-7CD1B6643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05" y="3429000"/>
            <a:ext cx="4669888" cy="136560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A2070E3-BBD5-31DF-AD29-B8F2A326D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220000" y="2340000"/>
            <a:ext cx="6686550" cy="36004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389C196-1B1C-947B-F46B-F45E92C44F3E}"/>
              </a:ext>
            </a:extLst>
          </p:cNvPr>
          <p:cNvSpPr/>
          <p:nvPr/>
        </p:nvSpPr>
        <p:spPr>
          <a:xfrm>
            <a:off x="6556129" y="3085924"/>
            <a:ext cx="3924301" cy="262188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F1EEC1-5360-580E-F807-89B271AE0E2D}"/>
              </a:ext>
            </a:extLst>
          </p:cNvPr>
          <p:cNvSpPr/>
          <p:nvPr/>
        </p:nvSpPr>
        <p:spPr>
          <a:xfrm>
            <a:off x="6556128" y="4140224"/>
            <a:ext cx="3924301" cy="516181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001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Solution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Buffer data before initiating</a:t>
            </a:r>
            <a:br>
              <a:rPr lang="en-US" dirty="0"/>
            </a:br>
            <a:r>
              <a:rPr lang="en-US" dirty="0"/>
              <a:t>AXI Burst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Applies to W and R channels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Low-Latency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Exit strategy </a:t>
            </a:r>
            <a:r>
              <a:rPr lang="en-US" i="1" dirty="0"/>
              <a:t>Dummy Data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Exit strategy </a:t>
            </a:r>
            <a:r>
              <a:rPr lang="en-US" i="1" dirty="0"/>
              <a:t>Error Response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/>
              <a:t>No Fancy Concepts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i="1" dirty="0"/>
              <a:t>E.g. do not build a direct </a:t>
            </a:r>
            <a:br>
              <a:rPr lang="en-US" i="1" dirty="0"/>
            </a:br>
            <a:r>
              <a:rPr lang="en-US" i="1" dirty="0"/>
              <a:t>AXI/I2C bridge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Stalling Others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A2070E3-BBD5-31DF-AD29-B8F2A326D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220000" y="2340000"/>
            <a:ext cx="6686550" cy="36004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389C196-1B1C-947B-F46B-F45E92C44F3E}"/>
              </a:ext>
            </a:extLst>
          </p:cNvPr>
          <p:cNvSpPr/>
          <p:nvPr/>
        </p:nvSpPr>
        <p:spPr>
          <a:xfrm>
            <a:off x="9214338" y="3097015"/>
            <a:ext cx="1360323" cy="262188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F1EEC1-5360-580E-F807-89B271AE0E2D}"/>
              </a:ext>
            </a:extLst>
          </p:cNvPr>
          <p:cNvSpPr/>
          <p:nvPr/>
        </p:nvSpPr>
        <p:spPr>
          <a:xfrm>
            <a:off x="6556128" y="4140224"/>
            <a:ext cx="1188137" cy="516181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811261C-367A-46EA-2D80-0FEED1CB1DF6}"/>
              </a:ext>
            </a:extLst>
          </p:cNvPr>
          <p:cNvSpPr/>
          <p:nvPr/>
        </p:nvSpPr>
        <p:spPr>
          <a:xfrm>
            <a:off x="7744265" y="5678262"/>
            <a:ext cx="1582615" cy="262188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621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2" grpId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33A9D9-94C9-C880-CA62-A18A0EBA0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2E930-C9A9-3D0C-2D36-74F7CB65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2913" y="6387694"/>
            <a:ext cx="509587" cy="365125"/>
          </a:xfrm>
        </p:spPr>
        <p:txBody>
          <a:bodyPr/>
          <a:lstStyle/>
          <a:p>
            <a:fld id="{BAF1D3B1-4AAC-4B70-B648-A4627C96C33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FA2027-1C7D-109B-EB0C-7EA269F035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Before AXI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Xilinx: PLB/LMB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Altera: Avalon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ARM: AHB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Logic not portable!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AXI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Driven by ARM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SoCs made AXI an FPGA thing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De-facto industry standard</a:t>
            </a:r>
            <a:endParaRPr lang="en-US" b="1" dirty="0"/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Used in FPGA, ASIC &amp; </a:t>
            </a:r>
            <a:r>
              <a:rPr lang="en-US" dirty="0" err="1"/>
              <a:t>uC</a:t>
            </a:r>
            <a:r>
              <a:rPr lang="en-US" dirty="0"/>
              <a:t> (e.g. STM32)</a:t>
            </a:r>
          </a:p>
        </p:txBody>
      </p:sp>
      <p:pic>
        <p:nvPicPr>
          <p:cNvPr id="8" name="Picture Placeholder 7" descr="White Jigsaw puzzle on yellow color background">
            <a:extLst>
              <a:ext uri="{FF2B5EF4-FFF2-40B4-BE49-F238E27FC236}">
                <a16:creationId xmlns:a16="http://schemas.microsoft.com/office/drawing/2014/main" id="{561E3410-4C36-81E3-7799-5BBA048408C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1" r="11541"/>
          <a:stretch/>
        </p:blipFill>
        <p:spPr>
          <a:xfrm>
            <a:off x="5724456" y="907695"/>
            <a:ext cx="6115187" cy="5271711"/>
          </a:xfrm>
          <a:prstGeom prst="hexagon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D87F3C-4773-6824-4A09-C34415C2D362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Introduction – One for All</a:t>
            </a:r>
          </a:p>
        </p:txBody>
      </p:sp>
    </p:spTree>
    <p:extLst>
      <p:ext uri="{BB962C8B-B14F-4D97-AF65-F5344CB8AC3E}">
        <p14:creationId xmlns:p14="http://schemas.microsoft.com/office/powerpoint/2010/main" val="242409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Don’t Believe it Works only Because …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a simple testbench works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a test design works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the code was used before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Issues Often only Arise with …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heavy traffic load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... specific traffic shapes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Applies to …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AXI infrastructure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AXI endpoints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NOT</a:t>
            </a:r>
            <a:r>
              <a:rPr lang="en-US" dirty="0"/>
              <a:t> to fixed AXI4-Stream Pairs</a:t>
            </a:r>
          </a:p>
          <a:p>
            <a:pPr lvl="1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A close up view of a puzzle game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 r="22737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  <a:ln w="28575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</a:t>
            </a:r>
            <a:r>
              <a:rPr lang="en-US" sz="3200" b="1" dirty="0">
                <a:solidFill>
                  <a:schemeClr val="accent2"/>
                </a:solidFill>
              </a:rPr>
              <a:t>Testing Shortcuts</a:t>
            </a:r>
          </a:p>
        </p:txBody>
      </p:sp>
    </p:spTree>
    <p:extLst>
      <p:ext uri="{BB962C8B-B14F-4D97-AF65-F5344CB8AC3E}">
        <p14:creationId xmlns:p14="http://schemas.microsoft.com/office/powerpoint/2010/main" val="290255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Implementations do not 100%</a:t>
            </a:r>
            <a:br>
              <a:rPr lang="en-US" dirty="0"/>
            </a:br>
            <a:r>
              <a:rPr lang="en-US" dirty="0"/>
              <a:t>adhere to the AXI specification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Example: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Spec defines narrow bursts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This is complex (resources)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and seldom needed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Most slaves do not support narrow bursts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Nor do most interconnects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Check Limitations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… don’t waste effort on unsupported things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Woman covering eyes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5" r="5882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  <a:ln w="28575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Pitfalls – </a:t>
            </a:r>
            <a:r>
              <a:rPr lang="en-US" sz="3200" b="1" dirty="0">
                <a:solidFill>
                  <a:schemeClr val="accent2"/>
                </a:solidFill>
              </a:rPr>
              <a:t>Blindly Believe the Spec</a:t>
            </a:r>
          </a:p>
        </p:txBody>
      </p:sp>
    </p:spTree>
    <p:extLst>
      <p:ext uri="{BB962C8B-B14F-4D97-AF65-F5344CB8AC3E}">
        <p14:creationId xmlns:p14="http://schemas.microsoft.com/office/powerpoint/2010/main" val="107384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3DF369D-9146-4198-CC4E-DC5B7BE9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ED1C1D8-8450-EB01-3A20-2DF3D287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57B2F3E-99F0-4FBF-4B5E-9D6AC4BAA8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AXI Protocols</a:t>
            </a:r>
          </a:p>
          <a:p>
            <a:r>
              <a:rPr lang="en-US" dirty="0"/>
              <a:t>Pitfalls </a:t>
            </a:r>
          </a:p>
          <a:p>
            <a:r>
              <a:rPr lang="en-US" b="1" dirty="0"/>
              <a:t>Custom AXI Logic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90FD70-A51E-55B5-82DD-9AFAEFDC7D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04</a:t>
            </a:r>
          </a:p>
          <a:p>
            <a:r>
              <a:rPr lang="en-US" dirty="0"/>
              <a:t>07</a:t>
            </a:r>
          </a:p>
          <a:p>
            <a:r>
              <a:rPr lang="en-US" dirty="0"/>
              <a:t>33</a:t>
            </a:r>
          </a:p>
          <a:p>
            <a:r>
              <a:rPr lang="en-US" dirty="0"/>
              <a:t>53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3C879E-1A52-045D-8E7B-71266FC652DE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5172450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Custom AXI Logic – </a:t>
            </a:r>
            <a:r>
              <a:rPr lang="en-US" sz="3200" b="1" dirty="0">
                <a:solidFill>
                  <a:schemeClr val="accent2"/>
                </a:solidFill>
              </a:rPr>
              <a:t>Backpressure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E7CBF7-7D02-7089-186E-E0D15C01A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0" y="1836000"/>
            <a:ext cx="8976360" cy="20193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C06E97-383B-0F52-2C23-E6BDD7136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000" y="1836000"/>
            <a:ext cx="8976360" cy="20193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B3B30B-68AA-2E6A-6334-D479AE6D2B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3200" y="1836000"/>
            <a:ext cx="9067800" cy="20193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676B60E-35C2-E623-D707-CFE7E39C92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3200" y="1836000"/>
            <a:ext cx="9067800" cy="20193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9F61E98-A8AB-1054-60E6-B7C44F4616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3200" y="1836000"/>
            <a:ext cx="9067800" cy="23012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27EDDE24-85D4-91B9-AB8F-EF1FD75E9D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721219" y="4286625"/>
            <a:ext cx="5905500" cy="2000249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Problem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87689B1-A7B4-397B-C38C-A9AC507C8499}"/>
              </a:ext>
            </a:extLst>
          </p:cNvPr>
          <p:cNvSpPr/>
          <p:nvPr/>
        </p:nvSpPr>
        <p:spPr>
          <a:xfrm>
            <a:off x="6604782" y="4530375"/>
            <a:ext cx="773724" cy="90033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366288-87C7-FACF-3E62-36D29F11D643}"/>
              </a:ext>
            </a:extLst>
          </p:cNvPr>
          <p:cNvSpPr/>
          <p:nvPr/>
        </p:nvSpPr>
        <p:spPr>
          <a:xfrm>
            <a:off x="6940062" y="5430707"/>
            <a:ext cx="773724" cy="90033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F3B653-4F26-D9DB-83D2-411D74F89980}"/>
              </a:ext>
            </a:extLst>
          </p:cNvPr>
          <p:cNvSpPr/>
          <p:nvPr/>
        </p:nvSpPr>
        <p:spPr>
          <a:xfrm>
            <a:off x="7378506" y="4536521"/>
            <a:ext cx="773724" cy="90033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51A5CD-49C2-42DB-0C14-84692459A744}"/>
              </a:ext>
            </a:extLst>
          </p:cNvPr>
          <p:cNvSpPr/>
          <p:nvPr/>
        </p:nvSpPr>
        <p:spPr>
          <a:xfrm>
            <a:off x="7713786" y="5434729"/>
            <a:ext cx="773724" cy="900332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5598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Custom AXI Logic – Backpressure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Solution 1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Implement pipeline stages with two sets of registers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“Two level FIFO” behavior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397D80-B8A1-E743-8F31-A4E6DF6BE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77" y="3364081"/>
            <a:ext cx="6085721" cy="250137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039EAA5-A002-5795-2198-B6BA90952C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833194" y="2722206"/>
            <a:ext cx="5143500" cy="31432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905F17A-B1AD-4385-C461-B52D382A0156}"/>
              </a:ext>
            </a:extLst>
          </p:cNvPr>
          <p:cNvSpPr/>
          <p:nvPr/>
        </p:nvSpPr>
        <p:spPr>
          <a:xfrm>
            <a:off x="8782238" y="2978834"/>
            <a:ext cx="394654" cy="847089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10B37A-CCF2-0B0A-121F-4A39EF82B79D}"/>
              </a:ext>
            </a:extLst>
          </p:cNvPr>
          <p:cNvSpPr/>
          <p:nvPr/>
        </p:nvSpPr>
        <p:spPr>
          <a:xfrm>
            <a:off x="9176892" y="4414118"/>
            <a:ext cx="394654" cy="53943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47B7AD-1DAD-0F58-F68B-44FF2FF132E8}"/>
              </a:ext>
            </a:extLst>
          </p:cNvPr>
          <p:cNvSpPr/>
          <p:nvPr/>
        </p:nvSpPr>
        <p:spPr>
          <a:xfrm>
            <a:off x="10316054" y="3825924"/>
            <a:ext cx="394654" cy="147628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430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4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Custom AXI Logic – Backpressure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Solution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FEA728-40C9-01E6-6210-21B73B5B2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189" y="2958780"/>
            <a:ext cx="7985760" cy="2019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9ED5E7-23E0-DC61-FE60-E98A76E8F92C}"/>
              </a:ext>
            </a:extLst>
          </p:cNvPr>
          <p:cNvSpPr txBox="1"/>
          <p:nvPr/>
        </p:nvSpPr>
        <p:spPr>
          <a:xfrm>
            <a:off x="5655988" y="3531699"/>
            <a:ext cx="440012" cy="941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sz="6000" dirty="0">
                <a:solidFill>
                  <a:srgbClr val="FF0000"/>
                </a:solidFill>
              </a:rPr>
              <a:t>?</a:t>
            </a:r>
            <a:endParaRPr lang="en-CH" sz="6000" dirty="0" err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3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Custom AXI Logic – Backpressure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Solution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Backpressure FIFO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Stop sample injection when half full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Compatible with legacy processing not support backpressure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FIFO depth = 2 x 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7992ED-AA3D-34B5-4786-B8C96D441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293" y="4285755"/>
            <a:ext cx="10301357" cy="14637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7E1D31A-0477-FFFF-3B93-84BCE6D6F108}"/>
              </a:ext>
            </a:extLst>
          </p:cNvPr>
          <p:cNvSpPr/>
          <p:nvPr/>
        </p:nvSpPr>
        <p:spPr>
          <a:xfrm>
            <a:off x="2835200" y="4594100"/>
            <a:ext cx="636770" cy="802923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549A9D-8972-839F-AD39-CDB96B25F403}"/>
              </a:ext>
            </a:extLst>
          </p:cNvPr>
          <p:cNvSpPr/>
          <p:nvPr/>
        </p:nvSpPr>
        <p:spPr>
          <a:xfrm>
            <a:off x="7408345" y="4348677"/>
            <a:ext cx="1385019" cy="1323353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A9D047-02AE-EEAA-D241-438C4CCC9526}"/>
              </a:ext>
            </a:extLst>
          </p:cNvPr>
          <p:cNvSpPr/>
          <p:nvPr/>
        </p:nvSpPr>
        <p:spPr>
          <a:xfrm>
            <a:off x="4803387" y="5270568"/>
            <a:ext cx="636770" cy="346461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41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2" grpId="1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Custom AXI Logic – Backpressure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1320818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Solution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Why depth = </a:t>
            </a:r>
            <a:r>
              <a:rPr lang="en-US" b="1" dirty="0"/>
              <a:t>2</a:t>
            </a:r>
            <a:r>
              <a:rPr lang="en-US" dirty="0"/>
              <a:t> x 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After </a:t>
            </a:r>
            <a:r>
              <a:rPr lang="en-US" i="1" dirty="0" err="1"/>
              <a:t>Out_TREADY</a:t>
            </a:r>
            <a:r>
              <a:rPr lang="en-US" i="1" dirty="0"/>
              <a:t> </a:t>
            </a:r>
            <a:r>
              <a:rPr lang="en-US" dirty="0"/>
              <a:t>goes high, first </a:t>
            </a:r>
            <a:r>
              <a:rPr lang="en-US" i="1" dirty="0"/>
              <a:t>N</a:t>
            </a:r>
            <a:r>
              <a:rPr lang="en-US" dirty="0"/>
              <a:t> samples must come from FIFO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… before first data from Processing arrives at FIFO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After </a:t>
            </a:r>
            <a:r>
              <a:rPr lang="en-US" i="1" dirty="0" err="1"/>
              <a:t>Out_TREADY</a:t>
            </a:r>
            <a:r>
              <a:rPr lang="en-US" i="1" dirty="0"/>
              <a:t> </a:t>
            </a:r>
            <a:r>
              <a:rPr lang="en-US" dirty="0"/>
              <a:t>goes low, last </a:t>
            </a:r>
            <a:r>
              <a:rPr lang="en-US" i="1" dirty="0"/>
              <a:t>N</a:t>
            </a:r>
            <a:r>
              <a:rPr lang="en-US" dirty="0"/>
              <a:t> samples in processing must fit into FIFO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… before no more samples arrive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… we can’t </a:t>
            </a:r>
            <a:r>
              <a:rPr lang="en-US" dirty="0" err="1">
                <a:solidFill>
                  <a:schemeClr val="tx1"/>
                </a:solidFill>
              </a:rPr>
              <a:t>realy</a:t>
            </a:r>
            <a:r>
              <a:rPr lang="en-US" dirty="0">
                <a:solidFill>
                  <a:schemeClr val="tx1"/>
                </a:solidFill>
              </a:rPr>
              <a:t> on samples arriving (processing could be empty)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CE56DC-B687-64AA-9399-B24F76874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293" y="4285755"/>
            <a:ext cx="10301357" cy="14637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34CF402-1917-3E8E-6053-C8FFF1259E1E}"/>
              </a:ext>
            </a:extLst>
          </p:cNvPr>
          <p:cNvSpPr/>
          <p:nvPr/>
        </p:nvSpPr>
        <p:spPr>
          <a:xfrm>
            <a:off x="8491728" y="4450985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9907A5-27E6-7A7A-6F08-96543B5F6402}"/>
              </a:ext>
            </a:extLst>
          </p:cNvPr>
          <p:cNvSpPr/>
          <p:nvPr/>
        </p:nvSpPr>
        <p:spPr>
          <a:xfrm>
            <a:off x="8364728" y="4450985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DAA002-E125-DB8C-D13F-57A5CBCAEBF6}"/>
              </a:ext>
            </a:extLst>
          </p:cNvPr>
          <p:cNvSpPr/>
          <p:nvPr/>
        </p:nvSpPr>
        <p:spPr>
          <a:xfrm>
            <a:off x="8237728" y="4450985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957C80-B5DD-0B52-B0EB-AB4A887EAD73}"/>
              </a:ext>
            </a:extLst>
          </p:cNvPr>
          <p:cNvSpPr/>
          <p:nvPr/>
        </p:nvSpPr>
        <p:spPr>
          <a:xfrm>
            <a:off x="2367788" y="4450985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9CDD5C-8677-BA72-AB75-6351AA3CB820}"/>
              </a:ext>
            </a:extLst>
          </p:cNvPr>
          <p:cNvSpPr/>
          <p:nvPr/>
        </p:nvSpPr>
        <p:spPr>
          <a:xfrm>
            <a:off x="4520438" y="4450985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12986E-C021-1A32-2215-8F17E80958F9}"/>
              </a:ext>
            </a:extLst>
          </p:cNvPr>
          <p:cNvSpPr/>
          <p:nvPr/>
        </p:nvSpPr>
        <p:spPr>
          <a:xfrm>
            <a:off x="6292555" y="4450985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4CC582-1C6A-2B00-FC3D-6EBA607575E2}"/>
              </a:ext>
            </a:extLst>
          </p:cNvPr>
          <p:cNvSpPr/>
          <p:nvPr/>
        </p:nvSpPr>
        <p:spPr>
          <a:xfrm>
            <a:off x="8110728" y="4450984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1C92A-6031-AFF6-2DDA-D58902FF2CA5}"/>
              </a:ext>
            </a:extLst>
          </p:cNvPr>
          <p:cNvSpPr/>
          <p:nvPr/>
        </p:nvSpPr>
        <p:spPr>
          <a:xfrm>
            <a:off x="7978144" y="4450984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5CE518-DEA9-5B79-A83E-A3BC0675656B}"/>
              </a:ext>
            </a:extLst>
          </p:cNvPr>
          <p:cNvSpPr/>
          <p:nvPr/>
        </p:nvSpPr>
        <p:spPr>
          <a:xfrm>
            <a:off x="7845312" y="4450984"/>
            <a:ext cx="86528" cy="252583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4890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705305"/>
            <a:ext cx="5703887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U</a:t>
            </a:r>
            <a:r>
              <a:rPr lang="en-US" dirty="0"/>
              <a:t>se </a:t>
            </a:r>
            <a:r>
              <a:rPr lang="en-US" b="1" dirty="0"/>
              <a:t>S</a:t>
            </a:r>
            <a:r>
              <a:rPr lang="en-US" dirty="0"/>
              <a:t>oftware </a:t>
            </a:r>
            <a:r>
              <a:rPr lang="en-US" b="1" dirty="0" err="1"/>
              <a:t>E</a:t>
            </a:r>
            <a:r>
              <a:rPr lang="en-US" dirty="0" err="1"/>
              <a:t>xistingly</a:t>
            </a:r>
            <a:endParaRPr lang="en-US" dirty="0"/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AXI Master/Slave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 IP provided by vendor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 HLS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 open-source implementation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Decide what you use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Get used to it and use the same again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Ensure proper verification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Plausibility review</a:t>
            </a:r>
          </a:p>
          <a:p>
            <a:pPr marL="918900" lvl="2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B436-FA04-AEB9-9C47-985E4748C2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2" name="Picture Placeholder 7" descr="Light bulb with hanging lights background">
            <a:extLst>
              <a:ext uri="{FF2B5EF4-FFF2-40B4-BE49-F238E27FC236}">
                <a16:creationId xmlns:a16="http://schemas.microsoft.com/office/drawing/2014/main" id="{88F53DC1-5A7D-7FA1-4F78-AD96D6BF8C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r="24075"/>
          <a:stretch/>
        </p:blipFill>
        <p:spPr>
          <a:xfrm>
            <a:off x="5724000" y="907695"/>
            <a:ext cx="6115187" cy="5271711"/>
          </a:xfrm>
          <a:prstGeom prst="hexagon">
            <a:avLst/>
          </a:prstGeom>
          <a:ln w="28575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598732-98C3-00FE-5B02-4D469651FFE1}"/>
              </a:ext>
            </a:extLst>
          </p:cNvPr>
          <p:cNvSpPr txBox="1"/>
          <p:nvPr/>
        </p:nvSpPr>
        <p:spPr>
          <a:xfrm>
            <a:off x="442913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Custom AXI Logic – </a:t>
            </a:r>
            <a:r>
              <a:rPr lang="en-US" sz="3200" b="1" dirty="0">
                <a:solidFill>
                  <a:schemeClr val="accent2"/>
                </a:solidFill>
              </a:rPr>
              <a:t>USE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9863D2-7F01-78FD-EBB3-21829E16E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809" y="4865459"/>
            <a:ext cx="3063897" cy="167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8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3DF369D-9146-4198-CC4E-DC5B7BE9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ED1C1D8-8450-EB01-3A20-2DF3D287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57B2F3E-99F0-4FBF-4B5E-9D6AC4BAA8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AXI Protocols</a:t>
            </a:r>
          </a:p>
          <a:p>
            <a:r>
              <a:rPr lang="en-US" dirty="0"/>
              <a:t>Pitfalls </a:t>
            </a:r>
          </a:p>
          <a:p>
            <a:r>
              <a:rPr lang="en-US" dirty="0"/>
              <a:t>Custom AXI Logic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90FD70-A51E-55B5-82DD-9AFAEFDC7D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04</a:t>
            </a:r>
          </a:p>
          <a:p>
            <a:r>
              <a:rPr lang="en-US" dirty="0"/>
              <a:t>07</a:t>
            </a:r>
          </a:p>
          <a:p>
            <a:r>
              <a:rPr lang="en-US" dirty="0"/>
              <a:t>33</a:t>
            </a:r>
          </a:p>
          <a:p>
            <a:r>
              <a:rPr lang="en-US" dirty="0"/>
              <a:t>53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3C879E-1A52-045D-8E7B-71266FC652DE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680606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3DF369D-9146-4198-CC4E-DC5B7BE9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ED1C1D8-8450-EB01-3A20-2DF3D287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57B2F3E-99F0-4FBF-4B5E-9D6AC4BAA8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b="1" dirty="0"/>
              <a:t>AXI Protocols</a:t>
            </a:r>
          </a:p>
          <a:p>
            <a:r>
              <a:rPr lang="en-US" dirty="0"/>
              <a:t>Pitfalls </a:t>
            </a:r>
          </a:p>
          <a:p>
            <a:r>
              <a:rPr lang="en-US" dirty="0"/>
              <a:t>Custom AXI Logic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90FD70-A51E-55B5-82DD-9AFAEFDC7D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04</a:t>
            </a:r>
          </a:p>
          <a:p>
            <a:r>
              <a:rPr lang="en-US" dirty="0"/>
              <a:t>07</a:t>
            </a:r>
          </a:p>
          <a:p>
            <a:r>
              <a:rPr lang="en-US" dirty="0"/>
              <a:t>33</a:t>
            </a:r>
          </a:p>
          <a:p>
            <a:r>
              <a:rPr lang="en-US" dirty="0"/>
              <a:t>53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3C879E-1A52-045D-8E7B-71266FC652DE}"/>
              </a:ext>
            </a:extLst>
          </p:cNvPr>
          <p:cNvSpPr txBox="1"/>
          <p:nvPr/>
        </p:nvSpPr>
        <p:spPr>
          <a:xfrm>
            <a:off x="442913" y="433471"/>
            <a:ext cx="6398154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21570949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EF5D69-2D07-E64C-AE2A-2FFA49B5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AA6BC-EF36-E77C-D6CB-51C204914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t>60</a:t>
            </a:fld>
            <a:endParaRPr lang="it-CH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EEAE64B-DE33-1E94-C47F-4954733543B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6" b="16436"/>
          <a:stretch/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D10B1505-F5CD-465B-20E8-5F910DA7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9C3205EC-F1B1-55D6-C5DF-99FA0C3858FB}"/>
              </a:ext>
            </a:extLst>
          </p:cNvPr>
          <p:cNvSpPr/>
          <p:nvPr/>
        </p:nvSpPr>
        <p:spPr>
          <a:xfrm>
            <a:off x="6791029" y="2289498"/>
            <a:ext cx="3095093" cy="2668184"/>
          </a:xfrm>
          <a:prstGeom prst="hexagon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494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6D4986-C9B4-9E07-CCD5-5B600954B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/>
              <a:t>© Enclustra 2023</a:t>
            </a:r>
            <a:endParaRPr lang="it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09A6A2-2522-6EBE-FCDB-B86A23C8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it-CH" smtClean="0"/>
              <a:pPr/>
              <a:t>61</a:t>
            </a:fld>
            <a:endParaRPr lang="it-CH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7132D6B-74E1-654A-54C7-AB37243DB04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7" r="21377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5EE0B00-3B11-1886-3502-3962F6B79E8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33" b="23733"/>
          <a:stretch/>
        </p:blipFill>
        <p:spPr/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0776B22-D8C7-B570-0F73-466DC69B2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You!</a:t>
            </a: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11E40520-C15B-82BE-FA46-1DA012A3C13E}"/>
              </a:ext>
            </a:extLst>
          </p:cNvPr>
          <p:cNvSpPr/>
          <p:nvPr/>
        </p:nvSpPr>
        <p:spPr>
          <a:xfrm>
            <a:off x="7003072" y="4460545"/>
            <a:ext cx="1612851" cy="1390389"/>
          </a:xfrm>
          <a:prstGeom prst="hexagon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2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</a:t>
            </a:r>
            <a:r>
              <a:rPr lang="en-US" sz="3200" b="1" dirty="0">
                <a:solidFill>
                  <a:schemeClr val="accent2"/>
                </a:solidFill>
              </a:rPr>
              <a:t>Common Properties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40866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Synchronous Protocols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Specification on a per-clock-cycle basis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No timing information like setup and hold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Endianness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Officially </a:t>
            </a:r>
            <a:r>
              <a:rPr lang="en-US" i="1" dirty="0"/>
              <a:t>byte-invariant endianness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WDATA[</a:t>
            </a:r>
            <a:r>
              <a:rPr lang="en-US" b="1" dirty="0"/>
              <a:t>7:0</a:t>
            </a:r>
            <a:r>
              <a:rPr lang="en-US" dirty="0"/>
              <a:t>] -&gt; Addr</a:t>
            </a:r>
            <a:r>
              <a:rPr lang="en-US" b="1" dirty="0"/>
              <a:t>+0</a:t>
            </a:r>
            <a:r>
              <a:rPr lang="en-US" dirty="0"/>
              <a:t>, WDATA[</a:t>
            </a:r>
            <a:r>
              <a:rPr lang="en-US" b="1" dirty="0"/>
              <a:t>15:8</a:t>
            </a:r>
            <a:r>
              <a:rPr lang="en-US" dirty="0"/>
              <a:t>] -&gt; Addr</a:t>
            </a:r>
            <a:r>
              <a:rPr lang="en-US" b="1" dirty="0"/>
              <a:t>+1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What usually is referred to as little endian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Point to Point Capability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Masters and slaves can be connected directly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480AD4-1A88-98E0-801A-B6A0119AE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6794" y="2446710"/>
            <a:ext cx="3688080" cy="260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7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Common Properties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40866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Interconnect Approach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Logic (interconnect) required for connecting multiple endpoints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Interconnect != Bus (there is logic)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Multiple transactions possible simultaneously</a:t>
            </a:r>
          </a:p>
        </p:txBody>
      </p:sp>
      <p:pic>
        <p:nvPicPr>
          <p:cNvPr id="10" name="Picture - Basic">
            <a:extLst>
              <a:ext uri="{FF2B5EF4-FFF2-40B4-BE49-F238E27FC236}">
                <a16:creationId xmlns:a16="http://schemas.microsoft.com/office/drawing/2014/main" id="{6E832F09-D70E-D4C3-C6D2-D33026BF9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0" y="3780000"/>
            <a:ext cx="9372600" cy="1954530"/>
          </a:xfrm>
          <a:prstGeom prst="rect">
            <a:avLst/>
          </a:prstGeom>
        </p:spPr>
      </p:pic>
      <p:pic>
        <p:nvPicPr>
          <p:cNvPr id="9" name="Picture - CpuMem">
            <a:extLst>
              <a:ext uri="{FF2B5EF4-FFF2-40B4-BE49-F238E27FC236}">
                <a16:creationId xmlns:a16="http://schemas.microsoft.com/office/drawing/2014/main" id="{BBD712E9-E4E1-856D-A464-7596454C9D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000" y="3780000"/>
            <a:ext cx="9372600" cy="195453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- CpuSpi">
            <a:extLst>
              <a:ext uri="{FF2B5EF4-FFF2-40B4-BE49-F238E27FC236}">
                <a16:creationId xmlns:a16="http://schemas.microsoft.com/office/drawing/2014/main" id="{1109A560-F6EA-4F94-F6B0-E6BF65138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000" y="3780000"/>
            <a:ext cx="9372600" cy="195453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- MM Both">
            <a:extLst>
              <a:ext uri="{FF2B5EF4-FFF2-40B4-BE49-F238E27FC236}">
                <a16:creationId xmlns:a16="http://schemas.microsoft.com/office/drawing/2014/main" id="{F7D30C1D-AAE5-3C18-B025-BB847EB5AB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0000" y="3780000"/>
            <a:ext cx="9372600" cy="195453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- Stream">
            <a:extLst>
              <a:ext uri="{FF2B5EF4-FFF2-40B4-BE49-F238E27FC236}">
                <a16:creationId xmlns:a16="http://schemas.microsoft.com/office/drawing/2014/main" id="{7A7A3527-192A-3F0A-234E-23E57D186E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0000" y="3780000"/>
            <a:ext cx="9372600" cy="195453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5525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C5BC8-4BA4-9AE9-5FDB-34E1CD91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Enclustra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EEC7-9466-01A2-B87C-2B89CE81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1D3B1-4AAC-4B70-B648-A4627C96C33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34438-109D-0631-55F8-75235693FD75}"/>
              </a:ext>
            </a:extLst>
          </p:cNvPr>
          <p:cNvSpPr txBox="1"/>
          <p:nvPr/>
        </p:nvSpPr>
        <p:spPr>
          <a:xfrm>
            <a:off x="442912" y="433471"/>
            <a:ext cx="8048816" cy="4742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lnSpcReduction="10000"/>
          </a:bodyPr>
          <a:lstStyle/>
          <a:p>
            <a:pPr algn="l"/>
            <a:r>
              <a:rPr lang="en-US" sz="3200" b="1" dirty="0"/>
              <a:t>AXI Protocols – </a:t>
            </a:r>
            <a:r>
              <a:rPr lang="en-US" sz="3200" b="1" dirty="0">
                <a:solidFill>
                  <a:schemeClr val="accent2"/>
                </a:solidFill>
              </a:rPr>
              <a:t>AXI4-Stream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4E9C6-2FD2-5E30-7BA2-0C63D83F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706400"/>
            <a:ext cx="11306175" cy="40866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Aim of the Protocol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Transfer data between two endpoints - </a:t>
            </a:r>
            <a:r>
              <a:rPr lang="en-US" b="1" dirty="0"/>
              <a:t>TDATA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Flow-control – </a:t>
            </a:r>
            <a:r>
              <a:rPr lang="en-US" b="1" dirty="0"/>
              <a:t>TVALID, TREADY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Support packetized data – </a:t>
            </a:r>
            <a:r>
              <a:rPr lang="en-US" b="1" dirty="0"/>
              <a:t>TLAST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Dynamic selection of destination – </a:t>
            </a:r>
            <a:r>
              <a:rPr lang="en-US" b="1" dirty="0"/>
              <a:t>TDEST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Handling multiple logical streams through one physical link – </a:t>
            </a:r>
            <a:r>
              <a:rPr lang="en-US" b="1" dirty="0"/>
              <a:t>TID</a:t>
            </a:r>
            <a:endParaRPr lang="en-US" dirty="0"/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Data alignment and dynamic bus sizing – </a:t>
            </a:r>
            <a:r>
              <a:rPr lang="en-US" b="1" dirty="0"/>
              <a:t>TKEEP, TSTRB</a:t>
            </a:r>
            <a:endParaRPr lang="en-US" dirty="0"/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en-US" dirty="0"/>
              <a:t>Handling of application specific side-band information - </a:t>
            </a:r>
            <a:r>
              <a:rPr lang="en-US" b="1" dirty="0"/>
              <a:t>TUSER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4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nclustra Master">
  <a:themeElements>
    <a:clrScheme name="ENCLUSTR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C97"/>
      </a:accent1>
      <a:accent2>
        <a:srgbClr val="EA7600"/>
      </a:accent2>
      <a:accent3>
        <a:srgbClr val="00573F"/>
      </a:accent3>
      <a:accent4>
        <a:srgbClr val="9EA2A2"/>
      </a:accent4>
      <a:accent5>
        <a:srgbClr val="B9D9EB"/>
      </a:accent5>
      <a:accent6>
        <a:srgbClr val="ADCAB8"/>
      </a:accent6>
      <a:hlink>
        <a:srgbClr val="0563C1"/>
      </a:hlink>
      <a:folHlink>
        <a:srgbClr val="954F72"/>
      </a:folHlink>
    </a:clrScheme>
    <a:fontScheme name="ENCL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2920</Words>
  <Application>Microsoft Office PowerPoint</Application>
  <PresentationFormat>Widescreen</PresentationFormat>
  <Paragraphs>906</Paragraphs>
  <Slides>61</Slides>
  <Notes>52</Notes>
  <HiddenSlides>10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6" baseType="lpstr">
      <vt:lpstr>Arial</vt:lpstr>
      <vt:lpstr>Calibri</vt:lpstr>
      <vt:lpstr>Segoe UI</vt:lpstr>
      <vt:lpstr>Wingdings</vt:lpstr>
      <vt:lpstr>Enclustra Master</vt:lpstr>
      <vt:lpstr>All About AXI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Enclustra 2023</dc:title>
  <dc:subject/>
  <dc:creator>Brett Cambria • Thrill COmmunications</dc:creator>
  <cp:keywords/>
  <dc:description/>
  <cp:lastModifiedBy>Oliver Bründler</cp:lastModifiedBy>
  <cp:revision>138</cp:revision>
  <dcterms:created xsi:type="dcterms:W3CDTF">2023-02-06T10:38:12Z</dcterms:created>
  <dcterms:modified xsi:type="dcterms:W3CDTF">2025-10-28T16:42:53Z</dcterms:modified>
  <cp:category/>
</cp:coreProperties>
</file>