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13"/>
  </p:notesMasterIdLst>
  <p:sldIdLst>
    <p:sldId id="256" r:id="rId3"/>
    <p:sldId id="257" r:id="rId4"/>
    <p:sldId id="282" r:id="rId5"/>
    <p:sldId id="274" r:id="rId6"/>
    <p:sldId id="271" r:id="rId7"/>
    <p:sldId id="278" r:id="rId8"/>
    <p:sldId id="283" r:id="rId9"/>
    <p:sldId id="269" r:id="rId10"/>
    <p:sldId id="281" r:id="rId11"/>
    <p:sldId id="273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24" d="100"/>
          <a:sy n="124" d="100"/>
        </p:scale>
        <p:origin x="115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n-US" sz="1800" b="0" strike="noStrike" spc="-1">
                <a:solidFill>
                  <a:srgbClr val="FFFFFF"/>
                </a:solidFill>
                <a:latin typeface="Constantia"/>
              </a:rPr>
              <a:t>Click to move the slide</a:t>
            </a:r>
          </a:p>
        </p:txBody>
      </p:sp>
      <p:sp>
        <p:nvSpPr>
          <p:cNvPr id="89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en-GB" sz="2000" b="0" strike="noStrike" spc="-1">
                <a:latin typeface="Arial"/>
              </a:rPr>
              <a:t>Click to edit the notes format</a:t>
            </a:r>
          </a:p>
        </p:txBody>
      </p:sp>
      <p:sp>
        <p:nvSpPr>
          <p:cNvPr id="90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en-GB" sz="1400" b="0" strike="noStrike" spc="-1">
                <a:latin typeface="Times New Roman"/>
              </a:rPr>
              <a:t>&lt;header&gt;</a:t>
            </a:r>
          </a:p>
        </p:txBody>
      </p:sp>
      <p:sp>
        <p:nvSpPr>
          <p:cNvPr id="91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/>
            <a:r>
              <a:rPr lang="en-GB" sz="1400" b="0" strike="noStrike" spc="-1">
                <a:latin typeface="Times New Roman"/>
              </a:rPr>
              <a:t>&lt;date/time&gt;</a:t>
            </a:r>
          </a:p>
        </p:txBody>
      </p:sp>
      <p:sp>
        <p:nvSpPr>
          <p:cNvPr id="92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r>
              <a:rPr lang="en-GB" sz="1400" b="0" strike="noStrike" spc="-1">
                <a:latin typeface="Times New Roman"/>
              </a:rPr>
              <a:t>&lt;footer&gt;</a:t>
            </a:r>
          </a:p>
        </p:txBody>
      </p:sp>
      <p:sp>
        <p:nvSpPr>
          <p:cNvPr id="93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pPr algn="r"/>
            <a:fld id="{86C86206-A6A7-4352-8087-840A0D88F118}" type="slidenum">
              <a:rPr lang="en-GB" sz="1400" b="0" strike="noStrike" spc="-1">
                <a:latin typeface="Times New Roman"/>
              </a:rPr>
              <a:t>‹#›</a:t>
            </a:fld>
            <a:endParaRPr lang="en-GB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147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>
            <a:noAutofit/>
          </a:bodyPr>
          <a:lstStyle/>
          <a:p>
            <a:endParaRPr lang="en-GB" sz="2000" b="0" strike="noStrike" spc="-1">
              <a:latin typeface="Arial"/>
            </a:endParaRPr>
          </a:p>
        </p:txBody>
      </p:sp>
      <p:sp>
        <p:nvSpPr>
          <p:cNvPr id="148" name="TextShape 3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lstStyle/>
          <a:p>
            <a:pPr algn="r">
              <a:lnSpc>
                <a:spcPct val="100000"/>
              </a:lnSpc>
            </a:pPr>
            <a:fld id="{5CDA0FDE-E65C-4E64-83C9-45F59BA3F7C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2</a:t>
            </a:fld>
            <a:endParaRPr lang="en-GB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147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>
            <a:noAutofit/>
          </a:bodyPr>
          <a:lstStyle/>
          <a:p>
            <a:endParaRPr lang="en-GB" sz="2000" b="0" strike="noStrike" spc="-1">
              <a:latin typeface="Arial"/>
            </a:endParaRPr>
          </a:p>
        </p:txBody>
      </p:sp>
      <p:sp>
        <p:nvSpPr>
          <p:cNvPr id="148" name="TextShape 3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lstStyle/>
          <a:p>
            <a:pPr algn="r">
              <a:lnSpc>
                <a:spcPct val="100000"/>
              </a:lnSpc>
            </a:pPr>
            <a:fld id="{5CDA0FDE-E65C-4E64-83C9-45F59BA3F7C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4</a:t>
            </a:fld>
            <a:endParaRPr lang="en-GB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565214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523880"/>
            <a:ext cx="822924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57200" y="3912120"/>
            <a:ext cx="822924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457200" y="1523880"/>
            <a:ext cx="40158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4674240" y="1523880"/>
            <a:ext cx="40158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457200" y="3912120"/>
            <a:ext cx="40158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 type="body"/>
          </p:nvPr>
        </p:nvSpPr>
        <p:spPr>
          <a:xfrm>
            <a:off x="4674240" y="3912120"/>
            <a:ext cx="40158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38" name="PlaceHolder 2"/>
          <p:cNvSpPr>
            <a:spLocks noGrp="1"/>
          </p:cNvSpPr>
          <p:nvPr>
            <p:ph type="body"/>
          </p:nvPr>
        </p:nvSpPr>
        <p:spPr>
          <a:xfrm>
            <a:off x="457200" y="1523880"/>
            <a:ext cx="26496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39" name="PlaceHolder 3"/>
          <p:cNvSpPr>
            <a:spLocks noGrp="1"/>
          </p:cNvSpPr>
          <p:nvPr>
            <p:ph type="body"/>
          </p:nvPr>
        </p:nvSpPr>
        <p:spPr>
          <a:xfrm>
            <a:off x="3239640" y="1523880"/>
            <a:ext cx="26496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40" name="PlaceHolder 4"/>
          <p:cNvSpPr>
            <a:spLocks noGrp="1"/>
          </p:cNvSpPr>
          <p:nvPr>
            <p:ph type="body"/>
          </p:nvPr>
        </p:nvSpPr>
        <p:spPr>
          <a:xfrm>
            <a:off x="6022080" y="1523880"/>
            <a:ext cx="26496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41" name="PlaceHolder 5"/>
          <p:cNvSpPr>
            <a:spLocks noGrp="1"/>
          </p:cNvSpPr>
          <p:nvPr>
            <p:ph type="body"/>
          </p:nvPr>
        </p:nvSpPr>
        <p:spPr>
          <a:xfrm>
            <a:off x="457200" y="3912120"/>
            <a:ext cx="26496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42" name="PlaceHolder 6"/>
          <p:cNvSpPr>
            <a:spLocks noGrp="1"/>
          </p:cNvSpPr>
          <p:nvPr>
            <p:ph type="body"/>
          </p:nvPr>
        </p:nvSpPr>
        <p:spPr>
          <a:xfrm>
            <a:off x="3239640" y="3912120"/>
            <a:ext cx="26496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43" name="PlaceHolder 7"/>
          <p:cNvSpPr>
            <a:spLocks noGrp="1"/>
          </p:cNvSpPr>
          <p:nvPr>
            <p:ph type="body"/>
          </p:nvPr>
        </p:nvSpPr>
        <p:spPr>
          <a:xfrm>
            <a:off x="6022080" y="3912120"/>
            <a:ext cx="26496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subTitle"/>
          </p:nvPr>
        </p:nvSpPr>
        <p:spPr>
          <a:xfrm>
            <a:off x="457200" y="1523880"/>
            <a:ext cx="8229240" cy="4571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457200" y="1523880"/>
            <a:ext cx="8229240" cy="4571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457200" y="1523880"/>
            <a:ext cx="4015800" cy="4571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4674240" y="1523880"/>
            <a:ext cx="4015800" cy="4571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subTitle"/>
          </p:nvPr>
        </p:nvSpPr>
        <p:spPr>
          <a:xfrm>
            <a:off x="457200" y="152280"/>
            <a:ext cx="8229240" cy="5651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523880"/>
            <a:ext cx="40158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674240" y="1523880"/>
            <a:ext cx="4015800" cy="4571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457200" y="3912120"/>
            <a:ext cx="40158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subTitle"/>
          </p:nvPr>
        </p:nvSpPr>
        <p:spPr>
          <a:xfrm>
            <a:off x="457200" y="1523880"/>
            <a:ext cx="8229240" cy="4571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457200" y="1523880"/>
            <a:ext cx="4015800" cy="4571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674240" y="1523880"/>
            <a:ext cx="40158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4674240" y="3912120"/>
            <a:ext cx="40158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523880"/>
            <a:ext cx="40158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674240" y="1523880"/>
            <a:ext cx="40158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457200" y="3912120"/>
            <a:ext cx="822924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457200" y="1523880"/>
            <a:ext cx="822924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457200" y="3912120"/>
            <a:ext cx="822924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457200" y="1523880"/>
            <a:ext cx="40158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78" name="PlaceHolder 3"/>
          <p:cNvSpPr>
            <a:spLocks noGrp="1"/>
          </p:cNvSpPr>
          <p:nvPr>
            <p:ph type="body"/>
          </p:nvPr>
        </p:nvSpPr>
        <p:spPr>
          <a:xfrm>
            <a:off x="4674240" y="1523880"/>
            <a:ext cx="40158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79" name="PlaceHolder 4"/>
          <p:cNvSpPr>
            <a:spLocks noGrp="1"/>
          </p:cNvSpPr>
          <p:nvPr>
            <p:ph type="body"/>
          </p:nvPr>
        </p:nvSpPr>
        <p:spPr>
          <a:xfrm>
            <a:off x="457200" y="3912120"/>
            <a:ext cx="40158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80" name="PlaceHolder 5"/>
          <p:cNvSpPr>
            <a:spLocks noGrp="1"/>
          </p:cNvSpPr>
          <p:nvPr>
            <p:ph type="body"/>
          </p:nvPr>
        </p:nvSpPr>
        <p:spPr>
          <a:xfrm>
            <a:off x="4674240" y="3912120"/>
            <a:ext cx="40158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 type="body"/>
          </p:nvPr>
        </p:nvSpPr>
        <p:spPr>
          <a:xfrm>
            <a:off x="457200" y="1523880"/>
            <a:ext cx="26496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83" name="PlaceHolder 3"/>
          <p:cNvSpPr>
            <a:spLocks noGrp="1"/>
          </p:cNvSpPr>
          <p:nvPr>
            <p:ph type="body"/>
          </p:nvPr>
        </p:nvSpPr>
        <p:spPr>
          <a:xfrm>
            <a:off x="3239640" y="1523880"/>
            <a:ext cx="26496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84" name="PlaceHolder 4"/>
          <p:cNvSpPr>
            <a:spLocks noGrp="1"/>
          </p:cNvSpPr>
          <p:nvPr>
            <p:ph type="body"/>
          </p:nvPr>
        </p:nvSpPr>
        <p:spPr>
          <a:xfrm>
            <a:off x="6022080" y="1523880"/>
            <a:ext cx="26496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85" name="PlaceHolder 5"/>
          <p:cNvSpPr>
            <a:spLocks noGrp="1"/>
          </p:cNvSpPr>
          <p:nvPr>
            <p:ph type="body"/>
          </p:nvPr>
        </p:nvSpPr>
        <p:spPr>
          <a:xfrm>
            <a:off x="457200" y="3912120"/>
            <a:ext cx="26496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86" name="PlaceHolder 6"/>
          <p:cNvSpPr>
            <a:spLocks noGrp="1"/>
          </p:cNvSpPr>
          <p:nvPr>
            <p:ph type="body"/>
          </p:nvPr>
        </p:nvSpPr>
        <p:spPr>
          <a:xfrm>
            <a:off x="3239640" y="3912120"/>
            <a:ext cx="26496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87" name="PlaceHolder 7"/>
          <p:cNvSpPr>
            <a:spLocks noGrp="1"/>
          </p:cNvSpPr>
          <p:nvPr>
            <p:ph type="body"/>
          </p:nvPr>
        </p:nvSpPr>
        <p:spPr>
          <a:xfrm>
            <a:off x="6022080" y="3912120"/>
            <a:ext cx="26496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457200" y="1523880"/>
            <a:ext cx="8229240" cy="4571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57200" y="1523880"/>
            <a:ext cx="4015800" cy="4571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4674240" y="1523880"/>
            <a:ext cx="4015800" cy="4571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subTitle"/>
          </p:nvPr>
        </p:nvSpPr>
        <p:spPr>
          <a:xfrm>
            <a:off x="457200" y="152280"/>
            <a:ext cx="8229240" cy="5651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457200" y="1523880"/>
            <a:ext cx="40158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4674240" y="1523880"/>
            <a:ext cx="4015800" cy="4571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457200" y="3912120"/>
            <a:ext cx="40158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457200" y="1523880"/>
            <a:ext cx="4015800" cy="4571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4674240" y="1523880"/>
            <a:ext cx="40158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4674240" y="3912120"/>
            <a:ext cx="40158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457200" y="1523880"/>
            <a:ext cx="40158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4674240" y="1523880"/>
            <a:ext cx="40158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28" name="PlaceHolder 4"/>
          <p:cNvSpPr>
            <a:spLocks noGrp="1"/>
          </p:cNvSpPr>
          <p:nvPr>
            <p:ph type="body"/>
          </p:nvPr>
        </p:nvSpPr>
        <p:spPr>
          <a:xfrm>
            <a:off x="457200" y="3912120"/>
            <a:ext cx="822924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1433880"/>
            <a:ext cx="8305560" cy="1980720"/>
          </a:xfrm>
          <a:prstGeom prst="rect">
            <a:avLst/>
          </a:prstGeom>
        </p:spPr>
        <p:txBody>
          <a:bodyPr lIns="90000" tIns="45000" rIns="90000" bIns="45000" anchor="b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4800" b="0" strike="noStrike" spc="-100">
                <a:solidFill>
                  <a:srgbClr val="DBDBDB"/>
                </a:solidFill>
                <a:latin typeface="Constantia"/>
              </a:rPr>
              <a:t>Click to edit Master title style</a:t>
            </a:r>
            <a:endParaRPr lang="en-US" sz="48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9" name="Line 2"/>
          <p:cNvSpPr/>
          <p:nvPr/>
        </p:nvSpPr>
        <p:spPr>
          <a:xfrm>
            <a:off x="1463400" y="3549960"/>
            <a:ext cx="2971800" cy="1440"/>
          </a:xfrm>
          <a:prstGeom prst="line">
            <a:avLst/>
          </a:prstGeom>
          <a:ln w="9360">
            <a:solidFill>
              <a:schemeClr val="bg2">
                <a:tint val="2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" name="Line 3"/>
          <p:cNvSpPr/>
          <p:nvPr/>
        </p:nvSpPr>
        <p:spPr>
          <a:xfrm>
            <a:off x="4708440" y="3549960"/>
            <a:ext cx="2971800" cy="1440"/>
          </a:xfrm>
          <a:prstGeom prst="line">
            <a:avLst/>
          </a:prstGeom>
          <a:ln w="9360">
            <a:solidFill>
              <a:schemeClr val="bg2">
                <a:tint val="2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" name="CustomShape 4"/>
          <p:cNvSpPr/>
          <p:nvPr/>
        </p:nvSpPr>
        <p:spPr>
          <a:xfrm>
            <a:off x="4540320" y="3526200"/>
            <a:ext cx="45360" cy="45360"/>
          </a:xfrm>
          <a:prstGeom prst="ellipse">
            <a:avLst/>
          </a:prstGeom>
          <a:ln>
            <a:round/>
          </a:ln>
          <a:effectLst>
            <a:outerShdw blurRad="3175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/>
        </p:style>
      </p:sp>
      <p:sp>
        <p:nvSpPr>
          <p:cNvPr id="4" name="PlaceHolder 5"/>
          <p:cNvSpPr>
            <a:spLocks noGrp="1"/>
          </p:cNvSpPr>
          <p:nvPr>
            <p:ph type="dt"/>
          </p:nvPr>
        </p:nvSpPr>
        <p:spPr>
          <a:xfrm>
            <a:off x="5791320" y="6203520"/>
            <a:ext cx="2590560" cy="383760"/>
          </a:xfrm>
          <a:prstGeom prst="rect">
            <a:avLst/>
          </a:prstGeom>
        </p:spPr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GB" sz="1200" b="0" strike="noStrike" spc="-1">
                <a:solidFill>
                  <a:srgbClr val="FEFAC9"/>
                </a:solidFill>
                <a:latin typeface="Constantia"/>
              </a:rPr>
              <a:t>21/02/2016</a:t>
            </a:r>
            <a:endParaRPr lang="en-GB" sz="1200" b="0" strike="noStrike" spc="-1">
              <a:latin typeface="Times New Roman"/>
            </a:endParaRPr>
          </a:p>
        </p:txBody>
      </p:sp>
      <p:sp>
        <p:nvSpPr>
          <p:cNvPr id="5" name="PlaceHolder 6"/>
          <p:cNvSpPr>
            <a:spLocks noGrp="1"/>
          </p:cNvSpPr>
          <p:nvPr>
            <p:ph type="sldNum"/>
          </p:nvPr>
        </p:nvSpPr>
        <p:spPr>
          <a:xfrm>
            <a:off x="8410680" y="6181560"/>
            <a:ext cx="609120" cy="456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</a:pPr>
            <a:fld id="{CE0C1456-99F9-43BB-A72A-8A8BC8C38171}" type="slidenum">
              <a:rPr lang="en-US" sz="1600" b="0" strike="noStrike" spc="-1">
                <a:solidFill>
                  <a:srgbClr val="FEFAC9"/>
                </a:solidFill>
                <a:latin typeface="Constantia"/>
              </a:rPr>
              <a:t>‹#›</a:t>
            </a:fld>
            <a:endParaRPr lang="en-GB" sz="1600" b="0" strike="noStrike" spc="-1">
              <a:latin typeface="Times New Roman"/>
            </a:endParaRPr>
          </a:p>
        </p:txBody>
      </p:sp>
      <p:sp>
        <p:nvSpPr>
          <p:cNvPr id="6" name="PlaceHolder 7"/>
          <p:cNvSpPr>
            <a:spLocks noGrp="1"/>
          </p:cNvSpPr>
          <p:nvPr>
            <p:ph type="ftr"/>
          </p:nvPr>
        </p:nvSpPr>
        <p:spPr>
          <a:xfrm>
            <a:off x="2133720" y="6203520"/>
            <a:ext cx="3580920" cy="383760"/>
          </a:xfrm>
          <a:prstGeom prst="rect">
            <a:avLst/>
          </a:prstGeom>
        </p:spPr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r>
              <a:rPr lang="tr-TR" sz="1200" b="0" strike="noStrike" spc="-1">
                <a:solidFill>
                  <a:srgbClr val="FEFAC9"/>
                </a:solidFill>
                <a:latin typeface="Constantia"/>
              </a:rPr>
              <a:t>2017 AGM</a:t>
            </a:r>
            <a:endParaRPr lang="en-GB" sz="1200" b="0" strike="noStrike" spc="-1">
              <a:latin typeface="Times New Roman"/>
            </a:endParaRPr>
          </a:p>
        </p:txBody>
      </p:sp>
      <p:sp>
        <p:nvSpPr>
          <p:cNvPr id="7" name="PlaceHolder 8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>
                <a:solidFill>
                  <a:srgbClr val="FFFFFF"/>
                </a:solidFill>
                <a:latin typeface="Constantia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100" b="0" strike="noStrike" spc="-1">
                <a:solidFill>
                  <a:srgbClr val="FFFFFF"/>
                </a:solidFill>
                <a:latin typeface="Constantia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900" b="0" strike="noStrike" spc="-1">
                <a:solidFill>
                  <a:srgbClr val="FFFFFF"/>
                </a:solidFill>
                <a:latin typeface="Constantia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600" b="0" strike="noStrike" spc="-1">
                <a:solidFill>
                  <a:srgbClr val="FFFFFF"/>
                </a:solidFill>
                <a:latin typeface="Constantia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FFFFFF"/>
                </a:solidFill>
                <a:latin typeface="Constantia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FFFFFF"/>
                </a:solidFill>
                <a:latin typeface="Constantia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FFFFFF"/>
                </a:solidFill>
                <a:latin typeface="Constantia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body"/>
          </p:nvPr>
        </p:nvSpPr>
        <p:spPr>
          <a:xfrm>
            <a:off x="457200" y="1523880"/>
            <a:ext cx="8229240" cy="4571640"/>
          </a:xfrm>
          <a:prstGeom prst="rect">
            <a:avLst/>
          </a:prstGeom>
        </p:spPr>
        <p:txBody>
          <a:bodyPr lIns="90000" tIns="45000" rIns="90000" bIns="45000">
            <a:noAutofit/>
          </a:bodyPr>
          <a:lstStyle/>
          <a:p>
            <a:pPr marL="274320" indent="-273960">
              <a:lnSpc>
                <a:spcPct val="100000"/>
              </a:lnSpc>
              <a:spcBef>
                <a:spcPts val="601"/>
              </a:spcBef>
              <a:buClr>
                <a:srgbClr val="F3A447"/>
              </a:buClr>
              <a:buSzPct val="85000"/>
              <a:buFont typeface="Wingdings 2" charset="2"/>
              <a:buChar char=""/>
            </a:pPr>
            <a:r>
              <a:rPr lang="en-US" sz="2600" b="0" strike="noStrike" spc="-1">
                <a:solidFill>
                  <a:srgbClr val="FFFFFF"/>
                </a:solidFill>
                <a:latin typeface="Constantia"/>
              </a:rPr>
              <a:t>Click to edit Master text styles</a:t>
            </a:r>
          </a:p>
          <a:p>
            <a:pPr marL="640080" lvl="1" indent="-273960">
              <a:lnSpc>
                <a:spcPct val="100000"/>
              </a:lnSpc>
              <a:spcBef>
                <a:spcPts val="300"/>
              </a:spcBef>
              <a:buClr>
                <a:srgbClr val="D6903E"/>
              </a:buClr>
              <a:buSzPct val="85000"/>
              <a:buFont typeface="Wingdings 2" charset="2"/>
              <a:buChar char=""/>
            </a:pPr>
            <a:r>
              <a:rPr lang="en-US" sz="2400" b="0" strike="noStrike" spc="-1">
                <a:solidFill>
                  <a:srgbClr val="FEFAC9"/>
                </a:solidFill>
                <a:latin typeface="Constantia"/>
              </a:rPr>
              <a:t>Second level</a:t>
            </a:r>
            <a:endParaRPr lang="en-US" sz="2400" b="0" strike="noStrike" spc="-1">
              <a:solidFill>
                <a:srgbClr val="FFFFFF"/>
              </a:solidFill>
              <a:latin typeface="Constantia"/>
            </a:endParaRPr>
          </a:p>
          <a:p>
            <a:pPr marL="1005840" lvl="2" indent="-228240">
              <a:lnSpc>
                <a:spcPct val="100000"/>
              </a:lnSpc>
              <a:spcBef>
                <a:spcPts val="300"/>
              </a:spcBef>
              <a:buClr>
                <a:srgbClr val="B37934"/>
              </a:buClr>
              <a:buSzPct val="85000"/>
              <a:buFont typeface="Wingdings 2" charset="2"/>
              <a:buChar char=""/>
            </a:pPr>
            <a:r>
              <a:rPr lang="en-US" sz="2100" b="0" strike="noStrike" spc="-1">
                <a:solidFill>
                  <a:srgbClr val="FFFFFF"/>
                </a:solidFill>
                <a:latin typeface="Constantia"/>
              </a:rPr>
              <a:t>Third level</a:t>
            </a:r>
          </a:p>
          <a:p>
            <a:pPr marL="1280160" lvl="3" indent="-228240">
              <a:lnSpc>
                <a:spcPct val="100000"/>
              </a:lnSpc>
              <a:spcBef>
                <a:spcPts val="300"/>
              </a:spcBef>
              <a:buClr>
                <a:srgbClr val="D6903E"/>
              </a:buClr>
              <a:buSzPct val="85000"/>
              <a:buFont typeface="Wingdings 2" charset="2"/>
              <a:buChar char=""/>
            </a:pPr>
            <a:r>
              <a:rPr lang="en-US" sz="1900" b="0" strike="noStrike" spc="-1">
                <a:solidFill>
                  <a:srgbClr val="FFFFFF"/>
                </a:solidFill>
                <a:latin typeface="Constantia"/>
              </a:rPr>
              <a:t>Fourth level</a:t>
            </a:r>
          </a:p>
          <a:p>
            <a:pPr marL="1554480" lvl="4" indent="-228240">
              <a:lnSpc>
                <a:spcPct val="100000"/>
              </a:lnSpc>
              <a:spcBef>
                <a:spcPts val="340"/>
              </a:spcBef>
              <a:buClr>
                <a:srgbClr val="D6903E"/>
              </a:buClr>
              <a:buSzPct val="85000"/>
              <a:buFont typeface="Wingdings 2" charset="2"/>
              <a:buChar char=""/>
            </a:pPr>
            <a:r>
              <a:rPr lang="en-US" sz="1600" b="0" strike="noStrike" spc="-1">
                <a:solidFill>
                  <a:srgbClr val="FFFFFF"/>
                </a:solidFill>
                <a:latin typeface="Constantia"/>
              </a:rPr>
              <a:t>Fifth level</a:t>
            </a:r>
          </a:p>
        </p:txBody>
      </p:sp>
      <p:sp>
        <p:nvSpPr>
          <p:cNvPr id="45" name="PlaceHolder 2"/>
          <p:cNvSpPr>
            <a:spLocks noGrp="1"/>
          </p:cNvSpPr>
          <p:nvPr>
            <p:ph type="dt"/>
          </p:nvPr>
        </p:nvSpPr>
        <p:spPr>
          <a:xfrm>
            <a:off x="5791320" y="6203520"/>
            <a:ext cx="2590560" cy="383760"/>
          </a:xfrm>
          <a:prstGeom prst="rect">
            <a:avLst/>
          </a:prstGeom>
        </p:spPr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GB" sz="1200" b="0" strike="noStrike" spc="-1">
                <a:solidFill>
                  <a:srgbClr val="FEFAC9"/>
                </a:solidFill>
                <a:latin typeface="Constantia"/>
              </a:rPr>
              <a:t>21/02/2016</a:t>
            </a:r>
            <a:endParaRPr lang="en-GB" sz="1200" b="0" strike="noStrike" spc="-1">
              <a:latin typeface="Times New Roman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sldNum"/>
          </p:nvPr>
        </p:nvSpPr>
        <p:spPr>
          <a:xfrm>
            <a:off x="8410680" y="6181560"/>
            <a:ext cx="609120" cy="456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</a:pPr>
            <a:fld id="{AADDD09E-2CB3-40D2-BA79-D8109EBFFE5E}" type="slidenum">
              <a:rPr lang="en-GB" sz="1600" b="0" strike="noStrike" spc="-1">
                <a:solidFill>
                  <a:srgbClr val="FEFAC9"/>
                </a:solidFill>
                <a:latin typeface="Constantia"/>
              </a:rPr>
              <a:t>‹#›</a:t>
            </a:fld>
            <a:endParaRPr lang="en-GB" sz="1600" b="0" strike="noStrike" spc="-1">
              <a:latin typeface="Times New Roman"/>
            </a:endParaRPr>
          </a:p>
        </p:txBody>
      </p:sp>
      <p:sp>
        <p:nvSpPr>
          <p:cNvPr id="47" name="PlaceHolder 4"/>
          <p:cNvSpPr>
            <a:spLocks noGrp="1"/>
          </p:cNvSpPr>
          <p:nvPr>
            <p:ph type="ftr"/>
          </p:nvPr>
        </p:nvSpPr>
        <p:spPr>
          <a:xfrm>
            <a:off x="2133720" y="6203520"/>
            <a:ext cx="3580920" cy="383760"/>
          </a:xfrm>
          <a:prstGeom prst="rect">
            <a:avLst/>
          </a:prstGeom>
        </p:spPr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r>
              <a:rPr lang="tr-TR" sz="1200" b="0" strike="noStrike" spc="-1">
                <a:solidFill>
                  <a:srgbClr val="FEFAC9"/>
                </a:solidFill>
                <a:latin typeface="Constantia"/>
              </a:rPr>
              <a:t>2017 AGM</a:t>
            </a:r>
            <a:endParaRPr lang="en-GB" sz="1200" b="0" strike="noStrike" spc="-1">
              <a:latin typeface="Times New Roman"/>
            </a:endParaRPr>
          </a:p>
        </p:txBody>
      </p:sp>
      <p:sp>
        <p:nvSpPr>
          <p:cNvPr id="48" name="PlaceHolder 5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90000" tIns="45000" rIns="90000" bIns="4500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4200" b="0" strike="noStrike" spc="-100">
                <a:solidFill>
                  <a:srgbClr val="DBDBDB"/>
                </a:solidFill>
                <a:latin typeface="Constantia"/>
              </a:rPr>
              <a:t>Click to edit Master title style</a:t>
            </a:r>
            <a:endParaRPr lang="en-US" sz="4200" b="0" strike="noStrike" spc="-1">
              <a:solidFill>
                <a:srgbClr val="FFFFFF"/>
              </a:solidFill>
              <a:latin typeface="Constantia"/>
            </a:endParaRPr>
          </a:p>
        </p:txBody>
      </p:sp>
      <p:grpSp>
        <p:nvGrpSpPr>
          <p:cNvPr id="49" name="Group 6"/>
          <p:cNvGrpSpPr/>
          <p:nvPr/>
        </p:nvGrpSpPr>
        <p:grpSpPr>
          <a:xfrm>
            <a:off x="2627640" y="6048720"/>
            <a:ext cx="2154600" cy="764280"/>
            <a:chOff x="2627640" y="6048720"/>
            <a:chExt cx="2154600" cy="764280"/>
          </a:xfrm>
        </p:grpSpPr>
        <p:sp>
          <p:nvSpPr>
            <p:cNvPr id="50" name="CustomShape 7"/>
            <p:cNvSpPr/>
            <p:nvPr/>
          </p:nvSpPr>
          <p:spPr>
            <a:xfrm>
              <a:off x="2627640" y="6048720"/>
              <a:ext cx="2154600" cy="764280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>
              <a:round/>
            </a:ln>
            <a:effectLst>
              <a:outerShdw blurRad="95000" rotWithShape="0">
                <a:srgbClr val="000000">
                  <a:alpha val="50000"/>
                </a:srgbClr>
              </a:outerShdw>
              <a:softEdge rad="127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51" name="CustomShape 8"/>
            <p:cNvSpPr/>
            <p:nvPr/>
          </p:nvSpPr>
          <p:spPr>
            <a:xfrm>
              <a:off x="2740680" y="6107040"/>
              <a:ext cx="1928520" cy="647640"/>
            </a:xfrm>
            <a:prstGeom prst="roundRect">
              <a:avLst>
                <a:gd name="adj" fmla="val 16667"/>
              </a:avLst>
            </a:prstGeom>
            <a:blipFill rotWithShape="0">
              <a:blip r:embed="rId15"/>
              <a:stretch>
                <a:fillRect/>
              </a:stretch>
            </a:blip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extShape 1"/>
          <p:cNvSpPr txBox="1"/>
          <p:nvPr/>
        </p:nvSpPr>
        <p:spPr>
          <a:xfrm>
            <a:off x="501650" y="3706070"/>
            <a:ext cx="8305560" cy="11426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 algn="ctr">
              <a:lnSpc>
                <a:spcPct val="100000"/>
              </a:lnSpc>
              <a:spcBef>
                <a:spcPts val="601"/>
              </a:spcBef>
              <a:tabLst>
                <a:tab pos="0" algn="l"/>
              </a:tabLst>
            </a:pPr>
            <a:r>
              <a:rPr lang="en-GB" sz="3200" b="0" strike="noStrike" spc="97">
                <a:solidFill>
                  <a:srgbClr val="FEFAC9"/>
                </a:solidFill>
                <a:latin typeface="Constantia"/>
              </a:rPr>
              <a:t>2025 </a:t>
            </a:r>
            <a:r>
              <a:rPr lang="en-GB" sz="3200" b="0" strike="noStrike" spc="97" dirty="0">
                <a:solidFill>
                  <a:srgbClr val="FEFAC9"/>
                </a:solidFill>
                <a:latin typeface="Constantia"/>
              </a:rPr>
              <a:t>AGM</a:t>
            </a:r>
            <a:endParaRPr lang="en-GB" sz="3200" b="0" strike="noStrike" spc="-1" dirty="0">
              <a:latin typeface="Arial"/>
            </a:endParaRPr>
          </a:p>
        </p:txBody>
      </p:sp>
      <p:sp>
        <p:nvSpPr>
          <p:cNvPr id="95" name="TextShape 2"/>
          <p:cNvSpPr txBox="1"/>
          <p:nvPr/>
        </p:nvSpPr>
        <p:spPr>
          <a:xfrm>
            <a:off x="457200" y="1433880"/>
            <a:ext cx="8305560" cy="1980720"/>
          </a:xfrm>
          <a:prstGeom prst="rect">
            <a:avLst/>
          </a:prstGeom>
          <a:noFill/>
          <a:ln w="6480">
            <a:noFill/>
          </a:ln>
        </p:spPr>
        <p:txBody>
          <a:bodyPr lIns="90000" tIns="45000" rIns="90000" bIns="45000" anchor="b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Constantia"/>
            </a:endParaRPr>
          </a:p>
        </p:txBody>
      </p:sp>
      <p:grpSp>
        <p:nvGrpSpPr>
          <p:cNvPr id="96" name="Group 3"/>
          <p:cNvGrpSpPr/>
          <p:nvPr/>
        </p:nvGrpSpPr>
        <p:grpSpPr>
          <a:xfrm>
            <a:off x="2483640" y="1628640"/>
            <a:ext cx="4182840" cy="1583640"/>
            <a:chOff x="2483640" y="1628640"/>
            <a:chExt cx="4182840" cy="1583640"/>
          </a:xfrm>
        </p:grpSpPr>
        <p:sp>
          <p:nvSpPr>
            <p:cNvPr id="97" name="CustomShape 4"/>
            <p:cNvSpPr/>
            <p:nvPr/>
          </p:nvSpPr>
          <p:spPr>
            <a:xfrm>
              <a:off x="2483640" y="1628640"/>
              <a:ext cx="4182840" cy="1583640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>
              <a:round/>
            </a:ln>
            <a:effectLst>
              <a:outerShdw blurRad="95000" rotWithShape="0">
                <a:srgbClr val="000000">
                  <a:alpha val="50000"/>
                </a:srgbClr>
              </a:outerShdw>
              <a:softEdge rad="127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/>
            <a:lstStyle/>
            <a:p>
              <a:endParaRPr lang="en-GB"/>
            </a:p>
          </p:txBody>
        </p:sp>
        <p:pic>
          <p:nvPicPr>
            <p:cNvPr id="98" name="Picture 2"/>
            <p:cNvPicPr/>
            <p:nvPr/>
          </p:nvPicPr>
          <p:blipFill>
            <a:blip r:embed="rId2"/>
            <a:stretch/>
          </p:blipFill>
          <p:spPr>
            <a:xfrm>
              <a:off x="2656800" y="1776240"/>
              <a:ext cx="3836520" cy="1288800"/>
            </a:xfrm>
            <a:prstGeom prst="rect">
              <a:avLst/>
            </a:prstGeom>
            <a:ln>
              <a:noFill/>
            </a:ln>
          </p:spPr>
        </p:pic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extShape 1"/>
          <p:cNvSpPr txBox="1"/>
          <p:nvPr/>
        </p:nvSpPr>
        <p:spPr>
          <a:xfrm>
            <a:off x="463550" y="1631880"/>
            <a:ext cx="8229240" cy="44768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rmAutofit/>
          </a:bodyPr>
          <a:lstStyle/>
          <a:p>
            <a:pPr marL="274320" indent="-273960">
              <a:lnSpc>
                <a:spcPct val="100000"/>
              </a:lnSpc>
              <a:spcBef>
                <a:spcPts val="601"/>
              </a:spcBef>
              <a:buClr>
                <a:srgbClr val="F3A447"/>
              </a:buClr>
              <a:buSzPct val="85000"/>
              <a:buFont typeface="Wingdings 2" charset="2"/>
              <a:buChar char=""/>
            </a:pPr>
            <a:r>
              <a:rPr lang="fr-FR" sz="2600" b="0" strike="noStrike" spc="-1" dirty="0" err="1">
                <a:solidFill>
                  <a:srgbClr val="FFFFFF"/>
                </a:solidFill>
                <a:latin typeface="Constantia"/>
              </a:rPr>
              <a:t>To-do</a:t>
            </a:r>
            <a:r>
              <a:rPr lang="fr-FR" sz="2600" b="0" strike="noStrike" spc="-1" dirty="0">
                <a:solidFill>
                  <a:srgbClr val="FFFFFF"/>
                </a:solidFill>
                <a:latin typeface="Constantia"/>
              </a:rPr>
              <a:t> </a:t>
            </a:r>
            <a:r>
              <a:rPr lang="fr-FR" sz="2600" b="0" strike="noStrike" spc="-1" dirty="0" err="1">
                <a:solidFill>
                  <a:srgbClr val="FFFFFF"/>
                </a:solidFill>
                <a:latin typeface="Constantia"/>
              </a:rPr>
              <a:t>list</a:t>
            </a:r>
            <a:r>
              <a:rPr lang="fr-FR" sz="2600" b="0" strike="noStrike" spc="-1" dirty="0">
                <a:solidFill>
                  <a:srgbClr val="FFFFFF"/>
                </a:solidFill>
                <a:latin typeface="Constantia"/>
              </a:rPr>
              <a:t>: </a:t>
            </a:r>
          </a:p>
          <a:p>
            <a:pPr marL="731520" lvl="1" indent="-273960">
              <a:spcBef>
                <a:spcPts val="601"/>
              </a:spcBef>
              <a:buClr>
                <a:srgbClr val="F3A447"/>
              </a:buClr>
              <a:buSzPct val="85000"/>
              <a:buFont typeface="Wingdings 2" charset="2"/>
              <a:buChar char=""/>
            </a:pPr>
            <a:r>
              <a:rPr lang="en-US" sz="2400" spc="-1">
                <a:solidFill>
                  <a:srgbClr val="FFFFFF"/>
                </a:solidFill>
                <a:latin typeface="Constantia"/>
              </a:rPr>
              <a:t>Call for subscriptions to go out very soon, subject to decision on subscription rates</a:t>
            </a:r>
            <a:endParaRPr lang="en-US" sz="2400" spc="-1" dirty="0">
              <a:solidFill>
                <a:srgbClr val="FFFFFF"/>
              </a:solidFill>
              <a:latin typeface="Constantia"/>
            </a:endParaRPr>
          </a:p>
          <a:p>
            <a:pPr marL="731520" lvl="1" indent="-273960">
              <a:spcBef>
                <a:spcPts val="601"/>
              </a:spcBef>
              <a:buClr>
                <a:srgbClr val="F3A447"/>
              </a:buClr>
              <a:buSzPct val="85000"/>
              <a:buFont typeface="Wingdings 2" charset="2"/>
              <a:buChar char=""/>
            </a:pPr>
            <a:r>
              <a:rPr lang="en-US" sz="2400" spc="-1">
                <a:solidFill>
                  <a:srgbClr val="FFFFFF"/>
                </a:solidFill>
                <a:latin typeface="Constantia"/>
              </a:rPr>
              <a:t>Spring book selection</a:t>
            </a:r>
          </a:p>
          <a:p>
            <a:pPr marL="731520" lvl="1" indent="-273960">
              <a:spcBef>
                <a:spcPts val="601"/>
              </a:spcBef>
              <a:buClr>
                <a:srgbClr val="F3A447"/>
              </a:buClr>
              <a:buSzPct val="85000"/>
              <a:buFont typeface="Wingdings 2" charset="2"/>
              <a:buChar char=""/>
            </a:pPr>
            <a:r>
              <a:rPr lang="en-US" sz="2400" spc="-1">
                <a:solidFill>
                  <a:srgbClr val="FFFFFF"/>
                </a:solidFill>
                <a:latin typeface="Constantia"/>
              </a:rPr>
              <a:t>Attract new members – promotions tables, onboarding, </a:t>
            </a:r>
          </a:p>
          <a:p>
            <a:pPr marL="731520" lvl="1" indent="-273960">
              <a:spcBef>
                <a:spcPts val="601"/>
              </a:spcBef>
              <a:buClr>
                <a:srgbClr val="F3A447"/>
              </a:buClr>
              <a:buSzPct val="85000"/>
              <a:buFont typeface="Wingdings 2" charset="2"/>
              <a:buChar char=""/>
            </a:pPr>
            <a:r>
              <a:rPr lang="en-US" sz="2400" spc="-1">
                <a:solidFill>
                  <a:srgbClr val="FFFFFF"/>
                </a:solidFill>
                <a:latin typeface="Constantia"/>
              </a:rPr>
              <a:t>Data privacy notice (again…)</a:t>
            </a:r>
          </a:p>
          <a:p>
            <a:pPr marL="731520" lvl="1" indent="-273960">
              <a:spcBef>
                <a:spcPts val="601"/>
              </a:spcBef>
              <a:buClr>
                <a:srgbClr val="F3A447"/>
              </a:buClr>
              <a:buSzPct val="85000"/>
              <a:buFont typeface="Wingdings 2" charset="2"/>
              <a:buChar char=""/>
            </a:pPr>
            <a:r>
              <a:rPr lang="en-US" sz="2400" spc="-1">
                <a:solidFill>
                  <a:srgbClr val="FFFFFF"/>
                </a:solidFill>
                <a:latin typeface="Constantia"/>
              </a:rPr>
              <a:t>Bookmarks, ads in ECHO and CERN marketplace</a:t>
            </a:r>
          </a:p>
          <a:p>
            <a:pPr marL="731520" lvl="1" indent="-273960">
              <a:spcBef>
                <a:spcPts val="601"/>
              </a:spcBef>
              <a:buClr>
                <a:srgbClr val="F3A447"/>
              </a:buClr>
              <a:buSzPct val="85000"/>
              <a:buFont typeface="Wingdings 2" charset="2"/>
              <a:buChar char=""/>
            </a:pPr>
            <a:r>
              <a:rPr lang="fr-FR" sz="2400" spc="-1">
                <a:solidFill>
                  <a:srgbClr val="FFFFFF"/>
                </a:solidFill>
                <a:latin typeface="Constantia"/>
              </a:rPr>
              <a:t>Anything else…?</a:t>
            </a:r>
          </a:p>
          <a:p>
            <a:pPr marL="731520" lvl="1" indent="-273960">
              <a:spcBef>
                <a:spcPts val="601"/>
              </a:spcBef>
              <a:buClr>
                <a:srgbClr val="F3A447"/>
              </a:buClr>
              <a:buSzPct val="85000"/>
              <a:buFont typeface="Wingdings 2" charset="2"/>
              <a:buChar char=""/>
            </a:pPr>
            <a:endParaRPr lang="en-US" sz="2400" spc="-1">
              <a:solidFill>
                <a:srgbClr val="FFFFFF"/>
              </a:solidFill>
              <a:latin typeface="Constantia"/>
            </a:endParaRPr>
          </a:p>
          <a:p>
            <a:pPr marL="731520" lvl="1" indent="-273960">
              <a:spcBef>
                <a:spcPts val="601"/>
              </a:spcBef>
              <a:buClr>
                <a:srgbClr val="F3A447"/>
              </a:buClr>
              <a:buSzPct val="85000"/>
              <a:buFont typeface="Wingdings 2" charset="2"/>
              <a:buChar char=""/>
            </a:pPr>
            <a:endParaRPr lang="en-US" sz="2400" spc="-1" dirty="0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5" name="TextShape 2"/>
          <p:cNvSpPr txBox="1"/>
          <p:nvPr/>
        </p:nvSpPr>
        <p:spPr>
          <a:xfrm>
            <a:off x="463550" y="394501"/>
            <a:ext cx="8229240" cy="709597"/>
          </a:xfrm>
          <a:prstGeom prst="rect">
            <a:avLst/>
          </a:prstGeom>
          <a:noFill/>
          <a:ln w="6480">
            <a:noFill/>
          </a:ln>
        </p:spPr>
        <p:txBody>
          <a:bodyPr lIns="90000" tIns="45000" rIns="90000" bIns="45000" anchor="b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CH" sz="3600" b="0" strike="noStrike" spc="-100">
                <a:solidFill>
                  <a:srgbClr val="DBDBDB"/>
                </a:solidFill>
                <a:latin typeface="Constantia"/>
              </a:rPr>
              <a:t>Programme for 2025 – much to-do!</a:t>
            </a:r>
            <a:endParaRPr lang="en-US" sz="3600" b="0" strike="noStrike" spc="-1" dirty="0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7" name="TextShape 3"/>
          <p:cNvSpPr txBox="1"/>
          <p:nvPr/>
        </p:nvSpPr>
        <p:spPr>
          <a:xfrm>
            <a:off x="5791320" y="6203520"/>
            <a:ext cx="2590560" cy="383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GB" sz="1200" b="0" strike="noStrike" spc="-1">
                <a:solidFill>
                  <a:srgbClr val="FEFAC9"/>
                </a:solidFill>
                <a:latin typeface="Constantia"/>
              </a:rPr>
              <a:t>AGM 14/03/2024</a:t>
            </a:r>
            <a:endParaRPr lang="en-GB" sz="120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694772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Shape 1"/>
          <p:cNvSpPr txBox="1"/>
          <p:nvPr/>
        </p:nvSpPr>
        <p:spPr>
          <a:xfrm>
            <a:off x="457200" y="1501560"/>
            <a:ext cx="8229240" cy="45716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 marL="274320" indent="-273960">
              <a:lnSpc>
                <a:spcPct val="100000"/>
              </a:lnSpc>
              <a:spcBef>
                <a:spcPts val="601"/>
              </a:spcBef>
              <a:buClr>
                <a:srgbClr val="F3A447"/>
              </a:buClr>
              <a:buSzPct val="85000"/>
              <a:buFont typeface="Wingdings 2" charset="2"/>
              <a:buChar char=""/>
            </a:pPr>
            <a:r>
              <a:rPr lang="en-US" sz="2600" b="0" strike="noStrike" spc="-1">
                <a:solidFill>
                  <a:srgbClr val="FFFFFF"/>
                </a:solidFill>
                <a:latin typeface="Constantia"/>
              </a:rPr>
              <a:t>Numbers </a:t>
            </a:r>
            <a:r>
              <a:rPr lang="en-US" sz="2600" b="0" strike="noStrike" spc="-1" dirty="0">
                <a:solidFill>
                  <a:srgbClr val="FFFFFF"/>
                </a:solidFill>
                <a:latin typeface="Constantia"/>
              </a:rPr>
              <a:t>as </a:t>
            </a:r>
            <a:r>
              <a:rPr lang="en-US" sz="2600" b="0" strike="noStrike" spc="-1">
                <a:solidFill>
                  <a:srgbClr val="FFFFFF"/>
                </a:solidFill>
                <a:latin typeface="Constantia"/>
              </a:rPr>
              <a:t>at 9 April 2025 – </a:t>
            </a:r>
            <a:r>
              <a:rPr lang="en-US" sz="2600" b="0" strike="noStrike" spc="-1">
                <a:solidFill>
                  <a:schemeClr val="accent2"/>
                </a:solidFill>
                <a:latin typeface="Constantia"/>
              </a:rPr>
              <a:t>Stable but still low</a:t>
            </a:r>
            <a:endParaRPr lang="en-US" sz="2600" b="0" strike="noStrike" spc="-1" dirty="0">
              <a:solidFill>
                <a:schemeClr val="accent2"/>
              </a:solidFill>
              <a:latin typeface="Constantia"/>
            </a:endParaRPr>
          </a:p>
        </p:txBody>
      </p:sp>
      <p:sp>
        <p:nvSpPr>
          <p:cNvPr id="100" name="TextShape 2"/>
          <p:cNvSpPr txBox="1"/>
          <p:nvPr/>
        </p:nvSpPr>
        <p:spPr>
          <a:xfrm>
            <a:off x="457200" y="152280"/>
            <a:ext cx="8229240" cy="1218960"/>
          </a:xfrm>
          <a:prstGeom prst="rect">
            <a:avLst/>
          </a:prstGeom>
          <a:noFill/>
          <a:ln w="6480">
            <a:noFill/>
          </a:ln>
        </p:spPr>
        <p:txBody>
          <a:bodyPr lIns="90000" tIns="45000" rIns="90000" bIns="4500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4200" b="0" strike="noStrike" spc="-100">
                <a:solidFill>
                  <a:srgbClr val="DBDBDB"/>
                </a:solidFill>
                <a:latin typeface="Constantia"/>
              </a:rPr>
              <a:t>Membership</a:t>
            </a:r>
            <a:endParaRPr lang="en-US" sz="42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9" name="TextShape 3"/>
          <p:cNvSpPr txBox="1"/>
          <p:nvPr/>
        </p:nvSpPr>
        <p:spPr>
          <a:xfrm>
            <a:off x="5791320" y="6203520"/>
            <a:ext cx="2590560" cy="383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GB" sz="1200" b="0" strike="noStrike" spc="-1">
                <a:solidFill>
                  <a:srgbClr val="FEFAC9"/>
                </a:solidFill>
                <a:latin typeface="Constantia"/>
              </a:rPr>
              <a:t>AGM 9/4/25</a:t>
            </a:r>
            <a:endParaRPr lang="en-GB" sz="1200" b="0" strike="noStrike" spc="-1" dirty="0">
              <a:latin typeface="Times New Roman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3557173-176C-D071-9E15-07A53389DC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120" y="2099611"/>
            <a:ext cx="6913662" cy="4200431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extShape 1"/>
          <p:cNvSpPr txBox="1"/>
          <p:nvPr/>
        </p:nvSpPr>
        <p:spPr>
          <a:xfrm>
            <a:off x="684131" y="1815451"/>
            <a:ext cx="8319706" cy="38978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rmAutofit/>
          </a:bodyPr>
          <a:lstStyle/>
          <a:p>
            <a:pPr marL="274320" indent="-273960">
              <a:spcBef>
                <a:spcPts val="601"/>
              </a:spcBef>
              <a:buClr>
                <a:srgbClr val="F3A447"/>
              </a:buClr>
              <a:buSzPct val="85000"/>
              <a:buFont typeface="Wingdings 2" charset="2"/>
              <a:buChar char=""/>
            </a:pPr>
            <a:r>
              <a:rPr lang="fr-FR" sz="2600" spc="-1">
                <a:solidFill>
                  <a:srgbClr val="FFFFFF"/>
                </a:solidFill>
                <a:latin typeface="Constantia"/>
              </a:rPr>
              <a:t>The figures don’t include the institutional membership of the Jardin des Particules, which joined in 2023 – about fifty children enjoy full benefit of our book rooms and ever-expanding children’s collection.</a:t>
            </a:r>
          </a:p>
          <a:p>
            <a:pPr marL="274320" indent="-273960">
              <a:spcBef>
                <a:spcPts val="601"/>
              </a:spcBef>
              <a:buClr>
                <a:srgbClr val="F3A447"/>
              </a:buClr>
              <a:buSzPct val="85000"/>
              <a:buFont typeface="Wingdings 2" charset="2"/>
              <a:buChar char=""/>
            </a:pPr>
            <a:endParaRPr lang="fr-FR" sz="2600" spc="-1">
              <a:solidFill>
                <a:srgbClr val="FFFFFF"/>
              </a:solidFill>
              <a:latin typeface="Constantia"/>
            </a:endParaRPr>
          </a:p>
          <a:p>
            <a:pPr marL="274320" indent="-273960">
              <a:spcBef>
                <a:spcPts val="601"/>
              </a:spcBef>
              <a:buClr>
                <a:srgbClr val="F3A447"/>
              </a:buClr>
              <a:buSzPct val="85000"/>
              <a:buFont typeface="Wingdings 2" charset="2"/>
              <a:buChar char=""/>
            </a:pPr>
            <a:endParaRPr lang="fr-FR" sz="2600" spc="-1">
              <a:solidFill>
                <a:srgbClr val="FFFFFF"/>
              </a:solidFill>
              <a:latin typeface="Constantia"/>
            </a:endParaRPr>
          </a:p>
          <a:p>
            <a:pPr marL="274320" indent="-273960">
              <a:spcBef>
                <a:spcPts val="601"/>
              </a:spcBef>
              <a:buClr>
                <a:srgbClr val="F3A447"/>
              </a:buClr>
              <a:buSzPct val="85000"/>
              <a:buFont typeface="Wingdings 2" charset="2"/>
              <a:buChar char=""/>
            </a:pPr>
            <a:endParaRPr lang="fr-FR" sz="2600" spc="-1">
              <a:solidFill>
                <a:srgbClr val="FFFFFF"/>
              </a:solidFill>
              <a:latin typeface="Constantia"/>
            </a:endParaRPr>
          </a:p>
          <a:p>
            <a:pPr marL="274320" indent="-273960">
              <a:spcBef>
                <a:spcPts val="601"/>
              </a:spcBef>
              <a:buClr>
                <a:srgbClr val="F3A447"/>
              </a:buClr>
              <a:buSzPct val="85000"/>
              <a:buFont typeface="Wingdings 2" charset="2"/>
              <a:buChar char=""/>
            </a:pPr>
            <a:endParaRPr lang="fr-FR" sz="2600" spc="-1" dirty="0">
              <a:solidFill>
                <a:srgbClr val="FFFFFF"/>
              </a:solidFill>
              <a:latin typeface="Constantia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AF17FB9-296D-2F30-2716-732587D821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7664" y="3903328"/>
            <a:ext cx="1838582" cy="181000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F1A2C30-C77E-EF41-64F5-D3E27F462084}"/>
              </a:ext>
            </a:extLst>
          </p:cNvPr>
          <p:cNvSpPr txBox="1"/>
          <p:nvPr/>
        </p:nvSpPr>
        <p:spPr>
          <a:xfrm>
            <a:off x="2282158" y="924025"/>
            <a:ext cx="42800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spc="-1">
                <a:solidFill>
                  <a:srgbClr val="FFFFFF"/>
                </a:solidFill>
                <a:latin typeface="Constantia"/>
              </a:rPr>
              <a:t>Jardin des Particules</a:t>
            </a:r>
            <a:endParaRPr lang="en-GB" sz="3600"/>
          </a:p>
        </p:txBody>
      </p:sp>
      <p:sp>
        <p:nvSpPr>
          <p:cNvPr id="3" name="TextShape 3">
            <a:extLst>
              <a:ext uri="{FF2B5EF4-FFF2-40B4-BE49-F238E27FC236}">
                <a16:creationId xmlns:a16="http://schemas.microsoft.com/office/drawing/2014/main" id="{900B45D6-10BD-4ED3-D3C8-913DB1724FF7}"/>
              </a:ext>
            </a:extLst>
          </p:cNvPr>
          <p:cNvSpPr txBox="1"/>
          <p:nvPr/>
        </p:nvSpPr>
        <p:spPr>
          <a:xfrm>
            <a:off x="5791320" y="6203520"/>
            <a:ext cx="2590560" cy="383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GB" sz="1200" b="0" strike="noStrike" spc="-1">
                <a:solidFill>
                  <a:srgbClr val="FEFAC9"/>
                </a:solidFill>
                <a:latin typeface="Constantia"/>
              </a:rPr>
              <a:t>AGM 9/4/25</a:t>
            </a:r>
            <a:endParaRPr lang="en-GB" sz="120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38160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Shape 1"/>
          <p:cNvSpPr txBox="1"/>
          <p:nvPr/>
        </p:nvSpPr>
        <p:spPr>
          <a:xfrm>
            <a:off x="457200" y="1523880"/>
            <a:ext cx="8229240" cy="45716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 marL="274320" indent="-273960">
              <a:lnSpc>
                <a:spcPct val="100000"/>
              </a:lnSpc>
              <a:spcBef>
                <a:spcPts val="601"/>
              </a:spcBef>
              <a:buClr>
                <a:srgbClr val="F3A447"/>
              </a:buClr>
              <a:buSzPct val="85000"/>
              <a:buFont typeface="Wingdings 2" charset="2"/>
              <a:buChar char=""/>
            </a:pPr>
            <a:r>
              <a:rPr lang="en-US" sz="2600" b="0" strike="noStrike" spc="-1" dirty="0">
                <a:solidFill>
                  <a:srgbClr val="FFFFFF"/>
                </a:solidFill>
                <a:latin typeface="Constantia"/>
              </a:rPr>
              <a:t>Book orders since 2005</a:t>
            </a:r>
          </a:p>
        </p:txBody>
      </p:sp>
      <p:sp>
        <p:nvSpPr>
          <p:cNvPr id="100" name="TextShape 2"/>
          <p:cNvSpPr txBox="1"/>
          <p:nvPr/>
        </p:nvSpPr>
        <p:spPr>
          <a:xfrm>
            <a:off x="457200" y="152280"/>
            <a:ext cx="8229240" cy="1218960"/>
          </a:xfrm>
          <a:prstGeom prst="rect">
            <a:avLst/>
          </a:prstGeom>
          <a:noFill/>
          <a:ln w="6480">
            <a:noFill/>
          </a:ln>
        </p:spPr>
        <p:txBody>
          <a:bodyPr lIns="90000" tIns="45000" rIns="90000" bIns="4500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4200" b="0" strike="noStrike" spc="-100" dirty="0">
                <a:solidFill>
                  <a:srgbClr val="DBDBDB"/>
                </a:solidFill>
                <a:latin typeface="Constantia"/>
              </a:rPr>
              <a:t>Book orders</a:t>
            </a:r>
            <a:endParaRPr lang="en-US" sz="4200" b="0" strike="noStrike" spc="-1" dirty="0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2" name="TextShape 3">
            <a:extLst>
              <a:ext uri="{FF2B5EF4-FFF2-40B4-BE49-F238E27FC236}">
                <a16:creationId xmlns:a16="http://schemas.microsoft.com/office/drawing/2014/main" id="{52926961-E5E9-8BE3-976F-F70B108DAD3C}"/>
              </a:ext>
            </a:extLst>
          </p:cNvPr>
          <p:cNvSpPr txBox="1"/>
          <p:nvPr/>
        </p:nvSpPr>
        <p:spPr>
          <a:xfrm>
            <a:off x="5791320" y="6203520"/>
            <a:ext cx="2590560" cy="383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GB" sz="1200" b="0" strike="noStrike" spc="-1">
                <a:solidFill>
                  <a:srgbClr val="FEFAC9"/>
                </a:solidFill>
                <a:latin typeface="Constantia"/>
              </a:rPr>
              <a:t>AGM 9/4/25</a:t>
            </a:r>
            <a:endParaRPr lang="en-GB" sz="1200" b="0" strike="noStrike" spc="-1" dirty="0">
              <a:latin typeface="Times New Roman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C9509D6-6039-E61C-B914-DF6A2A3C89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5723" y="2104448"/>
            <a:ext cx="7612193" cy="3229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62822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extShape 1"/>
          <p:cNvSpPr txBox="1"/>
          <p:nvPr/>
        </p:nvSpPr>
        <p:spPr>
          <a:xfrm>
            <a:off x="684131" y="1815451"/>
            <a:ext cx="8319706" cy="38978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rmAutofit lnSpcReduction="10000"/>
          </a:bodyPr>
          <a:lstStyle/>
          <a:p>
            <a:pPr marL="274320" indent="-273960">
              <a:spcBef>
                <a:spcPts val="601"/>
              </a:spcBef>
              <a:buClr>
                <a:srgbClr val="F3A447"/>
              </a:buClr>
              <a:buSzPct val="85000"/>
              <a:buFont typeface="Wingdings 2" charset="2"/>
              <a:buChar char=""/>
            </a:pPr>
            <a:r>
              <a:rPr lang="fr-FR" sz="2600" spc="-1">
                <a:solidFill>
                  <a:srgbClr val="FFFFFF"/>
                </a:solidFill>
                <a:latin typeface="Constantia"/>
              </a:rPr>
              <a:t>Ad to be placed on CERN marketplace and ECHO</a:t>
            </a:r>
          </a:p>
          <a:p>
            <a:pPr marL="274320" indent="-273960">
              <a:spcBef>
                <a:spcPts val="601"/>
              </a:spcBef>
              <a:buClr>
                <a:srgbClr val="F3A447"/>
              </a:buClr>
              <a:buSzPct val="85000"/>
              <a:buFont typeface="Wingdings 2" charset="2"/>
              <a:buChar char=""/>
            </a:pPr>
            <a:r>
              <a:rPr lang="fr-FR" sz="2600" spc="-1">
                <a:solidFill>
                  <a:srgbClr val="FFFFFF"/>
                </a:solidFill>
                <a:latin typeface="Constantia"/>
              </a:rPr>
              <a:t>Sign-up sheet for promo events</a:t>
            </a:r>
          </a:p>
          <a:p>
            <a:pPr marL="274320" indent="-273960">
              <a:spcBef>
                <a:spcPts val="601"/>
              </a:spcBef>
              <a:buClr>
                <a:srgbClr val="F3A447"/>
              </a:buClr>
              <a:buSzPct val="85000"/>
              <a:buFont typeface="Wingdings 2" charset="2"/>
              <a:buChar char=""/>
            </a:pPr>
            <a:r>
              <a:rPr lang="fr-FR" sz="2600" spc="-1">
                <a:solidFill>
                  <a:srgbClr val="FFFFFF"/>
                </a:solidFill>
                <a:latin typeface="Constantia"/>
              </a:rPr>
              <a:t>Two book selections, one in April, one in October</a:t>
            </a:r>
          </a:p>
          <a:p>
            <a:pPr marL="274320" indent="-273960">
              <a:spcBef>
                <a:spcPts val="601"/>
              </a:spcBef>
              <a:buClr>
                <a:srgbClr val="F3A447"/>
              </a:buClr>
              <a:buSzPct val="85000"/>
              <a:buFont typeface="Wingdings 2" charset="2"/>
              <a:buChar char=""/>
            </a:pPr>
            <a:r>
              <a:rPr lang="fr-FR" sz="2600" spc="-1">
                <a:solidFill>
                  <a:srgbClr val="FFFFFF"/>
                </a:solidFill>
                <a:latin typeface="Constantia"/>
              </a:rPr>
              <a:t>Data privacy notice – still no action taken</a:t>
            </a:r>
          </a:p>
          <a:p>
            <a:pPr marL="274320" indent="-273960">
              <a:spcBef>
                <a:spcPts val="601"/>
              </a:spcBef>
              <a:buClr>
                <a:srgbClr val="F3A447"/>
              </a:buClr>
              <a:buSzPct val="85000"/>
              <a:buFont typeface="Wingdings 2" charset="2"/>
              <a:buChar char=""/>
            </a:pPr>
            <a:r>
              <a:rPr lang="fr-FR" sz="2600" spc="-1">
                <a:solidFill>
                  <a:srgbClr val="FFFFFF"/>
                </a:solidFill>
                <a:latin typeface="Constantia"/>
              </a:rPr>
              <a:t>Promotions table at R1 on 10 July and presence at two onboarding sessions, in April and October</a:t>
            </a:r>
          </a:p>
          <a:p>
            <a:pPr marL="274320" indent="-273960">
              <a:spcBef>
                <a:spcPts val="601"/>
              </a:spcBef>
              <a:buClr>
                <a:srgbClr val="F3A447"/>
              </a:buClr>
              <a:buSzPct val="85000"/>
              <a:buFont typeface="Wingdings 2" charset="2"/>
              <a:buChar char=""/>
            </a:pPr>
            <a:r>
              <a:rPr lang="fr-FR" sz="2600" spc="-1">
                <a:solidFill>
                  <a:srgbClr val="FFFFFF"/>
                </a:solidFill>
                <a:latin typeface="Constantia"/>
              </a:rPr>
              <a:t>No Promotions table in R2</a:t>
            </a:r>
          </a:p>
          <a:p>
            <a:pPr marL="274320" indent="-273960">
              <a:spcBef>
                <a:spcPts val="601"/>
              </a:spcBef>
              <a:buClr>
                <a:srgbClr val="F3A447"/>
              </a:buClr>
              <a:buSzPct val="85000"/>
              <a:buFont typeface="Wingdings 2" charset="2"/>
              <a:buChar char=""/>
            </a:pPr>
            <a:r>
              <a:rPr lang="fr-FR" sz="2600" spc="-1">
                <a:solidFill>
                  <a:srgbClr val="FFFFFF"/>
                </a:solidFill>
                <a:latin typeface="Constantia"/>
              </a:rPr>
              <a:t>No survey sent to club members re fees</a:t>
            </a:r>
          </a:p>
          <a:p>
            <a:pPr marL="274320" indent="-273960">
              <a:spcBef>
                <a:spcPts val="601"/>
              </a:spcBef>
              <a:buClr>
                <a:srgbClr val="F3A447"/>
              </a:buClr>
              <a:buSzPct val="85000"/>
              <a:buFont typeface="Wingdings 2" charset="2"/>
              <a:buChar char=""/>
            </a:pPr>
            <a:r>
              <a:rPr lang="fr-FR" sz="2600" spc="-1">
                <a:solidFill>
                  <a:srgbClr val="FFFFFF"/>
                </a:solidFill>
                <a:latin typeface="Constantia"/>
              </a:rPr>
              <a:t>No book culling this year, no bookmark developed  </a:t>
            </a:r>
          </a:p>
        </p:txBody>
      </p:sp>
      <p:sp>
        <p:nvSpPr>
          <p:cNvPr id="108" name="TextShape 2"/>
          <p:cNvSpPr txBox="1"/>
          <p:nvPr/>
        </p:nvSpPr>
        <p:spPr>
          <a:xfrm>
            <a:off x="1772593" y="206908"/>
            <a:ext cx="5598454" cy="1608543"/>
          </a:xfrm>
          <a:prstGeom prst="rect">
            <a:avLst/>
          </a:prstGeom>
          <a:noFill/>
          <a:ln w="6480">
            <a:noFill/>
          </a:ln>
        </p:spPr>
        <p:txBody>
          <a:bodyPr lIns="90000" tIns="45000" rIns="90000" bIns="45000" anchor="b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CH" sz="4400" b="0" strike="noStrike" spc="-100">
                <a:solidFill>
                  <a:srgbClr val="DBDBDB"/>
                </a:solidFill>
                <a:latin typeface="Constantia"/>
              </a:rPr>
              <a:t>Matters arising from 2024 AGM</a:t>
            </a:r>
            <a:endParaRPr lang="en-US" sz="3200" b="0" strike="noStrike" spc="-1" dirty="0">
              <a:solidFill>
                <a:srgbClr val="FFFFFF"/>
              </a:solidFill>
              <a:latin typeface="Constantia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9916" y="2698997"/>
            <a:ext cx="335983" cy="40817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6600" y="3144108"/>
            <a:ext cx="329273" cy="36456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64337" y="3998859"/>
            <a:ext cx="335983" cy="40817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1270" y="2290819"/>
            <a:ext cx="335983" cy="40817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D7D0665-C0CC-6410-29DB-B773097F95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4673" y="4330196"/>
            <a:ext cx="329273" cy="364562"/>
          </a:xfrm>
          <a:prstGeom prst="rect">
            <a:avLst/>
          </a:prstGeom>
        </p:spPr>
      </p:pic>
      <p:sp>
        <p:nvSpPr>
          <p:cNvPr id="5" name="TextShape 3">
            <a:extLst>
              <a:ext uri="{FF2B5EF4-FFF2-40B4-BE49-F238E27FC236}">
                <a16:creationId xmlns:a16="http://schemas.microsoft.com/office/drawing/2014/main" id="{CD06D86E-A1F3-0D44-988A-EB5406FC4D6F}"/>
              </a:ext>
            </a:extLst>
          </p:cNvPr>
          <p:cNvSpPr txBox="1"/>
          <p:nvPr/>
        </p:nvSpPr>
        <p:spPr>
          <a:xfrm>
            <a:off x="5791320" y="6203520"/>
            <a:ext cx="2590560" cy="383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GB" sz="1200" b="0" strike="noStrike" spc="-1">
                <a:solidFill>
                  <a:srgbClr val="FEFAC9"/>
                </a:solidFill>
                <a:latin typeface="Constantia"/>
              </a:rPr>
              <a:t>AGM 9/4/25</a:t>
            </a:r>
            <a:endParaRPr lang="en-GB" sz="1200" b="0" strike="noStrike" spc="-1" dirty="0">
              <a:latin typeface="Times New Roman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92DAB33-A2BF-E8F0-D15A-A0B74A034B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7243" y="1815451"/>
            <a:ext cx="329273" cy="36456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F23CEF2-4B0F-DBD1-AAC7-AC8EE193A1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3034" y="4771599"/>
            <a:ext cx="329273" cy="36456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C0039B6-0FFD-EBF3-B7A6-1ED1BDDC23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1879" y="5231360"/>
            <a:ext cx="329273" cy="364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1829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extShape 1"/>
          <p:cNvSpPr txBox="1"/>
          <p:nvPr/>
        </p:nvSpPr>
        <p:spPr>
          <a:xfrm>
            <a:off x="550642" y="1501752"/>
            <a:ext cx="8319706" cy="4031369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rmAutofit/>
          </a:bodyPr>
          <a:lstStyle/>
          <a:p>
            <a:pPr marL="274320" indent="-273960">
              <a:spcBef>
                <a:spcPts val="601"/>
              </a:spcBef>
              <a:buClr>
                <a:srgbClr val="F3A447"/>
              </a:buClr>
              <a:buSzPct val="85000"/>
              <a:buFont typeface="Wingdings 2" charset="2"/>
              <a:buChar char=""/>
            </a:pPr>
            <a:r>
              <a:rPr lang="fr-FR" sz="2600" spc="-1">
                <a:solidFill>
                  <a:srgbClr val="FFFFFF"/>
                </a:solidFill>
                <a:latin typeface="Constantia"/>
              </a:rPr>
              <a:t>Access to the club rooms was prohibited from mid-May to mid-June</a:t>
            </a:r>
          </a:p>
          <a:p>
            <a:pPr marL="274320" indent="-273960">
              <a:lnSpc>
                <a:spcPct val="100000"/>
              </a:lnSpc>
              <a:spcBef>
                <a:spcPts val="601"/>
              </a:spcBef>
              <a:buClr>
                <a:srgbClr val="F3A447"/>
              </a:buClr>
              <a:buSzPct val="85000"/>
              <a:buFont typeface="Wingdings 2" charset="2"/>
              <a:buChar char=""/>
            </a:pPr>
            <a:endParaRPr lang="fr-FR" sz="2600" spc="-1" dirty="0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108" name="TextShape 2"/>
          <p:cNvSpPr txBox="1"/>
          <p:nvPr/>
        </p:nvSpPr>
        <p:spPr>
          <a:xfrm>
            <a:off x="1772593" y="206909"/>
            <a:ext cx="5598454" cy="1154680"/>
          </a:xfrm>
          <a:prstGeom prst="rect">
            <a:avLst/>
          </a:prstGeom>
          <a:noFill/>
          <a:ln w="6480">
            <a:noFill/>
          </a:ln>
        </p:spPr>
        <p:txBody>
          <a:bodyPr lIns="90000" tIns="45000" rIns="90000" bIns="45000" anchor="b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CH" sz="4400" b="0" strike="noStrike" spc="-100">
                <a:solidFill>
                  <a:srgbClr val="DBDBDB"/>
                </a:solidFill>
                <a:latin typeface="Constantia"/>
              </a:rPr>
              <a:t>2024 </a:t>
            </a:r>
          </a:p>
          <a:p>
            <a:pPr algn="ctr">
              <a:lnSpc>
                <a:spcPct val="100000"/>
              </a:lnSpc>
            </a:pPr>
            <a:r>
              <a:rPr lang="fr-CH" sz="3200" spc="-100">
                <a:solidFill>
                  <a:srgbClr val="DBDBDB"/>
                </a:solidFill>
                <a:latin typeface="Constantia"/>
              </a:rPr>
              <a:t>Other things that came up</a:t>
            </a:r>
            <a:endParaRPr lang="en-US" sz="3200" b="0" strike="noStrike" spc="-1" dirty="0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2" name="TextShape 3">
            <a:extLst>
              <a:ext uri="{FF2B5EF4-FFF2-40B4-BE49-F238E27FC236}">
                <a16:creationId xmlns:a16="http://schemas.microsoft.com/office/drawing/2014/main" id="{92373A22-D844-C9FD-175D-578827586278}"/>
              </a:ext>
            </a:extLst>
          </p:cNvPr>
          <p:cNvSpPr txBox="1"/>
          <p:nvPr/>
        </p:nvSpPr>
        <p:spPr>
          <a:xfrm>
            <a:off x="5791320" y="6203520"/>
            <a:ext cx="2590560" cy="383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GB" sz="1200" b="0" strike="noStrike" spc="-1">
                <a:solidFill>
                  <a:srgbClr val="FEFAC9"/>
                </a:solidFill>
                <a:latin typeface="Constantia"/>
              </a:rPr>
              <a:t>AGM 9/4/25</a:t>
            </a:r>
            <a:endParaRPr lang="en-GB" sz="1200" b="0" strike="noStrike" spc="-1" dirty="0">
              <a:latin typeface="Times New Roman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D2B25D3-EBE7-0452-F69E-25E3960A17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2200" y="2394146"/>
            <a:ext cx="6399240" cy="3279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2400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71E7D1-21A1-50B1-C0C4-0A238FEFD0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extShape 1">
            <a:extLst>
              <a:ext uri="{FF2B5EF4-FFF2-40B4-BE49-F238E27FC236}">
                <a16:creationId xmlns:a16="http://schemas.microsoft.com/office/drawing/2014/main" id="{38EF06EC-2CCB-4039-5FD8-3411A703AFA1}"/>
              </a:ext>
            </a:extLst>
          </p:cNvPr>
          <p:cNvSpPr txBox="1"/>
          <p:nvPr/>
        </p:nvSpPr>
        <p:spPr>
          <a:xfrm>
            <a:off x="550642" y="1501752"/>
            <a:ext cx="8319706" cy="4031369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rmAutofit lnSpcReduction="10000"/>
          </a:bodyPr>
          <a:lstStyle/>
          <a:p>
            <a:pPr marL="274320" indent="-273960">
              <a:spcBef>
                <a:spcPts val="601"/>
              </a:spcBef>
              <a:buClr>
                <a:srgbClr val="F3A447"/>
              </a:buClr>
              <a:buSzPct val="85000"/>
              <a:buFont typeface="Wingdings 2" charset="2"/>
              <a:buChar char=""/>
            </a:pPr>
            <a:r>
              <a:rPr lang="fr-FR" sz="2600" spc="-1">
                <a:solidFill>
                  <a:srgbClr val="FFFFFF"/>
                </a:solidFill>
                <a:latin typeface="Constantia"/>
              </a:rPr>
              <a:t>Access to the club rooms was prohibited from mid-May to mid-June - photo</a:t>
            </a:r>
          </a:p>
          <a:p>
            <a:pPr marL="274320" indent="-273960">
              <a:lnSpc>
                <a:spcPct val="100000"/>
              </a:lnSpc>
              <a:spcBef>
                <a:spcPts val="601"/>
              </a:spcBef>
              <a:buClr>
                <a:srgbClr val="F3A447"/>
              </a:buClr>
              <a:buSzPct val="85000"/>
              <a:buFont typeface="Wingdings 2" charset="2"/>
              <a:buChar char=""/>
            </a:pPr>
            <a:r>
              <a:rPr lang="fr-FR" sz="2600" spc="-1">
                <a:solidFill>
                  <a:srgbClr val="FFFFFF"/>
                </a:solidFill>
                <a:latin typeface="Constantia"/>
              </a:rPr>
              <a:t>Experiment with a « club social » at the end of November</a:t>
            </a:r>
          </a:p>
          <a:p>
            <a:pPr marL="274320" indent="-273960">
              <a:lnSpc>
                <a:spcPct val="100000"/>
              </a:lnSpc>
              <a:spcBef>
                <a:spcPts val="601"/>
              </a:spcBef>
              <a:buClr>
                <a:srgbClr val="F3A447"/>
              </a:buClr>
              <a:buSzPct val="85000"/>
              <a:buFont typeface="Wingdings 2" charset="2"/>
              <a:buChar char=""/>
            </a:pPr>
            <a:r>
              <a:rPr lang="fr-FR" sz="2600" spc="-1">
                <a:solidFill>
                  <a:srgbClr val="FFFFFF"/>
                </a:solidFill>
                <a:latin typeface="Constantia"/>
              </a:rPr>
              <a:t>Experiment with a « feedback hub »</a:t>
            </a:r>
          </a:p>
          <a:p>
            <a:pPr marL="274320" indent="-273960">
              <a:lnSpc>
                <a:spcPct val="100000"/>
              </a:lnSpc>
              <a:spcBef>
                <a:spcPts val="601"/>
              </a:spcBef>
              <a:buClr>
                <a:srgbClr val="F3A447"/>
              </a:buClr>
              <a:buSzPct val="85000"/>
              <a:buFont typeface="Wingdings 2" charset="2"/>
              <a:buChar char=""/>
            </a:pPr>
            <a:r>
              <a:rPr lang="fr-FR" sz="2600" spc="-1">
                <a:solidFill>
                  <a:srgbClr val="FFFFFF"/>
                </a:solidFill>
                <a:latin typeface="Constantia"/>
              </a:rPr>
              <a:t>Sergio collected books culled in 2023 and donated them to library in his home town</a:t>
            </a:r>
          </a:p>
          <a:p>
            <a:pPr marL="274320" indent="-273960">
              <a:lnSpc>
                <a:spcPct val="100000"/>
              </a:lnSpc>
              <a:spcBef>
                <a:spcPts val="601"/>
              </a:spcBef>
              <a:buClr>
                <a:srgbClr val="F3A447"/>
              </a:buClr>
              <a:buSzPct val="85000"/>
              <a:buFont typeface="Wingdings 2" charset="2"/>
              <a:buChar char=""/>
            </a:pPr>
            <a:r>
              <a:rPr lang="fr-FR" sz="2600" spc="-1">
                <a:solidFill>
                  <a:srgbClr val="FFFFFF"/>
                </a:solidFill>
                <a:latin typeface="Constantia"/>
              </a:rPr>
              <a:t>Reading to children of the JdP</a:t>
            </a:r>
          </a:p>
          <a:p>
            <a:pPr marL="274320" indent="-273960">
              <a:lnSpc>
                <a:spcPct val="100000"/>
              </a:lnSpc>
              <a:spcBef>
                <a:spcPts val="601"/>
              </a:spcBef>
              <a:buClr>
                <a:srgbClr val="F3A447"/>
              </a:buClr>
              <a:buSzPct val="85000"/>
              <a:buFont typeface="Wingdings 2" charset="2"/>
              <a:buChar char=""/>
            </a:pPr>
            <a:r>
              <a:rPr lang="fr-FR" sz="2600" spc="-1">
                <a:solidFill>
                  <a:srgbClr val="FFFFFF"/>
                </a:solidFill>
                <a:latin typeface="Constantia"/>
              </a:rPr>
              <a:t>Klaudia stepped down as web maintainer</a:t>
            </a:r>
          </a:p>
          <a:p>
            <a:pPr marL="360">
              <a:lnSpc>
                <a:spcPct val="100000"/>
              </a:lnSpc>
              <a:spcBef>
                <a:spcPts val="601"/>
              </a:spcBef>
              <a:buClr>
                <a:srgbClr val="F3A447"/>
              </a:buClr>
              <a:buSzPct val="85000"/>
            </a:pPr>
            <a:endParaRPr lang="fr-FR" sz="2600" spc="-1">
              <a:solidFill>
                <a:srgbClr val="FFFFFF"/>
              </a:solidFill>
              <a:latin typeface="Constantia"/>
            </a:endParaRPr>
          </a:p>
          <a:p>
            <a:pPr marL="274320" indent="-273960">
              <a:lnSpc>
                <a:spcPct val="100000"/>
              </a:lnSpc>
              <a:spcBef>
                <a:spcPts val="601"/>
              </a:spcBef>
              <a:buClr>
                <a:srgbClr val="F3A447"/>
              </a:buClr>
              <a:buSzPct val="85000"/>
              <a:buFont typeface="Wingdings 2" charset="2"/>
              <a:buChar char=""/>
            </a:pPr>
            <a:endParaRPr lang="fr-FR" sz="2600" spc="-1" dirty="0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108" name="TextShape 2">
            <a:extLst>
              <a:ext uri="{FF2B5EF4-FFF2-40B4-BE49-F238E27FC236}">
                <a16:creationId xmlns:a16="http://schemas.microsoft.com/office/drawing/2014/main" id="{9B4BAC4C-F602-5CD7-F26B-D0B4189FB92D}"/>
              </a:ext>
            </a:extLst>
          </p:cNvPr>
          <p:cNvSpPr txBox="1"/>
          <p:nvPr/>
        </p:nvSpPr>
        <p:spPr>
          <a:xfrm>
            <a:off x="1772593" y="206909"/>
            <a:ext cx="5598454" cy="1154680"/>
          </a:xfrm>
          <a:prstGeom prst="rect">
            <a:avLst/>
          </a:prstGeom>
          <a:noFill/>
          <a:ln w="6480">
            <a:noFill/>
          </a:ln>
        </p:spPr>
        <p:txBody>
          <a:bodyPr lIns="90000" tIns="45000" rIns="90000" bIns="45000" anchor="b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CH" sz="4400" b="0" strike="noStrike" spc="-100">
                <a:solidFill>
                  <a:srgbClr val="DBDBDB"/>
                </a:solidFill>
                <a:latin typeface="Constantia"/>
              </a:rPr>
              <a:t>2024 </a:t>
            </a:r>
          </a:p>
          <a:p>
            <a:pPr algn="ctr">
              <a:lnSpc>
                <a:spcPct val="100000"/>
              </a:lnSpc>
            </a:pPr>
            <a:r>
              <a:rPr lang="fr-CH" sz="3200" spc="-100">
                <a:solidFill>
                  <a:srgbClr val="DBDBDB"/>
                </a:solidFill>
                <a:latin typeface="Constantia"/>
              </a:rPr>
              <a:t>Other things that came up</a:t>
            </a:r>
            <a:endParaRPr lang="en-US" sz="3200" b="0" strike="noStrike" spc="-1" dirty="0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2" name="TextShape 3">
            <a:extLst>
              <a:ext uri="{FF2B5EF4-FFF2-40B4-BE49-F238E27FC236}">
                <a16:creationId xmlns:a16="http://schemas.microsoft.com/office/drawing/2014/main" id="{242AAB54-D506-BF36-B052-91C7757AA208}"/>
              </a:ext>
            </a:extLst>
          </p:cNvPr>
          <p:cNvSpPr txBox="1"/>
          <p:nvPr/>
        </p:nvSpPr>
        <p:spPr>
          <a:xfrm>
            <a:off x="5791320" y="6203520"/>
            <a:ext cx="2590560" cy="383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GB" sz="1200" b="0" strike="noStrike" spc="-1">
                <a:solidFill>
                  <a:srgbClr val="FEFAC9"/>
                </a:solidFill>
                <a:latin typeface="Constantia"/>
              </a:rPr>
              <a:t>AGM 9/4/25</a:t>
            </a:r>
            <a:endParaRPr lang="en-GB" sz="1200" b="0" strike="noStrike" spc="-1" dirty="0">
              <a:latin typeface="Times New Roman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C5B636F-69F0-703C-F094-69BF979308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9362" y="4408784"/>
            <a:ext cx="1023369" cy="1055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983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TextShape 1"/>
          <p:cNvSpPr txBox="1"/>
          <p:nvPr/>
        </p:nvSpPr>
        <p:spPr>
          <a:xfrm>
            <a:off x="457200" y="1371240"/>
            <a:ext cx="8229240" cy="45716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 marL="274320" indent="-273960">
              <a:lnSpc>
                <a:spcPct val="100000"/>
              </a:lnSpc>
              <a:spcBef>
                <a:spcPts val="601"/>
              </a:spcBef>
              <a:buClr>
                <a:srgbClr val="F3A447"/>
              </a:buClr>
              <a:buSzPct val="85000"/>
              <a:buFont typeface="Wingdings 2" charset="2"/>
              <a:buChar char=""/>
            </a:pPr>
            <a:r>
              <a:rPr lang="fr-CH" sz="2600" b="0" strike="noStrike" spc="-1" dirty="0">
                <a:solidFill>
                  <a:srgbClr val="FFFFFF"/>
                </a:solidFill>
                <a:latin typeface="Constantia"/>
              </a:rPr>
              <a:t>To the </a:t>
            </a:r>
            <a:r>
              <a:rPr lang="fr-CH" sz="2600" b="0" strike="noStrike" spc="-1" dirty="0" err="1">
                <a:solidFill>
                  <a:srgbClr val="FFFFFF"/>
                </a:solidFill>
                <a:latin typeface="Constantia"/>
              </a:rPr>
              <a:t>committee</a:t>
            </a:r>
            <a:r>
              <a:rPr lang="fr-CH" sz="2600" b="0" strike="noStrike" spc="-1" dirty="0">
                <a:solidFill>
                  <a:srgbClr val="FFFFFF"/>
                </a:solidFill>
                <a:latin typeface="Constantia"/>
              </a:rPr>
              <a:t> </a:t>
            </a:r>
            <a:r>
              <a:rPr lang="fr-CH" sz="2600" b="0" strike="noStrike" spc="-1" dirty="0" err="1">
                <a:solidFill>
                  <a:srgbClr val="FFFFFF"/>
                </a:solidFill>
                <a:latin typeface="Constantia"/>
              </a:rPr>
              <a:t>members</a:t>
            </a:r>
            <a:r>
              <a:rPr lang="fr-CH" sz="2600" b="0" strike="noStrike" spc="-1" dirty="0">
                <a:solidFill>
                  <a:srgbClr val="FFFFFF"/>
                </a:solidFill>
                <a:latin typeface="Constantia"/>
              </a:rPr>
              <a:t>:</a:t>
            </a:r>
            <a:endParaRPr lang="en-US" sz="2600" b="0" strike="noStrike" spc="-1" dirty="0">
              <a:solidFill>
                <a:srgbClr val="FFFFFF"/>
              </a:solidFill>
              <a:latin typeface="Constantia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lang="en-US" sz="2600" b="0" strike="noStrike" spc="-1" dirty="0">
              <a:solidFill>
                <a:srgbClr val="FFFFFF"/>
              </a:solidFill>
              <a:latin typeface="Constantia"/>
            </a:endParaRPr>
          </a:p>
          <a:p>
            <a:pPr marL="640080" lvl="1" indent="-273960">
              <a:lnSpc>
                <a:spcPct val="100000"/>
              </a:lnSpc>
              <a:spcBef>
                <a:spcPts val="300"/>
              </a:spcBef>
              <a:buClr>
                <a:srgbClr val="D6903E"/>
              </a:buClr>
              <a:buSzPct val="85000"/>
              <a:buFont typeface="Wingdings 2" charset="2"/>
              <a:buChar char=""/>
            </a:pPr>
            <a:r>
              <a:rPr lang="fr-CH" sz="2800" b="0" strike="noStrike" spc="-1" dirty="0">
                <a:solidFill>
                  <a:srgbClr val="FEFAC9"/>
                </a:solidFill>
                <a:latin typeface="Constantia"/>
              </a:rPr>
              <a:t>Kate (</a:t>
            </a:r>
            <a:r>
              <a:rPr lang="fr-CH" sz="2800" b="0" strike="noStrike" spc="-1" dirty="0" err="1">
                <a:solidFill>
                  <a:srgbClr val="FEFAC9"/>
                </a:solidFill>
                <a:latin typeface="Constantia"/>
              </a:rPr>
              <a:t>secretary</a:t>
            </a:r>
            <a:r>
              <a:rPr lang="fr-CH" sz="2800" b="0" strike="noStrike" spc="-1" dirty="0">
                <a:solidFill>
                  <a:srgbClr val="FEFAC9"/>
                </a:solidFill>
                <a:latin typeface="Constantia"/>
              </a:rPr>
              <a:t>)</a:t>
            </a:r>
            <a:endParaRPr lang="en-US" sz="2800" b="0" strike="noStrike" spc="-1" dirty="0">
              <a:solidFill>
                <a:srgbClr val="FFFFFF"/>
              </a:solidFill>
              <a:latin typeface="Constantia"/>
            </a:endParaRPr>
          </a:p>
          <a:p>
            <a:pPr marL="640080" lvl="1" indent="-273960">
              <a:lnSpc>
                <a:spcPct val="100000"/>
              </a:lnSpc>
              <a:spcBef>
                <a:spcPts val="300"/>
              </a:spcBef>
              <a:buClr>
                <a:srgbClr val="D6903E"/>
              </a:buClr>
              <a:buSzPct val="85000"/>
              <a:buFont typeface="Wingdings 2" charset="2"/>
              <a:buChar char=""/>
            </a:pPr>
            <a:r>
              <a:rPr lang="fr-CH" sz="2800" b="0" strike="noStrike" spc="-1">
                <a:solidFill>
                  <a:srgbClr val="FEFAC9"/>
                </a:solidFill>
                <a:latin typeface="Constantia"/>
              </a:rPr>
              <a:t>Sharon (treasurer)</a:t>
            </a:r>
            <a:endParaRPr lang="en-US" sz="2800" b="0" strike="noStrike" spc="-1" dirty="0">
              <a:solidFill>
                <a:srgbClr val="FFFFFF"/>
              </a:solidFill>
              <a:latin typeface="Constantia"/>
            </a:endParaRPr>
          </a:p>
          <a:p>
            <a:pPr marL="640080" lvl="1" indent="-273960">
              <a:lnSpc>
                <a:spcPct val="100000"/>
              </a:lnSpc>
              <a:spcBef>
                <a:spcPts val="300"/>
              </a:spcBef>
              <a:buClr>
                <a:srgbClr val="D6903E"/>
              </a:buClr>
              <a:buSzPct val="85000"/>
              <a:buFont typeface="Wingdings 2" charset="2"/>
              <a:buChar char=""/>
            </a:pPr>
            <a:r>
              <a:rPr lang="fr-CH" sz="2800" b="0" strike="noStrike" spc="-1" dirty="0">
                <a:solidFill>
                  <a:srgbClr val="FEFAC9"/>
                </a:solidFill>
                <a:latin typeface="Constantia"/>
              </a:rPr>
              <a:t>Eva </a:t>
            </a:r>
            <a:r>
              <a:rPr lang="fr-CH" sz="2800" b="0" strike="noStrike" spc="-1">
                <a:solidFill>
                  <a:srgbClr val="FEFAC9"/>
                </a:solidFill>
                <a:latin typeface="Constantia"/>
              </a:rPr>
              <a:t>(rooms)</a:t>
            </a:r>
            <a:endParaRPr lang="en-US" sz="2800" b="0" strike="noStrike" spc="-1" dirty="0">
              <a:solidFill>
                <a:srgbClr val="FFFFFF"/>
              </a:solidFill>
              <a:latin typeface="Constantia"/>
            </a:endParaRPr>
          </a:p>
          <a:p>
            <a:pPr marL="640080" lvl="1" indent="-273960">
              <a:lnSpc>
                <a:spcPct val="100000"/>
              </a:lnSpc>
              <a:spcBef>
                <a:spcPts val="300"/>
              </a:spcBef>
              <a:buClr>
                <a:srgbClr val="D6903E"/>
              </a:buClr>
              <a:buSzPct val="85000"/>
              <a:buFont typeface="Wingdings 2" charset="2"/>
              <a:buChar char=""/>
            </a:pPr>
            <a:r>
              <a:rPr lang="fr-CH" sz="2800" b="0" strike="noStrike" spc="-1">
                <a:solidFill>
                  <a:srgbClr val="FEFAC9"/>
                </a:solidFill>
                <a:latin typeface="Constantia"/>
              </a:rPr>
              <a:t>Klaudia (website and Mattermost, stepped down end 2024)</a:t>
            </a:r>
            <a:r>
              <a:rPr lang="fr-CH" sz="2600" spc="-1">
                <a:solidFill>
                  <a:srgbClr val="FFFFFF"/>
                </a:solidFill>
                <a:latin typeface="Constantia"/>
              </a:rPr>
              <a:t>.</a:t>
            </a:r>
            <a:endParaRPr lang="en-US" sz="2600" spc="-1" dirty="0">
              <a:solidFill>
                <a:srgbClr val="FFFFFF"/>
              </a:solidFill>
              <a:latin typeface="Constantia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lang="en-US" sz="2600" spc="-1" dirty="0">
              <a:solidFill>
                <a:srgbClr val="FFFFFF"/>
              </a:solidFill>
              <a:latin typeface="Constantia"/>
            </a:endParaRPr>
          </a:p>
          <a:p>
            <a:pPr marL="360">
              <a:lnSpc>
                <a:spcPct val="100000"/>
              </a:lnSpc>
              <a:spcBef>
                <a:spcPts val="601"/>
              </a:spcBef>
              <a:buClr>
                <a:srgbClr val="F3A447"/>
              </a:buClr>
              <a:buSzPct val="85000"/>
            </a:pPr>
            <a:endParaRPr lang="en-US" sz="2600" b="0" strike="noStrike" spc="-1" dirty="0">
              <a:solidFill>
                <a:srgbClr val="FFFFFF"/>
              </a:solidFill>
              <a:latin typeface="Constantia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lang="en-US" sz="2600" b="0" strike="noStrike" spc="-1" dirty="0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140" name="TextShape 2"/>
          <p:cNvSpPr txBox="1"/>
          <p:nvPr/>
        </p:nvSpPr>
        <p:spPr>
          <a:xfrm>
            <a:off x="457200" y="152280"/>
            <a:ext cx="8229240" cy="1218960"/>
          </a:xfrm>
          <a:prstGeom prst="rect">
            <a:avLst/>
          </a:prstGeom>
          <a:noFill/>
          <a:ln w="6480">
            <a:noFill/>
          </a:ln>
        </p:spPr>
        <p:txBody>
          <a:bodyPr lIns="90000" tIns="45000" rIns="90000" bIns="4500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fr-CH" sz="4200" b="0" strike="noStrike" spc="-100">
                <a:solidFill>
                  <a:srgbClr val="DBDBDB"/>
                </a:solidFill>
                <a:latin typeface="Constantia"/>
              </a:rPr>
              <a:t>Once again thanks</a:t>
            </a:r>
            <a:endParaRPr lang="en-US" sz="42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2" name="TextShape 3">
            <a:extLst>
              <a:ext uri="{FF2B5EF4-FFF2-40B4-BE49-F238E27FC236}">
                <a16:creationId xmlns:a16="http://schemas.microsoft.com/office/drawing/2014/main" id="{AA25ACF5-CDF3-A0DE-91B4-5FE300530D8B}"/>
              </a:ext>
            </a:extLst>
          </p:cNvPr>
          <p:cNvSpPr txBox="1"/>
          <p:nvPr/>
        </p:nvSpPr>
        <p:spPr>
          <a:xfrm>
            <a:off x="5791320" y="6203520"/>
            <a:ext cx="1777453" cy="383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GB" sz="1200" b="0" strike="noStrike" spc="-1">
                <a:solidFill>
                  <a:srgbClr val="FEFAC9"/>
                </a:solidFill>
                <a:latin typeface="Constantia"/>
              </a:rPr>
              <a:t>AGM 9/4/25</a:t>
            </a:r>
            <a:endParaRPr lang="en-GB" sz="1200" b="0" strike="noStrike" spc="-1" dirty="0">
              <a:latin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extShape 2"/>
          <p:cNvSpPr txBox="1"/>
          <p:nvPr/>
        </p:nvSpPr>
        <p:spPr>
          <a:xfrm>
            <a:off x="1673168" y="2398947"/>
            <a:ext cx="5598454" cy="1154680"/>
          </a:xfrm>
          <a:prstGeom prst="rect">
            <a:avLst/>
          </a:prstGeom>
          <a:noFill/>
          <a:ln w="6480">
            <a:noFill/>
          </a:ln>
        </p:spPr>
        <p:txBody>
          <a:bodyPr lIns="90000" tIns="45000" rIns="90000" bIns="45000" anchor="b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CH" sz="4400" b="0" strike="noStrike" spc="-100">
                <a:solidFill>
                  <a:srgbClr val="DBDBDB"/>
                </a:solidFill>
                <a:latin typeface="Constantia"/>
              </a:rPr>
              <a:t>Any questions ?</a:t>
            </a:r>
            <a:endParaRPr lang="en-US" sz="3200" b="0" strike="noStrike" spc="-1" dirty="0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2" name="TextShape 3">
            <a:extLst>
              <a:ext uri="{FF2B5EF4-FFF2-40B4-BE49-F238E27FC236}">
                <a16:creationId xmlns:a16="http://schemas.microsoft.com/office/drawing/2014/main" id="{FBBA270D-30A9-A92A-7CB5-23DE9231C1B7}"/>
              </a:ext>
            </a:extLst>
          </p:cNvPr>
          <p:cNvSpPr txBox="1"/>
          <p:nvPr/>
        </p:nvSpPr>
        <p:spPr>
          <a:xfrm>
            <a:off x="5791320" y="6203520"/>
            <a:ext cx="2590560" cy="383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GB" sz="1200" b="0" strike="noStrike" spc="-1">
                <a:solidFill>
                  <a:srgbClr val="FEFAC9"/>
                </a:solidFill>
                <a:latin typeface="Constantia"/>
              </a:rPr>
              <a:t>AGM 9/4/25</a:t>
            </a:r>
            <a:endParaRPr lang="en-GB" sz="120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289266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Paper.thmx</Template>
  <TotalTime>2406</TotalTime>
  <Words>324</Words>
  <Application>Microsoft Office PowerPoint</Application>
  <PresentationFormat>On-screen Show (4:3)</PresentationFormat>
  <Paragraphs>57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Constantia</vt:lpstr>
      <vt:lpstr>Symbol</vt:lpstr>
      <vt:lpstr>Times New Roman</vt:lpstr>
      <vt:lpstr>Wingdings</vt:lpstr>
      <vt:lpstr>Wingdings 2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MJ</dc:creator>
  <dc:description/>
  <cp:lastModifiedBy>John Pym</cp:lastModifiedBy>
  <cp:revision>188</cp:revision>
  <dcterms:created xsi:type="dcterms:W3CDTF">2014-02-25T16:34:13Z</dcterms:created>
  <dcterms:modified xsi:type="dcterms:W3CDTF">2025-04-09T08:19:14Z</dcterms:modified>
  <dc:language>en-GB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Company">
    <vt:lpwstr>CERN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1</vt:i4>
  </property>
  <property fmtid="{D5CDD505-2E9C-101B-9397-08002B2CF9AE}" pid="9" name="PresentationFormat">
    <vt:lpwstr>On-screen Show (4:3)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15</vt:i4>
  </property>
</Properties>
</file>