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29"/>
  </p:notesMasterIdLst>
  <p:sldIdLst>
    <p:sldId id="256" r:id="rId2"/>
    <p:sldId id="262" r:id="rId3"/>
    <p:sldId id="341" r:id="rId4"/>
    <p:sldId id="321" r:id="rId5"/>
    <p:sldId id="322" r:id="rId6"/>
    <p:sldId id="323" r:id="rId7"/>
    <p:sldId id="324" r:id="rId8"/>
    <p:sldId id="325" r:id="rId9"/>
    <p:sldId id="326" r:id="rId10"/>
    <p:sldId id="327" r:id="rId11"/>
    <p:sldId id="332" r:id="rId12"/>
    <p:sldId id="334" r:id="rId13"/>
    <p:sldId id="329" r:id="rId14"/>
    <p:sldId id="328" r:id="rId15"/>
    <p:sldId id="330" r:id="rId16"/>
    <p:sldId id="320" r:id="rId17"/>
    <p:sldId id="335" r:id="rId18"/>
    <p:sldId id="337" r:id="rId19"/>
    <p:sldId id="338" r:id="rId20"/>
    <p:sldId id="339" r:id="rId21"/>
    <p:sldId id="331" r:id="rId22"/>
    <p:sldId id="336" r:id="rId23"/>
    <p:sldId id="333" r:id="rId24"/>
    <p:sldId id="340" r:id="rId25"/>
    <p:sldId id="288" r:id="rId26"/>
    <p:sldId id="258" r:id="rId27"/>
    <p:sldId id="319" r:id="rId28"/>
  </p:sldIdLst>
  <p:sldSz cx="12192000" cy="6858000"/>
  <p:notesSz cx="6858000" cy="9144000"/>
  <p:embeddedFontLst>
    <p:embeddedFont>
      <p:font typeface="Arial Narrow" panose="020B0606020202030204" pitchFamily="34" charset="0"/>
      <p:regular r:id="rId30"/>
      <p:bold r:id="rId31"/>
      <p:italic r:id="rId32"/>
      <p:boldItalic r:id="rId33"/>
    </p:embeddedFont>
    <p:embeddedFont>
      <p:font typeface="Cambria Math" panose="02040503050406030204" pitchFamily="18" charset="0"/>
      <p:regular r:id="rId34"/>
    </p:embeddedFont>
    <p:embeddedFont>
      <p:font typeface="Fira Sans" panose="020B0503050000020004" pitchFamily="34" charset="0"/>
      <p:regular r:id="rId35"/>
      <p:bold r:id="rId36"/>
      <p:italic r:id="rId37"/>
      <p:boldItalic r:id="rId38"/>
    </p:embeddedFont>
    <p:embeddedFont>
      <p:font typeface="Fira Sans Condensed Medium" panose="020B0603050000020004" pitchFamily="34" charset="0"/>
      <p:regular r:id="rId39"/>
      <p:italic r:id="rId4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43" d="100"/>
          <a:sy n="143" d="100"/>
        </p:scale>
        <p:origin x="78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0.fntdata"/><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09/05/2025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p:cNvSpPr>
            <a:spLocks noGrp="1"/>
          </p:cNvSpPr>
          <p:nvPr>
            <p:ph type="sldNum" sz="quarter" idx="5"/>
          </p:nvPr>
        </p:nvSpPr>
        <p:spPr/>
        <p:txBody>
          <a:bodyPr/>
          <a:lstStyle/>
          <a:p>
            <a:fld id="{CF486CE9-1877-45A3-9ABE-42D28D769CEF}" type="slidenum">
              <a:rPr lang="en-GB" smtClean="0"/>
              <a:t>2</a:t>
            </a:fld>
            <a:endParaRPr lang="en-GB"/>
          </a:p>
        </p:txBody>
      </p:sp>
    </p:spTree>
    <p:extLst>
      <p:ext uri="{BB962C8B-B14F-4D97-AF65-F5344CB8AC3E}">
        <p14:creationId xmlns:p14="http://schemas.microsoft.com/office/powerpoint/2010/main" val="3791876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00206A-65F1-820E-8AD7-CFF2AA7015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F8D70F-ACE2-A80D-A995-3A1DFD468E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F1902B-B0FC-0E6E-835B-021F2DCD6116}"/>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26682020-B432-1653-A86F-8907FE727C24}"/>
              </a:ext>
            </a:extLst>
          </p:cNvPr>
          <p:cNvSpPr>
            <a:spLocks noGrp="1"/>
          </p:cNvSpPr>
          <p:nvPr>
            <p:ph type="sldNum" sz="quarter" idx="5"/>
          </p:nvPr>
        </p:nvSpPr>
        <p:spPr/>
        <p:txBody>
          <a:bodyPr/>
          <a:lstStyle/>
          <a:p>
            <a:fld id="{CF486CE9-1877-45A3-9ABE-42D28D769CEF}" type="slidenum">
              <a:rPr lang="en-GB" smtClean="0"/>
              <a:t>11</a:t>
            </a:fld>
            <a:endParaRPr lang="en-GB"/>
          </a:p>
        </p:txBody>
      </p:sp>
    </p:spTree>
    <p:extLst>
      <p:ext uri="{BB962C8B-B14F-4D97-AF65-F5344CB8AC3E}">
        <p14:creationId xmlns:p14="http://schemas.microsoft.com/office/powerpoint/2010/main" val="4218784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0ACD95-5C82-1B13-9751-0A30FB0CFD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061698-DE58-DED2-C3D6-A64A2A0ED1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3FC7FC-7B9B-68BC-EF65-49AFB8FF4AE8}"/>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427EF779-0C93-9A49-73CB-80755CE15FAC}"/>
              </a:ext>
            </a:extLst>
          </p:cNvPr>
          <p:cNvSpPr>
            <a:spLocks noGrp="1"/>
          </p:cNvSpPr>
          <p:nvPr>
            <p:ph type="sldNum" sz="quarter" idx="5"/>
          </p:nvPr>
        </p:nvSpPr>
        <p:spPr/>
        <p:txBody>
          <a:bodyPr/>
          <a:lstStyle/>
          <a:p>
            <a:fld id="{CF486CE9-1877-45A3-9ABE-42D28D769CEF}" type="slidenum">
              <a:rPr lang="en-GB" smtClean="0"/>
              <a:t>12</a:t>
            </a:fld>
            <a:endParaRPr lang="en-GB"/>
          </a:p>
        </p:txBody>
      </p:sp>
    </p:spTree>
    <p:extLst>
      <p:ext uri="{BB962C8B-B14F-4D97-AF65-F5344CB8AC3E}">
        <p14:creationId xmlns:p14="http://schemas.microsoft.com/office/powerpoint/2010/main" val="786565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37322-75A8-FA60-D7F7-4A5CD7600B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D3272C-CCAE-C692-8252-9A75FE2612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B07A52-ED67-EAC1-1328-B407D2ABFE4A}"/>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F2466A86-A121-6A51-9834-80DB77DD0D35}"/>
              </a:ext>
            </a:extLst>
          </p:cNvPr>
          <p:cNvSpPr>
            <a:spLocks noGrp="1"/>
          </p:cNvSpPr>
          <p:nvPr>
            <p:ph type="sldNum" sz="quarter" idx="5"/>
          </p:nvPr>
        </p:nvSpPr>
        <p:spPr/>
        <p:txBody>
          <a:bodyPr/>
          <a:lstStyle/>
          <a:p>
            <a:fld id="{CF486CE9-1877-45A3-9ABE-42D28D769CEF}" type="slidenum">
              <a:rPr lang="en-GB" smtClean="0"/>
              <a:t>13</a:t>
            </a:fld>
            <a:endParaRPr lang="en-GB"/>
          </a:p>
        </p:txBody>
      </p:sp>
    </p:spTree>
    <p:extLst>
      <p:ext uri="{BB962C8B-B14F-4D97-AF65-F5344CB8AC3E}">
        <p14:creationId xmlns:p14="http://schemas.microsoft.com/office/powerpoint/2010/main" val="2524012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F9159-8F39-0D3F-92E4-AE253B6CC4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1AC30B-710F-0960-0057-8175197003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FE686F-CCA2-AA0E-1F2B-C434AE2CC999}"/>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A9B7B84E-ABA0-DB73-1196-8FFA5B06ADD2}"/>
              </a:ext>
            </a:extLst>
          </p:cNvPr>
          <p:cNvSpPr>
            <a:spLocks noGrp="1"/>
          </p:cNvSpPr>
          <p:nvPr>
            <p:ph type="sldNum" sz="quarter" idx="5"/>
          </p:nvPr>
        </p:nvSpPr>
        <p:spPr/>
        <p:txBody>
          <a:bodyPr/>
          <a:lstStyle/>
          <a:p>
            <a:fld id="{CF486CE9-1877-45A3-9ABE-42D28D769CEF}" type="slidenum">
              <a:rPr lang="en-GB" smtClean="0"/>
              <a:t>14</a:t>
            </a:fld>
            <a:endParaRPr lang="en-GB"/>
          </a:p>
        </p:txBody>
      </p:sp>
    </p:spTree>
    <p:extLst>
      <p:ext uri="{BB962C8B-B14F-4D97-AF65-F5344CB8AC3E}">
        <p14:creationId xmlns:p14="http://schemas.microsoft.com/office/powerpoint/2010/main" val="33913076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88760-B7B0-8583-32A1-3D12FCBB54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F5268-A4B0-553F-C620-6DEBDA99C1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82C2B7-6249-55D1-B0FF-520F599F7F38}"/>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F2AB9FC4-498D-2A52-A2AA-D33B6EB4B252}"/>
              </a:ext>
            </a:extLst>
          </p:cNvPr>
          <p:cNvSpPr>
            <a:spLocks noGrp="1"/>
          </p:cNvSpPr>
          <p:nvPr>
            <p:ph type="sldNum" sz="quarter" idx="5"/>
          </p:nvPr>
        </p:nvSpPr>
        <p:spPr/>
        <p:txBody>
          <a:bodyPr/>
          <a:lstStyle/>
          <a:p>
            <a:fld id="{CF486CE9-1877-45A3-9ABE-42D28D769CEF}" type="slidenum">
              <a:rPr lang="en-GB" smtClean="0"/>
              <a:t>15</a:t>
            </a:fld>
            <a:endParaRPr lang="en-GB"/>
          </a:p>
        </p:txBody>
      </p:sp>
    </p:spTree>
    <p:extLst>
      <p:ext uri="{BB962C8B-B14F-4D97-AF65-F5344CB8AC3E}">
        <p14:creationId xmlns:p14="http://schemas.microsoft.com/office/powerpoint/2010/main" val="3562507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CF663-F294-F1EF-7A10-A761E92E28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749911-CFEA-6516-C9E9-370E8F1B32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D879AE-02AA-6420-F53E-78003966B9B9}"/>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708C65F5-AC6D-CA6F-08E0-D0FA63053551}"/>
              </a:ext>
            </a:extLst>
          </p:cNvPr>
          <p:cNvSpPr>
            <a:spLocks noGrp="1"/>
          </p:cNvSpPr>
          <p:nvPr>
            <p:ph type="sldNum" sz="quarter" idx="5"/>
          </p:nvPr>
        </p:nvSpPr>
        <p:spPr/>
        <p:txBody>
          <a:bodyPr/>
          <a:lstStyle/>
          <a:p>
            <a:fld id="{CF486CE9-1877-45A3-9ABE-42D28D769CEF}" type="slidenum">
              <a:rPr lang="en-GB" smtClean="0"/>
              <a:t>16</a:t>
            </a:fld>
            <a:endParaRPr lang="en-GB"/>
          </a:p>
        </p:txBody>
      </p:sp>
    </p:spTree>
    <p:extLst>
      <p:ext uri="{BB962C8B-B14F-4D97-AF65-F5344CB8AC3E}">
        <p14:creationId xmlns:p14="http://schemas.microsoft.com/office/powerpoint/2010/main" val="697461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7F460-71E1-5F74-9225-06CC7276E8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6819F8-E588-E683-5C38-C3A770FB71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EDB9C4-C89E-3FFC-674A-98D0BF2A6F4B}"/>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D5176334-09BD-83BD-73CF-1A9CAAB757AE}"/>
              </a:ext>
            </a:extLst>
          </p:cNvPr>
          <p:cNvSpPr>
            <a:spLocks noGrp="1"/>
          </p:cNvSpPr>
          <p:nvPr>
            <p:ph type="sldNum" sz="quarter" idx="5"/>
          </p:nvPr>
        </p:nvSpPr>
        <p:spPr/>
        <p:txBody>
          <a:bodyPr/>
          <a:lstStyle/>
          <a:p>
            <a:fld id="{CF486CE9-1877-45A3-9ABE-42D28D769CEF}" type="slidenum">
              <a:rPr lang="en-GB" smtClean="0"/>
              <a:t>17</a:t>
            </a:fld>
            <a:endParaRPr lang="en-GB"/>
          </a:p>
        </p:txBody>
      </p:sp>
    </p:spTree>
    <p:extLst>
      <p:ext uri="{BB962C8B-B14F-4D97-AF65-F5344CB8AC3E}">
        <p14:creationId xmlns:p14="http://schemas.microsoft.com/office/powerpoint/2010/main" val="2639944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1F635-732E-CFCA-E4EC-18FCE1C30B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5D9D5E-3B7C-C38F-159E-35331E9F9F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30B15E-162C-F7E0-6991-A424831591E6}"/>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ADEF5BCC-BF69-6DE7-98AD-1412ED0F3382}"/>
              </a:ext>
            </a:extLst>
          </p:cNvPr>
          <p:cNvSpPr>
            <a:spLocks noGrp="1"/>
          </p:cNvSpPr>
          <p:nvPr>
            <p:ph type="sldNum" sz="quarter" idx="5"/>
          </p:nvPr>
        </p:nvSpPr>
        <p:spPr/>
        <p:txBody>
          <a:bodyPr/>
          <a:lstStyle/>
          <a:p>
            <a:fld id="{CF486CE9-1877-45A3-9ABE-42D28D769CEF}" type="slidenum">
              <a:rPr lang="en-GB" smtClean="0"/>
              <a:t>18</a:t>
            </a:fld>
            <a:endParaRPr lang="en-GB"/>
          </a:p>
        </p:txBody>
      </p:sp>
    </p:spTree>
    <p:extLst>
      <p:ext uri="{BB962C8B-B14F-4D97-AF65-F5344CB8AC3E}">
        <p14:creationId xmlns:p14="http://schemas.microsoft.com/office/powerpoint/2010/main" val="29652278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E7091-353B-CC2E-EB1E-4736881526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C45475-4833-A8D2-4E16-3C74FF0AF5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E95728-D6C6-5AB3-EFC6-930DB701FDD8}"/>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65A46E27-2231-1A59-865A-1ABDB46ABA29}"/>
              </a:ext>
            </a:extLst>
          </p:cNvPr>
          <p:cNvSpPr>
            <a:spLocks noGrp="1"/>
          </p:cNvSpPr>
          <p:nvPr>
            <p:ph type="sldNum" sz="quarter" idx="5"/>
          </p:nvPr>
        </p:nvSpPr>
        <p:spPr/>
        <p:txBody>
          <a:bodyPr/>
          <a:lstStyle/>
          <a:p>
            <a:fld id="{CF486CE9-1877-45A3-9ABE-42D28D769CEF}" type="slidenum">
              <a:rPr lang="en-GB" smtClean="0"/>
              <a:t>19</a:t>
            </a:fld>
            <a:endParaRPr lang="en-GB"/>
          </a:p>
        </p:txBody>
      </p:sp>
    </p:spTree>
    <p:extLst>
      <p:ext uri="{BB962C8B-B14F-4D97-AF65-F5344CB8AC3E}">
        <p14:creationId xmlns:p14="http://schemas.microsoft.com/office/powerpoint/2010/main" val="3540691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A6142-A747-AE19-41F3-E068FB1813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AE8339-78E6-5EF0-4061-CDADA0C3F1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5940F2-ECB9-42A4-8DCA-440DE66DFA7F}"/>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A3F420A0-EF1B-0046-78F7-84D2DEA34F56}"/>
              </a:ext>
            </a:extLst>
          </p:cNvPr>
          <p:cNvSpPr>
            <a:spLocks noGrp="1"/>
          </p:cNvSpPr>
          <p:nvPr>
            <p:ph type="sldNum" sz="quarter" idx="5"/>
          </p:nvPr>
        </p:nvSpPr>
        <p:spPr/>
        <p:txBody>
          <a:bodyPr/>
          <a:lstStyle/>
          <a:p>
            <a:fld id="{CF486CE9-1877-45A3-9ABE-42D28D769CEF}" type="slidenum">
              <a:rPr lang="en-GB" smtClean="0"/>
              <a:t>20</a:t>
            </a:fld>
            <a:endParaRPr lang="en-GB"/>
          </a:p>
        </p:txBody>
      </p:sp>
    </p:spTree>
    <p:extLst>
      <p:ext uri="{BB962C8B-B14F-4D97-AF65-F5344CB8AC3E}">
        <p14:creationId xmlns:p14="http://schemas.microsoft.com/office/powerpoint/2010/main" val="2923822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D3337-0B1C-9919-B2BC-39D417BDB6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307277-007E-FE26-2F6E-3282E662A0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349BDC-8B50-AE61-7CCC-E8964978C61D}"/>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8E9360CD-679B-D9FC-E309-2D4947B00C3A}"/>
              </a:ext>
            </a:extLst>
          </p:cNvPr>
          <p:cNvSpPr>
            <a:spLocks noGrp="1"/>
          </p:cNvSpPr>
          <p:nvPr>
            <p:ph type="sldNum" sz="quarter" idx="5"/>
          </p:nvPr>
        </p:nvSpPr>
        <p:spPr/>
        <p:txBody>
          <a:bodyPr/>
          <a:lstStyle/>
          <a:p>
            <a:fld id="{CF486CE9-1877-45A3-9ABE-42D28D769CEF}" type="slidenum">
              <a:rPr lang="en-GB" smtClean="0"/>
              <a:t>3</a:t>
            </a:fld>
            <a:endParaRPr lang="en-GB"/>
          </a:p>
        </p:txBody>
      </p:sp>
    </p:spTree>
    <p:extLst>
      <p:ext uri="{BB962C8B-B14F-4D97-AF65-F5344CB8AC3E}">
        <p14:creationId xmlns:p14="http://schemas.microsoft.com/office/powerpoint/2010/main" val="1438565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B1460-2163-6030-4833-0EC5B0D172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1B6122-9787-D438-A1D9-F3012A4780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219498-F536-B01A-0DFF-30DD21C32AE1}"/>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962F1B87-233A-E320-3FD2-7905E455CAD2}"/>
              </a:ext>
            </a:extLst>
          </p:cNvPr>
          <p:cNvSpPr>
            <a:spLocks noGrp="1"/>
          </p:cNvSpPr>
          <p:nvPr>
            <p:ph type="sldNum" sz="quarter" idx="5"/>
          </p:nvPr>
        </p:nvSpPr>
        <p:spPr/>
        <p:txBody>
          <a:bodyPr/>
          <a:lstStyle/>
          <a:p>
            <a:fld id="{CF486CE9-1877-45A3-9ABE-42D28D769CEF}" type="slidenum">
              <a:rPr lang="en-GB" smtClean="0"/>
              <a:t>21</a:t>
            </a:fld>
            <a:endParaRPr lang="en-GB"/>
          </a:p>
        </p:txBody>
      </p:sp>
    </p:spTree>
    <p:extLst>
      <p:ext uri="{BB962C8B-B14F-4D97-AF65-F5344CB8AC3E}">
        <p14:creationId xmlns:p14="http://schemas.microsoft.com/office/powerpoint/2010/main" val="14776664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D8E9A7-5C3C-0920-545A-59A8D86A1C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DFC9F9-D586-4E2E-BC85-B4D8E9FD14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DA93C3-F85B-720E-DFC9-01C42B669CA8}"/>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96FEB587-1D4D-49E0-22D6-53E20839CD4D}"/>
              </a:ext>
            </a:extLst>
          </p:cNvPr>
          <p:cNvSpPr>
            <a:spLocks noGrp="1"/>
          </p:cNvSpPr>
          <p:nvPr>
            <p:ph type="sldNum" sz="quarter" idx="5"/>
          </p:nvPr>
        </p:nvSpPr>
        <p:spPr/>
        <p:txBody>
          <a:bodyPr/>
          <a:lstStyle/>
          <a:p>
            <a:fld id="{CF486CE9-1877-45A3-9ABE-42D28D769CEF}" type="slidenum">
              <a:rPr lang="en-GB" smtClean="0"/>
              <a:t>22</a:t>
            </a:fld>
            <a:endParaRPr lang="en-GB"/>
          </a:p>
        </p:txBody>
      </p:sp>
    </p:spTree>
    <p:extLst>
      <p:ext uri="{BB962C8B-B14F-4D97-AF65-F5344CB8AC3E}">
        <p14:creationId xmlns:p14="http://schemas.microsoft.com/office/powerpoint/2010/main" val="13550069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8EA11-D218-9132-5748-B13690B511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B9BC65-B9C8-01DC-CD78-5EEB3561C4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AFC1A4-2C1E-F9C1-DF6F-8ADC9A7A3684}"/>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823520EF-4EDB-C033-82B9-D9938A34B4F5}"/>
              </a:ext>
            </a:extLst>
          </p:cNvPr>
          <p:cNvSpPr>
            <a:spLocks noGrp="1"/>
          </p:cNvSpPr>
          <p:nvPr>
            <p:ph type="sldNum" sz="quarter" idx="5"/>
          </p:nvPr>
        </p:nvSpPr>
        <p:spPr/>
        <p:txBody>
          <a:bodyPr/>
          <a:lstStyle/>
          <a:p>
            <a:fld id="{CF486CE9-1877-45A3-9ABE-42D28D769CEF}" type="slidenum">
              <a:rPr lang="en-GB" smtClean="0"/>
              <a:t>23</a:t>
            </a:fld>
            <a:endParaRPr lang="en-GB"/>
          </a:p>
        </p:txBody>
      </p:sp>
    </p:spTree>
    <p:extLst>
      <p:ext uri="{BB962C8B-B14F-4D97-AF65-F5344CB8AC3E}">
        <p14:creationId xmlns:p14="http://schemas.microsoft.com/office/powerpoint/2010/main" val="795972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45272-E9B8-AC4C-4202-8D338E3C11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2B82D4-9F03-55A9-A33F-DF56674AC8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EC4A78-0808-36DF-4AE9-3341AE5B821E}"/>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78BDDE6B-B2BD-8822-E5B1-13AF63CEC0B6}"/>
              </a:ext>
            </a:extLst>
          </p:cNvPr>
          <p:cNvSpPr>
            <a:spLocks noGrp="1"/>
          </p:cNvSpPr>
          <p:nvPr>
            <p:ph type="sldNum" sz="quarter" idx="5"/>
          </p:nvPr>
        </p:nvSpPr>
        <p:spPr/>
        <p:txBody>
          <a:bodyPr/>
          <a:lstStyle/>
          <a:p>
            <a:fld id="{CF486CE9-1877-45A3-9ABE-42D28D769CEF}" type="slidenum">
              <a:rPr lang="en-GB" smtClean="0"/>
              <a:t>24</a:t>
            </a:fld>
            <a:endParaRPr lang="en-GB"/>
          </a:p>
        </p:txBody>
      </p:sp>
    </p:spTree>
    <p:extLst>
      <p:ext uri="{BB962C8B-B14F-4D97-AF65-F5344CB8AC3E}">
        <p14:creationId xmlns:p14="http://schemas.microsoft.com/office/powerpoint/2010/main" val="1604680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848E4-6E65-445F-5D58-54AF3CC2B1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634D28-0997-7DD0-90CF-B572C3B7FE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36C629-DEFB-6E75-D35B-D96CAA978832}"/>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52774BE2-E7E8-CE36-D13A-F89FBE42BB06}"/>
              </a:ext>
            </a:extLst>
          </p:cNvPr>
          <p:cNvSpPr>
            <a:spLocks noGrp="1"/>
          </p:cNvSpPr>
          <p:nvPr>
            <p:ph type="sldNum" sz="quarter" idx="5"/>
          </p:nvPr>
        </p:nvSpPr>
        <p:spPr/>
        <p:txBody>
          <a:bodyPr/>
          <a:lstStyle/>
          <a:p>
            <a:fld id="{CF486CE9-1877-45A3-9ABE-42D28D769CEF}" type="slidenum">
              <a:rPr lang="en-GB" smtClean="0"/>
              <a:t>4</a:t>
            </a:fld>
            <a:endParaRPr lang="en-GB"/>
          </a:p>
        </p:txBody>
      </p:sp>
    </p:spTree>
    <p:extLst>
      <p:ext uri="{BB962C8B-B14F-4D97-AF65-F5344CB8AC3E}">
        <p14:creationId xmlns:p14="http://schemas.microsoft.com/office/powerpoint/2010/main" val="1295218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2901BD-02A1-4F55-0851-7FF7091D71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B17ADD-1087-B510-191B-F1D701022E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7176E0-E8E5-0E31-1577-A77DD03170CD}"/>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E837AD5F-DAB1-3DE9-F1CF-37F35E44EA45}"/>
              </a:ext>
            </a:extLst>
          </p:cNvPr>
          <p:cNvSpPr>
            <a:spLocks noGrp="1"/>
          </p:cNvSpPr>
          <p:nvPr>
            <p:ph type="sldNum" sz="quarter" idx="5"/>
          </p:nvPr>
        </p:nvSpPr>
        <p:spPr/>
        <p:txBody>
          <a:bodyPr/>
          <a:lstStyle/>
          <a:p>
            <a:fld id="{CF486CE9-1877-45A3-9ABE-42D28D769CEF}" type="slidenum">
              <a:rPr lang="en-GB" smtClean="0"/>
              <a:t>5</a:t>
            </a:fld>
            <a:endParaRPr lang="en-GB"/>
          </a:p>
        </p:txBody>
      </p:sp>
    </p:spTree>
    <p:extLst>
      <p:ext uri="{BB962C8B-B14F-4D97-AF65-F5344CB8AC3E}">
        <p14:creationId xmlns:p14="http://schemas.microsoft.com/office/powerpoint/2010/main" val="450803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DC81B9-1D47-7707-5B92-FC24E3A05E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3D603F-E1A3-2DA2-3C4D-E1A2A445BB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13EEA3-B5B5-08D6-9E9C-E34D3B373908}"/>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1542D966-A0F8-9C91-0D9A-C2B367CD7E96}"/>
              </a:ext>
            </a:extLst>
          </p:cNvPr>
          <p:cNvSpPr>
            <a:spLocks noGrp="1"/>
          </p:cNvSpPr>
          <p:nvPr>
            <p:ph type="sldNum" sz="quarter" idx="5"/>
          </p:nvPr>
        </p:nvSpPr>
        <p:spPr/>
        <p:txBody>
          <a:bodyPr/>
          <a:lstStyle/>
          <a:p>
            <a:fld id="{CF486CE9-1877-45A3-9ABE-42D28D769CEF}" type="slidenum">
              <a:rPr lang="en-GB" smtClean="0"/>
              <a:t>6</a:t>
            </a:fld>
            <a:endParaRPr lang="en-GB"/>
          </a:p>
        </p:txBody>
      </p:sp>
    </p:spTree>
    <p:extLst>
      <p:ext uri="{BB962C8B-B14F-4D97-AF65-F5344CB8AC3E}">
        <p14:creationId xmlns:p14="http://schemas.microsoft.com/office/powerpoint/2010/main" val="2563366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9864E-643E-BB6E-712B-092729A219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35557B-9A5C-D17D-F68E-23F15FA1EC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693049-E183-E0DF-CEC1-D54C63AEFFA8}"/>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5533CE7D-E06A-AD6C-3E2E-0B26547211BD}"/>
              </a:ext>
            </a:extLst>
          </p:cNvPr>
          <p:cNvSpPr>
            <a:spLocks noGrp="1"/>
          </p:cNvSpPr>
          <p:nvPr>
            <p:ph type="sldNum" sz="quarter" idx="5"/>
          </p:nvPr>
        </p:nvSpPr>
        <p:spPr/>
        <p:txBody>
          <a:bodyPr/>
          <a:lstStyle/>
          <a:p>
            <a:fld id="{CF486CE9-1877-45A3-9ABE-42D28D769CEF}" type="slidenum">
              <a:rPr lang="en-GB" smtClean="0"/>
              <a:t>7</a:t>
            </a:fld>
            <a:endParaRPr lang="en-GB"/>
          </a:p>
        </p:txBody>
      </p:sp>
    </p:spTree>
    <p:extLst>
      <p:ext uri="{BB962C8B-B14F-4D97-AF65-F5344CB8AC3E}">
        <p14:creationId xmlns:p14="http://schemas.microsoft.com/office/powerpoint/2010/main" val="884245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6F135-4E06-9060-D2C4-12D66F4F7B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8160C1-3CB0-9E22-D759-8B163969BB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D548DB-EA99-29A3-5396-47A5E9F8861C}"/>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92F30709-2B09-DFB1-3193-3A521B175793}"/>
              </a:ext>
            </a:extLst>
          </p:cNvPr>
          <p:cNvSpPr>
            <a:spLocks noGrp="1"/>
          </p:cNvSpPr>
          <p:nvPr>
            <p:ph type="sldNum" sz="quarter" idx="5"/>
          </p:nvPr>
        </p:nvSpPr>
        <p:spPr/>
        <p:txBody>
          <a:bodyPr/>
          <a:lstStyle/>
          <a:p>
            <a:fld id="{CF486CE9-1877-45A3-9ABE-42D28D769CEF}" type="slidenum">
              <a:rPr lang="en-GB" smtClean="0"/>
              <a:t>8</a:t>
            </a:fld>
            <a:endParaRPr lang="en-GB"/>
          </a:p>
        </p:txBody>
      </p:sp>
    </p:spTree>
    <p:extLst>
      <p:ext uri="{BB962C8B-B14F-4D97-AF65-F5344CB8AC3E}">
        <p14:creationId xmlns:p14="http://schemas.microsoft.com/office/powerpoint/2010/main" val="780479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4057E3-19C2-251D-B830-E18A4BDB1A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C2325A-393C-B703-55D8-BE976BF176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99D7A0-9778-9B65-E71D-1CC3379119ED}"/>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836E10C5-0072-1A6A-5B1F-D7D237009321}"/>
              </a:ext>
            </a:extLst>
          </p:cNvPr>
          <p:cNvSpPr>
            <a:spLocks noGrp="1"/>
          </p:cNvSpPr>
          <p:nvPr>
            <p:ph type="sldNum" sz="quarter" idx="5"/>
          </p:nvPr>
        </p:nvSpPr>
        <p:spPr/>
        <p:txBody>
          <a:bodyPr/>
          <a:lstStyle/>
          <a:p>
            <a:fld id="{CF486CE9-1877-45A3-9ABE-42D28D769CEF}" type="slidenum">
              <a:rPr lang="en-GB" smtClean="0"/>
              <a:t>9</a:t>
            </a:fld>
            <a:endParaRPr lang="en-GB"/>
          </a:p>
        </p:txBody>
      </p:sp>
    </p:spTree>
    <p:extLst>
      <p:ext uri="{BB962C8B-B14F-4D97-AF65-F5344CB8AC3E}">
        <p14:creationId xmlns:p14="http://schemas.microsoft.com/office/powerpoint/2010/main" val="3197815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0B39C4-EB1A-DEEA-6D00-334311C13E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57ABD1-78C0-ED66-1CD7-07C3D4A07F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F9C7F4-7FA0-B723-5D42-E2528CA9B8C9}"/>
              </a:ext>
            </a:extLst>
          </p:cNvPr>
          <p:cNvSpPr>
            <a:spLocks noGrp="1"/>
          </p:cNvSpPr>
          <p:nvPr>
            <p:ph type="body" idx="1"/>
          </p:nvPr>
        </p:nvSpPr>
        <p:spPr/>
        <p:txBody>
          <a:bodyPr/>
          <a:lstStyle/>
          <a:p>
            <a:r>
              <a:rPr lang="en-GB" dirty="0"/>
              <a:t>https://ieeexplore.ieee.org/document/10443443</a:t>
            </a:r>
          </a:p>
          <a:p>
            <a:r>
              <a:rPr lang="en-GB" dirty="0"/>
              <a:t>https://indico.cern.ch/event/1325963/contributions/5792975/attachments/2818936/4922081/IMCC_March2024.pdf</a:t>
            </a:r>
          </a:p>
        </p:txBody>
      </p:sp>
      <p:sp>
        <p:nvSpPr>
          <p:cNvPr id="4" name="Slide Number Placeholder 3">
            <a:extLst>
              <a:ext uri="{FF2B5EF4-FFF2-40B4-BE49-F238E27FC236}">
                <a16:creationId xmlns:a16="http://schemas.microsoft.com/office/drawing/2014/main" id="{6671FCD3-2350-92DD-8F45-68563231CBA1}"/>
              </a:ext>
            </a:extLst>
          </p:cNvPr>
          <p:cNvSpPr>
            <a:spLocks noGrp="1"/>
          </p:cNvSpPr>
          <p:nvPr>
            <p:ph type="sldNum" sz="quarter" idx="5"/>
          </p:nvPr>
        </p:nvSpPr>
        <p:spPr/>
        <p:txBody>
          <a:bodyPr/>
          <a:lstStyle/>
          <a:p>
            <a:fld id="{CF486CE9-1877-45A3-9ABE-42D28D769CEF}" type="slidenum">
              <a:rPr lang="en-GB" smtClean="0"/>
              <a:t>10</a:t>
            </a:fld>
            <a:endParaRPr lang="en-GB"/>
          </a:p>
        </p:txBody>
      </p:sp>
    </p:spTree>
    <p:extLst>
      <p:ext uri="{BB962C8B-B14F-4D97-AF65-F5344CB8AC3E}">
        <p14:creationId xmlns:p14="http://schemas.microsoft.com/office/powerpoint/2010/main" val="32937472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Fira Sans" panose="020B05030500000200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Fira Sans" panose="020B05030500000200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atin typeface="Fira Sans" panose="020B0503050000020004" pitchFamily="34" charset="0"/>
              </a:defRPr>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5" name="Picture 4">
            <a:extLst>
              <a:ext uri="{FF2B5EF4-FFF2-40B4-BE49-F238E27FC236}">
                <a16:creationId xmlns:a16="http://schemas.microsoft.com/office/drawing/2014/main" id="{7C7189D3-B678-4760-30C8-48F563E9BB37}"/>
              </a:ext>
            </a:extLst>
          </p:cNvPr>
          <p:cNvPicPr>
            <a:picLocks noChangeAspect="1"/>
          </p:cNvPicPr>
          <p:nvPr userDrawn="1"/>
        </p:nvPicPr>
        <p:blipFill>
          <a:blip r:embed="rId4"/>
          <a:stretch>
            <a:fillRect/>
          </a:stretch>
        </p:blipFill>
        <p:spPr>
          <a:xfrm>
            <a:off x="0" y="5636583"/>
            <a:ext cx="12192000" cy="1243584"/>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00055"/>
          </a:xfrm>
          <a:prstGeom prst="rect">
            <a:avLst/>
          </a:prstGeom>
          <a:noFill/>
        </p:spPr>
        <p:txBody>
          <a:bodyPr wrap="square">
            <a:spAutoFit/>
          </a:bodyPr>
          <a:lstStyle/>
          <a:p>
            <a:pPr algn="ctr"/>
            <a:r>
              <a:rPr kumimoji="0" lang="en-US" altLang="en-US" sz="700" i="0" u="none" strike="noStrike" cap="none" normalizeH="0" baseline="0" dirty="0">
                <a:ln>
                  <a:noFill/>
                </a:ln>
                <a:solidFill>
                  <a:srgbClr val="FFFEEE"/>
                </a:solidFill>
                <a:effectLst/>
                <a:latin typeface="Fira Sans" panose="020B0503050000020004" pitchFamily="34" charset="0"/>
                <a:cs typeface="Arial" panose="020B0604020202020204" pitchFamily="34" charset="0"/>
              </a:rPr>
              <a:t>Co-funded by the European Union (EU). Views and opinions expressed are however those of the author only and do not necessarily reflect those of the EU or European Research Executive Agency (REA). Neither the EU nor the REA can be held responsible for them.</a:t>
            </a:r>
            <a:endParaRPr lang="en-GB" sz="700" dirty="0">
              <a:latin typeface="Fira Sans" panose="020B0503050000020004" pitchFamily="34" charset="0"/>
              <a:cs typeface="Arial" panose="020B0604020202020204" pitchFamily="34" charset="0"/>
            </a:endParaRPr>
          </a:p>
        </p:txBody>
      </p:sp>
      <p:pic>
        <p:nvPicPr>
          <p:cNvPr id="4" name="Picture 3" descr="A black background with white text&#10;&#10;Description automatically generated">
            <a:extLst>
              <a:ext uri="{FF2B5EF4-FFF2-40B4-BE49-F238E27FC236}">
                <a16:creationId xmlns:a16="http://schemas.microsoft.com/office/drawing/2014/main" id="{7B25CB35-9D20-5620-491E-A96FB655D8D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0414" y="5901440"/>
            <a:ext cx="3422541" cy="718033"/>
          </a:xfrm>
          <a:prstGeom prst="rect">
            <a:avLst/>
          </a:prstGeom>
        </p:spPr>
      </p:pic>
      <p:pic>
        <p:nvPicPr>
          <p:cNvPr id="8" name="Picture 7">
            <a:extLst>
              <a:ext uri="{FF2B5EF4-FFF2-40B4-BE49-F238E27FC236}">
                <a16:creationId xmlns:a16="http://schemas.microsoft.com/office/drawing/2014/main" id="{CF9396EA-753B-9A17-CF6A-63A0788816EA}"/>
              </a:ext>
            </a:extLst>
          </p:cNvPr>
          <p:cNvPicPr>
            <a:picLocks noChangeAspect="1"/>
          </p:cNvPicPr>
          <p:nvPr userDrawn="1"/>
        </p:nvPicPr>
        <p:blipFill>
          <a:blip r:embed="rId6">
            <a:lum/>
            <a:alphaModFix/>
          </a:blip>
          <a:srcRect/>
          <a:stretch>
            <a:fillRect/>
          </a:stretch>
        </p:blipFill>
        <p:spPr>
          <a:xfrm>
            <a:off x="10228561" y="265404"/>
            <a:ext cx="1901494" cy="823416"/>
          </a:xfrm>
          <a:prstGeom prst="rect">
            <a:avLst/>
          </a:prstGeom>
          <a:noFill/>
          <a:ln>
            <a:noFill/>
          </a:ln>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970390"/>
            <a:ext cx="9043446" cy="430887"/>
          </a:xfrm>
          <a:prstGeom prst="rect">
            <a:avLst/>
          </a:prstGeom>
          <a:noFill/>
        </p:spPr>
        <p:txBody>
          <a:bodyPr wrap="square" rtlCol="0">
            <a:spAutoFit/>
          </a:bodyPr>
          <a:lstStyle/>
          <a:p>
            <a:pPr algn="just"/>
            <a:r>
              <a:rPr lang="fr-FR" sz="1100" i="1" dirty="0">
                <a:solidFill>
                  <a:srgbClr val="222222"/>
                </a:solidFill>
                <a:effectLst/>
                <a:latin typeface="Fira Sans" panose="020B0503050000020004" pitchFamily="34" charset="0"/>
                <a:cs typeface="Arial Narrow" panose="020B0604020202020204" pitchFamily="34" charset="0"/>
              </a:rPr>
              <a:t>Co-</a:t>
            </a:r>
            <a:r>
              <a:rPr lang="fr-FR" sz="1100" i="1" dirty="0" err="1">
                <a:solidFill>
                  <a:srgbClr val="222222"/>
                </a:solidFill>
                <a:effectLst/>
                <a:latin typeface="Fira Sans" panose="020B0503050000020004" pitchFamily="34" charset="0"/>
                <a:cs typeface="Arial Narrow" panose="020B0604020202020204" pitchFamily="34" charset="0"/>
              </a:rPr>
              <a:t>funded</a:t>
            </a:r>
            <a:r>
              <a:rPr lang="fr-FR" sz="1100" i="1" dirty="0">
                <a:solidFill>
                  <a:srgbClr val="222222"/>
                </a:solidFill>
                <a:effectLst/>
                <a:latin typeface="Fira Sans" panose="020B0503050000020004" pitchFamily="34" charset="0"/>
                <a:cs typeface="Arial Narrow" panose="020B0604020202020204" pitchFamily="34" charset="0"/>
              </a:rPr>
              <a:t> by the </a:t>
            </a:r>
            <a:r>
              <a:rPr lang="fr-FR" sz="1100" i="1" dirty="0" err="1">
                <a:solidFill>
                  <a:srgbClr val="222222"/>
                </a:solidFill>
                <a:effectLst/>
                <a:latin typeface="Fira Sans" panose="020B0503050000020004" pitchFamily="34" charset="0"/>
                <a:cs typeface="Arial Narrow" panose="020B0604020202020204" pitchFamily="34" charset="0"/>
              </a:rPr>
              <a:t>European</a:t>
            </a:r>
            <a:r>
              <a:rPr lang="fr-FR" sz="1100" i="1" dirty="0">
                <a:solidFill>
                  <a:srgbClr val="222222"/>
                </a:solidFill>
                <a:effectLst/>
                <a:latin typeface="Fira Sans" panose="020B0503050000020004" pitchFamily="34" charset="0"/>
                <a:cs typeface="Arial Narrow" panose="020B0604020202020204" pitchFamily="34" charset="0"/>
              </a:rPr>
              <a:t> Union (EU). </a:t>
            </a:r>
            <a:r>
              <a:rPr lang="fr-FR" sz="1100" i="1" dirty="0" err="1">
                <a:solidFill>
                  <a:srgbClr val="222222"/>
                </a:solidFill>
                <a:effectLst/>
                <a:latin typeface="Fira Sans" panose="020B0503050000020004" pitchFamily="34" charset="0"/>
                <a:cs typeface="Arial Narrow" panose="020B0604020202020204" pitchFamily="34" charset="0"/>
              </a:rPr>
              <a:t>Views</a:t>
            </a:r>
            <a:r>
              <a:rPr lang="fr-FR" sz="1100" i="1" dirty="0">
                <a:solidFill>
                  <a:srgbClr val="222222"/>
                </a:solidFill>
                <a:effectLst/>
                <a:latin typeface="Fira Sans" panose="020B0503050000020004" pitchFamily="34" charset="0"/>
                <a:cs typeface="Arial Narrow" panose="020B0604020202020204" pitchFamily="34" charset="0"/>
              </a:rPr>
              <a:t> and opinions </a:t>
            </a:r>
            <a:r>
              <a:rPr lang="fr-FR" sz="1100" i="1" dirty="0" err="1">
                <a:solidFill>
                  <a:srgbClr val="222222"/>
                </a:solidFill>
                <a:effectLst/>
                <a:latin typeface="Fira Sans" panose="020B0503050000020004" pitchFamily="34" charset="0"/>
                <a:cs typeface="Arial Narrow" panose="020B0604020202020204" pitchFamily="34" charset="0"/>
              </a:rPr>
              <a:t>expressed</a:t>
            </a:r>
            <a:r>
              <a:rPr lang="fr-FR" sz="1100" i="1" dirty="0">
                <a:solidFill>
                  <a:srgbClr val="222222"/>
                </a:solidFill>
                <a:effectLst/>
                <a:latin typeface="Fira Sans" panose="020B0503050000020004" pitchFamily="34" charset="0"/>
                <a:cs typeface="Arial Narrow" panose="020B0604020202020204" pitchFamily="34" charset="0"/>
              </a:rPr>
              <a:t> are </a:t>
            </a:r>
            <a:r>
              <a:rPr lang="fr-FR" sz="1100" i="1" dirty="0" err="1">
                <a:solidFill>
                  <a:srgbClr val="222222"/>
                </a:solidFill>
                <a:effectLst/>
                <a:latin typeface="Fira Sans" panose="020B0503050000020004" pitchFamily="34" charset="0"/>
                <a:cs typeface="Arial Narrow" panose="020B0604020202020204" pitchFamily="34" charset="0"/>
              </a:rPr>
              <a:t>however</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those</a:t>
            </a:r>
            <a:r>
              <a:rPr lang="fr-FR" sz="1100" i="1" dirty="0">
                <a:solidFill>
                  <a:srgbClr val="222222"/>
                </a:solidFill>
                <a:effectLst/>
                <a:latin typeface="Fira Sans" panose="020B0503050000020004" pitchFamily="34" charset="0"/>
                <a:cs typeface="Arial Narrow" panose="020B0604020202020204" pitchFamily="34" charset="0"/>
              </a:rPr>
              <a:t> of the </a:t>
            </a:r>
            <a:r>
              <a:rPr lang="fr-FR" sz="1100" i="1" dirty="0" err="1">
                <a:solidFill>
                  <a:srgbClr val="222222"/>
                </a:solidFill>
                <a:effectLst/>
                <a:latin typeface="Fira Sans" panose="020B0503050000020004" pitchFamily="34" charset="0"/>
                <a:cs typeface="Arial Narrow" panose="020B0604020202020204" pitchFamily="34" charset="0"/>
              </a:rPr>
              <a:t>author</a:t>
            </a:r>
            <a:r>
              <a:rPr lang="fr-FR" sz="1100" i="1" dirty="0">
                <a:solidFill>
                  <a:srgbClr val="222222"/>
                </a:solidFill>
                <a:effectLst/>
                <a:latin typeface="Fira Sans" panose="020B0503050000020004" pitchFamily="34" charset="0"/>
                <a:cs typeface="Arial Narrow" panose="020B0604020202020204" pitchFamily="34" charset="0"/>
              </a:rPr>
              <a:t>(s) </a:t>
            </a:r>
            <a:r>
              <a:rPr lang="fr-FR" sz="1100" i="1" dirty="0" err="1">
                <a:solidFill>
                  <a:srgbClr val="222222"/>
                </a:solidFill>
                <a:effectLst/>
                <a:latin typeface="Fira Sans" panose="020B0503050000020004" pitchFamily="34" charset="0"/>
                <a:cs typeface="Arial Narrow" panose="020B0604020202020204" pitchFamily="34" charset="0"/>
              </a:rPr>
              <a:t>only</a:t>
            </a:r>
            <a:r>
              <a:rPr lang="fr-FR" sz="1100" i="1" dirty="0">
                <a:solidFill>
                  <a:srgbClr val="222222"/>
                </a:solidFill>
                <a:effectLst/>
                <a:latin typeface="Fira Sans" panose="020B0503050000020004" pitchFamily="34" charset="0"/>
                <a:cs typeface="Arial Narrow" panose="020B0604020202020204" pitchFamily="34" charset="0"/>
              </a:rPr>
              <a:t> and do not </a:t>
            </a:r>
            <a:r>
              <a:rPr lang="fr-FR" sz="1100" i="1" dirty="0" err="1">
                <a:solidFill>
                  <a:srgbClr val="222222"/>
                </a:solidFill>
                <a:effectLst/>
                <a:latin typeface="Fira Sans" panose="020B0503050000020004" pitchFamily="34" charset="0"/>
                <a:cs typeface="Arial Narrow" panose="020B0604020202020204" pitchFamily="34" charset="0"/>
              </a:rPr>
              <a:t>necessarily</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reflect</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those</a:t>
            </a:r>
            <a:r>
              <a:rPr lang="fr-FR" sz="1100" i="1" dirty="0">
                <a:solidFill>
                  <a:srgbClr val="222222"/>
                </a:solidFill>
                <a:effectLst/>
                <a:latin typeface="Fira Sans" panose="020B0503050000020004" pitchFamily="34" charset="0"/>
                <a:cs typeface="Arial Narrow" panose="020B0604020202020204" pitchFamily="34" charset="0"/>
              </a:rPr>
              <a:t> of the EU or </a:t>
            </a:r>
            <a:r>
              <a:rPr lang="fr-FR" sz="1100" i="1" dirty="0" err="1">
                <a:solidFill>
                  <a:srgbClr val="222222"/>
                </a:solidFill>
                <a:effectLst/>
                <a:latin typeface="Fira Sans" panose="020B0503050000020004" pitchFamily="34" charset="0"/>
                <a:cs typeface="Arial Narrow" panose="020B0604020202020204" pitchFamily="34" charset="0"/>
              </a:rPr>
              <a:t>European</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Research</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Executive</a:t>
            </a:r>
            <a:r>
              <a:rPr lang="fr-FR" sz="1100" i="1" dirty="0">
                <a:solidFill>
                  <a:srgbClr val="222222"/>
                </a:solidFill>
                <a:effectLst/>
                <a:latin typeface="Fira Sans" panose="020B0503050000020004" pitchFamily="34" charset="0"/>
                <a:cs typeface="Arial Narrow" panose="020B0604020202020204" pitchFamily="34" charset="0"/>
              </a:rPr>
              <a:t> Agency (REA). </a:t>
            </a:r>
            <a:r>
              <a:rPr lang="fr-FR" sz="1100" i="1" dirty="0" err="1">
                <a:solidFill>
                  <a:srgbClr val="222222"/>
                </a:solidFill>
                <a:effectLst/>
                <a:latin typeface="Fira Sans" panose="020B0503050000020004" pitchFamily="34" charset="0"/>
                <a:cs typeface="Arial Narrow" panose="020B0604020202020204" pitchFamily="34" charset="0"/>
              </a:rPr>
              <a:t>Neither</a:t>
            </a:r>
            <a:r>
              <a:rPr lang="fr-FR" sz="1100" i="1" dirty="0">
                <a:solidFill>
                  <a:srgbClr val="222222"/>
                </a:solidFill>
                <a:effectLst/>
                <a:latin typeface="Fira Sans" panose="020B0503050000020004" pitchFamily="34" charset="0"/>
                <a:cs typeface="Arial Narrow" panose="020B0604020202020204" pitchFamily="34" charset="0"/>
              </a:rPr>
              <a:t> the EU </a:t>
            </a:r>
            <a:r>
              <a:rPr lang="fr-FR" sz="1100" i="1" dirty="0" err="1">
                <a:solidFill>
                  <a:srgbClr val="222222"/>
                </a:solidFill>
                <a:effectLst/>
                <a:latin typeface="Fira Sans" panose="020B0503050000020004" pitchFamily="34" charset="0"/>
                <a:cs typeface="Arial Narrow" panose="020B0604020202020204" pitchFamily="34" charset="0"/>
              </a:rPr>
              <a:t>nor</a:t>
            </a:r>
            <a:r>
              <a:rPr lang="fr-FR" sz="1100" i="1" dirty="0">
                <a:solidFill>
                  <a:srgbClr val="222222"/>
                </a:solidFill>
                <a:effectLst/>
                <a:latin typeface="Fira Sans" panose="020B0503050000020004" pitchFamily="34" charset="0"/>
                <a:cs typeface="Arial Narrow" panose="020B0604020202020204" pitchFamily="34" charset="0"/>
              </a:rPr>
              <a:t> the REA can </a:t>
            </a:r>
            <a:r>
              <a:rPr lang="fr-FR" sz="1100" i="1" dirty="0" err="1">
                <a:solidFill>
                  <a:srgbClr val="222222"/>
                </a:solidFill>
                <a:effectLst/>
                <a:latin typeface="Fira Sans" panose="020B0503050000020004" pitchFamily="34" charset="0"/>
                <a:cs typeface="Arial Narrow" panose="020B0604020202020204" pitchFamily="34" charset="0"/>
              </a:rPr>
              <a:t>be</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held</a:t>
            </a:r>
            <a:r>
              <a:rPr lang="fr-FR" sz="1100" i="1" dirty="0">
                <a:solidFill>
                  <a:srgbClr val="222222"/>
                </a:solidFill>
                <a:effectLst/>
                <a:latin typeface="Fira Sans" panose="020B0503050000020004" pitchFamily="34" charset="0"/>
                <a:cs typeface="Arial Narrow" panose="020B0604020202020204" pitchFamily="34" charset="0"/>
              </a:rPr>
              <a:t> </a:t>
            </a:r>
            <a:r>
              <a:rPr lang="fr-FR" sz="1100" i="1" dirty="0" err="1">
                <a:solidFill>
                  <a:srgbClr val="222222"/>
                </a:solidFill>
                <a:effectLst/>
                <a:latin typeface="Fira Sans" panose="020B0503050000020004" pitchFamily="34" charset="0"/>
                <a:cs typeface="Arial Narrow" panose="020B0604020202020204" pitchFamily="34" charset="0"/>
              </a:rPr>
              <a:t>responsible</a:t>
            </a:r>
            <a:r>
              <a:rPr lang="fr-FR" sz="1100" i="1" dirty="0">
                <a:solidFill>
                  <a:srgbClr val="222222"/>
                </a:solidFill>
                <a:effectLst/>
                <a:latin typeface="Fira Sans" panose="020B0503050000020004" pitchFamily="34" charset="0"/>
                <a:cs typeface="Arial Narrow" panose="020B0604020202020204" pitchFamily="34" charset="0"/>
              </a:rPr>
              <a:t> for </a:t>
            </a:r>
            <a:r>
              <a:rPr lang="fr-FR" sz="1100" i="1" dirty="0" err="1">
                <a:solidFill>
                  <a:srgbClr val="222222"/>
                </a:solidFill>
                <a:effectLst/>
                <a:latin typeface="Fira Sans" panose="020B0503050000020004" pitchFamily="34" charset="0"/>
                <a:cs typeface="Arial Narrow" panose="020B0604020202020204" pitchFamily="34" charset="0"/>
              </a:rPr>
              <a:t>them</a:t>
            </a:r>
            <a:r>
              <a:rPr lang="fr-FR" sz="1100" i="1" dirty="0">
                <a:solidFill>
                  <a:srgbClr val="222222"/>
                </a:solidFill>
                <a:effectLst/>
                <a:latin typeface="Fira Sans" panose="020B0503050000020004" pitchFamily="34" charset="0"/>
                <a:cs typeface="Arial Narrow" panose="020B0604020202020204" pitchFamily="34" charset="0"/>
              </a:rPr>
              <a:t>.</a:t>
            </a:r>
            <a:endParaRPr lang="fr-FR" sz="1100" i="1" dirty="0">
              <a:latin typeface="Fira Sans" panose="020B0503050000020004" pitchFamily="34" charset="0"/>
              <a:cs typeface="Arial Narrow" panose="020B0604020202020204" pitchFamily="34" charset="0"/>
            </a:endParaRPr>
          </a:p>
        </p:txBody>
      </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Fira Sans" panose="020B0503050000020004" pitchFamily="34" charset="0"/>
                <a:cs typeface="Arial" panose="020B0604020202020204" pitchFamily="34" charset="0"/>
              </a:defRPr>
            </a:lvl1p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pic>
        <p:nvPicPr>
          <p:cNvPr id="4" name="Picture 3">
            <a:extLst>
              <a:ext uri="{FF2B5EF4-FFF2-40B4-BE49-F238E27FC236}">
                <a16:creationId xmlns:a16="http://schemas.microsoft.com/office/drawing/2014/main" id="{8F42AD23-66C5-BD38-B5AB-6F682399AC14}"/>
              </a:ext>
            </a:extLst>
          </p:cNvPr>
          <p:cNvPicPr>
            <a:picLocks noChangeAspect="1"/>
          </p:cNvPicPr>
          <p:nvPr userDrawn="1"/>
        </p:nvPicPr>
        <p:blipFill>
          <a:blip r:embed="rId3"/>
          <a:stretch>
            <a:fillRect/>
          </a:stretch>
        </p:blipFill>
        <p:spPr>
          <a:xfrm rot="10800000" flipH="1">
            <a:off x="0" y="2902"/>
            <a:ext cx="12192000" cy="1889760"/>
          </a:xfrm>
          <a:prstGeom prst="rect">
            <a:avLst/>
          </a:prstGeom>
        </p:spPr>
      </p:pic>
      <p:sp>
        <p:nvSpPr>
          <p:cNvPr id="5" name="TextBox 4">
            <a:extLst>
              <a:ext uri="{FF2B5EF4-FFF2-40B4-BE49-F238E27FC236}">
                <a16:creationId xmlns:a16="http://schemas.microsoft.com/office/drawing/2014/main" id="{79E7BF85-8245-A147-E186-41EBD86BA9A7}"/>
              </a:ext>
            </a:extLst>
          </p:cNvPr>
          <p:cNvSpPr txBox="1"/>
          <p:nvPr userDrawn="1"/>
        </p:nvSpPr>
        <p:spPr>
          <a:xfrm>
            <a:off x="4020753" y="340386"/>
            <a:ext cx="4150495" cy="1107996"/>
          </a:xfrm>
          <a:prstGeom prst="rect">
            <a:avLst/>
          </a:prstGeom>
          <a:noFill/>
        </p:spPr>
        <p:txBody>
          <a:bodyPr wrap="none" rtlCol="0">
            <a:spAutoFit/>
          </a:bodyPr>
          <a:lstStyle/>
          <a:p>
            <a:r>
              <a:rPr lang="en-US" sz="6600" i="1" dirty="0">
                <a:solidFill>
                  <a:schemeClr val="bg1"/>
                </a:solidFill>
                <a:latin typeface="Fira Sans" panose="020B0503050000020004" pitchFamily="34" charset="0"/>
              </a:rPr>
              <a:t>Thank you</a:t>
            </a:r>
            <a:endParaRPr lang="en-GB" sz="6600" i="1" dirty="0">
              <a:solidFill>
                <a:schemeClr val="bg1"/>
              </a:solidFill>
              <a:latin typeface="Fira Sans" panose="020B0503050000020004" pitchFamily="34" charset="0"/>
            </a:endParaRPr>
          </a:p>
        </p:txBody>
      </p:sp>
      <p:grpSp>
        <p:nvGrpSpPr>
          <p:cNvPr id="13" name="Group 12">
            <a:extLst>
              <a:ext uri="{FF2B5EF4-FFF2-40B4-BE49-F238E27FC236}">
                <a16:creationId xmlns:a16="http://schemas.microsoft.com/office/drawing/2014/main" id="{765C0EEB-1A36-B1AC-B5C0-CFC746705EE4}"/>
              </a:ext>
            </a:extLst>
          </p:cNvPr>
          <p:cNvGrpSpPr/>
          <p:nvPr userDrawn="1"/>
        </p:nvGrpSpPr>
        <p:grpSpPr>
          <a:xfrm>
            <a:off x="2286856" y="2878666"/>
            <a:ext cx="7618288" cy="2064054"/>
            <a:chOff x="2697934" y="2878666"/>
            <a:chExt cx="7618288" cy="2064054"/>
          </a:xfrm>
        </p:grpSpPr>
        <p:grpSp>
          <p:nvGrpSpPr>
            <p:cNvPr id="2" name="Group 1">
              <a:extLst>
                <a:ext uri="{FF2B5EF4-FFF2-40B4-BE49-F238E27FC236}">
                  <a16:creationId xmlns:a16="http://schemas.microsoft.com/office/drawing/2014/main" id="{E98BE7DC-D69D-A6B1-0123-E95D5927B47D}"/>
                </a:ext>
              </a:extLst>
            </p:cNvPr>
            <p:cNvGrpSpPr/>
            <p:nvPr userDrawn="1"/>
          </p:nvGrpSpPr>
          <p:grpSpPr>
            <a:xfrm>
              <a:off x="2697934" y="2878666"/>
              <a:ext cx="5848168" cy="2064054"/>
              <a:chOff x="318846" y="2369469"/>
              <a:chExt cx="8215658" cy="2899637"/>
            </a:xfrm>
          </p:grpSpPr>
          <p:pic>
            <p:nvPicPr>
              <p:cNvPr id="3" name="Image 2">
                <a:extLst>
                  <a:ext uri="{FF2B5EF4-FFF2-40B4-BE49-F238E27FC236}">
                    <a16:creationId xmlns:a16="http://schemas.microsoft.com/office/drawing/2014/main" id="{2FF9FF18-5B67-7DB3-64CB-861F118D147D}"/>
                  </a:ext>
                </a:extLst>
              </p:cNvPr>
              <p:cNvPicPr>
                <a:picLocks noChangeAspect="1"/>
              </p:cNvPicPr>
              <p:nvPr userDrawn="1"/>
            </p:nvPicPr>
            <p:blipFill>
              <a:blip r:embed="rId4"/>
              <a:stretch>
                <a:fillRect/>
              </a:stretch>
            </p:blipFill>
            <p:spPr>
              <a:xfrm>
                <a:off x="318846" y="2369469"/>
                <a:ext cx="5441972" cy="2899637"/>
              </a:xfrm>
              <a:prstGeom prst="rect">
                <a:avLst/>
              </a:prstGeom>
            </p:spPr>
          </p:pic>
          <p:pic>
            <p:nvPicPr>
              <p:cNvPr id="6" name="Picture 5" descr="A blue flag with yellow stars&#10;&#10;Description automatically generated">
                <a:extLst>
                  <a:ext uri="{FF2B5EF4-FFF2-40B4-BE49-F238E27FC236}">
                    <a16:creationId xmlns:a16="http://schemas.microsoft.com/office/drawing/2014/main" id="{1CAFBAD7-4D60-ADC9-886B-D55A7209E95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60818" y="2396246"/>
                <a:ext cx="2773686" cy="2810262"/>
              </a:xfrm>
              <a:prstGeom prst="rect">
                <a:avLst/>
              </a:prstGeom>
            </p:spPr>
          </p:pic>
        </p:grpSp>
        <p:pic>
          <p:nvPicPr>
            <p:cNvPr id="10" name="Picture 9">
              <a:extLst>
                <a:ext uri="{FF2B5EF4-FFF2-40B4-BE49-F238E27FC236}">
                  <a16:creationId xmlns:a16="http://schemas.microsoft.com/office/drawing/2014/main" id="{6FB36073-8844-B302-29AC-74AAD969DD54}"/>
                </a:ext>
              </a:extLst>
            </p:cNvPr>
            <p:cNvPicPr/>
            <p:nvPr/>
          </p:nvPicPr>
          <p:blipFill>
            <a:blip r:embed="rId6"/>
            <a:stretch/>
          </p:blipFill>
          <p:spPr>
            <a:xfrm>
              <a:off x="8582421" y="3055707"/>
              <a:ext cx="1733801" cy="1709972"/>
            </a:xfrm>
            <a:prstGeom prst="rect">
              <a:avLst/>
            </a:prstGeom>
            <a:ln w="0">
              <a:noFill/>
            </a:ln>
          </p:spPr>
        </p:pic>
      </p:grpSp>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Fira Sans" panose="020B0503050000020004" pitchFamily="34" charset="0"/>
                <a:cs typeface="Arial" panose="020B0604020202020204" pitchFamily="34" charset="0"/>
              </a:defRPr>
            </a:lvl1pPr>
            <a:lvl2pPr>
              <a:defRPr sz="2000">
                <a:latin typeface="Fira Sans" panose="020B0503050000020004" pitchFamily="34" charset="0"/>
                <a:cs typeface="Arial" panose="020B0604020202020204" pitchFamily="34" charset="0"/>
              </a:defRPr>
            </a:lvl2pPr>
            <a:lvl3pPr>
              <a:defRPr sz="1800">
                <a:latin typeface="Fira Sans" panose="020B0503050000020004" pitchFamily="34" charset="0"/>
                <a:cs typeface="Arial" panose="020B0604020202020204" pitchFamily="34" charset="0"/>
              </a:defRPr>
            </a:lvl3pPr>
            <a:lvl4pPr>
              <a:defRPr sz="1600">
                <a:latin typeface="Fira Sans" panose="020B0503050000020004" pitchFamily="34" charset="0"/>
                <a:cs typeface="Arial" panose="020B0604020202020204" pitchFamily="34" charset="0"/>
              </a:defRPr>
            </a:lvl4pPr>
            <a:lvl5pPr>
              <a:defRPr sz="1400">
                <a:latin typeface="Fira Sans" panose="020B05030500000200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latin typeface="Fira Sans" panose="020B0503050000020004" pitchFamily="34" charset="0"/>
              </a:defRPr>
            </a:lvl1p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lvl1pPr>
              <a:defRPr>
                <a:latin typeface="Fira Sans" panose="020B0503050000020004" pitchFamily="34" charset="0"/>
              </a:defRPr>
            </a:lvl1pPr>
          </a:lstStyle>
          <a:p>
            <a:fld id="{005C7FBA-D4E9-46CA-9321-3ADA2E368FCD}" type="slidenum">
              <a:rPr lang="en-GB" smtClean="0"/>
              <a:pPr/>
              <a:t>‹#›</a:t>
            </a:fld>
            <a:endParaRPr lang="en-GB"/>
          </a:p>
        </p:txBody>
      </p:sp>
      <p:sp>
        <p:nvSpPr>
          <p:cNvPr id="2" name="Title Placeholder 1">
            <a:extLst>
              <a:ext uri="{FF2B5EF4-FFF2-40B4-BE49-F238E27FC236}">
                <a16:creationId xmlns:a16="http://schemas.microsoft.com/office/drawing/2014/main" id="{4B808388-5A9B-14E2-6FD4-434717D72D45}"/>
              </a:ext>
            </a:extLst>
          </p:cNvPr>
          <p:cNvSpPr>
            <a:spLocks noGrp="1"/>
          </p:cNvSpPr>
          <p:nvPr>
            <p:ph type="title"/>
          </p:nvPr>
        </p:nvSpPr>
        <p:spPr>
          <a:xfrm>
            <a:off x="2571749" y="142021"/>
            <a:ext cx="7203741" cy="1267554"/>
          </a:xfrm>
          <a:prstGeom prst="rect">
            <a:avLst/>
          </a:prstGeom>
        </p:spPr>
        <p:txBody>
          <a:bodyPr vert="horz" lIns="91440" tIns="45720" rIns="91440" bIns="45720" rtlCol="0" anchor="ctr">
            <a:normAutofit/>
          </a:bodyPr>
          <a:lstStyle/>
          <a:p>
            <a:r>
              <a:rPr lang="en-US" dirty="0"/>
              <a:t>Click to edit Master title style</a:t>
            </a:r>
          </a:p>
        </p:txBody>
      </p:sp>
      <p:pic>
        <p:nvPicPr>
          <p:cNvPr id="4" name="Picture 3">
            <a:extLst>
              <a:ext uri="{FF2B5EF4-FFF2-40B4-BE49-F238E27FC236}">
                <a16:creationId xmlns:a16="http://schemas.microsoft.com/office/drawing/2014/main" id="{C68E78B8-A491-B1E4-4AB9-581C57EECBB6}"/>
              </a:ext>
            </a:extLst>
          </p:cNvPr>
          <p:cNvPicPr>
            <a:picLocks noChangeAspect="1"/>
          </p:cNvPicPr>
          <p:nvPr userDrawn="1"/>
        </p:nvPicPr>
        <p:blipFill>
          <a:blip r:embed="rId2">
            <a:lum/>
            <a:alphaModFix/>
          </a:blip>
          <a:srcRect/>
          <a:stretch>
            <a:fillRect/>
          </a:stretch>
        </p:blipFill>
        <p:spPr>
          <a:xfrm>
            <a:off x="10228561" y="265404"/>
            <a:ext cx="1901494" cy="823416"/>
          </a:xfrm>
          <a:prstGeom prst="rect">
            <a:avLst/>
          </a:prstGeom>
          <a:noFill/>
          <a:ln>
            <a:noFill/>
          </a:ln>
        </p:spPr>
      </p:pic>
      <p:sp>
        <p:nvSpPr>
          <p:cNvPr id="7" name="Date Placeholder 3">
            <a:extLst>
              <a:ext uri="{FF2B5EF4-FFF2-40B4-BE49-F238E27FC236}">
                <a16:creationId xmlns:a16="http://schemas.microsoft.com/office/drawing/2014/main" id="{F7DCE41E-9E3B-C011-22CD-EAFF7AE20C14}"/>
              </a:ext>
            </a:extLst>
          </p:cNvPr>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Fira Sans" panose="020B0503050000020004" pitchFamily="34" charset="0"/>
              </a:defRPr>
            </a:lvl1pPr>
          </a:lstStyle>
          <a:p>
            <a:r>
              <a:rPr lang="en-US"/>
              <a:t>07/05/2025</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5" name="Picture 4" descr="A blue text on a black background&#10;&#10;Description automatically generated">
            <a:extLst>
              <a:ext uri="{FF2B5EF4-FFF2-40B4-BE49-F238E27FC236}">
                <a16:creationId xmlns:a16="http://schemas.microsoft.com/office/drawing/2014/main" id="{EE70FDAC-8649-F5DD-F3F7-233DBF5211B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0566" y="5992265"/>
            <a:ext cx="3608693" cy="757086"/>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Coherent direct space charge: comparison of different analytical approaches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Coherent direct space charge: comparison of different analytical approaches</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Coherent direct space charge: comparison of different analytical approaches</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Coherent direct space charge: comparison of different analytical approaches</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Coherent direct space charge: comparison of different analytical approaches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D. Amorim - Coherent direct space charge: comparison of different analytical approaches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71749" y="142021"/>
            <a:ext cx="7203741"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3861" y="1561669"/>
            <a:ext cx="11724278" cy="474041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Fira Sans" panose="020B0503050000020004" pitchFamily="34" charset="0"/>
              </a:defRPr>
            </a:lvl1pPr>
          </a:lstStyle>
          <a:p>
            <a:r>
              <a:rPr lang="en-US"/>
              <a:t>07/05/2025</a:t>
            </a:r>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Fira Sans" panose="020B0503050000020004" pitchFamily="34" charset="0"/>
                <a:cs typeface="Arial" panose="020B0604020202020204" pitchFamily="34" charset="0"/>
              </a:defRPr>
            </a:lvl1p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Fira Sans" panose="020B05030500000200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3600" kern="1200">
          <a:solidFill>
            <a:schemeClr val="tx1"/>
          </a:solidFill>
          <a:latin typeface="Fira Sans Condensed Medium" panose="020F050202020403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cds.cern.ch/record/2784930?ln=en" TargetMode="Externa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cds.cern.ch/record/2674102/files/725-3473-1-PB.pdf" TargetMode="Externa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journals.aps.org/prab/abstract/10.1103/PhysRevSTAB.1.04420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hyperlink" Target="https://journals.aps.org/prab/abstract/10.1103/PhysRevSTAB.1.044201"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pubs.aip.org/aip/acp/article/1222/1/283/666703/Beam-Stability-in-the-SPL-Proton-Driver" TargetMode="External"/><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indico.cern.ch/event/1524845/contributions/6415097/attachments/3044576/5379210/TransverseImpedanceInMatter_EM_03-04-25.pdf"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journals.aps.org/prab/abstract/10.1103/PhysRevAccelBeams.27.101001" TargetMode="Externa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8" Type="http://schemas.openxmlformats.org/officeDocument/2006/relationships/hyperlink" Target="https://indico.cern.ch/event/1250075/" TargetMode="External"/><Relationship Id="rId3" Type="http://schemas.openxmlformats.org/officeDocument/2006/relationships/hyperlink" Target="https://accelconf.web.cern.ch/ipac2023/doi/jacow-ipac2023-wepl186/" TargetMode="External"/><Relationship Id="rId7" Type="http://schemas.openxmlformats.org/officeDocument/2006/relationships/hyperlink" Target="https://indico.cern.ch/event/1325963/" TargetMode="External"/><Relationship Id="rId2" Type="http://schemas.openxmlformats.org/officeDocument/2006/relationships/hyperlink" Target="https://accelconf.web.cern.ch/ipac2023/doi/jacow-ipac2023-wepl185/" TargetMode="External"/><Relationship Id="rId1" Type="http://schemas.openxmlformats.org/officeDocument/2006/relationships/slideLayout" Target="../slideLayouts/slideLayout2.xml"/><Relationship Id="rId6" Type="http://schemas.openxmlformats.org/officeDocument/2006/relationships/hyperlink" Target="https://indico.global/event/9305/contributions/90663/" TargetMode="External"/><Relationship Id="rId11" Type="http://schemas.openxmlformats.org/officeDocument/2006/relationships/hyperlink" Target="https://arxiv.org/abs/2411.02966" TargetMode="External"/><Relationship Id="rId5" Type="http://schemas.openxmlformats.org/officeDocument/2006/relationships/hyperlink" Target="https://doi.org/10.22323/1.476.0838" TargetMode="External"/><Relationship Id="rId10" Type="http://schemas.openxmlformats.org/officeDocument/2006/relationships/hyperlink" Target="https://arxiv.org/abs/2407.12450" TargetMode="External"/><Relationship Id="rId4" Type="http://schemas.openxmlformats.org/officeDocument/2006/relationships/hyperlink" Target="https://accelconf.web.cern.ch/hb2023/doi/JACoW-HB2023-THBP17.html" TargetMode="External"/><Relationship Id="rId9" Type="http://schemas.openxmlformats.org/officeDocument/2006/relationships/hyperlink" Target="https://indico.cern.ch/event/1175126/"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281952/contributions/5385850/attachments/2653711/4595294/2023-05-26_SpaceChargeTMCIUpdate.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cds.cern.ch/record/1019492/files/nufact-note-151.pdf" TargetMode="Externa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524845/contributions/6415097/attachments/3044576/5379212/SCinGALACTIC_IPAC25_EM_03-04-25.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journals.aps.org/prab/abstract/10.1103/PhysRevSTAB.1.04420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journals.aps.org/prab/abstract/10.1103/PhysRevSTAB.1.04420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hyperlink" Target="https://journals.aps.org/prab/abstract/10.1103/PhysRevSTAB.1.04420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hyperlink" Target="https://arxiv.org/pdf/1809.06927"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cds.cern.ch/record/2784930?ln=en" TargetMode="Externa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cds.cern.ch/record/2784930?ln=en" TargetMode="Externa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a:xfrm>
            <a:off x="914400" y="1896533"/>
            <a:ext cx="10363200" cy="1205653"/>
          </a:xfrm>
        </p:spPr>
        <p:txBody>
          <a:bodyPr>
            <a:normAutofit fontScale="90000"/>
          </a:bodyPr>
          <a:lstStyle/>
          <a:p>
            <a:r>
              <a:rPr lang="en-GB" dirty="0">
                <a:latin typeface="Fira Sans" panose="020B0503050000020004" pitchFamily="34" charset="0"/>
              </a:rPr>
              <a:t>Coherent direct space charge: comparison of different analytical approaches</a:t>
            </a: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1808481" y="3532909"/>
            <a:ext cx="8575040" cy="1330344"/>
          </a:xfrm>
        </p:spPr>
        <p:txBody>
          <a:bodyPr>
            <a:noAutofit/>
          </a:bodyPr>
          <a:lstStyle/>
          <a:p>
            <a:r>
              <a:rPr lang="en-GB" sz="1600" dirty="0">
                <a:latin typeface="Fira Sans" panose="020B0503050000020004" pitchFamily="34" charset="0"/>
              </a:rPr>
              <a:t>D. Amorim, E. Métral</a:t>
            </a:r>
          </a:p>
          <a:p>
            <a:endParaRPr lang="en-GB" sz="1600" dirty="0">
              <a:latin typeface="Fira Sans" panose="020B0503050000020004" pitchFamily="34" charset="0"/>
            </a:endParaRPr>
          </a:p>
          <a:p>
            <a:r>
              <a:rPr lang="en-GB" sz="1600" dirty="0">
                <a:latin typeface="Fira Sans" panose="020B0503050000020004" pitchFamily="34" charset="0"/>
              </a:rPr>
              <a:t>Work Package 3 meeting, 9</a:t>
            </a:r>
            <a:r>
              <a:rPr lang="en-GB" sz="1600" baseline="30000" dirty="0">
                <a:latin typeface="Fira Sans" panose="020B0503050000020004" pitchFamily="34" charset="0"/>
              </a:rPr>
              <a:t>th</a:t>
            </a:r>
            <a:r>
              <a:rPr lang="en-GB" sz="1600" dirty="0">
                <a:latin typeface="Fira Sans" panose="020B0503050000020004" pitchFamily="34" charset="0"/>
              </a:rPr>
              <a:t> May 2025</a:t>
            </a:r>
            <a:br>
              <a:rPr lang="en-GB" sz="1600" dirty="0">
                <a:latin typeface="Fira Sans" panose="020B0503050000020004" pitchFamily="34" charset="0"/>
              </a:rPr>
            </a:br>
            <a:endParaRPr lang="en-GB" sz="1600" dirty="0">
              <a:latin typeface="Fira Sans" panose="020B0503050000020004" pitchFamily="34" charset="0"/>
            </a:endParaRPr>
          </a:p>
          <a:p>
            <a:endParaRPr lang="en-GB" sz="1600" dirty="0">
              <a:latin typeface="Fira Sans" panose="020B0503050000020004" pitchFamily="34" charset="0"/>
            </a:endParaRPr>
          </a:p>
        </p:txBody>
      </p:sp>
      <p:grpSp>
        <p:nvGrpSpPr>
          <p:cNvPr id="7" name="Group 6">
            <a:extLst>
              <a:ext uri="{FF2B5EF4-FFF2-40B4-BE49-F238E27FC236}">
                <a16:creationId xmlns:a16="http://schemas.microsoft.com/office/drawing/2014/main" id="{B9C4E84C-FDF0-61BB-5837-CDCE6B1482D6}"/>
              </a:ext>
            </a:extLst>
          </p:cNvPr>
          <p:cNvGrpSpPr/>
          <p:nvPr/>
        </p:nvGrpSpPr>
        <p:grpSpPr>
          <a:xfrm>
            <a:off x="9435582" y="5866985"/>
            <a:ext cx="2624857" cy="812313"/>
            <a:chOff x="6809400" y="5061960"/>
            <a:chExt cx="1528193" cy="479520"/>
          </a:xfrm>
        </p:grpSpPr>
        <p:sp>
          <p:nvSpPr>
            <p:cNvPr id="12" name="Freeform: Shape 5">
              <a:extLst>
                <a:ext uri="{FF2B5EF4-FFF2-40B4-BE49-F238E27FC236}">
                  <a16:creationId xmlns:a16="http://schemas.microsoft.com/office/drawing/2014/main" id="{DEE460B9-FF20-BA50-9E14-48622FBB1357}"/>
                </a:ext>
              </a:extLst>
            </p:cNvPr>
            <p:cNvSpPr/>
            <p:nvPr/>
          </p:nvSpPr>
          <p:spPr>
            <a:xfrm>
              <a:off x="6809400" y="5061960"/>
              <a:ext cx="1528192" cy="47952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a:lstStyle/>
            <a:p>
              <a:endParaRPr lang="fr-FR" dirty="0"/>
            </a:p>
          </p:txBody>
        </p:sp>
        <p:pic>
          <p:nvPicPr>
            <p:cNvPr id="13" name="Picture 12">
              <a:extLst>
                <a:ext uri="{FF2B5EF4-FFF2-40B4-BE49-F238E27FC236}">
                  <a16:creationId xmlns:a16="http://schemas.microsoft.com/office/drawing/2014/main" id="{C9137EC8-EC57-083E-7272-1F4D7F55E16D}"/>
                </a:ext>
              </a:extLst>
            </p:cNvPr>
            <p:cNvPicPr/>
            <p:nvPr/>
          </p:nvPicPr>
          <p:blipFill>
            <a:blip r:embed="rId2"/>
            <a:stretch/>
          </p:blipFill>
          <p:spPr>
            <a:xfrm>
              <a:off x="6832080" y="5073120"/>
              <a:ext cx="457200" cy="457200"/>
            </a:xfrm>
            <a:prstGeom prst="rect">
              <a:avLst/>
            </a:prstGeom>
            <a:ln w="0">
              <a:noFill/>
            </a:ln>
          </p:spPr>
        </p:pic>
        <p:sp>
          <p:nvSpPr>
            <p:cNvPr id="14" name="TextBox 7">
              <a:extLst>
                <a:ext uri="{FF2B5EF4-FFF2-40B4-BE49-F238E27FC236}">
                  <a16:creationId xmlns:a16="http://schemas.microsoft.com/office/drawing/2014/main" id="{91C0FF8A-63A1-E3C6-7A5C-C9106145E594}"/>
                </a:ext>
              </a:extLst>
            </p:cNvPr>
            <p:cNvSpPr txBox="1"/>
            <p:nvPr/>
          </p:nvSpPr>
          <p:spPr>
            <a:xfrm>
              <a:off x="7358040" y="5071318"/>
              <a:ext cx="979553" cy="460800"/>
            </a:xfrm>
            <a:prstGeom prst="rect">
              <a:avLst/>
            </a:prstGeom>
            <a:noFill/>
            <a:ln w="0">
              <a:noFill/>
            </a:ln>
          </p:spPr>
          <p:txBody>
            <a:bodyPr lIns="90000" tIns="45000" rIns="90000" bIns="45000" anchor="t">
              <a:noAutofit/>
            </a:bodyPr>
            <a:lstStyle/>
            <a:p>
              <a:pPr>
                <a:lnSpc>
                  <a:spcPct val="100000"/>
                </a:lnSpc>
                <a:buNone/>
              </a:pPr>
              <a:r>
                <a:rPr lang="en-US" sz="800" b="0" i="1" strike="noStrike" spc="-1" dirty="0">
                  <a:solidFill>
                    <a:srgbClr val="666666"/>
                  </a:solidFill>
                  <a:latin typeface="Fira Sans"/>
                  <a:ea typeface="Noto Sans CJK SC"/>
                </a:rPr>
                <a:t>This work was performed under the auspices and with support from the Swiss Accelerator Research and Technology (CHART) program (www.chart.ch).</a:t>
              </a:r>
              <a:endParaRPr lang="fr-FR" sz="800" b="0" strike="noStrike" spc="-1" dirty="0">
                <a:latin typeface="Fira Sans"/>
              </a:endParaRPr>
            </a:p>
          </p:txBody>
        </p:sp>
      </p:grpSp>
      <p:pic>
        <p:nvPicPr>
          <p:cNvPr id="4" name="Image 4">
            <a:extLst>
              <a:ext uri="{FF2B5EF4-FFF2-40B4-BE49-F238E27FC236}">
                <a16:creationId xmlns:a16="http://schemas.microsoft.com/office/drawing/2014/main" id="{FEFA9583-9FA1-B65D-5D7C-8DB8AF9C83E1}"/>
              </a:ext>
            </a:extLst>
          </p:cNvPr>
          <p:cNvPicPr>
            <a:picLocks noChangeAspect="1"/>
          </p:cNvPicPr>
          <p:nvPr/>
        </p:nvPicPr>
        <p:blipFill>
          <a:blip r:embed="rId3"/>
          <a:stretch>
            <a:fillRect/>
          </a:stretch>
        </p:blipFill>
        <p:spPr>
          <a:xfrm>
            <a:off x="9358746" y="270343"/>
            <a:ext cx="780011" cy="78001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8FE86-E8EC-5A4B-0ECA-F678D8256AAB}"/>
            </a:ext>
          </a:extLst>
        </p:cNvPr>
        <p:cNvGrpSpPr/>
        <p:nvPr/>
      </p:nvGrpSpPr>
      <p:grpSpPr>
        <a:xfrm>
          <a:off x="0" y="0"/>
          <a:ext cx="0" cy="0"/>
          <a:chOff x="0" y="0"/>
          <a:chExt cx="0" cy="0"/>
        </a:xfrm>
      </p:grpSpPr>
      <p:pic>
        <p:nvPicPr>
          <p:cNvPr id="10" name="Picture 9" descr="A diagram of waves with text&#10;&#10;AI-generated content may be incorrect.">
            <a:extLst>
              <a:ext uri="{FF2B5EF4-FFF2-40B4-BE49-F238E27FC236}">
                <a16:creationId xmlns:a16="http://schemas.microsoft.com/office/drawing/2014/main" id="{E907F5E3-58B5-85FC-A1A4-941F25DB9167}"/>
              </a:ext>
            </a:extLst>
          </p:cNvPr>
          <p:cNvPicPr>
            <a:picLocks noChangeAspect="1"/>
          </p:cNvPicPr>
          <p:nvPr/>
        </p:nvPicPr>
        <p:blipFill>
          <a:blip r:embed="rId3">
            <a:extLst>
              <a:ext uri="{28A0092B-C50C-407E-A947-70E740481C1C}">
                <a14:useLocalDpi xmlns:a14="http://schemas.microsoft.com/office/drawing/2010/main" val="0"/>
              </a:ext>
            </a:extLst>
          </a:blip>
          <a:srcRect l="24607" t="12642" r="50740" b="5363"/>
          <a:stretch/>
        </p:blipFill>
        <p:spPr>
          <a:xfrm>
            <a:off x="5635137" y="1771407"/>
            <a:ext cx="1556569" cy="3880643"/>
          </a:xfrm>
          <a:prstGeom prst="rect">
            <a:avLst/>
          </a:prstGeom>
        </p:spPr>
      </p:pic>
      <p:sp>
        <p:nvSpPr>
          <p:cNvPr id="3" name="Footer Placeholder 2">
            <a:extLst>
              <a:ext uri="{FF2B5EF4-FFF2-40B4-BE49-F238E27FC236}">
                <a16:creationId xmlns:a16="http://schemas.microsoft.com/office/drawing/2014/main" id="{175C3D94-514F-44C2-C282-EEFA1F225ABA}"/>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DDDB9C58-1E22-0FAF-26A2-70DD14E43F2D}"/>
              </a:ext>
            </a:extLst>
          </p:cNvPr>
          <p:cNvSpPr>
            <a:spLocks noGrp="1"/>
          </p:cNvSpPr>
          <p:nvPr>
            <p:ph type="sldNum" sz="quarter" idx="12"/>
          </p:nvPr>
        </p:nvSpPr>
        <p:spPr/>
        <p:txBody>
          <a:bodyPr/>
          <a:lstStyle/>
          <a:p>
            <a:fld id="{005C7FBA-D4E9-46CA-9321-3ADA2E368FCD}" type="slidenum">
              <a:rPr lang="en-GB" smtClean="0"/>
              <a:pPr/>
              <a:t>10</a:t>
            </a:fld>
            <a:endParaRPr lang="en-GB"/>
          </a:p>
        </p:txBody>
      </p:sp>
      <p:sp>
        <p:nvSpPr>
          <p:cNvPr id="5" name="Title 4">
            <a:extLst>
              <a:ext uri="{FF2B5EF4-FFF2-40B4-BE49-F238E27FC236}">
                <a16:creationId xmlns:a16="http://schemas.microsoft.com/office/drawing/2014/main" id="{77EE3C3A-02E8-0C18-257C-15E4F280F091}"/>
              </a:ext>
            </a:extLst>
          </p:cNvPr>
          <p:cNvSpPr>
            <a:spLocks noGrp="1"/>
          </p:cNvSpPr>
          <p:nvPr>
            <p:ph type="title"/>
          </p:nvPr>
        </p:nvSpPr>
        <p:spPr/>
        <p:txBody>
          <a:bodyPr/>
          <a:lstStyle/>
          <a:p>
            <a:r>
              <a:rPr lang="en-US" sz="3600" b="0" strike="noStrike" spc="-1" dirty="0">
                <a:latin typeface="Fira Sans Condensed Medium" panose="020B0603050000020004" pitchFamily="34" charset="0"/>
              </a:rPr>
              <a:t>Airbag in square well</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19CC3558-B70C-689D-9FEE-5D649AAE942F}"/>
              </a:ext>
            </a:extLst>
          </p:cNvPr>
          <p:cNvSpPr>
            <a:spLocks noGrp="1"/>
          </p:cNvSpPr>
          <p:nvPr>
            <p:ph type="dt" sz="half" idx="2"/>
          </p:nvPr>
        </p:nvSpPr>
        <p:spPr/>
        <p:txBody>
          <a:bodyPr/>
          <a:lstStyle/>
          <a:p>
            <a:r>
              <a:rPr lang="en-US"/>
              <a:t>07/05/2025</a:t>
            </a:r>
            <a:endParaRPr lang="en-GB" dirty="0"/>
          </a:p>
        </p:txBody>
      </p:sp>
      <p:pic>
        <p:nvPicPr>
          <p:cNvPr id="15" name="Picture 14" descr="A graph of a graph&#10;&#10;AI-generated content may be incorrect.">
            <a:extLst>
              <a:ext uri="{FF2B5EF4-FFF2-40B4-BE49-F238E27FC236}">
                <a16:creationId xmlns:a16="http://schemas.microsoft.com/office/drawing/2014/main" id="{649C4D6F-327C-4D72-0A9A-EAD2A68962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84710" y="1455609"/>
            <a:ext cx="4607290" cy="4991231"/>
          </a:xfrm>
          <a:prstGeom prst="rect">
            <a:avLst/>
          </a:prstGeom>
        </p:spPr>
      </p:pic>
      <p:cxnSp>
        <p:nvCxnSpPr>
          <p:cNvPr id="13" name="Straight Arrow Connector 12">
            <a:extLst>
              <a:ext uri="{FF2B5EF4-FFF2-40B4-BE49-F238E27FC236}">
                <a16:creationId xmlns:a16="http://schemas.microsoft.com/office/drawing/2014/main" id="{BF04A4F2-FC01-EF16-8034-503C35E7D762}"/>
              </a:ext>
            </a:extLst>
          </p:cNvPr>
          <p:cNvCxnSpPr>
            <a:cxnSpLocks/>
          </p:cNvCxnSpPr>
          <p:nvPr/>
        </p:nvCxnSpPr>
        <p:spPr>
          <a:xfrm flipV="1">
            <a:off x="7044267" y="3318933"/>
            <a:ext cx="1286933" cy="731520"/>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CEC2B4C6-0479-85FE-C26B-57EF75C59C18}"/>
              </a:ext>
            </a:extLst>
          </p:cNvPr>
          <p:cNvSpPr txBox="1"/>
          <p:nvPr/>
        </p:nvSpPr>
        <p:spPr>
          <a:xfrm>
            <a:off x="5532958" y="5837294"/>
            <a:ext cx="1949573" cy="307777"/>
          </a:xfrm>
          <a:prstGeom prst="rect">
            <a:avLst/>
          </a:prstGeom>
          <a:noFill/>
          <a:ln>
            <a:solidFill>
              <a:schemeClr val="tx1"/>
            </a:solidFill>
          </a:ln>
        </p:spPr>
        <p:txBody>
          <a:bodyPr wrap="none" rtlCol="0">
            <a:spAutoFit/>
          </a:bodyPr>
          <a:lstStyle/>
          <a:p>
            <a:r>
              <a:rPr lang="en-US" sz="1400" dirty="0">
                <a:latin typeface="Fira Sans" panose="020B0503050000020004" pitchFamily="34" charset="0"/>
                <a:hlinkClick r:id="rId5"/>
              </a:rPr>
              <a:t>From E. Metral course</a:t>
            </a:r>
            <a:endParaRPr lang="en-GB" sz="1400" dirty="0">
              <a:latin typeface="Fira Sans" panose="020B0503050000020004" pitchFamily="34" charset="0"/>
            </a:endParaRPr>
          </a:p>
        </p:txBody>
      </p:sp>
      <p:sp>
        <p:nvSpPr>
          <p:cNvPr id="19" name="Content Placeholder 1">
            <a:extLst>
              <a:ext uri="{FF2B5EF4-FFF2-40B4-BE49-F238E27FC236}">
                <a16:creationId xmlns:a16="http://schemas.microsoft.com/office/drawing/2014/main" id="{0F1A0C61-F7A9-2F6A-D2AE-6118B9F1FB4D}"/>
              </a:ext>
            </a:extLst>
          </p:cNvPr>
          <p:cNvSpPr>
            <a:spLocks noGrp="1"/>
          </p:cNvSpPr>
          <p:nvPr>
            <p:ph idx="1"/>
          </p:nvPr>
        </p:nvSpPr>
        <p:spPr>
          <a:xfrm>
            <a:off x="233860" y="1460068"/>
            <a:ext cx="5228203" cy="4385319"/>
          </a:xfrm>
        </p:spPr>
        <p:txBody>
          <a:bodyPr>
            <a:normAutofit/>
          </a:bodyPr>
          <a:lstStyle/>
          <a:p>
            <a:r>
              <a:rPr lang="en-US" dirty="0"/>
              <a:t>The bunch motion is described as a superposition of modes</a:t>
            </a:r>
          </a:p>
          <a:p>
            <a:r>
              <a:rPr lang="en-US" dirty="0"/>
              <a:t>Depending on the effect included in the model (space-charge, </a:t>
            </a:r>
            <a:r>
              <a:rPr lang="en-US" dirty="0" err="1"/>
              <a:t>wakefield</a:t>
            </a:r>
            <a:r>
              <a:rPr lang="en-US" dirty="0"/>
              <a:t>, damper), these modes can couple and/or become unstable</a:t>
            </a:r>
          </a:p>
          <a:p>
            <a:r>
              <a:rPr lang="en-US" dirty="0"/>
              <a:t>With space-charge only, the different modes remain stable and do not couple</a:t>
            </a:r>
          </a:p>
        </p:txBody>
      </p:sp>
    </p:spTree>
    <p:extLst>
      <p:ext uri="{BB962C8B-B14F-4D97-AF65-F5344CB8AC3E}">
        <p14:creationId xmlns:p14="http://schemas.microsoft.com/office/powerpoint/2010/main" val="3402089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D86590-4D78-E9DF-0826-BD3AD8FA201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C10143F-27B4-B26E-4E09-41E98DBD6CC2}"/>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D30E98AF-8CFE-27C1-1D0A-9B8835D37AEE}"/>
              </a:ext>
            </a:extLst>
          </p:cNvPr>
          <p:cNvSpPr>
            <a:spLocks noGrp="1"/>
          </p:cNvSpPr>
          <p:nvPr>
            <p:ph type="sldNum" sz="quarter" idx="12"/>
          </p:nvPr>
        </p:nvSpPr>
        <p:spPr/>
        <p:txBody>
          <a:bodyPr/>
          <a:lstStyle/>
          <a:p>
            <a:fld id="{005C7FBA-D4E9-46CA-9321-3ADA2E368FCD}" type="slidenum">
              <a:rPr lang="en-GB" smtClean="0"/>
              <a:pPr/>
              <a:t>11</a:t>
            </a:fld>
            <a:endParaRPr lang="en-GB"/>
          </a:p>
        </p:txBody>
      </p:sp>
      <p:sp>
        <p:nvSpPr>
          <p:cNvPr id="5" name="Title 4">
            <a:extLst>
              <a:ext uri="{FF2B5EF4-FFF2-40B4-BE49-F238E27FC236}">
                <a16:creationId xmlns:a16="http://schemas.microsoft.com/office/drawing/2014/main" id="{D874D347-C15A-D5A8-C7E6-745465E02546}"/>
              </a:ext>
            </a:extLst>
          </p:cNvPr>
          <p:cNvSpPr>
            <a:spLocks noGrp="1"/>
          </p:cNvSpPr>
          <p:nvPr>
            <p:ph type="title"/>
          </p:nvPr>
        </p:nvSpPr>
        <p:spPr/>
        <p:txBody>
          <a:bodyPr/>
          <a:lstStyle/>
          <a:p>
            <a:r>
              <a:rPr lang="en-US" sz="3600" b="0" strike="noStrike" spc="-1" dirty="0">
                <a:latin typeface="Fira Sans Condensed Medium" panose="020B0603050000020004" pitchFamily="34" charset="0"/>
              </a:rPr>
              <a:t>Airbag in square well</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F163E719-7F3E-5E5B-1A34-4D6BCF0A6440}"/>
              </a:ext>
            </a:extLst>
          </p:cNvPr>
          <p:cNvSpPr>
            <a:spLocks noGrp="1"/>
          </p:cNvSpPr>
          <p:nvPr>
            <p:ph type="dt" sz="half" idx="2"/>
          </p:nvPr>
        </p:nvSpPr>
        <p:spPr/>
        <p:txBody>
          <a:bodyPr/>
          <a:lstStyle/>
          <a:p>
            <a:r>
              <a:rPr lang="en-US"/>
              <a:t>07/05/2025</a:t>
            </a:r>
            <a:endParaRPr lang="en-GB" dirty="0"/>
          </a:p>
        </p:txBody>
      </p:sp>
      <p:sp>
        <p:nvSpPr>
          <p:cNvPr id="19" name="Content Placeholder 1">
            <a:extLst>
              <a:ext uri="{FF2B5EF4-FFF2-40B4-BE49-F238E27FC236}">
                <a16:creationId xmlns:a16="http://schemas.microsoft.com/office/drawing/2014/main" id="{86EFB176-35FC-D4EE-7507-ED3A7ACE2FB2}"/>
              </a:ext>
            </a:extLst>
          </p:cNvPr>
          <p:cNvSpPr>
            <a:spLocks noGrp="1"/>
          </p:cNvSpPr>
          <p:nvPr>
            <p:ph idx="1"/>
          </p:nvPr>
        </p:nvSpPr>
        <p:spPr>
          <a:xfrm>
            <a:off x="233859" y="1460068"/>
            <a:ext cx="6803633" cy="4985998"/>
          </a:xfrm>
        </p:spPr>
        <p:txBody>
          <a:bodyPr>
            <a:normAutofit fontScale="92500" lnSpcReduction="10000"/>
          </a:bodyPr>
          <a:lstStyle/>
          <a:p>
            <a:r>
              <a:rPr lang="en-US" dirty="0"/>
              <a:t>The ABS was compared to other models</a:t>
            </a:r>
          </a:p>
          <a:p>
            <a:r>
              <a:rPr lang="en-US" dirty="0"/>
              <a:t>The Circulant Matrix Model (CMM) with</a:t>
            </a:r>
            <a:br>
              <a:rPr lang="en-US" dirty="0"/>
            </a:br>
            <a:r>
              <a:rPr lang="en-US" dirty="0"/>
              <a:t>the </a:t>
            </a:r>
            <a:r>
              <a:rPr lang="en-US" dirty="0" err="1"/>
              <a:t>BimBim</a:t>
            </a:r>
            <a:r>
              <a:rPr lang="en-US" dirty="0"/>
              <a:t> code</a:t>
            </a:r>
          </a:p>
          <a:p>
            <a:pPr lvl="1"/>
            <a:r>
              <a:rPr lang="en-GB" dirty="0"/>
              <a:t>Longitudinal phase space distribution is discretized in slices in the azimuthal direction and in rings in the radial direction</a:t>
            </a:r>
          </a:p>
          <a:p>
            <a:pPr lvl="1"/>
            <a:r>
              <a:rPr lang="en-GB" dirty="0"/>
              <a:t>Any longitudinal distributions featuring a polar symmetry can be modelled considering either a linear or a sinusoidal RF force.</a:t>
            </a:r>
          </a:p>
          <a:p>
            <a:r>
              <a:rPr lang="en-GB" dirty="0"/>
              <a:t>The GALACTIC code for space-charge</a:t>
            </a:r>
          </a:p>
          <a:p>
            <a:pPr lvl="1"/>
            <a:r>
              <a:rPr lang="en-GB" dirty="0"/>
              <a:t>The linearized Vlasov equation is solved in two steps, first finding the eigenvalues and eigenvectors at low intensity, then using those as a basis for the high-intensity eigenvalue problem</a:t>
            </a:r>
          </a:p>
          <a:p>
            <a:pPr lvl="1"/>
            <a:r>
              <a:rPr lang="en-GB" dirty="0"/>
              <a:t>Any phase-space distribution can be implemented (waterbag or airbag or Gaussian) but it has been optimised for waterbag</a:t>
            </a:r>
            <a:endParaRPr lang="en-US" dirty="0"/>
          </a:p>
        </p:txBody>
      </p:sp>
      <p:pic>
        <p:nvPicPr>
          <p:cNvPr id="18" name="Picture 17" descr="A graph of different colored lines&#10;&#10;AI-generated content may be incorrect.">
            <a:extLst>
              <a:ext uri="{FF2B5EF4-FFF2-40B4-BE49-F238E27FC236}">
                <a16:creationId xmlns:a16="http://schemas.microsoft.com/office/drawing/2014/main" id="{F4BCBA58-A9D4-7C92-7305-773C79AAC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6041" y="1384175"/>
            <a:ext cx="4672515" cy="5061891"/>
          </a:xfrm>
          <a:prstGeom prst="rect">
            <a:avLst/>
          </a:prstGeom>
        </p:spPr>
      </p:pic>
      <p:pic>
        <p:nvPicPr>
          <p:cNvPr id="6" name="Picture 5" descr="A diagram of a circle with arrows and letters&#10;&#10;AI-generated content may be incorrect.">
            <a:extLst>
              <a:ext uri="{FF2B5EF4-FFF2-40B4-BE49-F238E27FC236}">
                <a16:creationId xmlns:a16="http://schemas.microsoft.com/office/drawing/2014/main" id="{2A3DC0A6-37E7-DCCC-2BD0-B6026E3937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5306" y="972517"/>
            <a:ext cx="1810567" cy="1490357"/>
          </a:xfrm>
          <a:prstGeom prst="rect">
            <a:avLst/>
          </a:prstGeom>
          <a:ln>
            <a:solidFill>
              <a:schemeClr val="tx1"/>
            </a:solidFill>
          </a:ln>
        </p:spPr>
      </p:pic>
      <p:sp>
        <p:nvSpPr>
          <p:cNvPr id="8" name="TextBox 7">
            <a:extLst>
              <a:ext uri="{FF2B5EF4-FFF2-40B4-BE49-F238E27FC236}">
                <a16:creationId xmlns:a16="http://schemas.microsoft.com/office/drawing/2014/main" id="{016F9274-9E4A-A297-8878-D6E03BD43EB7}"/>
              </a:ext>
            </a:extLst>
          </p:cNvPr>
          <p:cNvSpPr txBox="1"/>
          <p:nvPr/>
        </p:nvSpPr>
        <p:spPr>
          <a:xfrm>
            <a:off x="7100589" y="2405449"/>
            <a:ext cx="814518" cy="307777"/>
          </a:xfrm>
          <a:prstGeom prst="rect">
            <a:avLst/>
          </a:prstGeom>
          <a:solidFill>
            <a:schemeClr val="bg1"/>
          </a:solidFill>
          <a:ln>
            <a:solidFill>
              <a:schemeClr val="tx1"/>
            </a:solidFill>
          </a:ln>
        </p:spPr>
        <p:txBody>
          <a:bodyPr wrap="none" rtlCol="0">
            <a:spAutoFit/>
          </a:bodyPr>
          <a:lstStyle/>
          <a:p>
            <a:r>
              <a:rPr lang="en-US" sz="1400" i="1" dirty="0">
                <a:hlinkClick r:id="rId5"/>
              </a:rPr>
              <a:t>X. </a:t>
            </a:r>
            <a:r>
              <a:rPr lang="en-US" sz="1400" i="1" dirty="0" err="1">
                <a:hlinkClick r:id="rId5"/>
              </a:rPr>
              <a:t>Buffat</a:t>
            </a:r>
            <a:endParaRPr lang="en-GB" sz="1400" i="1" dirty="0"/>
          </a:p>
        </p:txBody>
      </p:sp>
      <p:cxnSp>
        <p:nvCxnSpPr>
          <p:cNvPr id="9" name="Straight Arrow Connector 8">
            <a:extLst>
              <a:ext uri="{FF2B5EF4-FFF2-40B4-BE49-F238E27FC236}">
                <a16:creationId xmlns:a16="http://schemas.microsoft.com/office/drawing/2014/main" id="{6BB63DC6-4AE6-68B9-C585-BBDB7EB78BC0}"/>
              </a:ext>
            </a:extLst>
          </p:cNvPr>
          <p:cNvCxnSpPr>
            <a:cxnSpLocks/>
          </p:cNvCxnSpPr>
          <p:nvPr/>
        </p:nvCxnSpPr>
        <p:spPr>
          <a:xfrm flipV="1">
            <a:off x="5538491" y="2222290"/>
            <a:ext cx="654357" cy="240584"/>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342636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52F3DD-EB7D-1284-C143-A3CF3CC34D6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7B2DCF8-40E0-D401-5634-3218073190C3}"/>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3E8FDB02-8295-2E33-8AD3-F55B4049E37D}"/>
              </a:ext>
            </a:extLst>
          </p:cNvPr>
          <p:cNvSpPr>
            <a:spLocks noGrp="1"/>
          </p:cNvSpPr>
          <p:nvPr>
            <p:ph type="sldNum" sz="quarter" idx="12"/>
          </p:nvPr>
        </p:nvSpPr>
        <p:spPr/>
        <p:txBody>
          <a:bodyPr/>
          <a:lstStyle/>
          <a:p>
            <a:fld id="{005C7FBA-D4E9-46CA-9321-3ADA2E368FCD}" type="slidenum">
              <a:rPr lang="en-GB" smtClean="0"/>
              <a:pPr/>
              <a:t>12</a:t>
            </a:fld>
            <a:endParaRPr lang="en-GB"/>
          </a:p>
        </p:txBody>
      </p:sp>
      <p:sp>
        <p:nvSpPr>
          <p:cNvPr id="5" name="Title 4">
            <a:extLst>
              <a:ext uri="{FF2B5EF4-FFF2-40B4-BE49-F238E27FC236}">
                <a16:creationId xmlns:a16="http://schemas.microsoft.com/office/drawing/2014/main" id="{FC3A054E-EE54-ED1F-0FCF-A23B073737A3}"/>
              </a:ext>
            </a:extLst>
          </p:cNvPr>
          <p:cNvSpPr>
            <a:spLocks noGrp="1"/>
          </p:cNvSpPr>
          <p:nvPr>
            <p:ph type="title"/>
          </p:nvPr>
        </p:nvSpPr>
        <p:spPr/>
        <p:txBody>
          <a:bodyPr/>
          <a:lstStyle/>
          <a:p>
            <a:r>
              <a:rPr lang="en-US" sz="3600" b="0" strike="noStrike" spc="-1" dirty="0">
                <a:latin typeface="Fira Sans Condensed Medium" panose="020B0603050000020004" pitchFamily="34" charset="0"/>
              </a:rPr>
              <a:t>Airbag in square well</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940304A0-8B8E-F6B5-9D1B-191598AFD15E}"/>
              </a:ext>
            </a:extLst>
          </p:cNvPr>
          <p:cNvSpPr>
            <a:spLocks noGrp="1"/>
          </p:cNvSpPr>
          <p:nvPr>
            <p:ph type="dt" sz="half" idx="2"/>
          </p:nvPr>
        </p:nvSpPr>
        <p:spPr/>
        <p:txBody>
          <a:bodyPr/>
          <a:lstStyle/>
          <a:p>
            <a:r>
              <a:rPr lang="en-US"/>
              <a:t>07/05/2025</a:t>
            </a:r>
            <a:endParaRPr lang="en-GB" dirty="0"/>
          </a:p>
        </p:txBody>
      </p:sp>
      <p:sp>
        <p:nvSpPr>
          <p:cNvPr id="19" name="Content Placeholder 1">
            <a:extLst>
              <a:ext uri="{FF2B5EF4-FFF2-40B4-BE49-F238E27FC236}">
                <a16:creationId xmlns:a16="http://schemas.microsoft.com/office/drawing/2014/main" id="{CCB218A8-0F6E-FF5B-B079-B030E155224F}"/>
              </a:ext>
            </a:extLst>
          </p:cNvPr>
          <p:cNvSpPr>
            <a:spLocks noGrp="1"/>
          </p:cNvSpPr>
          <p:nvPr>
            <p:ph idx="1"/>
          </p:nvPr>
        </p:nvSpPr>
        <p:spPr>
          <a:xfrm>
            <a:off x="233859" y="1460068"/>
            <a:ext cx="6803633" cy="4985998"/>
          </a:xfrm>
        </p:spPr>
        <p:txBody>
          <a:bodyPr>
            <a:normAutofit/>
          </a:bodyPr>
          <a:lstStyle/>
          <a:p>
            <a:r>
              <a:rPr lang="en-US" dirty="0"/>
              <a:t>The ABS was compared to other models</a:t>
            </a:r>
          </a:p>
          <a:p>
            <a:r>
              <a:rPr lang="en-US" dirty="0"/>
              <a:t>The three models have similar behavior</a:t>
            </a:r>
          </a:p>
          <a:p>
            <a:pPr lvl="1"/>
            <a:r>
              <a:rPr lang="en-US" dirty="0"/>
              <a:t>Mode 0 is not affected by space-charge</a:t>
            </a:r>
          </a:p>
          <a:p>
            <a:pPr lvl="1"/>
            <a:r>
              <a:rPr lang="en-US" dirty="0"/>
              <a:t>Positive azimuthal modes (m ≥ +1) are shifted as </a:t>
            </a:r>
            <a:r>
              <a:rPr lang="el-GR" dirty="0"/>
              <a:t>Δ</a:t>
            </a:r>
            <a:r>
              <a:rPr lang="en-US" dirty="0"/>
              <a:t>Q</a:t>
            </a:r>
            <a:r>
              <a:rPr lang="en-US" baseline="-25000" dirty="0"/>
              <a:t>SC</a:t>
            </a:r>
            <a:r>
              <a:rPr lang="en-US" dirty="0"/>
              <a:t> increases, but remain positive</a:t>
            </a:r>
          </a:p>
          <a:p>
            <a:pPr lvl="1"/>
            <a:r>
              <a:rPr lang="en-US" dirty="0"/>
              <a:t>Negative azimuthal modes (m ≤ -1) are also shifted.</a:t>
            </a:r>
          </a:p>
          <a:p>
            <a:r>
              <a:rPr lang="en-US" dirty="0"/>
              <a:t>The ABS model predicts stronger shifts for negative azimuthal modes than CMM and GALACTIC</a:t>
            </a:r>
          </a:p>
        </p:txBody>
      </p:sp>
      <p:pic>
        <p:nvPicPr>
          <p:cNvPr id="2" name="Picture 1" descr="A graph of different colored lines&#10;&#10;AI-generated content may be incorrect.">
            <a:extLst>
              <a:ext uri="{FF2B5EF4-FFF2-40B4-BE49-F238E27FC236}">
                <a16:creationId xmlns:a16="http://schemas.microsoft.com/office/drawing/2014/main" id="{7296FBCD-EA92-5880-042E-2BBA755D0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6041" y="1384175"/>
            <a:ext cx="4672515" cy="5061891"/>
          </a:xfrm>
          <a:prstGeom prst="rect">
            <a:avLst/>
          </a:prstGeom>
        </p:spPr>
      </p:pic>
    </p:spTree>
    <p:extLst>
      <p:ext uri="{BB962C8B-B14F-4D97-AF65-F5344CB8AC3E}">
        <p14:creationId xmlns:p14="http://schemas.microsoft.com/office/powerpoint/2010/main" val="4239594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8A381-F35B-B07C-849E-862D7130BA1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1B6794-80B7-D482-C45A-1D902938571D}"/>
              </a:ext>
            </a:extLst>
          </p:cNvPr>
          <p:cNvSpPr>
            <a:spLocks noGrp="1"/>
          </p:cNvSpPr>
          <p:nvPr>
            <p:ph idx="1"/>
          </p:nvPr>
        </p:nvSpPr>
        <p:spPr>
          <a:xfrm>
            <a:off x="233861" y="1460069"/>
            <a:ext cx="11517872" cy="4762628"/>
          </a:xfrm>
        </p:spPr>
        <p:txBody>
          <a:bodyPr>
            <a:normAutofit/>
          </a:bodyPr>
          <a:lstStyle/>
          <a:p>
            <a:endParaRPr lang="en-US" dirty="0"/>
          </a:p>
          <a:p>
            <a:endParaRPr lang="en-US" dirty="0"/>
          </a:p>
          <a:p>
            <a:endParaRPr lang="en-US" dirty="0"/>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0076C9E4-ED49-130E-7A1D-DE1146E69303}"/>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8EDDB9F4-7869-E149-7139-752EEB6B5C59}"/>
              </a:ext>
            </a:extLst>
          </p:cNvPr>
          <p:cNvSpPr>
            <a:spLocks noGrp="1"/>
          </p:cNvSpPr>
          <p:nvPr>
            <p:ph type="sldNum" sz="quarter" idx="12"/>
          </p:nvPr>
        </p:nvSpPr>
        <p:spPr/>
        <p:txBody>
          <a:bodyPr/>
          <a:lstStyle/>
          <a:p>
            <a:fld id="{005C7FBA-D4E9-46CA-9321-3ADA2E368FCD}" type="slidenum">
              <a:rPr lang="en-GB" smtClean="0"/>
              <a:pPr/>
              <a:t>13</a:t>
            </a:fld>
            <a:endParaRPr lang="en-GB"/>
          </a:p>
        </p:txBody>
      </p:sp>
      <p:sp>
        <p:nvSpPr>
          <p:cNvPr id="5" name="Title 4">
            <a:extLst>
              <a:ext uri="{FF2B5EF4-FFF2-40B4-BE49-F238E27FC236}">
                <a16:creationId xmlns:a16="http://schemas.microsoft.com/office/drawing/2014/main" id="{0F8CD5E2-E001-4812-7425-F1D67A9E01FA}"/>
              </a:ext>
            </a:extLst>
          </p:cNvPr>
          <p:cNvSpPr>
            <a:spLocks noGrp="1"/>
          </p:cNvSpPr>
          <p:nvPr>
            <p:ph type="title"/>
          </p:nvPr>
        </p:nvSpPr>
        <p:spPr/>
        <p:txBody>
          <a:bodyPr/>
          <a:lstStyle/>
          <a:p>
            <a:r>
              <a:rPr lang="en-US" sz="3600" b="0" strike="noStrike" spc="-1" dirty="0">
                <a:latin typeface="Fira Sans Condensed Medium" panose="020B0603050000020004" pitchFamily="34" charset="0"/>
              </a:rPr>
              <a:t>M. Blaskiewicz 1998 article</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03AEFD6B-69B5-5496-247A-D244D1F4F7CD}"/>
              </a:ext>
            </a:extLst>
          </p:cNvPr>
          <p:cNvSpPr>
            <a:spLocks noGrp="1"/>
          </p:cNvSpPr>
          <p:nvPr>
            <p:ph type="dt" sz="half" idx="2"/>
          </p:nvPr>
        </p:nvSpPr>
        <p:spPr/>
        <p:txBody>
          <a:bodyPr/>
          <a:lstStyle/>
          <a:p>
            <a:r>
              <a:rPr lang="en-US"/>
              <a:t>07/05/2025</a:t>
            </a:r>
            <a:endParaRPr lang="en-GB" dirty="0"/>
          </a:p>
        </p:txBody>
      </p:sp>
      <p:pic>
        <p:nvPicPr>
          <p:cNvPr id="8" name="Picture 7" descr="A screenshot of a document&#10;&#10;AI-generated content may be incorrect.">
            <a:hlinkClick r:id="rId3"/>
            <a:extLst>
              <a:ext uri="{FF2B5EF4-FFF2-40B4-BE49-F238E27FC236}">
                <a16:creationId xmlns:a16="http://schemas.microsoft.com/office/drawing/2014/main" id="{E6164BE3-684A-C2D6-7B1B-F88289BE5A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7531" y="2886137"/>
            <a:ext cx="8950532" cy="3470294"/>
          </a:xfrm>
          <a:prstGeom prst="rect">
            <a:avLst/>
          </a:prstGeom>
          <a:ln w="12700">
            <a:solidFill>
              <a:schemeClr val="tx1"/>
            </a:solidFill>
          </a:ln>
        </p:spPr>
      </p:pic>
      <p:cxnSp>
        <p:nvCxnSpPr>
          <p:cNvPr id="11" name="Straight Connector 10">
            <a:extLst>
              <a:ext uri="{FF2B5EF4-FFF2-40B4-BE49-F238E27FC236}">
                <a16:creationId xmlns:a16="http://schemas.microsoft.com/office/drawing/2014/main" id="{98107567-92D8-BFFF-C654-B92E47892F96}"/>
              </a:ext>
            </a:extLst>
          </p:cNvPr>
          <p:cNvCxnSpPr>
            <a:cxnSpLocks/>
          </p:cNvCxnSpPr>
          <p:nvPr/>
        </p:nvCxnSpPr>
        <p:spPr>
          <a:xfrm>
            <a:off x="8016241" y="5645574"/>
            <a:ext cx="687492"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BDB409B4-2B08-F8C5-AB91-7D8DE3CD4BB6}"/>
              </a:ext>
            </a:extLst>
          </p:cNvPr>
          <p:cNvCxnSpPr>
            <a:cxnSpLocks/>
          </p:cNvCxnSpPr>
          <p:nvPr/>
        </p:nvCxnSpPr>
        <p:spPr>
          <a:xfrm>
            <a:off x="5283201" y="5323841"/>
            <a:ext cx="1557866"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CAED7956-4355-D7D0-9A5D-B8A7EA0DD6AD}"/>
              </a:ext>
            </a:extLst>
          </p:cNvPr>
          <p:cNvSpPr txBox="1"/>
          <p:nvPr/>
        </p:nvSpPr>
        <p:spPr>
          <a:xfrm>
            <a:off x="8669866" y="5915753"/>
            <a:ext cx="3424079" cy="369332"/>
          </a:xfrm>
          <a:prstGeom prst="rect">
            <a:avLst/>
          </a:prstGeom>
          <a:solidFill>
            <a:schemeClr val="bg1"/>
          </a:solidFill>
          <a:ln w="19050">
            <a:solidFill>
              <a:schemeClr val="accent2"/>
            </a:solidFill>
          </a:ln>
        </p:spPr>
        <p:txBody>
          <a:bodyPr wrap="none" rtlCol="0">
            <a:spAutoFit/>
          </a:bodyPr>
          <a:lstStyle/>
          <a:p>
            <a:r>
              <a:rPr lang="en-US" dirty="0"/>
              <a:t>Air-bag in square well (ABS) model</a:t>
            </a:r>
            <a:endParaRPr lang="en-GB" dirty="0"/>
          </a:p>
        </p:txBody>
      </p:sp>
      <p:cxnSp>
        <p:nvCxnSpPr>
          <p:cNvPr id="14" name="Straight Arrow Connector 13">
            <a:extLst>
              <a:ext uri="{FF2B5EF4-FFF2-40B4-BE49-F238E27FC236}">
                <a16:creationId xmlns:a16="http://schemas.microsoft.com/office/drawing/2014/main" id="{FE9CE949-BE5F-FEDC-8535-8D63D7336121}"/>
              </a:ext>
            </a:extLst>
          </p:cNvPr>
          <p:cNvCxnSpPr/>
          <p:nvPr/>
        </p:nvCxnSpPr>
        <p:spPr>
          <a:xfrm>
            <a:off x="8359987" y="5645574"/>
            <a:ext cx="682413" cy="270179"/>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661867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E4907-56A6-C8D1-D3CA-5788CE834A1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42BABB-A96F-70B0-A3F0-2D2E01827B8D}"/>
              </a:ext>
            </a:extLst>
          </p:cNvPr>
          <p:cNvSpPr>
            <a:spLocks noGrp="1"/>
          </p:cNvSpPr>
          <p:nvPr>
            <p:ph idx="1"/>
          </p:nvPr>
        </p:nvSpPr>
        <p:spPr>
          <a:xfrm>
            <a:off x="233861" y="1460069"/>
            <a:ext cx="11517872" cy="4762628"/>
          </a:xfrm>
        </p:spPr>
        <p:txBody>
          <a:bodyPr>
            <a:normAutofit/>
          </a:bodyPr>
          <a:lstStyle/>
          <a:p>
            <a:r>
              <a:rPr lang="en-US" dirty="0"/>
              <a:t>The equation of motion were solved for a Gaussian and a boxcar distribution, in a linear RF potential</a:t>
            </a:r>
          </a:p>
          <a:p>
            <a:endParaRPr lang="en-US" dirty="0"/>
          </a:p>
          <a:p>
            <a:endParaRPr lang="en-US" dirty="0"/>
          </a:p>
          <a:p>
            <a:endParaRPr lang="en-US" dirty="0"/>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83497233-B86E-00AE-A30A-B26EC095EBDD}"/>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11206F5B-B172-7090-D9DD-50FC238863AB}"/>
              </a:ext>
            </a:extLst>
          </p:cNvPr>
          <p:cNvSpPr>
            <a:spLocks noGrp="1"/>
          </p:cNvSpPr>
          <p:nvPr>
            <p:ph type="sldNum" sz="quarter" idx="12"/>
          </p:nvPr>
        </p:nvSpPr>
        <p:spPr/>
        <p:txBody>
          <a:bodyPr/>
          <a:lstStyle/>
          <a:p>
            <a:fld id="{005C7FBA-D4E9-46CA-9321-3ADA2E368FCD}" type="slidenum">
              <a:rPr lang="en-GB" smtClean="0"/>
              <a:pPr/>
              <a:t>14</a:t>
            </a:fld>
            <a:endParaRPr lang="en-GB"/>
          </a:p>
        </p:txBody>
      </p:sp>
      <p:sp>
        <p:nvSpPr>
          <p:cNvPr id="5" name="Title 4">
            <a:extLst>
              <a:ext uri="{FF2B5EF4-FFF2-40B4-BE49-F238E27FC236}">
                <a16:creationId xmlns:a16="http://schemas.microsoft.com/office/drawing/2014/main" id="{09030597-74D5-2C85-2954-ED35AD8E38E1}"/>
              </a:ext>
            </a:extLst>
          </p:cNvPr>
          <p:cNvSpPr>
            <a:spLocks noGrp="1"/>
          </p:cNvSpPr>
          <p:nvPr>
            <p:ph type="title"/>
          </p:nvPr>
        </p:nvSpPr>
        <p:spPr/>
        <p:txBody>
          <a:bodyPr/>
          <a:lstStyle/>
          <a:p>
            <a:r>
              <a:rPr lang="en-US" sz="3600" b="0" strike="noStrike" spc="-1" dirty="0">
                <a:latin typeface="Fira Sans Condensed Medium" panose="020B0603050000020004" pitchFamily="34" charset="0"/>
              </a:rPr>
              <a:t>M. Blaskiewicz 1998 article</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57FFA299-9037-857F-DFB2-A64F5877B7BB}"/>
              </a:ext>
            </a:extLst>
          </p:cNvPr>
          <p:cNvSpPr>
            <a:spLocks noGrp="1"/>
          </p:cNvSpPr>
          <p:nvPr>
            <p:ph type="dt" sz="half" idx="2"/>
          </p:nvPr>
        </p:nvSpPr>
        <p:spPr/>
        <p:txBody>
          <a:bodyPr/>
          <a:lstStyle/>
          <a:p>
            <a:r>
              <a:rPr lang="en-US"/>
              <a:t>07/05/2025</a:t>
            </a:r>
            <a:endParaRPr lang="en-GB" dirty="0"/>
          </a:p>
        </p:txBody>
      </p:sp>
      <p:pic>
        <p:nvPicPr>
          <p:cNvPr id="8" name="Picture 7" descr="A screenshot of a document&#10;&#10;AI-generated content may be incorrect.">
            <a:hlinkClick r:id="rId3"/>
            <a:extLst>
              <a:ext uri="{FF2B5EF4-FFF2-40B4-BE49-F238E27FC236}">
                <a16:creationId xmlns:a16="http://schemas.microsoft.com/office/drawing/2014/main" id="{CE3E3E9E-7B65-6D1B-FBCD-84DFF36A0C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7531" y="2886137"/>
            <a:ext cx="8950532" cy="3470294"/>
          </a:xfrm>
          <a:prstGeom prst="rect">
            <a:avLst/>
          </a:prstGeom>
          <a:ln w="12700">
            <a:solidFill>
              <a:schemeClr val="tx1"/>
            </a:solidFill>
          </a:ln>
        </p:spPr>
      </p:pic>
      <p:cxnSp>
        <p:nvCxnSpPr>
          <p:cNvPr id="11" name="Straight Connector 10">
            <a:extLst>
              <a:ext uri="{FF2B5EF4-FFF2-40B4-BE49-F238E27FC236}">
                <a16:creationId xmlns:a16="http://schemas.microsoft.com/office/drawing/2014/main" id="{EC4EAAEE-B435-98F5-730A-F6573BCD3A53}"/>
              </a:ext>
            </a:extLst>
          </p:cNvPr>
          <p:cNvCxnSpPr>
            <a:cxnSpLocks/>
          </p:cNvCxnSpPr>
          <p:nvPr/>
        </p:nvCxnSpPr>
        <p:spPr>
          <a:xfrm>
            <a:off x="8016241" y="5645574"/>
            <a:ext cx="687492"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8149CE6E-9076-4708-14A0-5685B5B7706D}"/>
              </a:ext>
            </a:extLst>
          </p:cNvPr>
          <p:cNvCxnSpPr>
            <a:cxnSpLocks/>
          </p:cNvCxnSpPr>
          <p:nvPr/>
        </p:nvCxnSpPr>
        <p:spPr>
          <a:xfrm>
            <a:off x="5283201" y="5323841"/>
            <a:ext cx="1557866"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B48B6297-493E-690D-DC1C-A8C787F67B95}"/>
              </a:ext>
            </a:extLst>
          </p:cNvPr>
          <p:cNvSpPr txBox="1"/>
          <p:nvPr/>
        </p:nvSpPr>
        <p:spPr>
          <a:xfrm>
            <a:off x="8141547" y="5919835"/>
            <a:ext cx="1903470" cy="369332"/>
          </a:xfrm>
          <a:prstGeom prst="rect">
            <a:avLst/>
          </a:prstGeom>
          <a:solidFill>
            <a:schemeClr val="bg1"/>
          </a:solidFill>
          <a:ln w="19050">
            <a:solidFill>
              <a:schemeClr val="accent2"/>
            </a:solidFill>
          </a:ln>
        </p:spPr>
        <p:txBody>
          <a:bodyPr wrap="none" rtlCol="0">
            <a:spAutoFit/>
          </a:bodyPr>
          <a:lstStyle/>
          <a:p>
            <a:r>
              <a:rPr lang="en-US" dirty="0"/>
              <a:t>The analytical way</a:t>
            </a:r>
            <a:endParaRPr lang="en-GB" dirty="0"/>
          </a:p>
        </p:txBody>
      </p:sp>
      <p:cxnSp>
        <p:nvCxnSpPr>
          <p:cNvPr id="14" name="Straight Arrow Connector 13">
            <a:extLst>
              <a:ext uri="{FF2B5EF4-FFF2-40B4-BE49-F238E27FC236}">
                <a16:creationId xmlns:a16="http://schemas.microsoft.com/office/drawing/2014/main" id="{DC69BA33-A82D-FFDC-3051-5E09A06A14F2}"/>
              </a:ext>
            </a:extLst>
          </p:cNvPr>
          <p:cNvCxnSpPr>
            <a:cxnSpLocks/>
          </p:cNvCxnSpPr>
          <p:nvPr/>
        </p:nvCxnSpPr>
        <p:spPr>
          <a:xfrm>
            <a:off x="6692053" y="5323841"/>
            <a:ext cx="1449494" cy="643466"/>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756123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EABDF-38DE-AF2C-45A3-908A5A949FA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35E9CA-AE66-5F53-A061-105FA212F569}"/>
              </a:ext>
            </a:extLst>
          </p:cNvPr>
          <p:cNvSpPr>
            <a:spLocks noGrp="1"/>
          </p:cNvSpPr>
          <p:nvPr>
            <p:ph idx="1"/>
          </p:nvPr>
        </p:nvSpPr>
        <p:spPr>
          <a:xfrm>
            <a:off x="233861" y="1460069"/>
            <a:ext cx="11619472" cy="626118"/>
          </a:xfrm>
        </p:spPr>
        <p:txBody>
          <a:bodyPr>
            <a:normAutofit/>
          </a:bodyPr>
          <a:lstStyle/>
          <a:p>
            <a:r>
              <a:rPr lang="en-US" dirty="0"/>
              <a:t>Longitudinal equation of motion</a:t>
            </a:r>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9ADA7970-EDB7-0A72-67D1-848EBC9E6279}"/>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33DDDC8C-63D9-8852-E542-3D91FBDB99B0}"/>
              </a:ext>
            </a:extLst>
          </p:cNvPr>
          <p:cNvSpPr>
            <a:spLocks noGrp="1"/>
          </p:cNvSpPr>
          <p:nvPr>
            <p:ph type="sldNum" sz="quarter" idx="12"/>
          </p:nvPr>
        </p:nvSpPr>
        <p:spPr/>
        <p:txBody>
          <a:bodyPr/>
          <a:lstStyle/>
          <a:p>
            <a:fld id="{005C7FBA-D4E9-46CA-9321-3ADA2E368FCD}" type="slidenum">
              <a:rPr lang="en-GB" smtClean="0"/>
              <a:pPr/>
              <a:t>15</a:t>
            </a:fld>
            <a:endParaRPr lang="en-GB"/>
          </a:p>
        </p:txBody>
      </p:sp>
      <p:sp>
        <p:nvSpPr>
          <p:cNvPr id="5" name="Title 4">
            <a:extLst>
              <a:ext uri="{FF2B5EF4-FFF2-40B4-BE49-F238E27FC236}">
                <a16:creationId xmlns:a16="http://schemas.microsoft.com/office/drawing/2014/main" id="{8F2B955C-A35C-FC38-1A7D-4EDCD1370D9F}"/>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62D0B2BE-4D78-F969-C11A-8F345FAF6EA9}"/>
              </a:ext>
            </a:extLst>
          </p:cNvPr>
          <p:cNvSpPr>
            <a:spLocks noGrp="1"/>
          </p:cNvSpPr>
          <p:nvPr>
            <p:ph type="dt" sz="half" idx="2"/>
          </p:nvPr>
        </p:nvSpPr>
        <p:spPr/>
        <p:txBody>
          <a:bodyPr/>
          <a:lstStyle/>
          <a:p>
            <a:r>
              <a:rPr lang="en-US"/>
              <a:t>07/05/2025</a:t>
            </a:r>
            <a:endParaRPr lang="en-GB" dirty="0"/>
          </a:p>
        </p:txBody>
      </p:sp>
      <p:sp>
        <p:nvSpPr>
          <p:cNvPr id="11" name="Content Placeholder 1">
            <a:extLst>
              <a:ext uri="{FF2B5EF4-FFF2-40B4-BE49-F238E27FC236}">
                <a16:creationId xmlns:a16="http://schemas.microsoft.com/office/drawing/2014/main" id="{9102B999-6204-042E-A452-D9B4E482506E}"/>
              </a:ext>
            </a:extLst>
          </p:cNvPr>
          <p:cNvSpPr txBox="1">
            <a:spLocks/>
          </p:cNvSpPr>
          <p:nvPr/>
        </p:nvSpPr>
        <p:spPr>
          <a:xfrm>
            <a:off x="233861" y="3576736"/>
            <a:ext cx="11619472" cy="8801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Transverse equation of motion</a:t>
            </a:r>
          </a:p>
          <a:p>
            <a:pPr lvl="1"/>
            <a:r>
              <a:rPr lang="en-US" dirty="0"/>
              <a:t>Only consider space-charge term in our case</a:t>
            </a:r>
          </a:p>
          <a:p>
            <a:pPr lvl="1"/>
            <a:endParaRPr lang="en-GB" dirty="0"/>
          </a:p>
          <a:p>
            <a:pPr marL="0" indent="0">
              <a:buFont typeface="Arial" panose="020B0604020202020204" pitchFamily="34" charset="0"/>
              <a:buNone/>
            </a:pPr>
            <a:endParaRPr lang="en-GB" dirty="0"/>
          </a:p>
        </p:txBody>
      </p:sp>
      <p:pic>
        <p:nvPicPr>
          <p:cNvPr id="13" name="Picture 12" descr="A black and white math equation&#10;&#10;AI-generated content may be incorrect.">
            <a:extLst>
              <a:ext uri="{FF2B5EF4-FFF2-40B4-BE49-F238E27FC236}">
                <a16:creationId xmlns:a16="http://schemas.microsoft.com/office/drawing/2014/main" id="{D165FFB5-0D0D-F786-BFD8-F7F0B2E52FDC}"/>
              </a:ext>
            </a:extLst>
          </p:cNvPr>
          <p:cNvPicPr>
            <a:picLocks noChangeAspect="1"/>
          </p:cNvPicPr>
          <p:nvPr/>
        </p:nvPicPr>
        <p:blipFill>
          <a:blip r:embed="rId3">
            <a:extLst>
              <a:ext uri="{28A0092B-C50C-407E-A947-70E740481C1C}">
                <a14:useLocalDpi xmlns:a14="http://schemas.microsoft.com/office/drawing/2010/main" val="0"/>
              </a:ext>
            </a:extLst>
          </a:blip>
          <a:srcRect r="47188"/>
          <a:stretch/>
        </p:blipFill>
        <p:spPr>
          <a:xfrm>
            <a:off x="4451349" y="1965960"/>
            <a:ext cx="3561504" cy="1314450"/>
          </a:xfrm>
          <a:prstGeom prst="rect">
            <a:avLst/>
          </a:prstGeom>
          <a:ln>
            <a:solidFill>
              <a:schemeClr val="tx1"/>
            </a:solidFill>
          </a:ln>
        </p:spPr>
      </p:pic>
      <p:pic>
        <p:nvPicPr>
          <p:cNvPr id="16" name="Picture 15" descr="A math equations and formulas&#10;&#10;AI-generated content may be incorrect.">
            <a:extLst>
              <a:ext uri="{FF2B5EF4-FFF2-40B4-BE49-F238E27FC236}">
                <a16:creationId xmlns:a16="http://schemas.microsoft.com/office/drawing/2014/main" id="{F8FA5339-2FEA-64B5-E78B-C2F2433B4C87}"/>
              </a:ext>
            </a:extLst>
          </p:cNvPr>
          <p:cNvPicPr>
            <a:picLocks noChangeAspect="1"/>
          </p:cNvPicPr>
          <p:nvPr/>
        </p:nvPicPr>
        <p:blipFill>
          <a:blip r:embed="rId4">
            <a:extLst>
              <a:ext uri="{28A0092B-C50C-407E-A947-70E740481C1C}">
                <a14:useLocalDpi xmlns:a14="http://schemas.microsoft.com/office/drawing/2010/main" val="0"/>
              </a:ext>
            </a:extLst>
          </a:blip>
          <a:srcRect r="8792"/>
          <a:stretch/>
        </p:blipFill>
        <p:spPr>
          <a:xfrm>
            <a:off x="3553239" y="4383412"/>
            <a:ext cx="5357723" cy="2029037"/>
          </a:xfrm>
          <a:prstGeom prst="rect">
            <a:avLst/>
          </a:prstGeom>
          <a:ln>
            <a:solidFill>
              <a:schemeClr val="tx1"/>
            </a:solidFill>
          </a:ln>
        </p:spPr>
      </p:pic>
      <p:sp>
        <p:nvSpPr>
          <p:cNvPr id="17" name="TextBox 16">
            <a:extLst>
              <a:ext uri="{FF2B5EF4-FFF2-40B4-BE49-F238E27FC236}">
                <a16:creationId xmlns:a16="http://schemas.microsoft.com/office/drawing/2014/main" id="{8EE90650-4AB6-A6DC-82BE-9712E7627A26}"/>
              </a:ext>
            </a:extLst>
          </p:cNvPr>
          <p:cNvSpPr txBox="1"/>
          <p:nvPr/>
        </p:nvSpPr>
        <p:spPr>
          <a:xfrm>
            <a:off x="9057312" y="4624486"/>
            <a:ext cx="1436355" cy="369332"/>
          </a:xfrm>
          <a:prstGeom prst="rect">
            <a:avLst/>
          </a:prstGeom>
          <a:solidFill>
            <a:schemeClr val="bg1"/>
          </a:solidFill>
          <a:ln w="19050">
            <a:solidFill>
              <a:schemeClr val="accent2"/>
            </a:solidFill>
          </a:ln>
        </p:spPr>
        <p:txBody>
          <a:bodyPr wrap="none" rtlCol="0">
            <a:spAutoFit/>
          </a:bodyPr>
          <a:lstStyle/>
          <a:p>
            <a:r>
              <a:rPr lang="en-US" dirty="0"/>
              <a:t>Space-charge</a:t>
            </a:r>
            <a:endParaRPr lang="en-GB" dirty="0"/>
          </a:p>
        </p:txBody>
      </p:sp>
      <p:sp>
        <p:nvSpPr>
          <p:cNvPr id="18" name="TextBox 17">
            <a:extLst>
              <a:ext uri="{FF2B5EF4-FFF2-40B4-BE49-F238E27FC236}">
                <a16:creationId xmlns:a16="http://schemas.microsoft.com/office/drawing/2014/main" id="{E487132D-D99E-4B7B-6EC5-48F0428761C8}"/>
              </a:ext>
            </a:extLst>
          </p:cNvPr>
          <p:cNvSpPr txBox="1"/>
          <p:nvPr/>
        </p:nvSpPr>
        <p:spPr>
          <a:xfrm>
            <a:off x="9057312" y="5691286"/>
            <a:ext cx="1188723" cy="369332"/>
          </a:xfrm>
          <a:prstGeom prst="rect">
            <a:avLst/>
          </a:prstGeom>
          <a:solidFill>
            <a:schemeClr val="bg1"/>
          </a:solidFill>
          <a:ln w="19050">
            <a:solidFill>
              <a:schemeClr val="accent2"/>
            </a:solidFill>
          </a:ln>
        </p:spPr>
        <p:txBody>
          <a:bodyPr wrap="none" rtlCol="0">
            <a:spAutoFit/>
          </a:bodyPr>
          <a:lstStyle/>
          <a:p>
            <a:r>
              <a:rPr lang="en-US" dirty="0"/>
              <a:t>Wake-field</a:t>
            </a:r>
            <a:endParaRPr lang="en-GB" dirty="0"/>
          </a:p>
        </p:txBody>
      </p:sp>
      <p:cxnSp>
        <p:nvCxnSpPr>
          <p:cNvPr id="20" name="Straight Connector 19">
            <a:extLst>
              <a:ext uri="{FF2B5EF4-FFF2-40B4-BE49-F238E27FC236}">
                <a16:creationId xmlns:a16="http://schemas.microsoft.com/office/drawing/2014/main" id="{78E8E2FB-1658-E8AA-D290-852C7D09C081}"/>
              </a:ext>
            </a:extLst>
          </p:cNvPr>
          <p:cNvCxnSpPr>
            <a:cxnSpLocks/>
          </p:cNvCxnSpPr>
          <p:nvPr/>
        </p:nvCxnSpPr>
        <p:spPr>
          <a:xfrm>
            <a:off x="5499947" y="5263529"/>
            <a:ext cx="3318933" cy="104921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608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11923-DB51-388C-4656-BB29F28BB42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74EBD9-9B5F-AF9C-A60D-FA68B0B32CFE}"/>
              </a:ext>
            </a:extLst>
          </p:cNvPr>
          <p:cNvSpPr>
            <a:spLocks noGrp="1"/>
          </p:cNvSpPr>
          <p:nvPr>
            <p:ph idx="1"/>
          </p:nvPr>
        </p:nvSpPr>
        <p:spPr>
          <a:xfrm>
            <a:off x="233861" y="1460069"/>
            <a:ext cx="11619472" cy="626118"/>
          </a:xfrm>
        </p:spPr>
        <p:txBody>
          <a:bodyPr>
            <a:normAutofit/>
          </a:bodyPr>
          <a:lstStyle/>
          <a:p>
            <a:r>
              <a:rPr lang="en-US" dirty="0"/>
              <a:t>After some lengthy derivations, an eigenvalue system is reached</a:t>
            </a:r>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5916ACD7-5310-24A5-7D07-795E73B4E0F5}"/>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ADCE5DA5-EEB6-986B-21D8-5604AE1F60C6}"/>
              </a:ext>
            </a:extLst>
          </p:cNvPr>
          <p:cNvSpPr>
            <a:spLocks noGrp="1"/>
          </p:cNvSpPr>
          <p:nvPr>
            <p:ph type="sldNum" sz="quarter" idx="12"/>
          </p:nvPr>
        </p:nvSpPr>
        <p:spPr/>
        <p:txBody>
          <a:bodyPr/>
          <a:lstStyle/>
          <a:p>
            <a:fld id="{005C7FBA-D4E9-46CA-9321-3ADA2E368FCD}" type="slidenum">
              <a:rPr lang="en-GB" smtClean="0"/>
              <a:pPr/>
              <a:t>16</a:t>
            </a:fld>
            <a:endParaRPr lang="en-GB"/>
          </a:p>
        </p:txBody>
      </p:sp>
      <p:sp>
        <p:nvSpPr>
          <p:cNvPr id="5" name="Title 4">
            <a:extLst>
              <a:ext uri="{FF2B5EF4-FFF2-40B4-BE49-F238E27FC236}">
                <a16:creationId xmlns:a16="http://schemas.microsoft.com/office/drawing/2014/main" id="{15A9C576-329C-DEB1-E395-645FD070A70C}"/>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63DFEDFB-B0FA-471D-5EFA-6459A5EF3DA6}"/>
              </a:ext>
            </a:extLst>
          </p:cNvPr>
          <p:cNvSpPr>
            <a:spLocks noGrp="1"/>
          </p:cNvSpPr>
          <p:nvPr>
            <p:ph type="dt" sz="half" idx="2"/>
          </p:nvPr>
        </p:nvSpPr>
        <p:spPr/>
        <p:txBody>
          <a:bodyPr/>
          <a:lstStyle/>
          <a:p>
            <a:r>
              <a:rPr lang="en-US"/>
              <a:t>07/05/2025</a:t>
            </a:r>
            <a:endParaRPr lang="en-GB" dirty="0"/>
          </a:p>
        </p:txBody>
      </p:sp>
      <p:sp>
        <p:nvSpPr>
          <p:cNvPr id="11" name="Content Placeholder 1">
            <a:extLst>
              <a:ext uri="{FF2B5EF4-FFF2-40B4-BE49-F238E27FC236}">
                <a16:creationId xmlns:a16="http://schemas.microsoft.com/office/drawing/2014/main" id="{407FE5FC-3C63-FE67-7185-E953E9B0A885}"/>
              </a:ext>
            </a:extLst>
          </p:cNvPr>
          <p:cNvSpPr txBox="1">
            <a:spLocks/>
          </p:cNvSpPr>
          <p:nvPr/>
        </p:nvSpPr>
        <p:spPr>
          <a:xfrm>
            <a:off x="233861" y="2966305"/>
            <a:ext cx="11619472" cy="7404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matrix terms </a:t>
            </a:r>
            <a:r>
              <a:rPr lang="en-US" dirty="0" err="1"/>
              <a:t>T</a:t>
            </a:r>
            <a:r>
              <a:rPr lang="en-US" baseline="-25000" dirty="0" err="1"/>
              <a:t>pqnm</a:t>
            </a:r>
            <a:r>
              <a:rPr lang="en-US" baseline="-25000" dirty="0"/>
              <a:t> </a:t>
            </a:r>
            <a:r>
              <a:rPr lang="en-US" dirty="0"/>
              <a:t>depend on the longitudinal distribution </a:t>
            </a:r>
            <a:r>
              <a:rPr lang="el-GR" dirty="0"/>
              <a:t>ρ</a:t>
            </a:r>
            <a:r>
              <a:rPr lang="en-US" dirty="0"/>
              <a:t>(</a:t>
            </a:r>
            <a:r>
              <a:rPr lang="el-GR" dirty="0"/>
              <a:t>τ</a:t>
            </a:r>
            <a:r>
              <a:rPr lang="en-US" dirty="0"/>
              <a:t>) choice</a:t>
            </a:r>
            <a:endParaRPr lang="en-US" baseline="-25000" dirty="0"/>
          </a:p>
          <a:p>
            <a:pPr lvl="1"/>
            <a:endParaRPr lang="en-GB" dirty="0"/>
          </a:p>
          <a:p>
            <a:pPr marL="0" indent="0">
              <a:buFont typeface="Arial" panose="020B0604020202020204" pitchFamily="34" charset="0"/>
              <a:buNone/>
            </a:pPr>
            <a:endParaRPr lang="en-GB" dirty="0"/>
          </a:p>
        </p:txBody>
      </p:sp>
      <p:pic>
        <p:nvPicPr>
          <p:cNvPr id="24" name="Picture 23" descr="A mathematical equation with a small square and a small square&#10;&#10;AI-generated content may be incorrect.">
            <a:extLst>
              <a:ext uri="{FF2B5EF4-FFF2-40B4-BE49-F238E27FC236}">
                <a16:creationId xmlns:a16="http://schemas.microsoft.com/office/drawing/2014/main" id="{30360D26-1D46-34D4-F5D0-627AD0AABE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8732" y="1896090"/>
            <a:ext cx="3374496" cy="873970"/>
          </a:xfrm>
          <a:prstGeom prst="rect">
            <a:avLst/>
          </a:prstGeom>
          <a:ln w="9525">
            <a:solidFill>
              <a:schemeClr val="tx1"/>
            </a:solidFill>
          </a:ln>
        </p:spPr>
      </p:pic>
      <p:pic>
        <p:nvPicPr>
          <p:cNvPr id="26" name="Picture 25" descr="A black text on a white background&#10;&#10;AI-generated content may be incorrect.">
            <a:extLst>
              <a:ext uri="{FF2B5EF4-FFF2-40B4-BE49-F238E27FC236}">
                <a16:creationId xmlns:a16="http://schemas.microsoft.com/office/drawing/2014/main" id="{2CD6EE36-3591-F6AB-0D2E-807F93373229}"/>
              </a:ext>
            </a:extLst>
          </p:cNvPr>
          <p:cNvPicPr>
            <a:picLocks noChangeAspect="1"/>
          </p:cNvPicPr>
          <p:nvPr/>
        </p:nvPicPr>
        <p:blipFill>
          <a:blip r:embed="rId4">
            <a:extLst>
              <a:ext uri="{28A0092B-C50C-407E-A947-70E740481C1C}">
                <a14:useLocalDpi xmlns:a14="http://schemas.microsoft.com/office/drawing/2010/main" val="0"/>
              </a:ext>
            </a:extLst>
          </a:blip>
          <a:srcRect t="6471" b="6979"/>
          <a:stretch/>
        </p:blipFill>
        <p:spPr>
          <a:xfrm>
            <a:off x="2356149" y="3526547"/>
            <a:ext cx="6151051" cy="669102"/>
          </a:xfrm>
          <a:prstGeom prst="rect">
            <a:avLst/>
          </a:prstGeom>
          <a:ln>
            <a:solidFill>
              <a:schemeClr val="tx1"/>
            </a:solidFill>
          </a:ln>
        </p:spPr>
      </p:pic>
      <p:sp>
        <p:nvSpPr>
          <p:cNvPr id="27" name="TextBox 26">
            <a:extLst>
              <a:ext uri="{FF2B5EF4-FFF2-40B4-BE49-F238E27FC236}">
                <a16:creationId xmlns:a16="http://schemas.microsoft.com/office/drawing/2014/main" id="{A562E4C9-15E5-F65F-24AC-9BAA840B3DA0}"/>
              </a:ext>
            </a:extLst>
          </p:cNvPr>
          <p:cNvSpPr txBox="1"/>
          <p:nvPr/>
        </p:nvSpPr>
        <p:spPr>
          <a:xfrm>
            <a:off x="465851" y="3514194"/>
            <a:ext cx="1660009" cy="923330"/>
          </a:xfrm>
          <a:prstGeom prst="rect">
            <a:avLst/>
          </a:prstGeom>
          <a:noFill/>
        </p:spPr>
        <p:txBody>
          <a:bodyPr wrap="square" rtlCol="0">
            <a:spAutoFit/>
          </a:bodyPr>
          <a:lstStyle/>
          <a:p>
            <a:r>
              <a:rPr lang="el-GR" dirty="0">
                <a:latin typeface="Fira Sans" panose="020B0503050000020004" pitchFamily="34" charset="0"/>
              </a:rPr>
              <a:t>ρ</a:t>
            </a:r>
            <a:r>
              <a:rPr lang="en-US" dirty="0">
                <a:latin typeface="Fira Sans" panose="020B0503050000020004" pitchFamily="34" charset="0"/>
              </a:rPr>
              <a:t>(</a:t>
            </a:r>
            <a:r>
              <a:rPr lang="el-GR" dirty="0">
                <a:latin typeface="Fira Sans" panose="020B0503050000020004" pitchFamily="34" charset="0"/>
              </a:rPr>
              <a:t>τ</a:t>
            </a:r>
            <a:r>
              <a:rPr lang="en-US" dirty="0">
                <a:latin typeface="Fira Sans" panose="020B0503050000020004" pitchFamily="34" charset="0"/>
              </a:rPr>
              <a:t>)  = Boxcar (constant line density) </a:t>
            </a:r>
            <a:endParaRPr lang="en-GB" dirty="0">
              <a:latin typeface="Fira Sans" panose="020B0503050000020004" pitchFamily="34" charset="0"/>
            </a:endParaRPr>
          </a:p>
        </p:txBody>
      </p:sp>
      <p:pic>
        <p:nvPicPr>
          <p:cNvPr id="29" name="Picture 28" descr="A math equation with numbers and symbols&#10;&#10;AI-generated content may be incorrect.">
            <a:extLst>
              <a:ext uri="{FF2B5EF4-FFF2-40B4-BE49-F238E27FC236}">
                <a16:creationId xmlns:a16="http://schemas.microsoft.com/office/drawing/2014/main" id="{CB3E4C30-C01D-379C-190D-6622A660D0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89129" y="3633707"/>
            <a:ext cx="3374178" cy="454781"/>
          </a:xfrm>
          <a:prstGeom prst="rect">
            <a:avLst/>
          </a:prstGeom>
          <a:ln>
            <a:solidFill>
              <a:schemeClr val="tx1"/>
            </a:solidFill>
          </a:ln>
        </p:spPr>
      </p:pic>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63984ADA-47B1-C2C1-7C10-B9805E99D8BF}"/>
                  </a:ext>
                </a:extLst>
              </p:cNvPr>
              <p:cNvSpPr txBox="1"/>
              <p:nvPr/>
            </p:nvSpPr>
            <p:spPr>
              <a:xfrm>
                <a:off x="5451993" y="3655221"/>
                <a:ext cx="332142" cy="49564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1400" i="1" smtClean="0">
                              <a:solidFill>
                                <a:schemeClr val="accent2"/>
                              </a:solidFill>
                              <a:latin typeface="Cambria Math" panose="02040503050406030204" pitchFamily="18" charset="0"/>
                            </a:rPr>
                          </m:ctrlPr>
                        </m:fPr>
                        <m:num>
                          <m:r>
                            <a:rPr lang="en-US" sz="1400" b="0" i="1" smtClean="0">
                              <a:solidFill>
                                <a:schemeClr val="accent2"/>
                              </a:solidFill>
                              <a:latin typeface="Cambria Math" panose="02040503050406030204" pitchFamily="18" charset="0"/>
                            </a:rPr>
                            <m:t>1</m:t>
                          </m:r>
                        </m:num>
                        <m:den>
                          <m:r>
                            <a:rPr lang="en-US" sz="1400" b="0" i="1" smtClean="0">
                              <a:solidFill>
                                <a:schemeClr val="accent2"/>
                              </a:solidFill>
                              <a:latin typeface="Cambria Math" panose="02040503050406030204" pitchFamily="18" charset="0"/>
                            </a:rPr>
                            <m:t>2</m:t>
                          </m:r>
                        </m:den>
                      </m:f>
                    </m:oMath>
                  </m:oMathPara>
                </a14:m>
                <a:endParaRPr lang="en-GB" sz="1400" dirty="0">
                  <a:solidFill>
                    <a:schemeClr val="accent2"/>
                  </a:solidFill>
                </a:endParaRPr>
              </a:p>
            </p:txBody>
          </p:sp>
        </mc:Choice>
        <mc:Fallback xmlns="">
          <p:sp>
            <p:nvSpPr>
              <p:cNvPr id="30" name="TextBox 29">
                <a:extLst>
                  <a:ext uri="{FF2B5EF4-FFF2-40B4-BE49-F238E27FC236}">
                    <a16:creationId xmlns:a16="http://schemas.microsoft.com/office/drawing/2014/main" id="{63984ADA-47B1-C2C1-7C10-B9805E99D8BF}"/>
                  </a:ext>
                </a:extLst>
              </p:cNvPr>
              <p:cNvSpPr txBox="1">
                <a:spLocks noRot="1" noChangeAspect="1" noMove="1" noResize="1" noEditPoints="1" noAdjustHandles="1" noChangeArrowheads="1" noChangeShapeType="1" noTextEdit="1"/>
              </p:cNvSpPr>
              <p:nvPr/>
            </p:nvSpPr>
            <p:spPr>
              <a:xfrm>
                <a:off x="5451993" y="3655221"/>
                <a:ext cx="332142" cy="495649"/>
              </a:xfrm>
              <a:prstGeom prst="rect">
                <a:avLst/>
              </a:prstGeom>
              <a:blipFill>
                <a:blip r:embed="rId6"/>
                <a:stretch>
                  <a:fillRect b="-1235"/>
                </a:stretch>
              </a:blipFill>
            </p:spPr>
            <p:txBody>
              <a:bodyPr/>
              <a:lstStyle/>
              <a:p>
                <a:r>
                  <a:rPr lang="en-GB">
                    <a:noFill/>
                  </a:rPr>
                  <a:t> </a:t>
                </a:r>
              </a:p>
            </p:txBody>
          </p:sp>
        </mc:Fallback>
      </mc:AlternateContent>
      <p:sp>
        <p:nvSpPr>
          <p:cNvPr id="31" name="TextBox 30">
            <a:extLst>
              <a:ext uri="{FF2B5EF4-FFF2-40B4-BE49-F238E27FC236}">
                <a16:creationId xmlns:a16="http://schemas.microsoft.com/office/drawing/2014/main" id="{2D27F487-AA34-9411-C9E0-9506557FC128}"/>
              </a:ext>
            </a:extLst>
          </p:cNvPr>
          <p:cNvSpPr txBox="1"/>
          <p:nvPr/>
        </p:nvSpPr>
        <p:spPr>
          <a:xfrm>
            <a:off x="6043597" y="4267043"/>
            <a:ext cx="2933816" cy="307777"/>
          </a:xfrm>
          <a:prstGeom prst="rect">
            <a:avLst/>
          </a:prstGeom>
          <a:noFill/>
          <a:ln w="19050">
            <a:solidFill>
              <a:schemeClr val="accent2"/>
            </a:solidFill>
          </a:ln>
        </p:spPr>
        <p:txBody>
          <a:bodyPr wrap="none" rtlCol="0">
            <a:spAutoFit/>
          </a:bodyPr>
          <a:lstStyle/>
          <a:p>
            <a:r>
              <a:rPr lang="en-US" sz="1400" dirty="0">
                <a:latin typeface="Fira Sans" panose="020B0503050000020004" pitchFamily="34" charset="0"/>
              </a:rPr>
              <a:t>A factor ½ is missing in the paper</a:t>
            </a:r>
            <a:endParaRPr lang="en-GB" sz="1400" dirty="0">
              <a:latin typeface="Fira Sans" panose="020B0503050000020004" pitchFamily="34" charset="0"/>
            </a:endParaRPr>
          </a:p>
        </p:txBody>
      </p:sp>
      <p:cxnSp>
        <p:nvCxnSpPr>
          <p:cNvPr id="32" name="Straight Arrow Connector 31">
            <a:extLst>
              <a:ext uri="{FF2B5EF4-FFF2-40B4-BE49-F238E27FC236}">
                <a16:creationId xmlns:a16="http://schemas.microsoft.com/office/drawing/2014/main" id="{190C5FE4-EDFB-F836-82A2-C0E24B4FCB8C}"/>
              </a:ext>
            </a:extLst>
          </p:cNvPr>
          <p:cNvCxnSpPr>
            <a:cxnSpLocks/>
            <a:stCxn id="31" idx="1"/>
          </p:cNvCxnSpPr>
          <p:nvPr/>
        </p:nvCxnSpPr>
        <p:spPr>
          <a:xfrm flipH="1" flipV="1">
            <a:off x="5730240" y="4088488"/>
            <a:ext cx="313357" cy="332444"/>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35" name="TextBox 34">
            <a:extLst>
              <a:ext uri="{FF2B5EF4-FFF2-40B4-BE49-F238E27FC236}">
                <a16:creationId xmlns:a16="http://schemas.microsoft.com/office/drawing/2014/main" id="{D33039DF-63E0-677D-825C-BBA66847E7B7}"/>
              </a:ext>
            </a:extLst>
          </p:cNvPr>
          <p:cNvSpPr txBox="1"/>
          <p:nvPr/>
        </p:nvSpPr>
        <p:spPr>
          <a:xfrm>
            <a:off x="7918026" y="2014897"/>
            <a:ext cx="3430747" cy="646331"/>
          </a:xfrm>
          <a:prstGeom prst="rect">
            <a:avLst/>
          </a:prstGeom>
          <a:noFill/>
          <a:ln>
            <a:solidFill>
              <a:schemeClr val="tx1"/>
            </a:solidFill>
          </a:ln>
        </p:spPr>
        <p:txBody>
          <a:bodyPr wrap="none" rtlCol="0">
            <a:spAutoFit/>
          </a:bodyPr>
          <a:lstStyle/>
          <a:p>
            <a:r>
              <a:rPr lang="en-US" dirty="0">
                <a:latin typeface="Fira Sans" panose="020B0503050000020004" pitchFamily="34" charset="0"/>
              </a:rPr>
              <a:t>m, q: azimuthal mode numbers</a:t>
            </a:r>
          </a:p>
          <a:p>
            <a:r>
              <a:rPr lang="en-GB" dirty="0">
                <a:latin typeface="Fira Sans" panose="020B0503050000020004" pitchFamily="34" charset="0"/>
              </a:rPr>
              <a:t>n, p: radial mode numbers</a:t>
            </a:r>
          </a:p>
        </p:txBody>
      </p:sp>
      <p:sp>
        <p:nvSpPr>
          <p:cNvPr id="36" name="TextBox 35">
            <a:extLst>
              <a:ext uri="{FF2B5EF4-FFF2-40B4-BE49-F238E27FC236}">
                <a16:creationId xmlns:a16="http://schemas.microsoft.com/office/drawing/2014/main" id="{39BBC504-54E0-07C8-FB14-BB2BBD69FDF9}"/>
              </a:ext>
            </a:extLst>
          </p:cNvPr>
          <p:cNvSpPr txBox="1"/>
          <p:nvPr/>
        </p:nvSpPr>
        <p:spPr>
          <a:xfrm>
            <a:off x="465851" y="5187858"/>
            <a:ext cx="1809991" cy="369332"/>
          </a:xfrm>
          <a:prstGeom prst="rect">
            <a:avLst/>
          </a:prstGeom>
          <a:noFill/>
        </p:spPr>
        <p:txBody>
          <a:bodyPr wrap="square" rtlCol="0">
            <a:spAutoFit/>
          </a:bodyPr>
          <a:lstStyle/>
          <a:p>
            <a:r>
              <a:rPr lang="el-GR" dirty="0">
                <a:latin typeface="Fira Sans" panose="020B0503050000020004" pitchFamily="34" charset="0"/>
              </a:rPr>
              <a:t>ρ</a:t>
            </a:r>
            <a:r>
              <a:rPr lang="en-US" dirty="0">
                <a:latin typeface="Fira Sans" panose="020B0503050000020004" pitchFamily="34" charset="0"/>
              </a:rPr>
              <a:t>(</a:t>
            </a:r>
            <a:r>
              <a:rPr lang="el-GR" dirty="0">
                <a:latin typeface="Fira Sans" panose="020B0503050000020004" pitchFamily="34" charset="0"/>
              </a:rPr>
              <a:t>τ</a:t>
            </a:r>
            <a:r>
              <a:rPr lang="en-US" dirty="0">
                <a:latin typeface="Fira Sans" panose="020B0503050000020004" pitchFamily="34" charset="0"/>
              </a:rPr>
              <a:t>)  = Gaussian</a:t>
            </a:r>
            <a:endParaRPr lang="en-GB" dirty="0">
              <a:latin typeface="Fira Sans" panose="020B0503050000020004" pitchFamily="34" charset="0"/>
            </a:endParaRPr>
          </a:p>
        </p:txBody>
      </p:sp>
      <p:pic>
        <p:nvPicPr>
          <p:cNvPr id="38" name="Picture 37" descr="A math equations on a white background&#10;&#10;AI-generated content may be incorrect.">
            <a:extLst>
              <a:ext uri="{FF2B5EF4-FFF2-40B4-BE49-F238E27FC236}">
                <a16:creationId xmlns:a16="http://schemas.microsoft.com/office/drawing/2014/main" id="{A2DF8648-A7CA-CC70-68C2-9A8CA25086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56149" y="4958454"/>
            <a:ext cx="7010213" cy="1099806"/>
          </a:xfrm>
          <a:prstGeom prst="rect">
            <a:avLst/>
          </a:prstGeom>
          <a:ln>
            <a:solidFill>
              <a:schemeClr val="tx1"/>
            </a:solidFill>
          </a:ln>
        </p:spPr>
      </p:pic>
    </p:spTree>
    <p:extLst>
      <p:ext uri="{BB962C8B-B14F-4D97-AF65-F5344CB8AC3E}">
        <p14:creationId xmlns:p14="http://schemas.microsoft.com/office/powerpoint/2010/main" val="1095811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998518-956A-A421-0BBF-604749BD61F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D9DE93-A5DB-1193-4301-23EB82F91E60}"/>
              </a:ext>
            </a:extLst>
          </p:cNvPr>
          <p:cNvSpPr>
            <a:spLocks noGrp="1"/>
          </p:cNvSpPr>
          <p:nvPr>
            <p:ph idx="1"/>
          </p:nvPr>
        </p:nvSpPr>
        <p:spPr>
          <a:xfrm>
            <a:off x="233861" y="1460068"/>
            <a:ext cx="5973819" cy="4507239"/>
          </a:xfrm>
        </p:spPr>
        <p:txBody>
          <a:bodyPr>
            <a:normAutofit/>
          </a:bodyPr>
          <a:lstStyle/>
          <a:p>
            <a:r>
              <a:rPr lang="en-US" dirty="0"/>
              <a:t>This model includes several radial modes n for each azimuthal mode m</a:t>
            </a:r>
          </a:p>
          <a:p>
            <a:pPr marL="0" indent="0">
              <a:buNone/>
            </a:pPr>
            <a:endParaRPr lang="en-GB" dirty="0"/>
          </a:p>
        </p:txBody>
      </p:sp>
      <p:sp>
        <p:nvSpPr>
          <p:cNvPr id="3" name="Footer Placeholder 2">
            <a:extLst>
              <a:ext uri="{FF2B5EF4-FFF2-40B4-BE49-F238E27FC236}">
                <a16:creationId xmlns:a16="http://schemas.microsoft.com/office/drawing/2014/main" id="{A73FAD8C-9332-EE19-4EA6-D47C7B1B69CA}"/>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30301D43-1079-1D32-0B33-7CF8F744D629}"/>
              </a:ext>
            </a:extLst>
          </p:cNvPr>
          <p:cNvSpPr>
            <a:spLocks noGrp="1"/>
          </p:cNvSpPr>
          <p:nvPr>
            <p:ph type="sldNum" sz="quarter" idx="12"/>
          </p:nvPr>
        </p:nvSpPr>
        <p:spPr/>
        <p:txBody>
          <a:bodyPr/>
          <a:lstStyle/>
          <a:p>
            <a:fld id="{005C7FBA-D4E9-46CA-9321-3ADA2E368FCD}" type="slidenum">
              <a:rPr lang="en-GB" smtClean="0"/>
              <a:pPr/>
              <a:t>17</a:t>
            </a:fld>
            <a:endParaRPr lang="en-GB"/>
          </a:p>
        </p:txBody>
      </p:sp>
      <p:sp>
        <p:nvSpPr>
          <p:cNvPr id="5" name="Title 4">
            <a:extLst>
              <a:ext uri="{FF2B5EF4-FFF2-40B4-BE49-F238E27FC236}">
                <a16:creationId xmlns:a16="http://schemas.microsoft.com/office/drawing/2014/main" id="{3E22E767-CE08-7498-F7CB-D0AB707C134E}"/>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44F859A2-6A76-7994-269B-0F3B44A3E6AF}"/>
              </a:ext>
            </a:extLst>
          </p:cNvPr>
          <p:cNvSpPr>
            <a:spLocks noGrp="1"/>
          </p:cNvSpPr>
          <p:nvPr>
            <p:ph type="dt" sz="half" idx="2"/>
          </p:nvPr>
        </p:nvSpPr>
        <p:spPr/>
        <p:txBody>
          <a:bodyPr/>
          <a:lstStyle/>
          <a:p>
            <a:r>
              <a:rPr lang="en-US"/>
              <a:t>07/05/2025</a:t>
            </a:r>
            <a:endParaRPr lang="en-GB" dirty="0"/>
          </a:p>
        </p:txBody>
      </p:sp>
      <p:pic>
        <p:nvPicPr>
          <p:cNvPr id="9" name="Picture 8" descr="A graph of a function&#10;&#10;AI-generated content may be incorrect.">
            <a:extLst>
              <a:ext uri="{FF2B5EF4-FFF2-40B4-BE49-F238E27FC236}">
                <a16:creationId xmlns:a16="http://schemas.microsoft.com/office/drawing/2014/main" id="{B69CBAD1-167E-DBD7-7374-332DA6DEE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4458" y="1529658"/>
            <a:ext cx="4833555" cy="4858202"/>
          </a:xfrm>
          <a:prstGeom prst="rect">
            <a:avLst/>
          </a:prstGeom>
        </p:spPr>
      </p:pic>
    </p:spTree>
    <p:extLst>
      <p:ext uri="{BB962C8B-B14F-4D97-AF65-F5344CB8AC3E}">
        <p14:creationId xmlns:p14="http://schemas.microsoft.com/office/powerpoint/2010/main" val="794203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60913-3113-CDEC-8322-050B3BC3765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5A168A-590A-1C09-EF71-4C8D84833EAC}"/>
              </a:ext>
            </a:extLst>
          </p:cNvPr>
          <p:cNvSpPr>
            <a:spLocks noGrp="1"/>
          </p:cNvSpPr>
          <p:nvPr>
            <p:ph idx="1"/>
          </p:nvPr>
        </p:nvSpPr>
        <p:spPr>
          <a:xfrm>
            <a:off x="233861" y="1460068"/>
            <a:ext cx="5973819" cy="4507239"/>
          </a:xfrm>
        </p:spPr>
        <p:txBody>
          <a:bodyPr>
            <a:normAutofit/>
          </a:bodyPr>
          <a:lstStyle/>
          <a:p>
            <a:r>
              <a:rPr lang="en-US" dirty="0"/>
              <a:t>This model includes several radial modes n for each azimuthal mode m</a:t>
            </a:r>
          </a:p>
          <a:p>
            <a:pPr marL="0" indent="0">
              <a:buNone/>
            </a:pPr>
            <a:endParaRPr lang="en-GB" dirty="0"/>
          </a:p>
        </p:txBody>
      </p:sp>
      <p:sp>
        <p:nvSpPr>
          <p:cNvPr id="3" name="Footer Placeholder 2">
            <a:extLst>
              <a:ext uri="{FF2B5EF4-FFF2-40B4-BE49-F238E27FC236}">
                <a16:creationId xmlns:a16="http://schemas.microsoft.com/office/drawing/2014/main" id="{F45E61F6-DF49-F9BF-0FE3-A690311FA913}"/>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054C1BA-8321-D0C4-800D-45FE6CDF3F3F}"/>
              </a:ext>
            </a:extLst>
          </p:cNvPr>
          <p:cNvSpPr>
            <a:spLocks noGrp="1"/>
          </p:cNvSpPr>
          <p:nvPr>
            <p:ph type="sldNum" sz="quarter" idx="12"/>
          </p:nvPr>
        </p:nvSpPr>
        <p:spPr/>
        <p:txBody>
          <a:bodyPr/>
          <a:lstStyle/>
          <a:p>
            <a:fld id="{005C7FBA-D4E9-46CA-9321-3ADA2E368FCD}" type="slidenum">
              <a:rPr lang="en-GB" smtClean="0"/>
              <a:pPr/>
              <a:t>18</a:t>
            </a:fld>
            <a:endParaRPr lang="en-GB"/>
          </a:p>
        </p:txBody>
      </p:sp>
      <p:sp>
        <p:nvSpPr>
          <p:cNvPr id="5" name="Title 4">
            <a:extLst>
              <a:ext uri="{FF2B5EF4-FFF2-40B4-BE49-F238E27FC236}">
                <a16:creationId xmlns:a16="http://schemas.microsoft.com/office/drawing/2014/main" id="{78476925-5EA6-05E6-5B13-67B45EC5AF02}"/>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D6B6D5EE-E5C8-466B-21A6-16B38283058A}"/>
              </a:ext>
            </a:extLst>
          </p:cNvPr>
          <p:cNvSpPr>
            <a:spLocks noGrp="1"/>
          </p:cNvSpPr>
          <p:nvPr>
            <p:ph type="dt" sz="half" idx="2"/>
          </p:nvPr>
        </p:nvSpPr>
        <p:spPr/>
        <p:txBody>
          <a:bodyPr/>
          <a:lstStyle/>
          <a:p>
            <a:r>
              <a:rPr lang="en-US"/>
              <a:t>07/05/2025</a:t>
            </a:r>
            <a:endParaRPr lang="en-GB" dirty="0"/>
          </a:p>
        </p:txBody>
      </p:sp>
      <p:pic>
        <p:nvPicPr>
          <p:cNvPr id="9" name="Picture 8">
            <a:extLst>
              <a:ext uri="{FF2B5EF4-FFF2-40B4-BE49-F238E27FC236}">
                <a16:creationId xmlns:a16="http://schemas.microsoft.com/office/drawing/2014/main" id="{E7FF37B5-9E07-93A6-6DA6-CF54BB5B9F9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24458" y="1529658"/>
            <a:ext cx="4833555" cy="4858201"/>
          </a:xfrm>
          <a:prstGeom prst="rect">
            <a:avLst/>
          </a:prstGeom>
        </p:spPr>
      </p:pic>
    </p:spTree>
    <p:extLst>
      <p:ext uri="{BB962C8B-B14F-4D97-AF65-F5344CB8AC3E}">
        <p14:creationId xmlns:p14="http://schemas.microsoft.com/office/powerpoint/2010/main" val="160867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4B6C8-8AA8-DEE8-2F5B-B72878D2DE9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9EE098-7727-27F6-0946-3FCE9D487E46}"/>
              </a:ext>
            </a:extLst>
          </p:cNvPr>
          <p:cNvSpPr>
            <a:spLocks noGrp="1"/>
          </p:cNvSpPr>
          <p:nvPr>
            <p:ph idx="1"/>
          </p:nvPr>
        </p:nvSpPr>
        <p:spPr>
          <a:xfrm>
            <a:off x="233861" y="1460068"/>
            <a:ext cx="5973819" cy="4507239"/>
          </a:xfrm>
        </p:spPr>
        <p:txBody>
          <a:bodyPr>
            <a:normAutofit/>
          </a:bodyPr>
          <a:lstStyle/>
          <a:p>
            <a:r>
              <a:rPr lang="en-US" dirty="0"/>
              <a:t>This model includes several radial modes n for each azimuthal mode m</a:t>
            </a:r>
          </a:p>
          <a:p>
            <a:r>
              <a:rPr lang="en-US" dirty="0"/>
              <a:t>The main azimuthal mode have the same behavior as before with the ABS</a:t>
            </a:r>
          </a:p>
          <a:p>
            <a:r>
              <a:rPr lang="en-US" dirty="0"/>
              <a:t>For azimuthal modes m ≥ +1, the radial modes become negative</a:t>
            </a:r>
          </a:p>
          <a:p>
            <a:pPr marL="0" indent="0">
              <a:buNone/>
            </a:pPr>
            <a:endParaRPr lang="en-GB" dirty="0"/>
          </a:p>
        </p:txBody>
      </p:sp>
      <p:sp>
        <p:nvSpPr>
          <p:cNvPr id="3" name="Footer Placeholder 2">
            <a:extLst>
              <a:ext uri="{FF2B5EF4-FFF2-40B4-BE49-F238E27FC236}">
                <a16:creationId xmlns:a16="http://schemas.microsoft.com/office/drawing/2014/main" id="{07F4EEF6-3B9C-0A82-FB6B-610EEAEE9054}"/>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53207B1F-AF11-DB59-E0D0-A837845B6BD4}"/>
              </a:ext>
            </a:extLst>
          </p:cNvPr>
          <p:cNvSpPr>
            <a:spLocks noGrp="1"/>
          </p:cNvSpPr>
          <p:nvPr>
            <p:ph type="sldNum" sz="quarter" idx="12"/>
          </p:nvPr>
        </p:nvSpPr>
        <p:spPr/>
        <p:txBody>
          <a:bodyPr/>
          <a:lstStyle/>
          <a:p>
            <a:fld id="{005C7FBA-D4E9-46CA-9321-3ADA2E368FCD}" type="slidenum">
              <a:rPr lang="en-GB" smtClean="0"/>
              <a:pPr/>
              <a:t>19</a:t>
            </a:fld>
            <a:endParaRPr lang="en-GB"/>
          </a:p>
        </p:txBody>
      </p:sp>
      <p:sp>
        <p:nvSpPr>
          <p:cNvPr id="5" name="Title 4">
            <a:extLst>
              <a:ext uri="{FF2B5EF4-FFF2-40B4-BE49-F238E27FC236}">
                <a16:creationId xmlns:a16="http://schemas.microsoft.com/office/drawing/2014/main" id="{54668713-5B26-371C-34BB-EB63D36858D8}"/>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C0295AF2-8D59-A700-0839-5B4FB788803D}"/>
              </a:ext>
            </a:extLst>
          </p:cNvPr>
          <p:cNvSpPr>
            <a:spLocks noGrp="1"/>
          </p:cNvSpPr>
          <p:nvPr>
            <p:ph type="dt" sz="half" idx="2"/>
          </p:nvPr>
        </p:nvSpPr>
        <p:spPr/>
        <p:txBody>
          <a:bodyPr/>
          <a:lstStyle/>
          <a:p>
            <a:r>
              <a:rPr lang="en-US"/>
              <a:t>07/05/2025</a:t>
            </a:r>
            <a:endParaRPr lang="en-GB" dirty="0"/>
          </a:p>
        </p:txBody>
      </p:sp>
      <p:pic>
        <p:nvPicPr>
          <p:cNvPr id="9" name="Picture 8">
            <a:extLst>
              <a:ext uri="{FF2B5EF4-FFF2-40B4-BE49-F238E27FC236}">
                <a16:creationId xmlns:a16="http://schemas.microsoft.com/office/drawing/2014/main" id="{3E5F26E3-853F-DBDD-EE1A-2301063EF0E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24458" y="1529658"/>
            <a:ext cx="4833554" cy="4858201"/>
          </a:xfrm>
          <a:prstGeom prst="rect">
            <a:avLst/>
          </a:prstGeom>
        </p:spPr>
      </p:pic>
    </p:spTree>
    <p:extLst>
      <p:ext uri="{BB962C8B-B14F-4D97-AF65-F5344CB8AC3E}">
        <p14:creationId xmlns:p14="http://schemas.microsoft.com/office/powerpoint/2010/main" val="1163222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B3ECF1-CF3A-1D46-D668-C42CCF488A22}"/>
              </a:ext>
            </a:extLst>
          </p:cNvPr>
          <p:cNvSpPr>
            <a:spLocks noGrp="1"/>
          </p:cNvSpPr>
          <p:nvPr>
            <p:ph idx="1"/>
          </p:nvPr>
        </p:nvSpPr>
        <p:spPr>
          <a:xfrm>
            <a:off x="233861" y="1460069"/>
            <a:ext cx="7765446" cy="4927382"/>
          </a:xfrm>
        </p:spPr>
        <p:txBody>
          <a:bodyPr>
            <a:normAutofit/>
          </a:bodyPr>
          <a:lstStyle/>
          <a:p>
            <a:r>
              <a:rPr lang="en-GB" b="1" dirty="0"/>
              <a:t>Proton driver: high power proton beam</a:t>
            </a:r>
            <a:r>
              <a:rPr lang="en-GB" dirty="0"/>
              <a:t>, two options at 2 MW or 4 MW</a:t>
            </a:r>
          </a:p>
          <a:p>
            <a:pPr lvl="1"/>
            <a:r>
              <a:rPr lang="en-GB" dirty="0"/>
              <a:t>5 GeV or 10 GeV, 5⋅10</a:t>
            </a:r>
            <a:r>
              <a:rPr lang="en-GB" baseline="30000" dirty="0"/>
              <a:t>14</a:t>
            </a:r>
            <a:r>
              <a:rPr lang="en-GB" dirty="0"/>
              <a:t> protons on target, 2 ns bunch length, 5 Hz repetition rate</a:t>
            </a:r>
          </a:p>
          <a:p>
            <a:pPr lvl="1"/>
            <a:r>
              <a:rPr lang="en-GB" dirty="0"/>
              <a:t>Proton driver design is based on the </a:t>
            </a:r>
            <a:r>
              <a:rPr lang="en-GB" dirty="0">
                <a:hlinkClick r:id="rId3"/>
              </a:rPr>
              <a:t>CERN </a:t>
            </a:r>
            <a:r>
              <a:rPr lang="en-GB" dirty="0" err="1">
                <a:hlinkClick r:id="rId3"/>
              </a:rPr>
              <a:t>NuFact</a:t>
            </a:r>
            <a:r>
              <a:rPr lang="en-GB" dirty="0">
                <a:hlinkClick r:id="rId3"/>
              </a:rPr>
              <a:t> study</a:t>
            </a:r>
            <a:endParaRPr lang="en-GB" dirty="0"/>
          </a:p>
          <a:p>
            <a:endParaRPr lang="en-US" b="1" dirty="0"/>
          </a:p>
          <a:p>
            <a:r>
              <a:rPr lang="en-US" b="1" dirty="0"/>
              <a:t>Muon Cooling: ionization cooling </a:t>
            </a:r>
            <a:r>
              <a:rPr lang="en-US" dirty="0"/>
              <a:t>provided </a:t>
            </a:r>
            <a:br>
              <a:rPr lang="en-US" dirty="0"/>
            </a:br>
            <a:r>
              <a:rPr lang="en-US" dirty="0"/>
              <a:t>by Liquid Hydrogen wedge absorbers</a:t>
            </a:r>
          </a:p>
          <a:p>
            <a:pPr lvl="1"/>
            <a:r>
              <a:rPr lang="en-US" dirty="0"/>
              <a:t>Low energy muon and anti-muon </a:t>
            </a:r>
            <a:br>
              <a:rPr lang="en-US" dirty="0"/>
            </a:br>
            <a:r>
              <a:rPr lang="en-US" dirty="0"/>
              <a:t>beams p</a:t>
            </a:r>
            <a:r>
              <a:rPr lang="en-US" baseline="-25000" dirty="0"/>
              <a:t>z</a:t>
            </a:r>
            <a:r>
              <a:rPr lang="en-US" dirty="0"/>
              <a:t>~200 MeV/c for cooling efficiency</a:t>
            </a:r>
          </a:p>
          <a:p>
            <a:pPr lvl="1"/>
            <a:r>
              <a:rPr lang="en-US" dirty="0"/>
              <a:t>Small transverse emittance at the end </a:t>
            </a:r>
            <a:br>
              <a:rPr lang="en-US" dirty="0"/>
            </a:br>
            <a:r>
              <a:rPr lang="en-US" dirty="0"/>
              <a:t>of cooling: 25 µm</a:t>
            </a:r>
          </a:p>
          <a:p>
            <a:pPr lvl="1"/>
            <a:r>
              <a:rPr lang="en-US" dirty="0"/>
              <a:t>Impedance and space-charge effect in matter: see </a:t>
            </a:r>
            <a:br>
              <a:rPr lang="en-US" dirty="0"/>
            </a:br>
            <a:r>
              <a:rPr lang="en-US" dirty="0"/>
              <a:t>E. Metral </a:t>
            </a:r>
            <a:r>
              <a:rPr lang="en-US" dirty="0">
                <a:hlinkClick r:id="rId4"/>
              </a:rPr>
              <a:t>presentation at CEI meeting</a:t>
            </a:r>
            <a:endParaRPr lang="en-US" dirty="0"/>
          </a:p>
        </p:txBody>
      </p:sp>
      <p:sp>
        <p:nvSpPr>
          <p:cNvPr id="3" name="Footer Placeholder 2">
            <a:extLst>
              <a:ext uri="{FF2B5EF4-FFF2-40B4-BE49-F238E27FC236}">
                <a16:creationId xmlns:a16="http://schemas.microsoft.com/office/drawing/2014/main" id="{EC5FE4CF-B204-C06D-6368-824056FF6C61}"/>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8A95C13-4033-6BE7-15AA-4661D879A7C6}"/>
              </a:ext>
            </a:extLst>
          </p:cNvPr>
          <p:cNvSpPr>
            <a:spLocks noGrp="1"/>
          </p:cNvSpPr>
          <p:nvPr>
            <p:ph type="sldNum" sz="quarter" idx="12"/>
          </p:nvPr>
        </p:nvSpPr>
        <p:spPr/>
        <p:txBody>
          <a:bodyPr/>
          <a:lstStyle/>
          <a:p>
            <a:fld id="{005C7FBA-D4E9-46CA-9321-3ADA2E368FCD}" type="slidenum">
              <a:rPr lang="en-GB" smtClean="0"/>
              <a:pPr/>
              <a:t>2</a:t>
            </a:fld>
            <a:endParaRPr lang="en-GB"/>
          </a:p>
        </p:txBody>
      </p:sp>
      <p:sp>
        <p:nvSpPr>
          <p:cNvPr id="5" name="Title 4">
            <a:extLst>
              <a:ext uri="{FF2B5EF4-FFF2-40B4-BE49-F238E27FC236}">
                <a16:creationId xmlns:a16="http://schemas.microsoft.com/office/drawing/2014/main" id="{0E1E8A4A-2CDC-247E-3CDD-48CF5AB02E88}"/>
              </a:ext>
            </a:extLst>
          </p:cNvPr>
          <p:cNvSpPr>
            <a:spLocks noGrp="1"/>
          </p:cNvSpPr>
          <p:nvPr>
            <p:ph type="title"/>
          </p:nvPr>
        </p:nvSpPr>
        <p:spPr/>
        <p:txBody>
          <a:bodyPr/>
          <a:lstStyle/>
          <a:p>
            <a:r>
              <a:rPr lang="en-US" sz="3600" b="0" strike="noStrike" spc="-1" dirty="0">
                <a:latin typeface="Fira Sans Condensed Medium" panose="020B0603050000020004" pitchFamily="34" charset="0"/>
              </a:rPr>
              <a:t>Space charge in the Muon Collider complex</a:t>
            </a:r>
            <a:endParaRPr lang="en-GB" dirty="0">
              <a:latin typeface="Fira Sans Condensed Medium" panose="020B0603050000020004" pitchFamily="34" charset="0"/>
            </a:endParaRPr>
          </a:p>
        </p:txBody>
      </p:sp>
      <p:pic>
        <p:nvPicPr>
          <p:cNvPr id="6" name="Picture 5" descr="Muon collider layout">
            <a:extLst>
              <a:ext uri="{FF2B5EF4-FFF2-40B4-BE49-F238E27FC236}">
                <a16:creationId xmlns:a16="http://schemas.microsoft.com/office/drawing/2014/main" id="{ECAB4D02-EFCE-3016-A163-293670BE5F3D}"/>
              </a:ext>
            </a:extLst>
          </p:cNvPr>
          <p:cNvPicPr>
            <a:picLocks noChangeAspect="1"/>
          </p:cNvPicPr>
          <p:nvPr/>
        </p:nvPicPr>
        <p:blipFill>
          <a:blip r:embed="rId5">
            <a:extLst>
              <a:ext uri="{28A0092B-C50C-407E-A947-70E740481C1C}">
                <a14:useLocalDpi xmlns:a14="http://schemas.microsoft.com/office/drawing/2010/main" val="0"/>
              </a:ext>
            </a:extLst>
          </a:blip>
          <a:srcRect l="-36" r="29542"/>
          <a:stretch/>
        </p:blipFill>
        <p:spPr>
          <a:xfrm>
            <a:off x="8062615" y="1910056"/>
            <a:ext cx="3876774" cy="789673"/>
          </a:xfrm>
          <a:prstGeom prst="rect">
            <a:avLst/>
          </a:prstGeom>
        </p:spPr>
      </p:pic>
      <p:sp>
        <p:nvSpPr>
          <p:cNvPr id="7" name="Date Placeholder 6">
            <a:extLst>
              <a:ext uri="{FF2B5EF4-FFF2-40B4-BE49-F238E27FC236}">
                <a16:creationId xmlns:a16="http://schemas.microsoft.com/office/drawing/2014/main" id="{5E97107D-1B19-989B-4746-60B9B0E6E959}"/>
              </a:ext>
            </a:extLst>
          </p:cNvPr>
          <p:cNvSpPr>
            <a:spLocks noGrp="1"/>
          </p:cNvSpPr>
          <p:nvPr>
            <p:ph type="dt" sz="half" idx="2"/>
          </p:nvPr>
        </p:nvSpPr>
        <p:spPr/>
        <p:txBody>
          <a:bodyPr/>
          <a:lstStyle/>
          <a:p>
            <a:r>
              <a:rPr lang="en-US"/>
              <a:t>07/05/2025</a:t>
            </a:r>
            <a:endParaRPr lang="en-GB" dirty="0"/>
          </a:p>
        </p:txBody>
      </p:sp>
      <p:pic>
        <p:nvPicPr>
          <p:cNvPr id="8" name="Picture 7" descr="A graph with blue lines and red dots&#10;&#10;AI-generated content may be incorrect.">
            <a:extLst>
              <a:ext uri="{FF2B5EF4-FFF2-40B4-BE49-F238E27FC236}">
                <a16:creationId xmlns:a16="http://schemas.microsoft.com/office/drawing/2014/main" id="{3B919FC2-847E-38E5-94B9-6090E70227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37071" y="3259064"/>
            <a:ext cx="3769179" cy="3014875"/>
          </a:xfrm>
          <a:prstGeom prst="rect">
            <a:avLst/>
          </a:prstGeom>
        </p:spPr>
      </p:pic>
      <p:pic>
        <p:nvPicPr>
          <p:cNvPr id="14" name="Picture 13" descr="A diagram of a graph&#10;&#10;AI-generated content may be incorrect.">
            <a:extLst>
              <a:ext uri="{FF2B5EF4-FFF2-40B4-BE49-F238E27FC236}">
                <a16:creationId xmlns:a16="http://schemas.microsoft.com/office/drawing/2014/main" id="{F659ADC8-A699-D4C4-6BC7-AD057CA4FB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92117" y="3778139"/>
            <a:ext cx="1944954" cy="1976723"/>
          </a:xfrm>
          <a:prstGeom prst="rect">
            <a:avLst/>
          </a:prstGeom>
        </p:spPr>
      </p:pic>
    </p:spTree>
    <p:extLst>
      <p:ext uri="{BB962C8B-B14F-4D97-AF65-F5344CB8AC3E}">
        <p14:creationId xmlns:p14="http://schemas.microsoft.com/office/powerpoint/2010/main" val="1489177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9ABD36-C703-854E-8375-C4085C1A291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37DCD5-AF5C-C881-15A1-45871ECDBFF0}"/>
              </a:ext>
            </a:extLst>
          </p:cNvPr>
          <p:cNvSpPr>
            <a:spLocks noGrp="1"/>
          </p:cNvSpPr>
          <p:nvPr>
            <p:ph idx="1"/>
          </p:nvPr>
        </p:nvSpPr>
        <p:spPr>
          <a:xfrm>
            <a:off x="233861" y="1460068"/>
            <a:ext cx="5973819" cy="4507239"/>
          </a:xfrm>
        </p:spPr>
        <p:txBody>
          <a:bodyPr>
            <a:normAutofit/>
          </a:bodyPr>
          <a:lstStyle/>
          <a:p>
            <a:r>
              <a:rPr lang="en-US" dirty="0"/>
              <a:t>This model includes several radial modes n for each azimuthal mode m</a:t>
            </a:r>
          </a:p>
          <a:p>
            <a:r>
              <a:rPr lang="en-US" dirty="0"/>
              <a:t>The main azimuthal mode have the same behavior as before with the ABS</a:t>
            </a:r>
          </a:p>
          <a:p>
            <a:r>
              <a:rPr lang="en-US" dirty="0"/>
              <a:t>For azimuthal modes m ≥ +1, the radial modes become negative</a:t>
            </a:r>
          </a:p>
          <a:p>
            <a:pPr marL="0" indent="0">
              <a:buNone/>
            </a:pPr>
            <a:endParaRPr lang="en-GB" dirty="0"/>
          </a:p>
        </p:txBody>
      </p:sp>
      <p:sp>
        <p:nvSpPr>
          <p:cNvPr id="3" name="Footer Placeholder 2">
            <a:extLst>
              <a:ext uri="{FF2B5EF4-FFF2-40B4-BE49-F238E27FC236}">
                <a16:creationId xmlns:a16="http://schemas.microsoft.com/office/drawing/2014/main" id="{598C0969-F058-687F-D8CC-C1521AC5CABF}"/>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BA5B9775-F385-F806-82C1-2543647872AC}"/>
              </a:ext>
            </a:extLst>
          </p:cNvPr>
          <p:cNvSpPr>
            <a:spLocks noGrp="1"/>
          </p:cNvSpPr>
          <p:nvPr>
            <p:ph type="sldNum" sz="quarter" idx="12"/>
          </p:nvPr>
        </p:nvSpPr>
        <p:spPr/>
        <p:txBody>
          <a:bodyPr/>
          <a:lstStyle/>
          <a:p>
            <a:fld id="{005C7FBA-D4E9-46CA-9321-3ADA2E368FCD}" type="slidenum">
              <a:rPr lang="en-GB" smtClean="0"/>
              <a:pPr/>
              <a:t>20</a:t>
            </a:fld>
            <a:endParaRPr lang="en-GB"/>
          </a:p>
        </p:txBody>
      </p:sp>
      <p:sp>
        <p:nvSpPr>
          <p:cNvPr id="5" name="Title 4">
            <a:extLst>
              <a:ext uri="{FF2B5EF4-FFF2-40B4-BE49-F238E27FC236}">
                <a16:creationId xmlns:a16="http://schemas.microsoft.com/office/drawing/2014/main" id="{81F9F5F6-9E6C-5A77-DE56-C375003F5F65}"/>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63485CDB-1880-D8E6-DA29-408D39DD605A}"/>
              </a:ext>
            </a:extLst>
          </p:cNvPr>
          <p:cNvSpPr>
            <a:spLocks noGrp="1"/>
          </p:cNvSpPr>
          <p:nvPr>
            <p:ph type="dt" sz="half" idx="2"/>
          </p:nvPr>
        </p:nvSpPr>
        <p:spPr/>
        <p:txBody>
          <a:bodyPr/>
          <a:lstStyle/>
          <a:p>
            <a:r>
              <a:rPr lang="en-US"/>
              <a:t>07/05/2025</a:t>
            </a:r>
            <a:endParaRPr lang="en-GB" dirty="0"/>
          </a:p>
        </p:txBody>
      </p:sp>
      <p:pic>
        <p:nvPicPr>
          <p:cNvPr id="9" name="Picture 8">
            <a:extLst>
              <a:ext uri="{FF2B5EF4-FFF2-40B4-BE49-F238E27FC236}">
                <a16:creationId xmlns:a16="http://schemas.microsoft.com/office/drawing/2014/main" id="{46944082-15DE-EBBC-71C3-2F4FEB1B7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24458" y="1529658"/>
            <a:ext cx="4833554" cy="4858200"/>
          </a:xfrm>
          <a:prstGeom prst="rect">
            <a:avLst/>
          </a:prstGeom>
        </p:spPr>
      </p:pic>
    </p:spTree>
    <p:extLst>
      <p:ext uri="{BB962C8B-B14F-4D97-AF65-F5344CB8AC3E}">
        <p14:creationId xmlns:p14="http://schemas.microsoft.com/office/powerpoint/2010/main" val="1479781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0DD34-D576-4A7F-B508-F9FA3157E521}"/>
            </a:ext>
          </a:extLst>
        </p:cNvPr>
        <p:cNvGrpSpPr/>
        <p:nvPr/>
      </p:nvGrpSpPr>
      <p:grpSpPr>
        <a:xfrm>
          <a:off x="0" y="0"/>
          <a:ext cx="0" cy="0"/>
          <a:chOff x="0" y="0"/>
          <a:chExt cx="0" cy="0"/>
        </a:xfrm>
      </p:grpSpPr>
      <p:pic>
        <p:nvPicPr>
          <p:cNvPr id="8" name="Picture 7" descr="A graph of different colored lines&#10;&#10;AI-generated content may be incorrect.">
            <a:extLst>
              <a:ext uri="{FF2B5EF4-FFF2-40B4-BE49-F238E27FC236}">
                <a16:creationId xmlns:a16="http://schemas.microsoft.com/office/drawing/2014/main" id="{F65DBFD6-C7A2-DAFF-3BBD-428FEF7E76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000" y="202425"/>
            <a:ext cx="6205607" cy="6205607"/>
          </a:xfrm>
          <a:prstGeom prst="rect">
            <a:avLst/>
          </a:prstGeom>
        </p:spPr>
      </p:pic>
      <p:sp>
        <p:nvSpPr>
          <p:cNvPr id="2" name="Content Placeholder 1">
            <a:extLst>
              <a:ext uri="{FF2B5EF4-FFF2-40B4-BE49-F238E27FC236}">
                <a16:creationId xmlns:a16="http://schemas.microsoft.com/office/drawing/2014/main" id="{62CEBA21-59BA-5837-E265-3CE690161985}"/>
              </a:ext>
            </a:extLst>
          </p:cNvPr>
          <p:cNvSpPr>
            <a:spLocks noGrp="1"/>
          </p:cNvSpPr>
          <p:nvPr>
            <p:ph idx="1"/>
          </p:nvPr>
        </p:nvSpPr>
        <p:spPr>
          <a:xfrm>
            <a:off x="233861" y="1460068"/>
            <a:ext cx="5973819" cy="4507239"/>
          </a:xfrm>
        </p:spPr>
        <p:txBody>
          <a:bodyPr>
            <a:normAutofit/>
          </a:bodyPr>
          <a:lstStyle/>
          <a:p>
            <a:r>
              <a:rPr lang="en-US" dirty="0"/>
              <a:t>This model includes several radial modes n for each azimuthal mode m</a:t>
            </a:r>
          </a:p>
          <a:p>
            <a:r>
              <a:rPr lang="en-US" dirty="0"/>
              <a:t>For the boxcar distribution, include 10 azimuthal modes m and 10 radial modes n</a:t>
            </a:r>
          </a:p>
          <a:p>
            <a:r>
              <a:rPr lang="en-US" dirty="0"/>
              <a:t>With the Gaussian distribution, m and n are linked by a condition</a:t>
            </a:r>
          </a:p>
          <a:p>
            <a:pPr lvl="1"/>
            <a:r>
              <a:rPr lang="en-US" dirty="0" err="1"/>
              <a:t>m+n</a:t>
            </a:r>
            <a:r>
              <a:rPr lang="en-US" dirty="0"/>
              <a:t> ≤ </a:t>
            </a:r>
            <a:r>
              <a:rPr lang="en-US" dirty="0" err="1"/>
              <a:t>m</a:t>
            </a:r>
            <a:r>
              <a:rPr lang="en-US" baseline="-25000" dirty="0" err="1"/>
              <a:t>max</a:t>
            </a:r>
            <a:r>
              <a:rPr lang="en-US" baseline="-25000" dirty="0"/>
              <a:t> </a:t>
            </a:r>
            <a:r>
              <a:rPr lang="en-US" dirty="0"/>
              <a:t>= 10 in this case</a:t>
            </a:r>
          </a:p>
          <a:p>
            <a:endParaRPr lang="en-GB" dirty="0"/>
          </a:p>
          <a:p>
            <a:pPr marL="0" indent="0">
              <a:buNone/>
            </a:pPr>
            <a:endParaRPr lang="en-GB" dirty="0"/>
          </a:p>
        </p:txBody>
      </p:sp>
      <p:sp>
        <p:nvSpPr>
          <p:cNvPr id="3" name="Footer Placeholder 2">
            <a:extLst>
              <a:ext uri="{FF2B5EF4-FFF2-40B4-BE49-F238E27FC236}">
                <a16:creationId xmlns:a16="http://schemas.microsoft.com/office/drawing/2014/main" id="{C5882449-2DDD-DA95-9F6A-7DF62D7867D0}"/>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339EA431-C533-0CB5-E00F-C0976D6D24B8}"/>
              </a:ext>
            </a:extLst>
          </p:cNvPr>
          <p:cNvSpPr>
            <a:spLocks noGrp="1"/>
          </p:cNvSpPr>
          <p:nvPr>
            <p:ph type="sldNum" sz="quarter" idx="12"/>
          </p:nvPr>
        </p:nvSpPr>
        <p:spPr/>
        <p:txBody>
          <a:bodyPr/>
          <a:lstStyle/>
          <a:p>
            <a:fld id="{005C7FBA-D4E9-46CA-9321-3ADA2E368FCD}" type="slidenum">
              <a:rPr lang="en-GB" smtClean="0"/>
              <a:pPr/>
              <a:t>21</a:t>
            </a:fld>
            <a:endParaRPr lang="en-GB"/>
          </a:p>
        </p:txBody>
      </p:sp>
      <p:sp>
        <p:nvSpPr>
          <p:cNvPr id="5" name="Title 4">
            <a:extLst>
              <a:ext uri="{FF2B5EF4-FFF2-40B4-BE49-F238E27FC236}">
                <a16:creationId xmlns:a16="http://schemas.microsoft.com/office/drawing/2014/main" id="{29820F4A-9FC4-05FB-B87E-EABDA461AA48}"/>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83CA1ED7-0C34-3737-53AA-0F90F0D02810}"/>
              </a:ext>
            </a:extLst>
          </p:cNvPr>
          <p:cNvSpPr>
            <a:spLocks noGrp="1"/>
          </p:cNvSpPr>
          <p:nvPr>
            <p:ph type="dt" sz="half" idx="2"/>
          </p:nvPr>
        </p:nvSpPr>
        <p:spPr/>
        <p:txBody>
          <a:bodyPr/>
          <a:lstStyle/>
          <a:p>
            <a:r>
              <a:rPr lang="en-US"/>
              <a:t>07/05/2025</a:t>
            </a:r>
            <a:endParaRPr lang="en-GB" dirty="0"/>
          </a:p>
        </p:txBody>
      </p:sp>
    </p:spTree>
    <p:extLst>
      <p:ext uri="{BB962C8B-B14F-4D97-AF65-F5344CB8AC3E}">
        <p14:creationId xmlns:p14="http://schemas.microsoft.com/office/powerpoint/2010/main" val="2740437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04AF9-ACD9-A60E-4ADD-850B1AAC25D7}"/>
            </a:ext>
          </a:extLst>
        </p:cNvPr>
        <p:cNvGrpSpPr/>
        <p:nvPr/>
      </p:nvGrpSpPr>
      <p:grpSpPr>
        <a:xfrm>
          <a:off x="0" y="0"/>
          <a:ext cx="0" cy="0"/>
          <a:chOff x="0" y="0"/>
          <a:chExt cx="0" cy="0"/>
        </a:xfrm>
      </p:grpSpPr>
      <p:pic>
        <p:nvPicPr>
          <p:cNvPr id="8" name="Picture 7" descr="A graph of different colored lines&#10;&#10;AI-generated content may be incorrect.">
            <a:extLst>
              <a:ext uri="{FF2B5EF4-FFF2-40B4-BE49-F238E27FC236}">
                <a16:creationId xmlns:a16="http://schemas.microsoft.com/office/drawing/2014/main" id="{C767736E-0A89-5DAA-8465-001E48B6DF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000" y="202425"/>
            <a:ext cx="6205607" cy="6205607"/>
          </a:xfrm>
          <a:prstGeom prst="rect">
            <a:avLst/>
          </a:prstGeom>
        </p:spPr>
      </p:pic>
      <p:sp>
        <p:nvSpPr>
          <p:cNvPr id="2" name="Content Placeholder 1">
            <a:extLst>
              <a:ext uri="{FF2B5EF4-FFF2-40B4-BE49-F238E27FC236}">
                <a16:creationId xmlns:a16="http://schemas.microsoft.com/office/drawing/2014/main" id="{BE5C6F7D-DA2E-51F1-39E1-80B3C34CA570}"/>
              </a:ext>
            </a:extLst>
          </p:cNvPr>
          <p:cNvSpPr>
            <a:spLocks noGrp="1"/>
          </p:cNvSpPr>
          <p:nvPr>
            <p:ph idx="1"/>
          </p:nvPr>
        </p:nvSpPr>
        <p:spPr>
          <a:xfrm>
            <a:off x="233861" y="1460068"/>
            <a:ext cx="5973819" cy="1667039"/>
          </a:xfrm>
        </p:spPr>
        <p:txBody>
          <a:bodyPr>
            <a:normAutofit/>
          </a:bodyPr>
          <a:lstStyle/>
          <a:p>
            <a:r>
              <a:rPr lang="en-US" dirty="0"/>
              <a:t>With the boxcar distribution, radial modes are grouped</a:t>
            </a:r>
          </a:p>
          <a:p>
            <a:pPr lvl="1"/>
            <a:r>
              <a:rPr lang="en-US" dirty="0"/>
              <a:t>Because the line density </a:t>
            </a:r>
            <a:r>
              <a:rPr lang="el-GR" dirty="0"/>
              <a:t>ρ</a:t>
            </a:r>
            <a:r>
              <a:rPr lang="en-US" dirty="0"/>
              <a:t> is constant, all particles experience the same shift from this term of the space-charge force:</a:t>
            </a:r>
            <a:endParaRPr lang="en-GB" dirty="0"/>
          </a:p>
          <a:p>
            <a:pPr marL="0" indent="0">
              <a:buNone/>
            </a:pPr>
            <a:endParaRPr lang="en-GB" dirty="0"/>
          </a:p>
        </p:txBody>
      </p:sp>
      <p:sp>
        <p:nvSpPr>
          <p:cNvPr id="3" name="Footer Placeholder 2">
            <a:extLst>
              <a:ext uri="{FF2B5EF4-FFF2-40B4-BE49-F238E27FC236}">
                <a16:creationId xmlns:a16="http://schemas.microsoft.com/office/drawing/2014/main" id="{718F7CA5-7807-3E3B-7204-FBEDF2903F6C}"/>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BD04F2E5-DD99-95F0-EFE6-82C0A955FB63}"/>
              </a:ext>
            </a:extLst>
          </p:cNvPr>
          <p:cNvSpPr>
            <a:spLocks noGrp="1"/>
          </p:cNvSpPr>
          <p:nvPr>
            <p:ph type="sldNum" sz="quarter" idx="12"/>
          </p:nvPr>
        </p:nvSpPr>
        <p:spPr/>
        <p:txBody>
          <a:bodyPr/>
          <a:lstStyle/>
          <a:p>
            <a:fld id="{005C7FBA-D4E9-46CA-9321-3ADA2E368FCD}" type="slidenum">
              <a:rPr lang="en-GB" smtClean="0"/>
              <a:pPr/>
              <a:t>22</a:t>
            </a:fld>
            <a:endParaRPr lang="en-GB"/>
          </a:p>
        </p:txBody>
      </p:sp>
      <p:sp>
        <p:nvSpPr>
          <p:cNvPr id="5" name="Title 4">
            <a:extLst>
              <a:ext uri="{FF2B5EF4-FFF2-40B4-BE49-F238E27FC236}">
                <a16:creationId xmlns:a16="http://schemas.microsoft.com/office/drawing/2014/main" id="{E9060754-9D6F-9051-6631-3805DF5DF419}"/>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6F0D7593-9DC9-8E3D-FC24-FD8B046C504B}"/>
              </a:ext>
            </a:extLst>
          </p:cNvPr>
          <p:cNvSpPr>
            <a:spLocks noGrp="1"/>
          </p:cNvSpPr>
          <p:nvPr>
            <p:ph type="dt" sz="half" idx="2"/>
          </p:nvPr>
        </p:nvSpPr>
        <p:spPr/>
        <p:txBody>
          <a:bodyPr/>
          <a:lstStyle/>
          <a:p>
            <a:r>
              <a:rPr lang="en-US"/>
              <a:t>07/05/2025</a:t>
            </a:r>
            <a:endParaRPr lang="en-GB" dirty="0"/>
          </a:p>
        </p:txBody>
      </p:sp>
      <p:pic>
        <p:nvPicPr>
          <p:cNvPr id="6" name="Picture 5" descr="A math equations and formulas&#10;&#10;AI-generated content may be incorrect.">
            <a:extLst>
              <a:ext uri="{FF2B5EF4-FFF2-40B4-BE49-F238E27FC236}">
                <a16:creationId xmlns:a16="http://schemas.microsoft.com/office/drawing/2014/main" id="{C04139A8-411A-F28E-5676-9F137014F519}"/>
              </a:ext>
            </a:extLst>
          </p:cNvPr>
          <p:cNvPicPr>
            <a:picLocks noChangeAspect="1"/>
          </p:cNvPicPr>
          <p:nvPr/>
        </p:nvPicPr>
        <p:blipFill>
          <a:blip r:embed="rId4">
            <a:extLst>
              <a:ext uri="{28A0092B-C50C-407E-A947-70E740481C1C}">
                <a14:useLocalDpi xmlns:a14="http://schemas.microsoft.com/office/drawing/2010/main" val="0"/>
              </a:ext>
            </a:extLst>
          </a:blip>
          <a:srcRect l="-1" r="17163" b="58659"/>
          <a:stretch/>
        </p:blipFill>
        <p:spPr>
          <a:xfrm>
            <a:off x="787764" y="3184533"/>
            <a:ext cx="4866014" cy="838828"/>
          </a:xfrm>
          <a:prstGeom prst="rect">
            <a:avLst/>
          </a:prstGeom>
          <a:ln>
            <a:solidFill>
              <a:schemeClr val="tx1"/>
            </a:solidFill>
          </a:ln>
        </p:spPr>
      </p:pic>
      <p:sp>
        <p:nvSpPr>
          <p:cNvPr id="9" name="Rectangle 8">
            <a:extLst>
              <a:ext uri="{FF2B5EF4-FFF2-40B4-BE49-F238E27FC236}">
                <a16:creationId xmlns:a16="http://schemas.microsoft.com/office/drawing/2014/main" id="{5C7E06AC-9FC9-76ED-54FB-DE1EEB0BEE07}"/>
              </a:ext>
            </a:extLst>
          </p:cNvPr>
          <p:cNvSpPr/>
          <p:nvPr/>
        </p:nvSpPr>
        <p:spPr>
          <a:xfrm>
            <a:off x="4448125" y="3332480"/>
            <a:ext cx="1185334" cy="563880"/>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8AD9B632-37EE-D33A-7563-809EFFDE1D11}"/>
              </a:ext>
            </a:extLst>
          </p:cNvPr>
          <p:cNvSpPr/>
          <p:nvPr/>
        </p:nvSpPr>
        <p:spPr>
          <a:xfrm>
            <a:off x="3032497" y="3332480"/>
            <a:ext cx="829736" cy="563880"/>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1">
            <a:extLst>
              <a:ext uri="{FF2B5EF4-FFF2-40B4-BE49-F238E27FC236}">
                <a16:creationId xmlns:a16="http://schemas.microsoft.com/office/drawing/2014/main" id="{8001C91F-0DE1-7511-B27E-3AD50E292520}"/>
              </a:ext>
            </a:extLst>
          </p:cNvPr>
          <p:cNvSpPr txBox="1">
            <a:spLocks/>
          </p:cNvSpPr>
          <p:nvPr/>
        </p:nvSpPr>
        <p:spPr>
          <a:xfrm>
            <a:off x="233860" y="4108204"/>
            <a:ext cx="6762993" cy="23503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Fira Sans" panose="020B05030500000200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ra Sans" panose="020B05030500000200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ra Sans" panose="020B05030500000200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Fira Sans" panose="020B05030500000200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Fira Sans" panose="020B05030500000200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With the Gaussian distribution, there is a spread in the radial mode shifts</a:t>
            </a:r>
          </a:p>
          <a:p>
            <a:pPr lvl="1"/>
            <a:r>
              <a:rPr lang="en-US" dirty="0"/>
              <a:t>Particles at the edge of the distribution </a:t>
            </a:r>
            <a:r>
              <a:rPr lang="el-GR" dirty="0"/>
              <a:t>ρ</a:t>
            </a:r>
            <a:r>
              <a:rPr lang="en-US" dirty="0"/>
              <a:t> experience a smaller shift from the space-charge force (</a:t>
            </a:r>
            <a:r>
              <a:rPr lang="en-US" dirty="0">
                <a:solidFill>
                  <a:srgbClr val="7030A0"/>
                </a:solidFill>
              </a:rPr>
              <a:t>upper slope</a:t>
            </a:r>
            <a:r>
              <a:rPr lang="en-US" dirty="0"/>
              <a:t>)</a:t>
            </a:r>
          </a:p>
          <a:p>
            <a:pPr lvl="1"/>
            <a:r>
              <a:rPr lang="en-US" dirty="0"/>
              <a:t>Particles in the center experience a stronger force and therefore a stronger shift (</a:t>
            </a:r>
            <a:r>
              <a:rPr lang="en-US" dirty="0">
                <a:solidFill>
                  <a:srgbClr val="7030A0"/>
                </a:solidFill>
              </a:rPr>
              <a:t>lower slope</a:t>
            </a:r>
            <a:r>
              <a:rPr lang="en-US" dirty="0"/>
              <a:t>)</a:t>
            </a:r>
            <a:endParaRPr lang="en-GB" dirty="0"/>
          </a:p>
          <a:p>
            <a:pPr marL="0" indent="0">
              <a:buFont typeface="Arial" panose="020B0604020202020204" pitchFamily="34" charset="0"/>
              <a:buNone/>
            </a:pPr>
            <a:endParaRPr lang="en-GB" dirty="0"/>
          </a:p>
        </p:txBody>
      </p:sp>
      <p:cxnSp>
        <p:nvCxnSpPr>
          <p:cNvPr id="12" name="Straight Arrow Connector 11">
            <a:extLst>
              <a:ext uri="{FF2B5EF4-FFF2-40B4-BE49-F238E27FC236}">
                <a16:creationId xmlns:a16="http://schemas.microsoft.com/office/drawing/2014/main" id="{A998EA90-1E65-34E3-6ADA-2E58114306C1}"/>
              </a:ext>
            </a:extLst>
          </p:cNvPr>
          <p:cNvCxnSpPr>
            <a:cxnSpLocks/>
          </p:cNvCxnSpPr>
          <p:nvPr/>
        </p:nvCxnSpPr>
        <p:spPr>
          <a:xfrm flipV="1">
            <a:off x="6732693" y="5134187"/>
            <a:ext cx="1402080" cy="67733"/>
          </a:xfrm>
          <a:prstGeom prst="straightConnector1">
            <a:avLst/>
          </a:prstGeom>
          <a:ln w="19050">
            <a:solidFill>
              <a:srgbClr val="7030A0"/>
            </a:solidFill>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a:extLst>
              <a:ext uri="{FF2B5EF4-FFF2-40B4-BE49-F238E27FC236}">
                <a16:creationId xmlns:a16="http://schemas.microsoft.com/office/drawing/2014/main" id="{1F5AD5E5-0784-8AA8-BA67-3B76EDDC13D1}"/>
              </a:ext>
            </a:extLst>
          </p:cNvPr>
          <p:cNvCxnSpPr>
            <a:cxnSpLocks/>
          </p:cNvCxnSpPr>
          <p:nvPr/>
        </p:nvCxnSpPr>
        <p:spPr>
          <a:xfrm flipV="1">
            <a:off x="6820747" y="5533813"/>
            <a:ext cx="927946" cy="528320"/>
          </a:xfrm>
          <a:prstGeom prst="straightConnector1">
            <a:avLst/>
          </a:prstGeom>
          <a:ln w="19050">
            <a:solidFill>
              <a:srgbClr val="7030A0"/>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99407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72CDF-464E-3883-3AA9-2C5C5984B393}"/>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AE330B59-D22B-E3A3-734A-A81DDE4CA5B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084000" y="202425"/>
            <a:ext cx="6205607" cy="6205607"/>
          </a:xfrm>
          <a:prstGeom prst="rect">
            <a:avLst/>
          </a:prstGeom>
        </p:spPr>
      </p:pic>
      <p:sp>
        <p:nvSpPr>
          <p:cNvPr id="2" name="Content Placeholder 1">
            <a:extLst>
              <a:ext uri="{FF2B5EF4-FFF2-40B4-BE49-F238E27FC236}">
                <a16:creationId xmlns:a16="http://schemas.microsoft.com/office/drawing/2014/main" id="{C64D389B-51D0-B66B-3631-0B2C5F7A54AE}"/>
              </a:ext>
            </a:extLst>
          </p:cNvPr>
          <p:cNvSpPr>
            <a:spLocks noGrp="1"/>
          </p:cNvSpPr>
          <p:nvPr>
            <p:ph idx="1"/>
          </p:nvPr>
        </p:nvSpPr>
        <p:spPr>
          <a:xfrm>
            <a:off x="233861" y="1460068"/>
            <a:ext cx="5750460" cy="4507239"/>
          </a:xfrm>
        </p:spPr>
        <p:txBody>
          <a:bodyPr>
            <a:normAutofit/>
          </a:bodyPr>
          <a:lstStyle/>
          <a:p>
            <a:r>
              <a:rPr lang="en-US" dirty="0"/>
              <a:t>The behavior is like the CMM with a Gaussian distribution</a:t>
            </a:r>
          </a:p>
          <a:p>
            <a:r>
              <a:rPr lang="en-US" dirty="0"/>
              <a:t>There are however differences in the mode shifts magnitude</a:t>
            </a:r>
          </a:p>
          <a:p>
            <a:endParaRPr lang="en-US" dirty="0"/>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D5D72180-14A0-5417-A00B-C55FBA629035}"/>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A2779759-ABA3-0DB6-4DED-77C460C7B363}"/>
              </a:ext>
            </a:extLst>
          </p:cNvPr>
          <p:cNvSpPr>
            <a:spLocks noGrp="1"/>
          </p:cNvSpPr>
          <p:nvPr>
            <p:ph type="sldNum" sz="quarter" idx="12"/>
          </p:nvPr>
        </p:nvSpPr>
        <p:spPr/>
        <p:txBody>
          <a:bodyPr/>
          <a:lstStyle/>
          <a:p>
            <a:fld id="{005C7FBA-D4E9-46CA-9321-3ADA2E368FCD}" type="slidenum">
              <a:rPr lang="en-GB" smtClean="0"/>
              <a:pPr/>
              <a:t>23</a:t>
            </a:fld>
            <a:endParaRPr lang="en-GB"/>
          </a:p>
        </p:txBody>
      </p:sp>
      <p:sp>
        <p:nvSpPr>
          <p:cNvPr id="5" name="Title 4">
            <a:extLst>
              <a:ext uri="{FF2B5EF4-FFF2-40B4-BE49-F238E27FC236}">
                <a16:creationId xmlns:a16="http://schemas.microsoft.com/office/drawing/2014/main" id="{718FC49A-57EC-D020-EFF1-A7BEF09CD9AD}"/>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130D6BAD-62BF-B49B-2FEC-033B3E89E1E2}"/>
              </a:ext>
            </a:extLst>
          </p:cNvPr>
          <p:cNvSpPr>
            <a:spLocks noGrp="1"/>
          </p:cNvSpPr>
          <p:nvPr>
            <p:ph type="dt" sz="half" idx="2"/>
          </p:nvPr>
        </p:nvSpPr>
        <p:spPr/>
        <p:txBody>
          <a:bodyPr/>
          <a:lstStyle/>
          <a:p>
            <a:r>
              <a:rPr lang="en-US"/>
              <a:t>07/05/2025</a:t>
            </a:r>
            <a:endParaRPr lang="en-GB" dirty="0"/>
          </a:p>
        </p:txBody>
      </p:sp>
    </p:spTree>
    <p:extLst>
      <p:ext uri="{BB962C8B-B14F-4D97-AF65-F5344CB8AC3E}">
        <p14:creationId xmlns:p14="http://schemas.microsoft.com/office/powerpoint/2010/main" val="3390464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7BD46-8D42-08D6-4FA4-B1644400B7B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E397BCF6-70D6-B6CE-4154-850474279FA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084000" y="202425"/>
            <a:ext cx="6205607" cy="6205607"/>
          </a:xfrm>
          <a:prstGeom prst="rect">
            <a:avLst/>
          </a:prstGeom>
        </p:spPr>
      </p:pic>
      <p:sp>
        <p:nvSpPr>
          <p:cNvPr id="2" name="Content Placeholder 1">
            <a:extLst>
              <a:ext uri="{FF2B5EF4-FFF2-40B4-BE49-F238E27FC236}">
                <a16:creationId xmlns:a16="http://schemas.microsoft.com/office/drawing/2014/main" id="{CC6CC865-AF46-2D45-3A0C-18F2DEA34867}"/>
              </a:ext>
            </a:extLst>
          </p:cNvPr>
          <p:cNvSpPr>
            <a:spLocks noGrp="1"/>
          </p:cNvSpPr>
          <p:nvPr>
            <p:ph idx="1"/>
          </p:nvPr>
        </p:nvSpPr>
        <p:spPr>
          <a:xfrm>
            <a:off x="233861" y="1460068"/>
            <a:ext cx="5750460" cy="4507239"/>
          </a:xfrm>
        </p:spPr>
        <p:txBody>
          <a:bodyPr>
            <a:normAutofit/>
          </a:bodyPr>
          <a:lstStyle/>
          <a:p>
            <a:r>
              <a:rPr lang="en-US" dirty="0"/>
              <a:t>The CMM was also compared to the Effective Impedance method for space-charge</a:t>
            </a:r>
          </a:p>
          <a:p>
            <a:pPr lvl="1"/>
            <a:r>
              <a:rPr lang="en-US" dirty="0"/>
              <a:t>Method developed by </a:t>
            </a:r>
            <a:r>
              <a:rPr lang="en-US" dirty="0">
                <a:hlinkClick r:id="rId4"/>
              </a:rPr>
              <a:t>K. </a:t>
            </a:r>
            <a:r>
              <a:rPr lang="en-US" dirty="0" err="1">
                <a:hlinkClick r:id="rId4"/>
              </a:rPr>
              <a:t>Ohmi</a:t>
            </a:r>
            <a:r>
              <a:rPr lang="en-US" dirty="0">
                <a:hlinkClick r:id="rId4"/>
              </a:rPr>
              <a:t> et al.</a:t>
            </a:r>
            <a:endParaRPr lang="en-US" dirty="0"/>
          </a:p>
          <a:p>
            <a:pPr lvl="1"/>
            <a:r>
              <a:rPr lang="en-GB" dirty="0"/>
              <a:t>Space-charge forces acting on the beam are expressed as a wake function.</a:t>
            </a:r>
          </a:p>
          <a:p>
            <a:pPr lvl="1"/>
            <a:r>
              <a:rPr lang="en-GB" dirty="0"/>
              <a:t>Other effects such as impedance and beam-beam can be included, and the linearized Vlasov equation is then solved to find the coherent modes.</a:t>
            </a:r>
          </a:p>
          <a:p>
            <a:r>
              <a:rPr lang="en-GB" dirty="0"/>
              <a:t>Same behaviour in the spread of radial modes as ΔQ</a:t>
            </a:r>
            <a:r>
              <a:rPr lang="en-GB" baseline="-25000" dirty="0"/>
              <a:t>SC</a:t>
            </a:r>
            <a:r>
              <a:rPr lang="en-GB" dirty="0"/>
              <a:t> increases</a:t>
            </a:r>
            <a:endParaRPr lang="en-US" dirty="0"/>
          </a:p>
          <a:p>
            <a:endParaRPr lang="en-US" dirty="0"/>
          </a:p>
          <a:p>
            <a:endParaRPr lang="en-US" dirty="0"/>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481E1FC8-3327-7FCB-8085-01148CCEBF04}"/>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1A7D8BF7-6B0E-2557-9035-1D3141537771}"/>
              </a:ext>
            </a:extLst>
          </p:cNvPr>
          <p:cNvSpPr>
            <a:spLocks noGrp="1"/>
          </p:cNvSpPr>
          <p:nvPr>
            <p:ph type="sldNum" sz="quarter" idx="12"/>
          </p:nvPr>
        </p:nvSpPr>
        <p:spPr/>
        <p:txBody>
          <a:bodyPr/>
          <a:lstStyle/>
          <a:p>
            <a:fld id="{005C7FBA-D4E9-46CA-9321-3ADA2E368FCD}" type="slidenum">
              <a:rPr lang="en-GB" smtClean="0"/>
              <a:pPr/>
              <a:t>24</a:t>
            </a:fld>
            <a:endParaRPr lang="en-GB"/>
          </a:p>
        </p:txBody>
      </p:sp>
      <p:sp>
        <p:nvSpPr>
          <p:cNvPr id="5" name="Title 4">
            <a:extLst>
              <a:ext uri="{FF2B5EF4-FFF2-40B4-BE49-F238E27FC236}">
                <a16:creationId xmlns:a16="http://schemas.microsoft.com/office/drawing/2014/main" id="{836FD0C7-6131-0B16-39B0-A74EA4A64974}"/>
              </a:ext>
            </a:extLst>
          </p:cNvPr>
          <p:cNvSpPr>
            <a:spLocks noGrp="1"/>
          </p:cNvSpPr>
          <p:nvPr>
            <p:ph type="title"/>
          </p:nvPr>
        </p:nvSpPr>
        <p:spPr/>
        <p:txBody>
          <a:bodyPr/>
          <a:lstStyle/>
          <a:p>
            <a:r>
              <a:rPr lang="en-US" sz="3600" b="0" strike="noStrike" spc="-1" dirty="0">
                <a:latin typeface="Fira Sans Condensed Medium" panose="020B0603050000020004" pitchFamily="34" charset="0"/>
              </a:rPr>
              <a:t>The analytical way</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4C46DA94-24F7-B3F0-9C53-7E9DF8D8C52C}"/>
              </a:ext>
            </a:extLst>
          </p:cNvPr>
          <p:cNvSpPr>
            <a:spLocks noGrp="1"/>
          </p:cNvSpPr>
          <p:nvPr>
            <p:ph type="dt" sz="half" idx="2"/>
          </p:nvPr>
        </p:nvSpPr>
        <p:spPr/>
        <p:txBody>
          <a:bodyPr/>
          <a:lstStyle/>
          <a:p>
            <a:r>
              <a:rPr lang="en-US"/>
              <a:t>07/05/2025</a:t>
            </a:r>
            <a:endParaRPr lang="en-GB" dirty="0"/>
          </a:p>
        </p:txBody>
      </p:sp>
    </p:spTree>
    <p:extLst>
      <p:ext uri="{BB962C8B-B14F-4D97-AF65-F5344CB8AC3E}">
        <p14:creationId xmlns:p14="http://schemas.microsoft.com/office/powerpoint/2010/main" val="1326307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745330-94AC-3010-32E9-8DD6E0393AAC}"/>
              </a:ext>
            </a:extLst>
          </p:cNvPr>
          <p:cNvSpPr>
            <a:spLocks noGrp="1"/>
          </p:cNvSpPr>
          <p:nvPr>
            <p:ph idx="1"/>
          </p:nvPr>
        </p:nvSpPr>
        <p:spPr>
          <a:xfrm>
            <a:off x="233861" y="1644555"/>
            <a:ext cx="11724278" cy="4932352"/>
          </a:xfrm>
        </p:spPr>
        <p:txBody>
          <a:bodyPr>
            <a:normAutofit lnSpcReduction="10000"/>
          </a:bodyPr>
          <a:lstStyle/>
          <a:p>
            <a:r>
              <a:rPr lang="en-US" dirty="0"/>
              <a:t>Space-charge effects in the Muon Collider could affect the proton driver and the muon cooling lines</a:t>
            </a:r>
          </a:p>
          <a:p>
            <a:r>
              <a:rPr lang="en-US" dirty="0"/>
              <a:t>Coherent space-charge effects have been studied analytically in a variety of ways</a:t>
            </a:r>
          </a:p>
          <a:p>
            <a:pPr lvl="1"/>
            <a:r>
              <a:rPr lang="en-US" dirty="0"/>
              <a:t>M. Blaskiewicz 1998 paper introduced both analytical models and the simplified ABS model </a:t>
            </a:r>
          </a:p>
          <a:p>
            <a:pPr lvl="1"/>
            <a:r>
              <a:rPr lang="en-US" dirty="0"/>
              <a:t>The later has been commonly used, including impedance and damper effects as well</a:t>
            </a:r>
          </a:p>
          <a:p>
            <a:pPr lvl="1"/>
            <a:r>
              <a:rPr lang="en-US" dirty="0"/>
              <a:t>The Circulant Matrix Model, GALACTIC and the Effective impedance model can also include coherent space-charge</a:t>
            </a:r>
          </a:p>
          <a:p>
            <a:pPr lvl="1"/>
            <a:r>
              <a:rPr lang="en-US" dirty="0"/>
              <a:t>The different methods were compared and show similar behavior, more details</a:t>
            </a:r>
          </a:p>
          <a:p>
            <a:r>
              <a:rPr lang="en-US" dirty="0"/>
              <a:t>Details can be found in these two papers</a:t>
            </a:r>
          </a:p>
          <a:p>
            <a:pPr lvl="1"/>
            <a:r>
              <a:rPr lang="en-US" dirty="0"/>
              <a:t>E. Metral, “Space charge in the GALACTIC Vlasov solver”, IPAC 2025</a:t>
            </a:r>
          </a:p>
          <a:p>
            <a:pPr lvl="1"/>
            <a:r>
              <a:rPr lang="en-US" dirty="0"/>
              <a:t>D. Amorim, “Transverse coherent direct space charge: comparison between several approaches”, IPAC 2025</a:t>
            </a:r>
          </a:p>
          <a:p>
            <a:r>
              <a:rPr lang="en-GB" dirty="0"/>
              <a:t>M. Blaskiewicz analytical derivations for the boxcar and Gaussian distribution can be found in a simple python implementation: gitlab.cern.ch/damorim/codispac</a:t>
            </a:r>
          </a:p>
        </p:txBody>
      </p:sp>
      <p:sp>
        <p:nvSpPr>
          <p:cNvPr id="3" name="Footer Placeholder 2">
            <a:extLst>
              <a:ext uri="{FF2B5EF4-FFF2-40B4-BE49-F238E27FC236}">
                <a16:creationId xmlns:a16="http://schemas.microsoft.com/office/drawing/2014/main" id="{8EEC47D0-77F4-4EAB-CC51-52ECC00365FF}"/>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D406FFB6-C925-89FD-02CA-C66F6906EC4D}"/>
              </a:ext>
            </a:extLst>
          </p:cNvPr>
          <p:cNvSpPr>
            <a:spLocks noGrp="1"/>
          </p:cNvSpPr>
          <p:nvPr>
            <p:ph type="sldNum" sz="quarter" idx="12"/>
          </p:nvPr>
        </p:nvSpPr>
        <p:spPr/>
        <p:txBody>
          <a:bodyPr/>
          <a:lstStyle/>
          <a:p>
            <a:fld id="{005C7FBA-D4E9-46CA-9321-3ADA2E368FCD}" type="slidenum">
              <a:rPr lang="en-GB" smtClean="0"/>
              <a:pPr/>
              <a:t>25</a:t>
            </a:fld>
            <a:endParaRPr lang="en-GB"/>
          </a:p>
        </p:txBody>
      </p:sp>
      <p:sp>
        <p:nvSpPr>
          <p:cNvPr id="5" name="Title 4">
            <a:extLst>
              <a:ext uri="{FF2B5EF4-FFF2-40B4-BE49-F238E27FC236}">
                <a16:creationId xmlns:a16="http://schemas.microsoft.com/office/drawing/2014/main" id="{E3452B40-F6FB-353C-29AD-FFBA9B3CF2E1}"/>
              </a:ext>
            </a:extLst>
          </p:cNvPr>
          <p:cNvSpPr>
            <a:spLocks noGrp="1"/>
          </p:cNvSpPr>
          <p:nvPr>
            <p:ph type="title"/>
          </p:nvPr>
        </p:nvSpPr>
        <p:spPr/>
        <p:txBody>
          <a:bodyPr/>
          <a:lstStyle/>
          <a:p>
            <a:r>
              <a:rPr lang="en-US" dirty="0"/>
              <a:t>Conclusion</a:t>
            </a:r>
            <a:endParaRPr lang="en-GB" dirty="0"/>
          </a:p>
        </p:txBody>
      </p:sp>
      <p:sp>
        <p:nvSpPr>
          <p:cNvPr id="6" name="Date Placeholder 5">
            <a:extLst>
              <a:ext uri="{FF2B5EF4-FFF2-40B4-BE49-F238E27FC236}">
                <a16:creationId xmlns:a16="http://schemas.microsoft.com/office/drawing/2014/main" id="{19487DFD-B5D3-0BEA-9C02-13CE840C3D97}"/>
              </a:ext>
            </a:extLst>
          </p:cNvPr>
          <p:cNvSpPr>
            <a:spLocks noGrp="1"/>
          </p:cNvSpPr>
          <p:nvPr>
            <p:ph type="dt" sz="half" idx="2"/>
          </p:nvPr>
        </p:nvSpPr>
        <p:spPr/>
        <p:txBody>
          <a:bodyPr/>
          <a:lstStyle/>
          <a:p>
            <a:r>
              <a:rPr lang="en-US"/>
              <a:t>07/05/2025</a:t>
            </a:r>
            <a:endParaRPr lang="en-GB" dirty="0"/>
          </a:p>
        </p:txBody>
      </p:sp>
    </p:spTree>
    <p:custDataLst>
      <p:tags r:id="rId1"/>
    </p:custDataLst>
    <p:extLst>
      <p:ext uri="{BB962C8B-B14F-4D97-AF65-F5344CB8AC3E}">
        <p14:creationId xmlns:p14="http://schemas.microsoft.com/office/powerpoint/2010/main" val="1948269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en-GB">
                <a:latin typeface="Arial Narrow" panose="020B0604020202020204" pitchFamily="34" charset="0"/>
                <a:cs typeface="Arial Narrow" panose="020B0604020202020204" pitchFamily="34" charset="0"/>
              </a:rPr>
              <a:t>D. Amorim - Coherent direct space charge: comparison of different analytical approaches</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80B70-35EF-F315-DDDA-5B9F39BC509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05FAAC-3A5C-C7F4-29E2-FA68C5FBEED6}"/>
              </a:ext>
            </a:extLst>
          </p:cNvPr>
          <p:cNvSpPr>
            <a:spLocks noGrp="1"/>
          </p:cNvSpPr>
          <p:nvPr>
            <p:ph idx="1"/>
          </p:nvPr>
        </p:nvSpPr>
        <p:spPr>
          <a:xfrm>
            <a:off x="233861" y="1592005"/>
            <a:ext cx="11724278" cy="4818192"/>
          </a:xfrm>
        </p:spPr>
        <p:txBody>
          <a:bodyPr>
            <a:normAutofit fontScale="92500" lnSpcReduction="10000"/>
          </a:bodyPr>
          <a:lstStyle/>
          <a:p>
            <a:r>
              <a:rPr lang="en-GB" sz="2000" dirty="0">
                <a:hlinkClick r:id="rId2"/>
              </a:rPr>
              <a:t>Transverse impedance and beam stability studies for the muon collider ring</a:t>
            </a:r>
            <a:r>
              <a:rPr lang="en-GB" sz="2000" dirty="0"/>
              <a:t>, </a:t>
            </a:r>
            <a:r>
              <a:rPr lang="en-US" sz="2000" dirty="0"/>
              <a:t>IPAC 23</a:t>
            </a:r>
          </a:p>
          <a:p>
            <a:r>
              <a:rPr lang="en-GB" sz="2000" dirty="0">
                <a:hlinkClick r:id="rId3"/>
              </a:rPr>
              <a:t>Transverse impedance and beam stability studies for the muon collider Rapid Cycling Synchrotrons</a:t>
            </a:r>
            <a:r>
              <a:rPr lang="en-GB" sz="2000" dirty="0"/>
              <a:t>, </a:t>
            </a:r>
            <a:r>
              <a:rPr lang="en-US" sz="2000" dirty="0"/>
              <a:t>IPAC 23</a:t>
            </a:r>
          </a:p>
          <a:p>
            <a:r>
              <a:rPr lang="en-GB" sz="2000" dirty="0">
                <a:hlinkClick r:id="rId4"/>
              </a:rPr>
              <a:t>Transverse Coherent Instability Studies for the High-Energy Part of the Muon Collider Complex</a:t>
            </a:r>
            <a:r>
              <a:rPr lang="en-GB" sz="2000" dirty="0"/>
              <a:t>, HB 2023</a:t>
            </a:r>
          </a:p>
          <a:p>
            <a:r>
              <a:rPr lang="en-GB" sz="2000" dirty="0">
                <a:hlinkClick r:id="rId5"/>
              </a:rPr>
              <a:t>Transverse Collective Effects studies for a Muon Collider</a:t>
            </a:r>
            <a:r>
              <a:rPr lang="en-GB" sz="2000" dirty="0"/>
              <a:t>, ICHEP 2024</a:t>
            </a:r>
          </a:p>
          <a:p>
            <a:r>
              <a:rPr lang="en-GB" sz="2000" dirty="0">
                <a:hlinkClick r:id="rId6"/>
              </a:rPr>
              <a:t>Coherent Beam-Beam effects in a Muon Collider</a:t>
            </a:r>
            <a:r>
              <a:rPr lang="en-GB" sz="2000" dirty="0"/>
              <a:t>, Beam </a:t>
            </a:r>
            <a:r>
              <a:rPr lang="en-GB" sz="2000" dirty="0" err="1"/>
              <a:t>Beam</a:t>
            </a:r>
            <a:r>
              <a:rPr lang="en-GB" sz="2000" dirty="0"/>
              <a:t> workshop 2024</a:t>
            </a:r>
          </a:p>
          <a:p>
            <a:endParaRPr lang="en-US" sz="2000" dirty="0"/>
          </a:p>
          <a:p>
            <a:r>
              <a:rPr lang="en-US" sz="2000" dirty="0">
                <a:hlinkClick r:id="rId7"/>
              </a:rPr>
              <a:t>IMCC and </a:t>
            </a:r>
            <a:r>
              <a:rPr lang="en-US" sz="2000" dirty="0" err="1">
                <a:hlinkClick r:id="rId7"/>
              </a:rPr>
              <a:t>MuCol</a:t>
            </a:r>
            <a:r>
              <a:rPr lang="en-US" sz="2000" dirty="0">
                <a:hlinkClick r:id="rId7"/>
              </a:rPr>
              <a:t> annual meeting 2024</a:t>
            </a:r>
            <a:endParaRPr lang="en-US" sz="2000" dirty="0"/>
          </a:p>
          <a:p>
            <a:r>
              <a:rPr lang="en-US" sz="2000" dirty="0">
                <a:hlinkClick r:id="rId8"/>
              </a:rPr>
              <a:t>IMCC annual meeting 2023</a:t>
            </a:r>
            <a:endParaRPr lang="en-US" sz="2000" dirty="0"/>
          </a:p>
          <a:p>
            <a:r>
              <a:rPr lang="en-US" sz="2000" dirty="0">
                <a:hlinkClick r:id="rId9"/>
              </a:rPr>
              <a:t>IMCC annual meeting 2022</a:t>
            </a:r>
            <a:endParaRPr lang="en-US" sz="2000" dirty="0"/>
          </a:p>
          <a:p>
            <a:endParaRPr lang="en-US" sz="2000" dirty="0"/>
          </a:p>
          <a:p>
            <a:r>
              <a:rPr lang="en-GB" sz="2000" dirty="0">
                <a:hlinkClick r:id="rId10"/>
              </a:rPr>
              <a:t>Interim report for the International Muon Collider Collaboration (IMCC)</a:t>
            </a:r>
            <a:endParaRPr lang="en-GB" sz="2000" dirty="0"/>
          </a:p>
          <a:p>
            <a:r>
              <a:rPr lang="en-GB" sz="2000" dirty="0" err="1">
                <a:hlinkClick r:id="rId11"/>
              </a:rPr>
              <a:t>MuCol</a:t>
            </a:r>
            <a:r>
              <a:rPr lang="en-GB" sz="2000" dirty="0">
                <a:hlinkClick r:id="rId11"/>
              </a:rPr>
              <a:t> Milestone Report 5: Preliminary parameters</a:t>
            </a:r>
            <a:endParaRPr lang="en-GB" sz="2000" dirty="0"/>
          </a:p>
        </p:txBody>
      </p:sp>
      <p:sp>
        <p:nvSpPr>
          <p:cNvPr id="3" name="Footer Placeholder 2">
            <a:extLst>
              <a:ext uri="{FF2B5EF4-FFF2-40B4-BE49-F238E27FC236}">
                <a16:creationId xmlns:a16="http://schemas.microsoft.com/office/drawing/2014/main" id="{60496AB1-95B4-AB62-6D54-7FB4C1E5E590}"/>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442DA8C6-CEB1-D203-EAC6-D800976E0DFB}"/>
              </a:ext>
            </a:extLst>
          </p:cNvPr>
          <p:cNvSpPr>
            <a:spLocks noGrp="1"/>
          </p:cNvSpPr>
          <p:nvPr>
            <p:ph type="sldNum" sz="quarter" idx="12"/>
          </p:nvPr>
        </p:nvSpPr>
        <p:spPr/>
        <p:txBody>
          <a:bodyPr/>
          <a:lstStyle/>
          <a:p>
            <a:fld id="{005C7FBA-D4E9-46CA-9321-3ADA2E368FCD}" type="slidenum">
              <a:rPr lang="en-GB" smtClean="0"/>
              <a:pPr/>
              <a:t>27</a:t>
            </a:fld>
            <a:endParaRPr lang="en-GB"/>
          </a:p>
        </p:txBody>
      </p:sp>
      <p:sp>
        <p:nvSpPr>
          <p:cNvPr id="5" name="Title 4">
            <a:extLst>
              <a:ext uri="{FF2B5EF4-FFF2-40B4-BE49-F238E27FC236}">
                <a16:creationId xmlns:a16="http://schemas.microsoft.com/office/drawing/2014/main" id="{E6B84C04-0A55-7637-59FE-FE7999669E3A}"/>
              </a:ext>
            </a:extLst>
          </p:cNvPr>
          <p:cNvSpPr>
            <a:spLocks noGrp="1"/>
          </p:cNvSpPr>
          <p:nvPr>
            <p:ph type="title"/>
          </p:nvPr>
        </p:nvSpPr>
        <p:spPr/>
        <p:txBody>
          <a:bodyPr/>
          <a:lstStyle/>
          <a:p>
            <a:r>
              <a:rPr lang="en-US" dirty="0"/>
              <a:t>References</a:t>
            </a:r>
            <a:endParaRPr lang="en-GB" dirty="0"/>
          </a:p>
        </p:txBody>
      </p:sp>
      <p:sp>
        <p:nvSpPr>
          <p:cNvPr id="6" name="Date Placeholder 5">
            <a:extLst>
              <a:ext uri="{FF2B5EF4-FFF2-40B4-BE49-F238E27FC236}">
                <a16:creationId xmlns:a16="http://schemas.microsoft.com/office/drawing/2014/main" id="{83CB7FD9-B634-B157-B267-31513AC04796}"/>
              </a:ext>
            </a:extLst>
          </p:cNvPr>
          <p:cNvSpPr>
            <a:spLocks noGrp="1"/>
          </p:cNvSpPr>
          <p:nvPr>
            <p:ph type="dt" sz="half" idx="2"/>
          </p:nvPr>
        </p:nvSpPr>
        <p:spPr/>
        <p:txBody>
          <a:bodyPr/>
          <a:lstStyle/>
          <a:p>
            <a:r>
              <a:rPr lang="en-US"/>
              <a:t>07/05/2025</a:t>
            </a:r>
            <a:endParaRPr lang="en-GB" dirty="0"/>
          </a:p>
        </p:txBody>
      </p:sp>
    </p:spTree>
    <p:extLst>
      <p:ext uri="{BB962C8B-B14F-4D97-AF65-F5344CB8AC3E}">
        <p14:creationId xmlns:p14="http://schemas.microsoft.com/office/powerpoint/2010/main" val="4012458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0B633-36CA-2F80-CB3D-17ACE2FF245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0F0CC4-064B-6959-DCBF-2FDCCC6FDB67}"/>
              </a:ext>
            </a:extLst>
          </p:cNvPr>
          <p:cNvSpPr>
            <a:spLocks noGrp="1"/>
          </p:cNvSpPr>
          <p:nvPr>
            <p:ph idx="1"/>
          </p:nvPr>
        </p:nvSpPr>
        <p:spPr>
          <a:xfrm>
            <a:off x="233861" y="1775404"/>
            <a:ext cx="11579920" cy="4485232"/>
          </a:xfrm>
        </p:spPr>
        <p:txBody>
          <a:bodyPr>
            <a:normAutofit/>
          </a:bodyPr>
          <a:lstStyle/>
          <a:p>
            <a:r>
              <a:rPr lang="en-GB" dirty="0"/>
              <a:t>5 GeV proton driver option design based </a:t>
            </a:r>
            <a:br>
              <a:rPr lang="en-GB" dirty="0"/>
            </a:br>
            <a:r>
              <a:rPr lang="en-GB" dirty="0"/>
              <a:t>on </a:t>
            </a:r>
            <a:r>
              <a:rPr lang="en-GB" dirty="0" err="1"/>
              <a:t>NuFact</a:t>
            </a:r>
            <a:r>
              <a:rPr lang="en-GB" dirty="0"/>
              <a:t>. W</a:t>
            </a:r>
            <a:r>
              <a:rPr lang="en-US" dirty="0" err="1"/>
              <a:t>ith</a:t>
            </a:r>
            <a:r>
              <a:rPr lang="en-US" dirty="0"/>
              <a:t> </a:t>
            </a:r>
            <a:r>
              <a:rPr lang="el-GR" dirty="0"/>
              <a:t>Δ</a:t>
            </a:r>
            <a:r>
              <a:rPr lang="en-US" dirty="0" err="1"/>
              <a:t>Q</a:t>
            </a:r>
            <a:r>
              <a:rPr lang="en-US" baseline="-25000" dirty="0" err="1"/>
              <a:t>SC,y</a:t>
            </a:r>
            <a:r>
              <a:rPr lang="en-US" dirty="0"/>
              <a:t> ~ 0.1 and Q</a:t>
            </a:r>
            <a:r>
              <a:rPr lang="en-US" baseline="-25000" dirty="0"/>
              <a:t>s</a:t>
            </a:r>
            <a:r>
              <a:rPr lang="en-US" dirty="0"/>
              <a:t>~ 1/100 </a:t>
            </a:r>
            <a:br>
              <a:rPr lang="en-US" dirty="0"/>
            </a:br>
            <a:r>
              <a:rPr lang="en-US" dirty="0">
                <a:sym typeface="Wingdings" panose="05000000000000000000" pitchFamily="2" charset="2"/>
              </a:rPr>
              <a:t></a:t>
            </a:r>
            <a:r>
              <a:rPr lang="en-US" dirty="0"/>
              <a:t> </a:t>
            </a:r>
            <a:r>
              <a:rPr lang="el-GR" b="1" dirty="0"/>
              <a:t>Δ</a:t>
            </a:r>
            <a:r>
              <a:rPr lang="en-US" b="1" dirty="0" err="1"/>
              <a:t>Q</a:t>
            </a:r>
            <a:r>
              <a:rPr lang="en-US" b="1" baseline="-25000" dirty="0" err="1"/>
              <a:t>SC,y</a:t>
            </a:r>
            <a:r>
              <a:rPr lang="en-US" b="1" dirty="0"/>
              <a:t>/Q</a:t>
            </a:r>
            <a:r>
              <a:rPr lang="en-US" b="1" baseline="-25000" dirty="0"/>
              <a:t>s</a:t>
            </a:r>
            <a:r>
              <a:rPr lang="en-US" b="1" dirty="0"/>
              <a:t> ~ 10</a:t>
            </a:r>
            <a:endParaRPr lang="en-GB" dirty="0"/>
          </a:p>
          <a:p>
            <a:r>
              <a:rPr lang="en-US" b="1" dirty="0"/>
              <a:t>CERN SPS</a:t>
            </a:r>
            <a:r>
              <a:rPr lang="en-US" dirty="0"/>
              <a:t>: </a:t>
            </a:r>
            <a:r>
              <a:rPr lang="el-GR" dirty="0"/>
              <a:t>Δ</a:t>
            </a:r>
            <a:r>
              <a:rPr lang="en-US" dirty="0" err="1"/>
              <a:t>Q</a:t>
            </a:r>
            <a:r>
              <a:rPr lang="en-US" baseline="-25000" dirty="0" err="1"/>
              <a:t>SC,y</a:t>
            </a:r>
            <a:r>
              <a:rPr lang="en-US" dirty="0"/>
              <a:t> ~ 0.2 and Q</a:t>
            </a:r>
            <a:r>
              <a:rPr lang="en-US" baseline="-25000" dirty="0"/>
              <a:t>s</a:t>
            </a:r>
            <a:r>
              <a:rPr lang="en-US" dirty="0"/>
              <a:t>~ 1/66</a:t>
            </a:r>
            <a:br>
              <a:rPr lang="en-US" dirty="0"/>
            </a:br>
            <a:r>
              <a:rPr lang="en-US" dirty="0">
                <a:sym typeface="Wingdings" panose="05000000000000000000" pitchFamily="2" charset="2"/>
              </a:rPr>
              <a:t> </a:t>
            </a:r>
            <a:r>
              <a:rPr lang="el-GR" b="1" dirty="0"/>
              <a:t>Δ</a:t>
            </a:r>
            <a:r>
              <a:rPr lang="en-US" b="1" dirty="0" err="1"/>
              <a:t>Q</a:t>
            </a:r>
            <a:r>
              <a:rPr lang="en-US" b="1" baseline="-25000" dirty="0" err="1"/>
              <a:t>SC,y</a:t>
            </a:r>
            <a:r>
              <a:rPr lang="en-US" b="1" dirty="0"/>
              <a:t>/Q</a:t>
            </a:r>
            <a:r>
              <a:rPr lang="en-US" b="1" baseline="-25000" dirty="0"/>
              <a:t>s</a:t>
            </a:r>
            <a:r>
              <a:rPr lang="en-US" b="1" dirty="0"/>
              <a:t> ~ 13</a:t>
            </a:r>
          </a:p>
          <a:p>
            <a:endParaRPr lang="en-US" b="1" dirty="0"/>
          </a:p>
          <a:p>
            <a:r>
              <a:rPr lang="en-US" dirty="0"/>
              <a:t>Combined effect of space charge and impedance have been discussed extensively for SPS</a:t>
            </a:r>
          </a:p>
          <a:p>
            <a:pPr lvl="1"/>
            <a:r>
              <a:rPr lang="en-US" dirty="0"/>
              <a:t>See for example </a:t>
            </a:r>
            <a:r>
              <a:rPr lang="en-US" dirty="0">
                <a:hlinkClick r:id="rId3"/>
              </a:rPr>
              <a:t>X. </a:t>
            </a:r>
            <a:r>
              <a:rPr lang="en-US" dirty="0" err="1">
                <a:hlinkClick r:id="rId3"/>
              </a:rPr>
              <a:t>Buffat</a:t>
            </a:r>
            <a:r>
              <a:rPr lang="en-US" dirty="0">
                <a:hlinkClick r:id="rId3"/>
              </a:rPr>
              <a:t>, “SPS TMCI </a:t>
            </a:r>
            <a:r>
              <a:rPr lang="en-US" dirty="0" err="1">
                <a:hlinkClick r:id="rId3"/>
              </a:rPr>
              <a:t>withspace</a:t>
            </a:r>
            <a:r>
              <a:rPr lang="en-US" dirty="0">
                <a:hlinkClick r:id="rId3"/>
              </a:rPr>
              <a:t> charge, an update”</a:t>
            </a:r>
            <a:endParaRPr lang="en-US" dirty="0"/>
          </a:p>
          <a:p>
            <a:r>
              <a:rPr lang="en-US" dirty="0"/>
              <a:t>This presentation will not show results specific to the Muon Collider, but can be a pointer to effects that will need to be investigated</a:t>
            </a:r>
          </a:p>
          <a:p>
            <a:endParaRPr lang="en-US" dirty="0"/>
          </a:p>
          <a:p>
            <a:endParaRPr lang="en-US" dirty="0"/>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8A9E7F62-4791-9032-BDAD-442C9CE08D98}"/>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FDF3180E-0EDB-2D59-3E3F-241814058D62}"/>
              </a:ext>
            </a:extLst>
          </p:cNvPr>
          <p:cNvSpPr>
            <a:spLocks noGrp="1"/>
          </p:cNvSpPr>
          <p:nvPr>
            <p:ph type="sldNum" sz="quarter" idx="12"/>
          </p:nvPr>
        </p:nvSpPr>
        <p:spPr/>
        <p:txBody>
          <a:bodyPr/>
          <a:lstStyle/>
          <a:p>
            <a:fld id="{005C7FBA-D4E9-46CA-9321-3ADA2E368FCD}" type="slidenum">
              <a:rPr lang="en-GB" smtClean="0"/>
              <a:pPr/>
              <a:t>3</a:t>
            </a:fld>
            <a:endParaRPr lang="en-GB"/>
          </a:p>
        </p:txBody>
      </p:sp>
      <p:sp>
        <p:nvSpPr>
          <p:cNvPr id="5" name="Title 4">
            <a:extLst>
              <a:ext uri="{FF2B5EF4-FFF2-40B4-BE49-F238E27FC236}">
                <a16:creationId xmlns:a16="http://schemas.microsoft.com/office/drawing/2014/main" id="{90B834E8-8DEC-B219-BE6A-38266B38A2BF}"/>
              </a:ext>
            </a:extLst>
          </p:cNvPr>
          <p:cNvSpPr>
            <a:spLocks noGrp="1"/>
          </p:cNvSpPr>
          <p:nvPr>
            <p:ph type="title"/>
          </p:nvPr>
        </p:nvSpPr>
        <p:spPr/>
        <p:txBody>
          <a:bodyPr/>
          <a:lstStyle/>
          <a:p>
            <a:r>
              <a:rPr lang="en-US" sz="3600" b="0" strike="noStrike" spc="-1" dirty="0">
                <a:latin typeface="Fira Sans Condensed Medium" panose="020B0603050000020004" pitchFamily="34" charset="0"/>
              </a:rPr>
              <a:t>Space charge in the Muon Collider complex</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CE6D99F8-EC70-B931-B27B-DAF02986D491}"/>
              </a:ext>
            </a:extLst>
          </p:cNvPr>
          <p:cNvSpPr>
            <a:spLocks noGrp="1"/>
          </p:cNvSpPr>
          <p:nvPr>
            <p:ph type="dt" sz="half" idx="2"/>
          </p:nvPr>
        </p:nvSpPr>
        <p:spPr/>
        <p:txBody>
          <a:bodyPr/>
          <a:lstStyle/>
          <a:p>
            <a:r>
              <a:rPr lang="en-US"/>
              <a:t>07/05/2025</a:t>
            </a:r>
            <a:endParaRPr lang="en-GB" dirty="0"/>
          </a:p>
        </p:txBody>
      </p:sp>
      <p:pic>
        <p:nvPicPr>
          <p:cNvPr id="10" name="Picture 9" descr="A black text on a white background&#10;&#10;AI-generated content may be incorrect.">
            <a:extLst>
              <a:ext uri="{FF2B5EF4-FFF2-40B4-BE49-F238E27FC236}">
                <a16:creationId xmlns:a16="http://schemas.microsoft.com/office/drawing/2014/main" id="{D6907E99-D89F-8192-DBF2-27EC6A41F1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3804" y="2126483"/>
            <a:ext cx="5249008" cy="1614713"/>
          </a:xfrm>
          <a:prstGeom prst="rect">
            <a:avLst/>
          </a:prstGeom>
          <a:ln>
            <a:solidFill>
              <a:schemeClr val="tx1"/>
            </a:solidFill>
          </a:ln>
        </p:spPr>
      </p:pic>
      <p:sp>
        <p:nvSpPr>
          <p:cNvPr id="11" name="TextBox 10">
            <a:extLst>
              <a:ext uri="{FF2B5EF4-FFF2-40B4-BE49-F238E27FC236}">
                <a16:creationId xmlns:a16="http://schemas.microsoft.com/office/drawing/2014/main" id="{3112D087-C8CC-CD72-5F15-8D5E36356F21}"/>
              </a:ext>
            </a:extLst>
          </p:cNvPr>
          <p:cNvSpPr txBox="1"/>
          <p:nvPr/>
        </p:nvSpPr>
        <p:spPr>
          <a:xfrm>
            <a:off x="8118911" y="3687668"/>
            <a:ext cx="2622834" cy="307777"/>
          </a:xfrm>
          <a:prstGeom prst="rect">
            <a:avLst/>
          </a:prstGeom>
          <a:solidFill>
            <a:schemeClr val="bg1"/>
          </a:solidFill>
          <a:ln>
            <a:solidFill>
              <a:schemeClr val="tx1"/>
            </a:solidFill>
          </a:ln>
        </p:spPr>
        <p:txBody>
          <a:bodyPr wrap="none" rtlCol="0">
            <a:spAutoFit/>
          </a:bodyPr>
          <a:lstStyle/>
          <a:p>
            <a:r>
              <a:rPr lang="en-US" sz="1400" dirty="0">
                <a:latin typeface="Fira Sans" panose="020B0503050000020004" pitchFamily="34" charset="0"/>
                <a:hlinkClick r:id="rId5"/>
              </a:rPr>
              <a:t>From M. </a:t>
            </a:r>
            <a:r>
              <a:rPr lang="en-US" sz="1400" dirty="0" err="1">
                <a:latin typeface="Fira Sans" panose="020B0503050000020004" pitchFamily="34" charset="0"/>
                <a:hlinkClick r:id="rId5"/>
              </a:rPr>
              <a:t>Aiba</a:t>
            </a:r>
            <a:r>
              <a:rPr lang="en-US" sz="1400" dirty="0">
                <a:latin typeface="Fira Sans" panose="020B0503050000020004" pitchFamily="34" charset="0"/>
                <a:hlinkClick r:id="rId5"/>
              </a:rPr>
              <a:t> NUFACT note 151</a:t>
            </a:r>
            <a:endParaRPr lang="en-GB" sz="1400" dirty="0">
              <a:latin typeface="Fira Sans" panose="020B0503050000020004" pitchFamily="34" charset="0"/>
            </a:endParaRPr>
          </a:p>
        </p:txBody>
      </p:sp>
    </p:spTree>
    <p:extLst>
      <p:ext uri="{BB962C8B-B14F-4D97-AF65-F5344CB8AC3E}">
        <p14:creationId xmlns:p14="http://schemas.microsoft.com/office/powerpoint/2010/main" val="1842741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8D55E3-3D72-DC20-B07F-BBC1A0AB7FD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A7630E-FF08-3617-0A0D-E22028D68D96}"/>
              </a:ext>
            </a:extLst>
          </p:cNvPr>
          <p:cNvSpPr>
            <a:spLocks noGrp="1"/>
          </p:cNvSpPr>
          <p:nvPr>
            <p:ph idx="1"/>
          </p:nvPr>
        </p:nvSpPr>
        <p:spPr>
          <a:xfrm>
            <a:off x="233861" y="1460069"/>
            <a:ext cx="11517872" cy="4762628"/>
          </a:xfrm>
        </p:spPr>
        <p:txBody>
          <a:bodyPr>
            <a:normAutofit/>
          </a:bodyPr>
          <a:lstStyle/>
          <a:p>
            <a:r>
              <a:rPr lang="en-US" dirty="0"/>
              <a:t>This presentation follows the same structure as the by E. M</a:t>
            </a:r>
            <a:r>
              <a:rPr lang="en-GB" sz="2400" dirty="0">
                <a:latin typeface="Fira Sans" panose="020B0503050000020004" pitchFamily="34" charset="0"/>
              </a:rPr>
              <a:t>é</a:t>
            </a:r>
            <a:r>
              <a:rPr lang="en-US" dirty="0" err="1"/>
              <a:t>tral</a:t>
            </a:r>
            <a:br>
              <a:rPr lang="en-US" dirty="0"/>
            </a:br>
            <a:r>
              <a:rPr lang="en-US" dirty="0"/>
              <a:t>at </a:t>
            </a:r>
            <a:r>
              <a:rPr lang="en-US" dirty="0">
                <a:hlinkClick r:id="rId3"/>
              </a:rPr>
              <a:t>CEI meeting 03/04/2025</a:t>
            </a:r>
            <a:endParaRPr lang="en-US" dirty="0"/>
          </a:p>
          <a:p>
            <a:endParaRPr lang="en-US" dirty="0"/>
          </a:p>
          <a:p>
            <a:endParaRPr lang="en-US" dirty="0"/>
          </a:p>
          <a:p>
            <a:endParaRPr lang="en-US" dirty="0"/>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463B0CB0-452C-B462-D0AD-EEB4EF7841C1}"/>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90C781DD-C504-F16D-C2EC-BB04F6B6C4D2}"/>
              </a:ext>
            </a:extLst>
          </p:cNvPr>
          <p:cNvSpPr>
            <a:spLocks noGrp="1"/>
          </p:cNvSpPr>
          <p:nvPr>
            <p:ph type="sldNum" sz="quarter" idx="12"/>
          </p:nvPr>
        </p:nvSpPr>
        <p:spPr/>
        <p:txBody>
          <a:bodyPr/>
          <a:lstStyle/>
          <a:p>
            <a:fld id="{005C7FBA-D4E9-46CA-9321-3ADA2E368FCD}" type="slidenum">
              <a:rPr lang="en-GB" smtClean="0"/>
              <a:pPr/>
              <a:t>4</a:t>
            </a:fld>
            <a:endParaRPr lang="en-GB"/>
          </a:p>
        </p:txBody>
      </p:sp>
      <p:sp>
        <p:nvSpPr>
          <p:cNvPr id="5" name="Title 4">
            <a:extLst>
              <a:ext uri="{FF2B5EF4-FFF2-40B4-BE49-F238E27FC236}">
                <a16:creationId xmlns:a16="http://schemas.microsoft.com/office/drawing/2014/main" id="{42BF6839-419B-C8A0-A0ED-BB3232650503}"/>
              </a:ext>
            </a:extLst>
          </p:cNvPr>
          <p:cNvSpPr>
            <a:spLocks noGrp="1"/>
          </p:cNvSpPr>
          <p:nvPr>
            <p:ph type="title"/>
          </p:nvPr>
        </p:nvSpPr>
        <p:spPr/>
        <p:txBody>
          <a:bodyPr/>
          <a:lstStyle/>
          <a:p>
            <a:r>
              <a:rPr lang="en-US" sz="3600" b="0" strike="noStrike" spc="-1" dirty="0">
                <a:latin typeface="Fira Sans Condensed Medium" panose="020B0603050000020004" pitchFamily="34" charset="0"/>
              </a:rPr>
              <a:t>M. Blaskiewicz 1998 article</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49BB7A05-6C17-58CE-F180-AD38A92ABF4B}"/>
              </a:ext>
            </a:extLst>
          </p:cNvPr>
          <p:cNvSpPr>
            <a:spLocks noGrp="1"/>
          </p:cNvSpPr>
          <p:nvPr>
            <p:ph type="dt" sz="half" idx="2"/>
          </p:nvPr>
        </p:nvSpPr>
        <p:spPr/>
        <p:txBody>
          <a:bodyPr/>
          <a:lstStyle/>
          <a:p>
            <a:r>
              <a:rPr lang="en-US"/>
              <a:t>07/05/2025</a:t>
            </a:r>
            <a:endParaRPr lang="en-GB" dirty="0"/>
          </a:p>
        </p:txBody>
      </p:sp>
      <p:pic>
        <p:nvPicPr>
          <p:cNvPr id="8" name="Picture 7" descr="A screenshot of a document&#10;&#10;AI-generated content may be incorrect.">
            <a:hlinkClick r:id="rId4"/>
            <a:extLst>
              <a:ext uri="{FF2B5EF4-FFF2-40B4-BE49-F238E27FC236}">
                <a16:creationId xmlns:a16="http://schemas.microsoft.com/office/drawing/2014/main" id="{3B534A44-8E4A-A2E7-26E3-EE4C41DD46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17531" y="2886137"/>
            <a:ext cx="8950532" cy="3470294"/>
          </a:xfrm>
          <a:prstGeom prst="rect">
            <a:avLst/>
          </a:prstGeom>
          <a:ln w="12700">
            <a:solidFill>
              <a:schemeClr val="tx1"/>
            </a:solidFill>
          </a:ln>
        </p:spPr>
      </p:pic>
      <p:cxnSp>
        <p:nvCxnSpPr>
          <p:cNvPr id="10" name="Straight Connector 9">
            <a:extLst>
              <a:ext uri="{FF2B5EF4-FFF2-40B4-BE49-F238E27FC236}">
                <a16:creationId xmlns:a16="http://schemas.microsoft.com/office/drawing/2014/main" id="{10B97877-C15A-2BCA-5929-38906CAF2EB7}"/>
              </a:ext>
            </a:extLst>
          </p:cNvPr>
          <p:cNvCxnSpPr/>
          <p:nvPr/>
        </p:nvCxnSpPr>
        <p:spPr>
          <a:xfrm>
            <a:off x="6753013" y="4836160"/>
            <a:ext cx="2147147"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1" name="Straight Connector 10">
            <a:extLst>
              <a:ext uri="{FF2B5EF4-FFF2-40B4-BE49-F238E27FC236}">
                <a16:creationId xmlns:a16="http://schemas.microsoft.com/office/drawing/2014/main" id="{FD590574-FBE4-0D22-7A5B-73908AE8CED6}"/>
              </a:ext>
            </a:extLst>
          </p:cNvPr>
          <p:cNvCxnSpPr>
            <a:cxnSpLocks/>
          </p:cNvCxnSpPr>
          <p:nvPr/>
        </p:nvCxnSpPr>
        <p:spPr>
          <a:xfrm>
            <a:off x="3037840" y="4995334"/>
            <a:ext cx="5862320"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3" name="Straight Connector 12">
            <a:extLst>
              <a:ext uri="{FF2B5EF4-FFF2-40B4-BE49-F238E27FC236}">
                <a16:creationId xmlns:a16="http://schemas.microsoft.com/office/drawing/2014/main" id="{7FBC775B-D138-098F-472D-CE6BE138874A}"/>
              </a:ext>
            </a:extLst>
          </p:cNvPr>
          <p:cNvCxnSpPr>
            <a:cxnSpLocks/>
          </p:cNvCxnSpPr>
          <p:nvPr/>
        </p:nvCxnSpPr>
        <p:spPr>
          <a:xfrm>
            <a:off x="7034107" y="5164667"/>
            <a:ext cx="1866053"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FAF3F638-01B5-1999-2E16-48F3F83DF272}"/>
              </a:ext>
            </a:extLst>
          </p:cNvPr>
          <p:cNvCxnSpPr>
            <a:cxnSpLocks/>
          </p:cNvCxnSpPr>
          <p:nvPr/>
        </p:nvCxnSpPr>
        <p:spPr>
          <a:xfrm>
            <a:off x="3034454" y="5337387"/>
            <a:ext cx="1083733" cy="0"/>
          </a:xfrm>
          <a:prstGeom prst="line">
            <a:avLst/>
          </a:prstGeom>
          <a:ln w="1905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995091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15BD7B-3B1A-79A1-9F3B-AE5CCE4E54B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EC233BF-C055-FFEC-A549-9077144D0D31}"/>
              </a:ext>
            </a:extLst>
          </p:cNvPr>
          <p:cNvSpPr>
            <a:spLocks noGrp="1"/>
          </p:cNvSpPr>
          <p:nvPr>
            <p:ph idx="1"/>
          </p:nvPr>
        </p:nvSpPr>
        <p:spPr>
          <a:xfrm>
            <a:off x="233861" y="1460069"/>
            <a:ext cx="11517872" cy="4762628"/>
          </a:xfrm>
        </p:spPr>
        <p:txBody>
          <a:bodyPr>
            <a:normAutofit/>
          </a:bodyPr>
          <a:lstStyle/>
          <a:p>
            <a:r>
              <a:rPr lang="en-US" sz="2400" strike="noStrike" spc="-1" dirty="0"/>
              <a:t>M</a:t>
            </a:r>
            <a:r>
              <a:rPr lang="en-US" spc="-1" dirty="0"/>
              <a:t>ike</a:t>
            </a:r>
            <a:r>
              <a:rPr lang="en-US" sz="2400" strike="noStrike" spc="-1" dirty="0"/>
              <a:t> Blaskiewicz in a 1998 article showed three methods to study fast head-tail instabilities with space-charge</a:t>
            </a:r>
          </a:p>
          <a:p>
            <a:pPr lvl="1"/>
            <a:endParaRPr lang="en-GB" dirty="0"/>
          </a:p>
        </p:txBody>
      </p:sp>
      <p:sp>
        <p:nvSpPr>
          <p:cNvPr id="3" name="Footer Placeholder 2">
            <a:extLst>
              <a:ext uri="{FF2B5EF4-FFF2-40B4-BE49-F238E27FC236}">
                <a16:creationId xmlns:a16="http://schemas.microsoft.com/office/drawing/2014/main" id="{CD51CA8B-6A8C-0FFF-0670-5BB0C76D3079}"/>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1F482B26-7491-F04A-92B9-62D2C5E4AB86}"/>
              </a:ext>
            </a:extLst>
          </p:cNvPr>
          <p:cNvSpPr>
            <a:spLocks noGrp="1"/>
          </p:cNvSpPr>
          <p:nvPr>
            <p:ph type="sldNum" sz="quarter" idx="12"/>
          </p:nvPr>
        </p:nvSpPr>
        <p:spPr/>
        <p:txBody>
          <a:bodyPr/>
          <a:lstStyle/>
          <a:p>
            <a:fld id="{005C7FBA-D4E9-46CA-9321-3ADA2E368FCD}" type="slidenum">
              <a:rPr lang="en-GB" smtClean="0"/>
              <a:pPr/>
              <a:t>5</a:t>
            </a:fld>
            <a:endParaRPr lang="en-GB"/>
          </a:p>
        </p:txBody>
      </p:sp>
      <p:sp>
        <p:nvSpPr>
          <p:cNvPr id="5" name="Title 4">
            <a:extLst>
              <a:ext uri="{FF2B5EF4-FFF2-40B4-BE49-F238E27FC236}">
                <a16:creationId xmlns:a16="http://schemas.microsoft.com/office/drawing/2014/main" id="{D000D651-D71D-6433-BF72-DC59D4C81BE6}"/>
              </a:ext>
            </a:extLst>
          </p:cNvPr>
          <p:cNvSpPr>
            <a:spLocks noGrp="1"/>
          </p:cNvSpPr>
          <p:nvPr>
            <p:ph type="title"/>
          </p:nvPr>
        </p:nvSpPr>
        <p:spPr/>
        <p:txBody>
          <a:bodyPr/>
          <a:lstStyle/>
          <a:p>
            <a:r>
              <a:rPr lang="en-US" sz="3600" b="0" strike="noStrike" spc="-1" dirty="0">
                <a:latin typeface="Fira Sans Condensed Medium" panose="020B0603050000020004" pitchFamily="34" charset="0"/>
              </a:rPr>
              <a:t>M. Blaskiewicz 1998 article</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EE75BCE9-5AD3-7790-16D2-3D2CC0C6693F}"/>
              </a:ext>
            </a:extLst>
          </p:cNvPr>
          <p:cNvSpPr>
            <a:spLocks noGrp="1"/>
          </p:cNvSpPr>
          <p:nvPr>
            <p:ph type="dt" sz="half" idx="2"/>
          </p:nvPr>
        </p:nvSpPr>
        <p:spPr/>
        <p:txBody>
          <a:bodyPr/>
          <a:lstStyle/>
          <a:p>
            <a:r>
              <a:rPr lang="en-US"/>
              <a:t>07/05/2025</a:t>
            </a:r>
            <a:endParaRPr lang="en-GB" dirty="0"/>
          </a:p>
        </p:txBody>
      </p:sp>
      <p:pic>
        <p:nvPicPr>
          <p:cNvPr id="8" name="Picture 7" descr="A screenshot of a document&#10;&#10;AI-generated content may be incorrect.">
            <a:hlinkClick r:id="rId3"/>
            <a:extLst>
              <a:ext uri="{FF2B5EF4-FFF2-40B4-BE49-F238E27FC236}">
                <a16:creationId xmlns:a16="http://schemas.microsoft.com/office/drawing/2014/main" id="{C5233207-7AF9-FC8C-F4D7-ED4AF2E750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7531" y="2886137"/>
            <a:ext cx="8950532" cy="3470294"/>
          </a:xfrm>
          <a:prstGeom prst="rect">
            <a:avLst/>
          </a:prstGeom>
          <a:ln w="12700">
            <a:solidFill>
              <a:schemeClr val="tx1"/>
            </a:solidFill>
          </a:ln>
        </p:spPr>
      </p:pic>
      <p:cxnSp>
        <p:nvCxnSpPr>
          <p:cNvPr id="11" name="Straight Connector 10">
            <a:extLst>
              <a:ext uri="{FF2B5EF4-FFF2-40B4-BE49-F238E27FC236}">
                <a16:creationId xmlns:a16="http://schemas.microsoft.com/office/drawing/2014/main" id="{A8FF6CD8-21A1-11C3-7652-31CF2CC8EB91}"/>
              </a:ext>
            </a:extLst>
          </p:cNvPr>
          <p:cNvCxnSpPr>
            <a:cxnSpLocks/>
          </p:cNvCxnSpPr>
          <p:nvPr/>
        </p:nvCxnSpPr>
        <p:spPr>
          <a:xfrm>
            <a:off x="7034107" y="5164667"/>
            <a:ext cx="1866053"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C4C2DFE7-D972-9E7F-CDD2-8522DE3CE65B}"/>
              </a:ext>
            </a:extLst>
          </p:cNvPr>
          <p:cNvCxnSpPr>
            <a:cxnSpLocks/>
          </p:cNvCxnSpPr>
          <p:nvPr/>
        </p:nvCxnSpPr>
        <p:spPr>
          <a:xfrm>
            <a:off x="3034454" y="5337387"/>
            <a:ext cx="1083733"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3" name="Straight Connector 12">
            <a:extLst>
              <a:ext uri="{FF2B5EF4-FFF2-40B4-BE49-F238E27FC236}">
                <a16:creationId xmlns:a16="http://schemas.microsoft.com/office/drawing/2014/main" id="{A5CAB162-B782-7318-D4B3-3EAF54255917}"/>
              </a:ext>
            </a:extLst>
          </p:cNvPr>
          <p:cNvCxnSpPr/>
          <p:nvPr/>
        </p:nvCxnSpPr>
        <p:spPr>
          <a:xfrm>
            <a:off x="6753013" y="4836160"/>
            <a:ext cx="2147147"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49875897-25EF-88BF-A31D-CD60FAFC0216}"/>
              </a:ext>
            </a:extLst>
          </p:cNvPr>
          <p:cNvCxnSpPr>
            <a:cxnSpLocks/>
          </p:cNvCxnSpPr>
          <p:nvPr/>
        </p:nvCxnSpPr>
        <p:spPr>
          <a:xfrm>
            <a:off x="3037840" y="4995334"/>
            <a:ext cx="5862320" cy="0"/>
          </a:xfrm>
          <a:prstGeom prst="line">
            <a:avLst/>
          </a:prstGeom>
          <a:ln w="1905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300392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835F-C815-D913-E8A7-367E884C8A0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311F42B-DAA3-D0C5-F597-D09B89C03F9B}"/>
              </a:ext>
            </a:extLst>
          </p:cNvPr>
          <p:cNvSpPr>
            <a:spLocks noGrp="1"/>
          </p:cNvSpPr>
          <p:nvPr>
            <p:ph idx="1"/>
          </p:nvPr>
        </p:nvSpPr>
        <p:spPr>
          <a:xfrm>
            <a:off x="233861" y="1460069"/>
            <a:ext cx="11517872" cy="4762628"/>
          </a:xfrm>
        </p:spPr>
        <p:txBody>
          <a:bodyPr>
            <a:normAutofit/>
          </a:bodyPr>
          <a:lstStyle/>
          <a:p>
            <a:r>
              <a:rPr lang="en-US" sz="2400" strike="noStrike" spc="-1" dirty="0"/>
              <a:t>M</a:t>
            </a:r>
            <a:r>
              <a:rPr lang="en-US" spc="-1" dirty="0"/>
              <a:t>ike</a:t>
            </a:r>
            <a:r>
              <a:rPr lang="en-US" sz="2400" strike="noStrike" spc="-1" dirty="0"/>
              <a:t> Blaskiewicz in a 1998 article showed three methods to study fast head-tail instabilities with space-charge</a:t>
            </a:r>
          </a:p>
          <a:p>
            <a:pPr lvl="1"/>
            <a:r>
              <a:rPr lang="en-US" spc="-1" dirty="0"/>
              <a:t>Analytical, numerical and a simplified model</a:t>
            </a:r>
            <a:endParaRPr lang="en-US" strike="noStrike" spc="-1" dirty="0"/>
          </a:p>
          <a:p>
            <a:pPr lvl="1"/>
            <a:endParaRPr lang="en-GB" dirty="0"/>
          </a:p>
        </p:txBody>
      </p:sp>
      <p:sp>
        <p:nvSpPr>
          <p:cNvPr id="3" name="Footer Placeholder 2">
            <a:extLst>
              <a:ext uri="{FF2B5EF4-FFF2-40B4-BE49-F238E27FC236}">
                <a16:creationId xmlns:a16="http://schemas.microsoft.com/office/drawing/2014/main" id="{C4B07412-B871-FF8F-BBBF-9258D4467E38}"/>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27EE3BF4-F912-9956-96DC-8D6FCEDDF7CF}"/>
              </a:ext>
            </a:extLst>
          </p:cNvPr>
          <p:cNvSpPr>
            <a:spLocks noGrp="1"/>
          </p:cNvSpPr>
          <p:nvPr>
            <p:ph type="sldNum" sz="quarter" idx="12"/>
          </p:nvPr>
        </p:nvSpPr>
        <p:spPr/>
        <p:txBody>
          <a:bodyPr/>
          <a:lstStyle/>
          <a:p>
            <a:fld id="{005C7FBA-D4E9-46CA-9321-3ADA2E368FCD}" type="slidenum">
              <a:rPr lang="en-GB" smtClean="0"/>
              <a:pPr/>
              <a:t>6</a:t>
            </a:fld>
            <a:endParaRPr lang="en-GB"/>
          </a:p>
        </p:txBody>
      </p:sp>
      <p:sp>
        <p:nvSpPr>
          <p:cNvPr id="5" name="Title 4">
            <a:extLst>
              <a:ext uri="{FF2B5EF4-FFF2-40B4-BE49-F238E27FC236}">
                <a16:creationId xmlns:a16="http://schemas.microsoft.com/office/drawing/2014/main" id="{3E6E3AA1-0D82-76AC-E9F6-55334D6669AB}"/>
              </a:ext>
            </a:extLst>
          </p:cNvPr>
          <p:cNvSpPr>
            <a:spLocks noGrp="1"/>
          </p:cNvSpPr>
          <p:nvPr>
            <p:ph type="title"/>
          </p:nvPr>
        </p:nvSpPr>
        <p:spPr/>
        <p:txBody>
          <a:bodyPr/>
          <a:lstStyle/>
          <a:p>
            <a:r>
              <a:rPr lang="en-US" sz="3600" b="0" strike="noStrike" spc="-1" dirty="0">
                <a:latin typeface="Fira Sans Condensed Medium" panose="020B0603050000020004" pitchFamily="34" charset="0"/>
              </a:rPr>
              <a:t>M. Blaskiewicz 1998 article</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5510CA53-0FC4-4B96-BBF8-5A36A919D70D}"/>
              </a:ext>
            </a:extLst>
          </p:cNvPr>
          <p:cNvSpPr>
            <a:spLocks noGrp="1"/>
          </p:cNvSpPr>
          <p:nvPr>
            <p:ph type="dt" sz="half" idx="2"/>
          </p:nvPr>
        </p:nvSpPr>
        <p:spPr/>
        <p:txBody>
          <a:bodyPr/>
          <a:lstStyle/>
          <a:p>
            <a:r>
              <a:rPr lang="en-US"/>
              <a:t>07/05/2025</a:t>
            </a:r>
            <a:endParaRPr lang="en-GB" dirty="0"/>
          </a:p>
        </p:txBody>
      </p:sp>
      <p:pic>
        <p:nvPicPr>
          <p:cNvPr id="8" name="Picture 7" descr="A screenshot of a document&#10;&#10;AI-generated content may be incorrect.">
            <a:hlinkClick r:id="rId3"/>
            <a:extLst>
              <a:ext uri="{FF2B5EF4-FFF2-40B4-BE49-F238E27FC236}">
                <a16:creationId xmlns:a16="http://schemas.microsoft.com/office/drawing/2014/main" id="{4D5EBA2A-0423-85DB-87DA-B1483A4784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7531" y="2886137"/>
            <a:ext cx="8950532" cy="3470294"/>
          </a:xfrm>
          <a:prstGeom prst="rect">
            <a:avLst/>
          </a:prstGeom>
          <a:ln w="12700">
            <a:solidFill>
              <a:schemeClr val="tx1"/>
            </a:solidFill>
          </a:ln>
        </p:spPr>
      </p:pic>
      <p:cxnSp>
        <p:nvCxnSpPr>
          <p:cNvPr id="11" name="Straight Connector 10">
            <a:extLst>
              <a:ext uri="{FF2B5EF4-FFF2-40B4-BE49-F238E27FC236}">
                <a16:creationId xmlns:a16="http://schemas.microsoft.com/office/drawing/2014/main" id="{9A8D1859-6885-FE44-3E91-81B309D6D4CE}"/>
              </a:ext>
            </a:extLst>
          </p:cNvPr>
          <p:cNvCxnSpPr>
            <a:cxnSpLocks/>
          </p:cNvCxnSpPr>
          <p:nvPr/>
        </p:nvCxnSpPr>
        <p:spPr>
          <a:xfrm>
            <a:off x="8016241" y="5645574"/>
            <a:ext cx="687492" cy="0"/>
          </a:xfrm>
          <a:prstGeom prst="line">
            <a:avLst/>
          </a:prstGeom>
          <a:ln w="19050"/>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853B222A-E3EF-A5B7-3B1B-B445B02A8D3A}"/>
              </a:ext>
            </a:extLst>
          </p:cNvPr>
          <p:cNvCxnSpPr>
            <a:cxnSpLocks/>
          </p:cNvCxnSpPr>
          <p:nvPr/>
        </p:nvCxnSpPr>
        <p:spPr>
          <a:xfrm>
            <a:off x="5283201" y="5323841"/>
            <a:ext cx="1557866"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7816073C-F152-91F3-8D39-A862C0DA6D7F}"/>
              </a:ext>
            </a:extLst>
          </p:cNvPr>
          <p:cNvSpPr txBox="1"/>
          <p:nvPr/>
        </p:nvSpPr>
        <p:spPr>
          <a:xfrm>
            <a:off x="8669866" y="5915753"/>
            <a:ext cx="3424079" cy="369332"/>
          </a:xfrm>
          <a:prstGeom prst="rect">
            <a:avLst/>
          </a:prstGeom>
          <a:solidFill>
            <a:schemeClr val="bg1"/>
          </a:solidFill>
          <a:ln w="19050">
            <a:solidFill>
              <a:schemeClr val="accent2"/>
            </a:solidFill>
          </a:ln>
        </p:spPr>
        <p:txBody>
          <a:bodyPr wrap="none" rtlCol="0">
            <a:spAutoFit/>
          </a:bodyPr>
          <a:lstStyle/>
          <a:p>
            <a:r>
              <a:rPr lang="en-US" dirty="0"/>
              <a:t>Air-bag in square well (ABS) model</a:t>
            </a:r>
            <a:endParaRPr lang="en-GB" dirty="0"/>
          </a:p>
        </p:txBody>
      </p:sp>
      <p:cxnSp>
        <p:nvCxnSpPr>
          <p:cNvPr id="14" name="Straight Arrow Connector 13">
            <a:extLst>
              <a:ext uri="{FF2B5EF4-FFF2-40B4-BE49-F238E27FC236}">
                <a16:creationId xmlns:a16="http://schemas.microsoft.com/office/drawing/2014/main" id="{18EA78AD-0021-ECA2-3C7E-B25E104BC9E9}"/>
              </a:ext>
            </a:extLst>
          </p:cNvPr>
          <p:cNvCxnSpPr/>
          <p:nvPr/>
        </p:nvCxnSpPr>
        <p:spPr>
          <a:xfrm>
            <a:off x="8359987" y="5645574"/>
            <a:ext cx="682413" cy="270179"/>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16" name="Straight Connector 15">
            <a:extLst>
              <a:ext uri="{FF2B5EF4-FFF2-40B4-BE49-F238E27FC236}">
                <a16:creationId xmlns:a16="http://schemas.microsoft.com/office/drawing/2014/main" id="{2F90D48C-7EBC-5375-C4CC-CC1C60BCFD18}"/>
              </a:ext>
            </a:extLst>
          </p:cNvPr>
          <p:cNvCxnSpPr>
            <a:cxnSpLocks/>
          </p:cNvCxnSpPr>
          <p:nvPr/>
        </p:nvCxnSpPr>
        <p:spPr>
          <a:xfrm>
            <a:off x="5875868" y="5489788"/>
            <a:ext cx="1263225" cy="0"/>
          </a:xfrm>
          <a:prstGeom prst="line">
            <a:avLst/>
          </a:prstGeom>
          <a:ln w="1905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390768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D9FFE-FB23-7A3D-175F-62C468D13A2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D6085B-EE0D-63DE-8CE6-A9BB6E325C4F}"/>
              </a:ext>
            </a:extLst>
          </p:cNvPr>
          <p:cNvSpPr>
            <a:spLocks noGrp="1"/>
          </p:cNvSpPr>
          <p:nvPr>
            <p:ph idx="1"/>
          </p:nvPr>
        </p:nvSpPr>
        <p:spPr>
          <a:xfrm>
            <a:off x="233860" y="1460068"/>
            <a:ext cx="7623207" cy="1906279"/>
          </a:xfrm>
        </p:spPr>
        <p:txBody>
          <a:bodyPr>
            <a:normAutofit/>
          </a:bodyPr>
          <a:lstStyle/>
          <a:p>
            <a:r>
              <a:rPr lang="en-US" dirty="0"/>
              <a:t>The simplified model introduced by M. Blaskiewicz has been used to combine space-charge and impedance effects</a:t>
            </a:r>
          </a:p>
          <a:p>
            <a:pPr lvl="1"/>
            <a:r>
              <a:rPr lang="en-US" dirty="0"/>
              <a:t>See for example </a:t>
            </a:r>
            <a:r>
              <a:rPr lang="en-US" dirty="0">
                <a:hlinkClick r:id="rId3"/>
              </a:rPr>
              <a:t>A. Burov</a:t>
            </a:r>
            <a:r>
              <a:rPr lang="en-US" dirty="0"/>
              <a:t> “</a:t>
            </a:r>
            <a:r>
              <a:rPr lang="en-GB" dirty="0"/>
              <a:t>Transverse Instabilities of a Bunch with Space Charge, Wake and Feedback” </a:t>
            </a:r>
            <a:endParaRPr lang="en-US" dirty="0"/>
          </a:p>
          <a:p>
            <a:endParaRPr lang="en-US" dirty="0"/>
          </a:p>
          <a:p>
            <a:endParaRPr lang="en-US" dirty="0"/>
          </a:p>
          <a:p>
            <a:endParaRPr lang="en-US" dirty="0"/>
          </a:p>
          <a:p>
            <a:pPr lvl="1"/>
            <a:endParaRPr lang="en-GB" dirty="0"/>
          </a:p>
          <a:p>
            <a:pPr marL="0" indent="0">
              <a:buNone/>
            </a:pPr>
            <a:endParaRPr lang="en-GB" dirty="0"/>
          </a:p>
        </p:txBody>
      </p:sp>
      <p:sp>
        <p:nvSpPr>
          <p:cNvPr id="3" name="Footer Placeholder 2">
            <a:extLst>
              <a:ext uri="{FF2B5EF4-FFF2-40B4-BE49-F238E27FC236}">
                <a16:creationId xmlns:a16="http://schemas.microsoft.com/office/drawing/2014/main" id="{76DD568F-3099-2403-A641-514449083D6D}"/>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CF9DC42A-51BC-7B78-CF6F-0DB6497D9089}"/>
              </a:ext>
            </a:extLst>
          </p:cNvPr>
          <p:cNvSpPr>
            <a:spLocks noGrp="1"/>
          </p:cNvSpPr>
          <p:nvPr>
            <p:ph type="sldNum" sz="quarter" idx="12"/>
          </p:nvPr>
        </p:nvSpPr>
        <p:spPr/>
        <p:txBody>
          <a:bodyPr/>
          <a:lstStyle/>
          <a:p>
            <a:fld id="{005C7FBA-D4E9-46CA-9321-3ADA2E368FCD}" type="slidenum">
              <a:rPr lang="en-GB" smtClean="0"/>
              <a:pPr/>
              <a:t>7</a:t>
            </a:fld>
            <a:endParaRPr lang="en-GB"/>
          </a:p>
        </p:txBody>
      </p:sp>
      <p:sp>
        <p:nvSpPr>
          <p:cNvPr id="5" name="Title 4">
            <a:extLst>
              <a:ext uri="{FF2B5EF4-FFF2-40B4-BE49-F238E27FC236}">
                <a16:creationId xmlns:a16="http://schemas.microsoft.com/office/drawing/2014/main" id="{B90CFAC1-358C-CA2C-3A6F-9EDE6EF4ACE8}"/>
              </a:ext>
            </a:extLst>
          </p:cNvPr>
          <p:cNvSpPr>
            <a:spLocks noGrp="1"/>
          </p:cNvSpPr>
          <p:nvPr>
            <p:ph type="title"/>
          </p:nvPr>
        </p:nvSpPr>
        <p:spPr/>
        <p:txBody>
          <a:bodyPr/>
          <a:lstStyle/>
          <a:p>
            <a:r>
              <a:rPr lang="en-US" sz="3600" b="0" strike="noStrike" spc="-1" dirty="0">
                <a:latin typeface="Fira Sans Condensed Medium" panose="020B0603050000020004" pitchFamily="34" charset="0"/>
              </a:rPr>
              <a:t>Airbag in square well</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CE100A89-57B5-6802-00F0-E843E272BF67}"/>
              </a:ext>
            </a:extLst>
          </p:cNvPr>
          <p:cNvSpPr>
            <a:spLocks noGrp="1"/>
          </p:cNvSpPr>
          <p:nvPr>
            <p:ph type="dt" sz="half" idx="2"/>
          </p:nvPr>
        </p:nvSpPr>
        <p:spPr/>
        <p:txBody>
          <a:bodyPr/>
          <a:lstStyle/>
          <a:p>
            <a:r>
              <a:rPr lang="en-US"/>
              <a:t>07/05/2025</a:t>
            </a:r>
            <a:endParaRPr lang="en-GB" dirty="0"/>
          </a:p>
        </p:txBody>
      </p:sp>
      <p:pic>
        <p:nvPicPr>
          <p:cNvPr id="12" name="Picture 11" descr="A diagram of a circle and a circle&#10;&#10;AI-generated content may be incorrect.">
            <a:extLst>
              <a:ext uri="{FF2B5EF4-FFF2-40B4-BE49-F238E27FC236}">
                <a16:creationId xmlns:a16="http://schemas.microsoft.com/office/drawing/2014/main" id="{8165FBEA-A57A-032D-C276-2F72218D93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988" y="3605002"/>
            <a:ext cx="5692594" cy="1442040"/>
          </a:xfrm>
          <a:prstGeom prst="rect">
            <a:avLst/>
          </a:prstGeom>
        </p:spPr>
      </p:pic>
      <p:pic>
        <p:nvPicPr>
          <p:cNvPr id="15" name="Picture 14" descr="A graph of a graph&#10;&#10;AI-generated content may be incorrect.">
            <a:extLst>
              <a:ext uri="{FF2B5EF4-FFF2-40B4-BE49-F238E27FC236}">
                <a16:creationId xmlns:a16="http://schemas.microsoft.com/office/drawing/2014/main" id="{BE954E2F-AA1A-3E0F-C95B-08F1A0F6B0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84710" y="1455609"/>
            <a:ext cx="4607290" cy="4991231"/>
          </a:xfrm>
          <a:prstGeom prst="rect">
            <a:avLst/>
          </a:prstGeom>
        </p:spPr>
      </p:pic>
    </p:spTree>
    <p:extLst>
      <p:ext uri="{BB962C8B-B14F-4D97-AF65-F5344CB8AC3E}">
        <p14:creationId xmlns:p14="http://schemas.microsoft.com/office/powerpoint/2010/main" val="2161803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EB897-F180-BCC7-BD1F-A6387697E23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699819-3B6C-9546-8341-A3C49390474B}"/>
              </a:ext>
            </a:extLst>
          </p:cNvPr>
          <p:cNvSpPr>
            <a:spLocks noGrp="1"/>
          </p:cNvSpPr>
          <p:nvPr>
            <p:ph idx="1"/>
          </p:nvPr>
        </p:nvSpPr>
        <p:spPr>
          <a:xfrm>
            <a:off x="233860" y="1460068"/>
            <a:ext cx="5228203" cy="4385319"/>
          </a:xfrm>
        </p:spPr>
        <p:txBody>
          <a:bodyPr>
            <a:normAutofit/>
          </a:bodyPr>
          <a:lstStyle/>
          <a:p>
            <a:r>
              <a:rPr lang="en-US" dirty="0"/>
              <a:t>The bunch motion is described as a superposition of modes</a:t>
            </a:r>
          </a:p>
          <a:p>
            <a:r>
              <a:rPr lang="en-US" dirty="0"/>
              <a:t>Depending on the effect included in the model (space-charge, </a:t>
            </a:r>
            <a:r>
              <a:rPr lang="en-US" dirty="0" err="1"/>
              <a:t>wakefield</a:t>
            </a:r>
            <a:r>
              <a:rPr lang="en-US" dirty="0"/>
              <a:t>, damper), these modes can couple and/or become unstable</a:t>
            </a:r>
          </a:p>
          <a:p>
            <a:r>
              <a:rPr lang="en-US" dirty="0"/>
              <a:t>With space-charge only, the different modes remain stable and do not couple</a:t>
            </a:r>
          </a:p>
        </p:txBody>
      </p:sp>
      <p:sp>
        <p:nvSpPr>
          <p:cNvPr id="3" name="Footer Placeholder 2">
            <a:extLst>
              <a:ext uri="{FF2B5EF4-FFF2-40B4-BE49-F238E27FC236}">
                <a16:creationId xmlns:a16="http://schemas.microsoft.com/office/drawing/2014/main" id="{0806DD90-29DE-6150-A11E-AD77227FFE6E}"/>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2C89FFDD-45B1-B107-6DD9-F62545577071}"/>
              </a:ext>
            </a:extLst>
          </p:cNvPr>
          <p:cNvSpPr>
            <a:spLocks noGrp="1"/>
          </p:cNvSpPr>
          <p:nvPr>
            <p:ph type="sldNum" sz="quarter" idx="12"/>
          </p:nvPr>
        </p:nvSpPr>
        <p:spPr/>
        <p:txBody>
          <a:bodyPr/>
          <a:lstStyle/>
          <a:p>
            <a:fld id="{005C7FBA-D4E9-46CA-9321-3ADA2E368FCD}" type="slidenum">
              <a:rPr lang="en-GB" smtClean="0"/>
              <a:pPr/>
              <a:t>8</a:t>
            </a:fld>
            <a:endParaRPr lang="en-GB"/>
          </a:p>
        </p:txBody>
      </p:sp>
      <p:sp>
        <p:nvSpPr>
          <p:cNvPr id="5" name="Title 4">
            <a:extLst>
              <a:ext uri="{FF2B5EF4-FFF2-40B4-BE49-F238E27FC236}">
                <a16:creationId xmlns:a16="http://schemas.microsoft.com/office/drawing/2014/main" id="{1CCEA1D9-AC72-14F9-40BA-7EF18092D183}"/>
              </a:ext>
            </a:extLst>
          </p:cNvPr>
          <p:cNvSpPr>
            <a:spLocks noGrp="1"/>
          </p:cNvSpPr>
          <p:nvPr>
            <p:ph type="title"/>
          </p:nvPr>
        </p:nvSpPr>
        <p:spPr/>
        <p:txBody>
          <a:bodyPr/>
          <a:lstStyle/>
          <a:p>
            <a:r>
              <a:rPr lang="en-US" sz="3600" b="0" strike="noStrike" spc="-1" dirty="0">
                <a:latin typeface="Fira Sans Condensed Medium" panose="020B0603050000020004" pitchFamily="34" charset="0"/>
              </a:rPr>
              <a:t>Airbag in square well</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359756DC-A4CA-ED3D-5823-FB78DB8255FC}"/>
              </a:ext>
            </a:extLst>
          </p:cNvPr>
          <p:cNvSpPr>
            <a:spLocks noGrp="1"/>
          </p:cNvSpPr>
          <p:nvPr>
            <p:ph type="dt" sz="half" idx="2"/>
          </p:nvPr>
        </p:nvSpPr>
        <p:spPr/>
        <p:txBody>
          <a:bodyPr/>
          <a:lstStyle/>
          <a:p>
            <a:r>
              <a:rPr lang="en-US"/>
              <a:t>07/05/2025</a:t>
            </a:r>
            <a:endParaRPr lang="en-GB" dirty="0"/>
          </a:p>
        </p:txBody>
      </p:sp>
      <p:pic>
        <p:nvPicPr>
          <p:cNvPr id="15" name="Picture 14" descr="A graph of a graph&#10;&#10;AI-generated content may be incorrect.">
            <a:extLst>
              <a:ext uri="{FF2B5EF4-FFF2-40B4-BE49-F238E27FC236}">
                <a16:creationId xmlns:a16="http://schemas.microsoft.com/office/drawing/2014/main" id="{DE118DBD-0BC2-9C84-E99A-8A8F8009A2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4710" y="1455609"/>
            <a:ext cx="4607290" cy="4991231"/>
          </a:xfrm>
          <a:prstGeom prst="rect">
            <a:avLst/>
          </a:prstGeom>
        </p:spPr>
      </p:pic>
      <p:pic>
        <p:nvPicPr>
          <p:cNvPr id="8" name="Picture 7" descr="A diagram of mathematical equations&#10;&#10;AI-generated content may be incorrect.">
            <a:extLst>
              <a:ext uri="{FF2B5EF4-FFF2-40B4-BE49-F238E27FC236}">
                <a16:creationId xmlns:a16="http://schemas.microsoft.com/office/drawing/2014/main" id="{1B0759D1-FDEB-E688-CE6E-34566C9C94EA}"/>
              </a:ext>
            </a:extLst>
          </p:cNvPr>
          <p:cNvPicPr>
            <a:picLocks noChangeAspect="1"/>
          </p:cNvPicPr>
          <p:nvPr/>
        </p:nvPicPr>
        <p:blipFill>
          <a:blip r:embed="rId4">
            <a:extLst>
              <a:ext uri="{28A0092B-C50C-407E-A947-70E740481C1C}">
                <a14:useLocalDpi xmlns:a14="http://schemas.microsoft.com/office/drawing/2010/main" val="0"/>
              </a:ext>
            </a:extLst>
          </a:blip>
          <a:srcRect t="12346" r="67216" b="3702"/>
          <a:stretch/>
        </p:blipFill>
        <p:spPr>
          <a:xfrm>
            <a:off x="5649617" y="2533228"/>
            <a:ext cx="1728920" cy="3312159"/>
          </a:xfrm>
          <a:prstGeom prst="rect">
            <a:avLst/>
          </a:prstGeom>
        </p:spPr>
      </p:pic>
      <p:sp>
        <p:nvSpPr>
          <p:cNvPr id="9" name="Rectangle 8">
            <a:extLst>
              <a:ext uri="{FF2B5EF4-FFF2-40B4-BE49-F238E27FC236}">
                <a16:creationId xmlns:a16="http://schemas.microsoft.com/office/drawing/2014/main" id="{B644078E-ABDB-B422-06DC-DAFF079FDF43}"/>
              </a:ext>
            </a:extLst>
          </p:cNvPr>
          <p:cNvSpPr/>
          <p:nvPr/>
        </p:nvSpPr>
        <p:spPr>
          <a:xfrm>
            <a:off x="6988657" y="3576321"/>
            <a:ext cx="596053" cy="7175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5B537EB-648B-23C5-DD2B-AD25E2DFF89C}"/>
              </a:ext>
            </a:extLst>
          </p:cNvPr>
          <p:cNvSpPr/>
          <p:nvPr/>
        </p:nvSpPr>
        <p:spPr>
          <a:xfrm>
            <a:off x="6954079" y="4352100"/>
            <a:ext cx="596053" cy="153932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534F6FD-0EEF-19B7-B463-2246BB5FACF5}"/>
              </a:ext>
            </a:extLst>
          </p:cNvPr>
          <p:cNvSpPr/>
          <p:nvPr/>
        </p:nvSpPr>
        <p:spPr>
          <a:xfrm>
            <a:off x="6988657" y="2974211"/>
            <a:ext cx="596053" cy="1265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817369C8-7AB8-377C-53AF-8042D23FB10D}"/>
              </a:ext>
            </a:extLst>
          </p:cNvPr>
          <p:cNvCxnSpPr>
            <a:cxnSpLocks/>
          </p:cNvCxnSpPr>
          <p:nvPr/>
        </p:nvCxnSpPr>
        <p:spPr>
          <a:xfrm flipV="1">
            <a:off x="7057813" y="3948853"/>
            <a:ext cx="1422400" cy="765387"/>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17" name="TextBox 16">
            <a:extLst>
              <a:ext uri="{FF2B5EF4-FFF2-40B4-BE49-F238E27FC236}">
                <a16:creationId xmlns:a16="http://schemas.microsoft.com/office/drawing/2014/main" id="{1DA3DE08-3C13-5A6D-42CE-B7FCAE99A82C}"/>
              </a:ext>
            </a:extLst>
          </p:cNvPr>
          <p:cNvSpPr txBox="1"/>
          <p:nvPr/>
        </p:nvSpPr>
        <p:spPr>
          <a:xfrm>
            <a:off x="5462063" y="5918574"/>
            <a:ext cx="1949573" cy="307777"/>
          </a:xfrm>
          <a:prstGeom prst="rect">
            <a:avLst/>
          </a:prstGeom>
          <a:noFill/>
          <a:ln>
            <a:solidFill>
              <a:schemeClr val="tx1"/>
            </a:solidFill>
          </a:ln>
        </p:spPr>
        <p:txBody>
          <a:bodyPr wrap="none" rtlCol="0">
            <a:spAutoFit/>
          </a:bodyPr>
          <a:lstStyle/>
          <a:p>
            <a:r>
              <a:rPr lang="en-US" sz="1400" dirty="0">
                <a:latin typeface="Fira Sans" panose="020B0503050000020004" pitchFamily="34" charset="0"/>
                <a:hlinkClick r:id="rId5"/>
              </a:rPr>
              <a:t>From E. Metral course</a:t>
            </a:r>
            <a:endParaRPr lang="en-GB" sz="1400" dirty="0">
              <a:latin typeface="Fira Sans" panose="020B0503050000020004" pitchFamily="34" charset="0"/>
            </a:endParaRPr>
          </a:p>
        </p:txBody>
      </p:sp>
    </p:spTree>
    <p:extLst>
      <p:ext uri="{BB962C8B-B14F-4D97-AF65-F5344CB8AC3E}">
        <p14:creationId xmlns:p14="http://schemas.microsoft.com/office/powerpoint/2010/main" val="2548210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70E6D-3A5E-7273-61F6-46230E15E40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3E9C4D5-4FB3-A668-57B7-AB6226EB8A23}"/>
              </a:ext>
            </a:extLst>
          </p:cNvPr>
          <p:cNvSpPr>
            <a:spLocks noGrp="1"/>
          </p:cNvSpPr>
          <p:nvPr>
            <p:ph type="ftr" sz="quarter" idx="11"/>
          </p:nvPr>
        </p:nvSpPr>
        <p:spPr/>
        <p:txBody>
          <a:bodyPr/>
          <a:lstStyle/>
          <a:p>
            <a:r>
              <a:rPr lang="en-GB">
                <a:cs typeface="Arial Narrow" panose="020B0604020202020204" pitchFamily="34" charset="0"/>
              </a:rPr>
              <a:t>D. Amorim - Coherent direct space charge: comparison of different analytical approaches</a:t>
            </a:r>
            <a:endParaRPr lang="fr-FR" dirty="0">
              <a:cs typeface="Arial Narrow" panose="020B0604020202020204" pitchFamily="34" charset="0"/>
            </a:endParaRPr>
          </a:p>
        </p:txBody>
      </p:sp>
      <p:sp>
        <p:nvSpPr>
          <p:cNvPr id="4" name="Slide Number Placeholder 3">
            <a:extLst>
              <a:ext uri="{FF2B5EF4-FFF2-40B4-BE49-F238E27FC236}">
                <a16:creationId xmlns:a16="http://schemas.microsoft.com/office/drawing/2014/main" id="{07B7FF50-BF47-9292-2D73-CE47EEE0BE82}"/>
              </a:ext>
            </a:extLst>
          </p:cNvPr>
          <p:cNvSpPr>
            <a:spLocks noGrp="1"/>
          </p:cNvSpPr>
          <p:nvPr>
            <p:ph type="sldNum" sz="quarter" idx="12"/>
          </p:nvPr>
        </p:nvSpPr>
        <p:spPr/>
        <p:txBody>
          <a:bodyPr/>
          <a:lstStyle/>
          <a:p>
            <a:fld id="{005C7FBA-D4E9-46CA-9321-3ADA2E368FCD}" type="slidenum">
              <a:rPr lang="en-GB" smtClean="0"/>
              <a:pPr/>
              <a:t>9</a:t>
            </a:fld>
            <a:endParaRPr lang="en-GB"/>
          </a:p>
        </p:txBody>
      </p:sp>
      <p:sp>
        <p:nvSpPr>
          <p:cNvPr id="5" name="Title 4">
            <a:extLst>
              <a:ext uri="{FF2B5EF4-FFF2-40B4-BE49-F238E27FC236}">
                <a16:creationId xmlns:a16="http://schemas.microsoft.com/office/drawing/2014/main" id="{64E4627B-32D2-8BD4-0F69-AE0BCF8F5AD7}"/>
              </a:ext>
            </a:extLst>
          </p:cNvPr>
          <p:cNvSpPr>
            <a:spLocks noGrp="1"/>
          </p:cNvSpPr>
          <p:nvPr>
            <p:ph type="title"/>
          </p:nvPr>
        </p:nvSpPr>
        <p:spPr/>
        <p:txBody>
          <a:bodyPr/>
          <a:lstStyle/>
          <a:p>
            <a:r>
              <a:rPr lang="en-US" sz="3600" b="0" strike="noStrike" spc="-1" dirty="0">
                <a:latin typeface="Fira Sans Condensed Medium" panose="020B0603050000020004" pitchFamily="34" charset="0"/>
              </a:rPr>
              <a:t>Airbag in square well</a:t>
            </a:r>
            <a:endParaRPr lang="en-GB" dirty="0">
              <a:latin typeface="Fira Sans Condensed Medium" panose="020B0603050000020004" pitchFamily="34" charset="0"/>
            </a:endParaRPr>
          </a:p>
        </p:txBody>
      </p:sp>
      <p:sp>
        <p:nvSpPr>
          <p:cNvPr id="7" name="Date Placeholder 6">
            <a:extLst>
              <a:ext uri="{FF2B5EF4-FFF2-40B4-BE49-F238E27FC236}">
                <a16:creationId xmlns:a16="http://schemas.microsoft.com/office/drawing/2014/main" id="{77D0FB57-9011-B245-E228-E396007F9975}"/>
              </a:ext>
            </a:extLst>
          </p:cNvPr>
          <p:cNvSpPr>
            <a:spLocks noGrp="1"/>
          </p:cNvSpPr>
          <p:nvPr>
            <p:ph type="dt" sz="half" idx="2"/>
          </p:nvPr>
        </p:nvSpPr>
        <p:spPr/>
        <p:txBody>
          <a:bodyPr/>
          <a:lstStyle/>
          <a:p>
            <a:r>
              <a:rPr lang="en-US"/>
              <a:t>07/05/2025</a:t>
            </a:r>
            <a:endParaRPr lang="en-GB" dirty="0"/>
          </a:p>
        </p:txBody>
      </p:sp>
      <p:pic>
        <p:nvPicPr>
          <p:cNvPr id="15" name="Picture 14" descr="A graph of a graph&#10;&#10;AI-generated content may be incorrect.">
            <a:extLst>
              <a:ext uri="{FF2B5EF4-FFF2-40B4-BE49-F238E27FC236}">
                <a16:creationId xmlns:a16="http://schemas.microsoft.com/office/drawing/2014/main" id="{2BFD32E5-1B38-1C91-B0B9-F9ACFD2691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4710" y="1455609"/>
            <a:ext cx="4607290" cy="4991231"/>
          </a:xfrm>
          <a:prstGeom prst="rect">
            <a:avLst/>
          </a:prstGeom>
        </p:spPr>
      </p:pic>
      <p:pic>
        <p:nvPicPr>
          <p:cNvPr id="8" name="Picture 7" descr="A diagram of mathematical equations&#10;&#10;AI-generated content may be incorrect.">
            <a:extLst>
              <a:ext uri="{FF2B5EF4-FFF2-40B4-BE49-F238E27FC236}">
                <a16:creationId xmlns:a16="http://schemas.microsoft.com/office/drawing/2014/main" id="{A2CEFBCF-45AD-5F2C-7C12-FAD5C6D6E45F}"/>
              </a:ext>
            </a:extLst>
          </p:cNvPr>
          <p:cNvPicPr>
            <a:picLocks noChangeAspect="1"/>
          </p:cNvPicPr>
          <p:nvPr/>
        </p:nvPicPr>
        <p:blipFill>
          <a:blip r:embed="rId4">
            <a:extLst>
              <a:ext uri="{28A0092B-C50C-407E-A947-70E740481C1C}">
                <a14:useLocalDpi xmlns:a14="http://schemas.microsoft.com/office/drawing/2010/main" val="0"/>
              </a:ext>
            </a:extLst>
          </a:blip>
          <a:srcRect l="75452" t="13528" r="-454" b="7644"/>
          <a:stretch/>
        </p:blipFill>
        <p:spPr>
          <a:xfrm>
            <a:off x="6093153" y="2660867"/>
            <a:ext cx="1318483" cy="3110014"/>
          </a:xfrm>
          <a:prstGeom prst="rect">
            <a:avLst/>
          </a:prstGeom>
        </p:spPr>
      </p:pic>
      <p:sp>
        <p:nvSpPr>
          <p:cNvPr id="9" name="Rectangle 8">
            <a:extLst>
              <a:ext uri="{FF2B5EF4-FFF2-40B4-BE49-F238E27FC236}">
                <a16:creationId xmlns:a16="http://schemas.microsoft.com/office/drawing/2014/main" id="{7C1289CB-882B-1381-708B-F24C51B59B83}"/>
              </a:ext>
            </a:extLst>
          </p:cNvPr>
          <p:cNvSpPr/>
          <p:nvPr/>
        </p:nvSpPr>
        <p:spPr>
          <a:xfrm>
            <a:off x="5954657" y="2256704"/>
            <a:ext cx="596053" cy="7175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97498B6F-BEAF-FEB3-F6BD-9922A7B3DCDF}"/>
              </a:ext>
            </a:extLst>
          </p:cNvPr>
          <p:cNvCxnSpPr>
            <a:cxnSpLocks/>
          </p:cNvCxnSpPr>
          <p:nvPr/>
        </p:nvCxnSpPr>
        <p:spPr>
          <a:xfrm flipV="1">
            <a:off x="7342293" y="3691467"/>
            <a:ext cx="1103343" cy="955040"/>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4BB929C4-4608-CE6E-1578-04D798FFD3B0}"/>
              </a:ext>
            </a:extLst>
          </p:cNvPr>
          <p:cNvSpPr txBox="1"/>
          <p:nvPr/>
        </p:nvSpPr>
        <p:spPr>
          <a:xfrm>
            <a:off x="5462063" y="5918574"/>
            <a:ext cx="1949573" cy="307777"/>
          </a:xfrm>
          <a:prstGeom prst="rect">
            <a:avLst/>
          </a:prstGeom>
          <a:noFill/>
          <a:ln>
            <a:solidFill>
              <a:schemeClr val="tx1"/>
            </a:solidFill>
          </a:ln>
        </p:spPr>
        <p:txBody>
          <a:bodyPr wrap="none" rtlCol="0">
            <a:spAutoFit/>
          </a:bodyPr>
          <a:lstStyle/>
          <a:p>
            <a:r>
              <a:rPr lang="en-US" sz="1400" dirty="0">
                <a:latin typeface="Fira Sans" panose="020B0503050000020004" pitchFamily="34" charset="0"/>
                <a:hlinkClick r:id="rId5"/>
              </a:rPr>
              <a:t>From E. Metral course</a:t>
            </a:r>
            <a:endParaRPr lang="en-GB" sz="1400" dirty="0">
              <a:latin typeface="Fira Sans" panose="020B0503050000020004" pitchFamily="34" charset="0"/>
            </a:endParaRPr>
          </a:p>
        </p:txBody>
      </p:sp>
      <p:sp>
        <p:nvSpPr>
          <p:cNvPr id="19" name="Content Placeholder 1">
            <a:extLst>
              <a:ext uri="{FF2B5EF4-FFF2-40B4-BE49-F238E27FC236}">
                <a16:creationId xmlns:a16="http://schemas.microsoft.com/office/drawing/2014/main" id="{66153BAB-96EE-5D6E-2AFE-E0868D36C380}"/>
              </a:ext>
            </a:extLst>
          </p:cNvPr>
          <p:cNvSpPr>
            <a:spLocks noGrp="1"/>
          </p:cNvSpPr>
          <p:nvPr>
            <p:ph idx="1"/>
          </p:nvPr>
        </p:nvSpPr>
        <p:spPr>
          <a:xfrm>
            <a:off x="233860" y="1460068"/>
            <a:ext cx="5228203" cy="4385319"/>
          </a:xfrm>
        </p:spPr>
        <p:txBody>
          <a:bodyPr>
            <a:normAutofit/>
          </a:bodyPr>
          <a:lstStyle/>
          <a:p>
            <a:r>
              <a:rPr lang="en-US" dirty="0"/>
              <a:t>The bunch motion is described as a superposition of modes</a:t>
            </a:r>
          </a:p>
          <a:p>
            <a:r>
              <a:rPr lang="en-US" dirty="0"/>
              <a:t>Depending on the effect included in the model (space-charge, </a:t>
            </a:r>
            <a:r>
              <a:rPr lang="en-US" dirty="0" err="1"/>
              <a:t>wakefield</a:t>
            </a:r>
            <a:r>
              <a:rPr lang="en-US" dirty="0"/>
              <a:t>, damper), these modes can couple and/or become unstable</a:t>
            </a:r>
          </a:p>
          <a:p>
            <a:r>
              <a:rPr lang="en-US" dirty="0"/>
              <a:t>With space-charge only, the different modes remain stable and do not couple</a:t>
            </a:r>
          </a:p>
        </p:txBody>
      </p:sp>
    </p:spTree>
    <p:extLst>
      <p:ext uri="{BB962C8B-B14F-4D97-AF65-F5344CB8AC3E}">
        <p14:creationId xmlns:p14="http://schemas.microsoft.com/office/powerpoint/2010/main" val="9208388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8|38"/>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3225</TotalTime>
  <Words>2764</Words>
  <Application>Microsoft Office PowerPoint</Application>
  <PresentationFormat>Widescreen</PresentationFormat>
  <Paragraphs>302</Paragraphs>
  <Slides>27</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Fira Sans</vt:lpstr>
      <vt:lpstr>Arial</vt:lpstr>
      <vt:lpstr>Fira Sans Condensed Medium</vt:lpstr>
      <vt:lpstr>Calibri</vt:lpstr>
      <vt:lpstr>Arial Narrow</vt:lpstr>
      <vt:lpstr>Cambria Math</vt:lpstr>
      <vt:lpstr>Wingdings</vt:lpstr>
      <vt:lpstr>Office Theme</vt:lpstr>
      <vt:lpstr>Coherent direct space charge: comparison of different analytical approaches</vt:lpstr>
      <vt:lpstr>Space charge in the Muon Collider complex</vt:lpstr>
      <vt:lpstr>Space charge in the Muon Collider complex</vt:lpstr>
      <vt:lpstr>M. Blaskiewicz 1998 article</vt:lpstr>
      <vt:lpstr>M. Blaskiewicz 1998 article</vt:lpstr>
      <vt:lpstr>M. Blaskiewicz 1998 article</vt:lpstr>
      <vt:lpstr>Airbag in square well</vt:lpstr>
      <vt:lpstr>Airbag in square well</vt:lpstr>
      <vt:lpstr>Airbag in square well</vt:lpstr>
      <vt:lpstr>Airbag in square well</vt:lpstr>
      <vt:lpstr>Airbag in square well</vt:lpstr>
      <vt:lpstr>Airbag in square well</vt:lpstr>
      <vt:lpstr>M. Blaskiewicz 1998 article</vt:lpstr>
      <vt:lpstr>M. Blaskiewicz 1998 article</vt:lpstr>
      <vt:lpstr>The analytical way</vt:lpstr>
      <vt:lpstr>The analytical way</vt:lpstr>
      <vt:lpstr>The analytical way</vt:lpstr>
      <vt:lpstr>The analytical way</vt:lpstr>
      <vt:lpstr>The analytical way</vt:lpstr>
      <vt:lpstr>The analytical way</vt:lpstr>
      <vt:lpstr>The analytical way</vt:lpstr>
      <vt:lpstr>The analytical way</vt:lpstr>
      <vt:lpstr>The analytical way</vt:lpstr>
      <vt:lpstr>The analytical way</vt:lpstr>
      <vt:lpstr>Conclusion</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David Amorim</cp:lastModifiedBy>
  <cp:revision>83</cp:revision>
  <dcterms:created xsi:type="dcterms:W3CDTF">2024-02-26T13:42:26Z</dcterms:created>
  <dcterms:modified xsi:type="dcterms:W3CDTF">2025-05-09T11:41:45Z</dcterms:modified>
</cp:coreProperties>
</file>