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1984" r:id="rId3"/>
    <p:sldId id="1992" r:id="rId4"/>
    <p:sldId id="1987" r:id="rId5"/>
    <p:sldId id="198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45"/>
    <a:srgbClr val="5B5CBA"/>
    <a:srgbClr val="FF420E"/>
    <a:srgbClr val="008000"/>
    <a:srgbClr val="0E42FF"/>
    <a:srgbClr val="D81F9A"/>
    <a:srgbClr val="004486"/>
    <a:srgbClr val="BB0800"/>
    <a:srgbClr val="FAC08F"/>
    <a:srgbClr val="F9C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9"/>
    <p:restoredTop sz="88630"/>
  </p:normalViewPr>
  <p:slideViewPr>
    <p:cSldViewPr snapToGrid="0" snapToObjects="1">
      <p:cViewPr varScale="1">
        <p:scale>
          <a:sx n="112" d="100"/>
          <a:sy n="112" d="100"/>
        </p:scale>
        <p:origin x="7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3/13/25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4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05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F3A15-39D1-7A15-B677-430FA58C9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0E9C2D-FC7A-EBB1-B138-4F7D59D19D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00E536-6DBE-03A5-0C96-D2A691514E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82434-3799-F83A-C51A-40AAB07CB3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54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86DE0-19E4-4542-891F-07A943808D41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5E737-4D27-B747-BEFA-9FFEFC050FDC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8025-FB18-2B4F-B762-4EFF68AC8BA6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FCF10-95DA-864D-A221-1FA5FED24786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ED14-354A-584B-8C71-57B5996EBBCE}" type="datetime1">
              <a:rPr lang="de-CH" smtClean="0"/>
              <a:t>13.03.25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E9E7-0EAF-D747-A43D-A0053165F94F}" type="datetime1">
              <a:rPr lang="de-CH" smtClean="0"/>
              <a:t>13.03.25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D522-680E-8E46-A7B2-D1EFDC114438}" type="datetime1">
              <a:rPr lang="de-CH" smtClean="0"/>
              <a:t>13.03.25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4888-BC1F-BC40-9AB2-D43FB62AB1E5}" type="datetime1">
              <a:rPr lang="de-CH" smtClean="0"/>
              <a:t>13.03.25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A392-7D9F-F44E-8D43-0847F263F04B}" type="datetime1">
              <a:rPr lang="de-CH" smtClean="0"/>
              <a:t>13.03.25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3DBE-F128-5845-BCA2-F2833C91F0BB}" type="datetime1">
              <a:rPr lang="de-CH" smtClean="0"/>
              <a:t>13.03.25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EA1CA-929B-3A42-9A4C-C28512023BB2}" type="datetime1">
              <a:rPr lang="de-CH" smtClean="0"/>
              <a:t>13.03.25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ue screen with text and a heart&#10;&#10;Description automatically generated">
            <a:extLst>
              <a:ext uri="{FF2B5EF4-FFF2-40B4-BE49-F238E27FC236}">
                <a16:creationId xmlns:a16="http://schemas.microsoft.com/office/drawing/2014/main" id="{98321016-2FD6-9669-B4AB-E41B076200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0446" t="8078" r="14257" b="10983"/>
          <a:stretch/>
        </p:blipFill>
        <p:spPr>
          <a:xfrm>
            <a:off x="11032177" y="0"/>
            <a:ext cx="1159823" cy="87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19352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83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10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15714/" TargetMode="Externa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1535" y="640081"/>
            <a:ext cx="6610383" cy="349702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9759" y="4393579"/>
            <a:ext cx="6602159" cy="182434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Giovanni Rumolo</a:t>
            </a:r>
          </a:p>
          <a:p>
            <a:pPr algn="l"/>
            <a:r>
              <a:rPr lang="en-US" dirty="0"/>
              <a:t>CEI Section Meeting, 13/03/2025</a:t>
            </a:r>
          </a:p>
          <a:p>
            <a:pPr algn="l"/>
            <a:r>
              <a:rPr lang="en-US" dirty="0"/>
              <a:t>Scientific secretary: Chiara </a:t>
            </a:r>
            <a:r>
              <a:rPr lang="en-US" dirty="0" err="1"/>
              <a:t>Antuono</a:t>
            </a:r>
            <a:endParaRPr lang="en-US" dirty="0"/>
          </a:p>
          <a:p>
            <a:pPr algn="l"/>
            <a:r>
              <a:rPr lang="en-US" dirty="0">
                <a:hlinkClick r:id="rId3"/>
              </a:rPr>
              <a:t>https://indico.cern.ch/event/1519352/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55" name="Rectangle 41">
            <a:extLst>
              <a:ext uri="{FF2B5EF4-FFF2-40B4-BE49-F238E27FC236}">
                <a16:creationId xmlns:a16="http://schemas.microsoft.com/office/drawing/2014/main" id="{707744A9-B1DD-4F76-B3B2-02A51E6DF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ounded Rectangle 28">
            <a:extLst>
              <a:ext uri="{FF2B5EF4-FFF2-40B4-BE49-F238E27FC236}">
                <a16:creationId xmlns:a16="http://schemas.microsoft.com/office/drawing/2014/main" id="{09F52C97-D8A0-4C58-9D04-B8733EE38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036" y="644333"/>
            <a:ext cx="3343935" cy="556933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57C39D7-CF4A-5A4D-AF9F-A2AC981EA5FC}" type="datetime1">
              <a:rPr lang="de-CH" smtClean="0">
                <a:solidFill>
                  <a:srgbClr val="595959"/>
                </a:solidFill>
              </a:rPr>
              <a:t>13.03.25</a:t>
            </a:fld>
            <a:endParaRPr lang="en-US">
              <a:solidFill>
                <a:srgbClr val="595959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49759" y="6356350"/>
            <a:ext cx="5056902" cy="365125"/>
          </a:xfrm>
          <a:noFill/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54092" y="6356350"/>
            <a:ext cx="1199707" cy="365125"/>
          </a:xfrm>
          <a:prstGeom prst="ellipse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3DF83E8-ABC0-E64E-832A-EEAEB9D1F06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A9EB52-3AE1-CE0A-46A2-1586A74E95C9}"/>
              </a:ext>
            </a:extLst>
          </p:cNvPr>
          <p:cNvGrpSpPr/>
          <p:nvPr/>
        </p:nvGrpSpPr>
        <p:grpSpPr>
          <a:xfrm>
            <a:off x="1451440" y="277703"/>
            <a:ext cx="2011111" cy="6078647"/>
            <a:chOff x="1451440" y="277703"/>
            <a:chExt cx="2011111" cy="607864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A28319-35E7-FBB2-D14E-6C7AB255CDE3}"/>
                </a:ext>
              </a:extLst>
            </p:cNvPr>
            <p:cNvCxnSpPr/>
            <p:nvPr/>
          </p:nvCxnSpPr>
          <p:spPr>
            <a:xfrm>
              <a:off x="2456995" y="1639231"/>
              <a:ext cx="0" cy="40207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BB5194-ED5C-BD4F-935A-42D36D74D7E8}"/>
                </a:ext>
              </a:extLst>
            </p:cNvPr>
            <p:cNvSpPr/>
            <p:nvPr/>
          </p:nvSpPr>
          <p:spPr>
            <a:xfrm>
              <a:off x="1451440" y="277703"/>
              <a:ext cx="2011111" cy="148589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BE-ABP-CEI</a:t>
              </a:r>
            </a:p>
            <a:p>
              <a:pPr algn="ctr"/>
              <a:r>
                <a:rPr lang="en-US" sz="1600" dirty="0"/>
                <a:t>Coherent Effects and Impedance</a:t>
              </a:r>
            </a:p>
            <a:p>
              <a:pPr algn="ctr"/>
              <a:endParaRPr lang="en-US" sz="1600" dirty="0"/>
            </a:p>
            <a:p>
              <a:pPr algn="ctr"/>
              <a:r>
                <a:rPr lang="en-US" sz="1400" dirty="0"/>
                <a:t>Giovanni RUMOLO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879501-FD64-2DFD-18CF-B1CA7B7411AD}"/>
                </a:ext>
              </a:extLst>
            </p:cNvPr>
            <p:cNvSpPr/>
            <p:nvPr/>
          </p:nvSpPr>
          <p:spPr>
            <a:xfrm>
              <a:off x="1461518" y="1906285"/>
              <a:ext cx="1994963" cy="4450065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David AMORIM</a:t>
              </a:r>
            </a:p>
            <a:p>
              <a:pPr algn="ctr"/>
              <a:r>
                <a:rPr lang="en-US" sz="1400" dirty="0"/>
                <a:t>Chiara ANTUONO</a:t>
              </a:r>
            </a:p>
            <a:p>
              <a:pPr algn="ctr"/>
              <a:r>
                <a:rPr lang="en-US" sz="1400" dirty="0"/>
                <a:t>Miltiadis BOZATZIS</a:t>
              </a:r>
            </a:p>
            <a:p>
              <a:pPr algn="ctr"/>
              <a:r>
                <a:rPr lang="en-US" sz="1400" dirty="0"/>
                <a:t>Xavier BUFFAT</a:t>
              </a:r>
            </a:p>
            <a:p>
              <a:pPr algn="ctr"/>
              <a:r>
                <a:rPr lang="en-US" sz="1400" dirty="0"/>
                <a:t>Elena DE LA FUENTE GARCIA</a:t>
              </a:r>
            </a:p>
            <a:p>
              <a:pPr algn="ctr"/>
              <a:r>
                <a:rPr lang="en-US" sz="1400" dirty="0"/>
                <a:t>Dora GIBELLIERI</a:t>
              </a:r>
            </a:p>
            <a:p>
              <a:pPr algn="ctr"/>
              <a:r>
                <a:rPr lang="en-US" sz="1400" dirty="0"/>
                <a:t>Fredrik GRØNVOLD</a:t>
              </a:r>
            </a:p>
            <a:p>
              <a:pPr algn="ctr"/>
              <a:r>
                <a:rPr lang="en-US" sz="1400" dirty="0"/>
                <a:t>Peter KICSINY</a:t>
              </a:r>
            </a:p>
            <a:p>
              <a:pPr algn="ctr"/>
              <a:r>
                <a:rPr lang="en-US" sz="1400" dirty="0"/>
                <a:t>Jintao LI</a:t>
              </a:r>
            </a:p>
            <a:p>
              <a:pPr algn="ctr"/>
              <a:r>
                <a:rPr lang="en-US" sz="1400" dirty="0"/>
                <a:t>Elena MACCHIA</a:t>
              </a:r>
            </a:p>
            <a:p>
              <a:pPr algn="ctr"/>
              <a:r>
                <a:rPr lang="en-US" sz="1400" dirty="0"/>
                <a:t>Lotta METHER</a:t>
              </a:r>
            </a:p>
            <a:p>
              <a:pPr algn="ctr"/>
              <a:r>
                <a:rPr lang="en-US" sz="1400" dirty="0"/>
                <a:t>Elias MÉTRAL</a:t>
              </a:r>
            </a:p>
            <a:p>
              <a:pPr algn="ctr"/>
              <a:r>
                <a:rPr lang="en-US" sz="1400" dirty="0"/>
                <a:t>Nicolas MOUNET</a:t>
              </a:r>
            </a:p>
            <a:p>
              <a:pPr algn="ctr"/>
              <a:r>
                <a:rPr lang="en-US" sz="1400" dirty="0"/>
                <a:t>Luca SABATO</a:t>
              </a:r>
            </a:p>
            <a:p>
              <a:pPr algn="ctr"/>
              <a:r>
                <a:rPr lang="en-US" sz="1400" dirty="0"/>
                <a:t>Daniel SCHULTE</a:t>
              </a:r>
            </a:p>
            <a:p>
              <a:pPr algn="ctr"/>
              <a:r>
                <a:rPr lang="en-US" sz="1400" dirty="0"/>
                <a:t>Leonardo SITO</a:t>
              </a:r>
            </a:p>
            <a:p>
              <a:pPr algn="ctr"/>
              <a:r>
                <a:rPr lang="en-US" sz="1400" dirty="0"/>
                <a:t>Roxana SOOS</a:t>
              </a:r>
            </a:p>
            <a:p>
              <a:pPr algn="ctr"/>
              <a:r>
                <a:rPr lang="en-US" sz="1400" dirty="0"/>
                <a:t>R TAYLOR</a:t>
              </a:r>
            </a:p>
            <a:p>
              <a:pPr algn="ctr"/>
              <a:r>
                <a:rPr lang="en-US" sz="1400" dirty="0"/>
                <a:t>Carlo ZANNINI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084EE-0AA4-F6F7-6418-74CF9F653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1F318-BC05-C872-C7A0-98A91BF59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deadlines and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8D10A-8BED-9626-C93E-CFBE7CBE2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CAS on Intensity Limitations </a:t>
            </a:r>
          </a:p>
          <a:p>
            <a:pPr lvl="1"/>
            <a:r>
              <a:rPr lang="en-US" dirty="0"/>
              <a:t>Instructions distributed to the approved participants</a:t>
            </a:r>
          </a:p>
          <a:p>
            <a:pPr lvl="1"/>
            <a:r>
              <a:rPr lang="en-US" dirty="0"/>
              <a:t>Please organize your travel as soon as possible and in any case no later than a month prior to the travel</a:t>
            </a:r>
          </a:p>
          <a:p>
            <a:pPr lvl="1"/>
            <a:endParaRPr lang="en-US" dirty="0"/>
          </a:p>
          <a:p>
            <a:r>
              <a:rPr lang="en-US" dirty="0"/>
              <a:t>Participation proposals for </a:t>
            </a:r>
            <a:r>
              <a:rPr lang="en-US" dirty="0">
                <a:hlinkClick r:id="rId3"/>
              </a:rPr>
              <a:t>HB2025</a:t>
            </a:r>
            <a:r>
              <a:rPr lang="en-US" dirty="0"/>
              <a:t> in CEI</a:t>
            </a:r>
          </a:p>
          <a:p>
            <a:pPr lvl="1"/>
            <a:r>
              <a:rPr lang="en-US" dirty="0"/>
              <a:t>Elias, Elena, anybody else?</a:t>
            </a:r>
          </a:p>
          <a:p>
            <a:pPr lvl="1"/>
            <a:endParaRPr lang="en-US" dirty="0"/>
          </a:p>
          <a:p>
            <a:r>
              <a:rPr lang="en-US" dirty="0"/>
              <a:t>Summer studentships:</a:t>
            </a:r>
          </a:p>
          <a:p>
            <a:pPr lvl="1"/>
            <a:r>
              <a:rPr lang="en-US" dirty="0"/>
              <a:t>Two CEI projects were not selected as summer student projects, however we can ask for trainees – Xavier investigating the possibility for a Norwegian intern over summer, Carlo/Elena checking for a Danish intern in autumn.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1C95F-CCF7-50A1-25B9-4EC722A8F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9FBD4-DC39-E09B-361E-DE6C498DB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9C9C7-5C88-4D69-FBE6-2DD26D6B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9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4B368-0B8C-F8B5-28B4-5A2DE0081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A27D9-0775-4386-3448-01F7637B0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deadlines and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A8FFD-88FF-DEE2-C71B-879DCD975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CEI logo? Based on </a:t>
            </a:r>
            <a:r>
              <a:rPr lang="en-US" dirty="0" err="1"/>
              <a:t>Wakis</a:t>
            </a:r>
            <a:r>
              <a:rPr lang="en-US" dirty="0"/>
              <a:t>, thanks Elena!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6DBB3-7B7D-5FFC-EB4B-1C46FAC81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771FA-56F1-DAC5-8862-B014B9D79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F4FF9-F99D-ED3B-BEE0-8FC42E137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A blue and green logo&#10;&#10;AI-generated content may be incorrect.">
            <a:extLst>
              <a:ext uri="{FF2B5EF4-FFF2-40B4-BE49-F238E27FC236}">
                <a16:creationId xmlns:a16="http://schemas.microsoft.com/office/drawing/2014/main" id="{2561FFDC-D42A-6D7B-4A00-42FF62B80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891690"/>
            <a:ext cx="2899840" cy="2601185"/>
          </a:xfrm>
          <a:prstGeom prst="rect">
            <a:avLst/>
          </a:prstGeom>
        </p:spPr>
      </p:pic>
      <p:pic>
        <p:nvPicPr>
          <p:cNvPr id="9" name="Imagen 2">
            <a:extLst>
              <a:ext uri="{FF2B5EF4-FFF2-40B4-BE49-F238E27FC236}">
                <a16:creationId xmlns:a16="http://schemas.microsoft.com/office/drawing/2014/main" id="{E909CCD9-48AB-51F6-34F7-104B3525D4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07" t="2139" b="1600"/>
          <a:stretch/>
        </p:blipFill>
        <p:spPr>
          <a:xfrm>
            <a:off x="4537048" y="2030504"/>
            <a:ext cx="2917105" cy="1861925"/>
          </a:xfrm>
          <a:prstGeom prst="rect">
            <a:avLst/>
          </a:prstGeom>
        </p:spPr>
      </p:pic>
      <p:pic>
        <p:nvPicPr>
          <p:cNvPr id="10" name="Imagen 13">
            <a:extLst>
              <a:ext uri="{FF2B5EF4-FFF2-40B4-BE49-F238E27FC236}">
                <a16:creationId xmlns:a16="http://schemas.microsoft.com/office/drawing/2014/main" id="{8DAD6C5C-36B7-D211-EDFA-B1BE37FB979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32F68"/>
              </a:clrFrom>
              <a:clrTo>
                <a:srgbClr val="032F6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1800" y="2030504"/>
            <a:ext cx="2916000" cy="1886707"/>
          </a:xfrm>
          <a:prstGeom prst="rect">
            <a:avLst/>
          </a:prstGeom>
        </p:spPr>
      </p:pic>
      <p:pic>
        <p:nvPicPr>
          <p:cNvPr id="11" name="Imagen 20">
            <a:extLst>
              <a:ext uri="{FF2B5EF4-FFF2-40B4-BE49-F238E27FC236}">
                <a16:creationId xmlns:a16="http://schemas.microsoft.com/office/drawing/2014/main" id="{BC1826F3-0DE0-F005-1344-260A1B1942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8153" y="4290957"/>
            <a:ext cx="2916000" cy="1886006"/>
          </a:xfrm>
          <a:prstGeom prst="rect">
            <a:avLst/>
          </a:prstGeom>
        </p:spPr>
      </p:pic>
      <p:pic>
        <p:nvPicPr>
          <p:cNvPr id="12" name="Imagen 6">
            <a:extLst>
              <a:ext uri="{FF2B5EF4-FFF2-40B4-BE49-F238E27FC236}">
                <a16:creationId xmlns:a16="http://schemas.microsoft.com/office/drawing/2014/main" id="{0475192C-6C62-046C-CCE0-3A17763C21DB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AF9BF"/>
              </a:clrFrom>
              <a:clrTo>
                <a:srgbClr val="FAF9B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8166" y="2008286"/>
            <a:ext cx="2916000" cy="1906360"/>
          </a:xfrm>
          <a:prstGeom prst="rect">
            <a:avLst/>
          </a:prstGeom>
        </p:spPr>
      </p:pic>
      <p:pic>
        <p:nvPicPr>
          <p:cNvPr id="14" name="Imagen 4">
            <a:extLst>
              <a:ext uri="{FF2B5EF4-FFF2-40B4-BE49-F238E27FC236}">
                <a16:creationId xmlns:a16="http://schemas.microsoft.com/office/drawing/2014/main" id="{BD445B84-4BEC-0D37-8FFD-2D73E33FB2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9868" t="19948" r="9187" b="16115"/>
          <a:stretch/>
        </p:blipFill>
        <p:spPr>
          <a:xfrm>
            <a:off x="8254266" y="4056160"/>
            <a:ext cx="3518813" cy="208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48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1DF276-B6F2-ABB7-AE55-E812F13D1A8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l="4551" t="9445" r="4252" b="52407"/>
          <a:stretch/>
        </p:blipFill>
        <p:spPr>
          <a:xfrm>
            <a:off x="108146" y="1619258"/>
            <a:ext cx="7477200" cy="44261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CCDF7F-E3D4-123A-33BA-CF4CD4A2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Injectors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E66BF-6263-8107-1FC7-1127E635C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513114"/>
            <a:ext cx="4114800" cy="4663849"/>
          </a:xfrm>
        </p:spPr>
        <p:txBody>
          <a:bodyPr/>
          <a:lstStyle/>
          <a:p>
            <a:r>
              <a:rPr lang="en-US" dirty="0"/>
              <a:t>Beam to SPS is now expected tomorrow or Monday next week latest</a:t>
            </a:r>
          </a:p>
          <a:p>
            <a:r>
              <a:rPr lang="en-US" dirty="0"/>
              <a:t>By the end of next week </a:t>
            </a:r>
          </a:p>
          <a:p>
            <a:pPr lvl="1"/>
            <a:r>
              <a:rPr lang="en-US" dirty="0"/>
              <a:t>Planned start of SPS scrubbing run, planning and studies detailed by Lotta &amp; Ingrid at </a:t>
            </a:r>
            <a:r>
              <a:rPr lang="en-US" dirty="0">
                <a:hlinkClick r:id="rId3"/>
              </a:rPr>
              <a:t>SPS MPC meeting last Tuesday</a:t>
            </a:r>
            <a:endParaRPr lang="en-US" dirty="0"/>
          </a:p>
          <a:p>
            <a:pPr lvl="1"/>
            <a:r>
              <a:rPr lang="en-US" dirty="0"/>
              <a:t>Kevin has </a:t>
            </a:r>
            <a:r>
              <a:rPr lang="en-US"/>
              <a:t>requested moving </a:t>
            </a:r>
            <a:r>
              <a:rPr lang="en-US" dirty="0"/>
              <a:t>Friday’s dedicated MD block in W13 to the following week in order to be sure to have the SPS ready for scrubbing over the weekend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3AB84-A5CC-B65C-A7E9-62EEA9BF5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4574B-606B-DAD3-9ABC-DC814329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041EB-4827-A21B-23A4-6FD60B441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51BAE803-8A8D-B859-6C16-F726B4B9EDC0}"/>
              </a:ext>
            </a:extLst>
          </p:cNvPr>
          <p:cNvSpPr>
            <a:spLocks noChangeAspect="1"/>
          </p:cNvSpPr>
          <p:nvPr/>
        </p:nvSpPr>
        <p:spPr>
          <a:xfrm>
            <a:off x="6192222" y="2943208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41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A079C-F7BF-156D-26F4-5D357E82E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EC7A-BF26-F2A0-4BA6-E25D73B1F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71596-044D-94B7-2FDB-E021519B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13.03.25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00CE6-60BF-96EF-5273-1B8087345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71E76-FD31-8276-83E0-2476F69C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1181E4-5AA0-B996-2A9B-4731AA8994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92" t="18508" r="9016" b="49491"/>
          <a:stretch/>
        </p:blipFill>
        <p:spPr>
          <a:xfrm>
            <a:off x="0" y="1792287"/>
            <a:ext cx="7859687" cy="4320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52EE8-19D7-D5D8-1921-97AA71D5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371600"/>
            <a:ext cx="4114800" cy="4984750"/>
          </a:xfrm>
        </p:spPr>
        <p:txBody>
          <a:bodyPr>
            <a:normAutofit/>
          </a:bodyPr>
          <a:lstStyle/>
          <a:p>
            <a:r>
              <a:rPr lang="en-US" dirty="0"/>
              <a:t>Handover to operation tomorrow after DSO tests today</a:t>
            </a:r>
          </a:p>
          <a:p>
            <a:r>
              <a:rPr lang="en-US" dirty="0"/>
              <a:t>Progress as expected with HW commissioning, e.g.</a:t>
            </a:r>
          </a:p>
          <a:p>
            <a:pPr lvl="1"/>
            <a:r>
              <a:rPr lang="en-US" dirty="0"/>
              <a:t>Cracks in flanges for RF cryomodules discovered earlier in YETS have been all fixed (modules exchanged)</a:t>
            </a:r>
          </a:p>
          <a:p>
            <a:pPr lvl="1"/>
            <a:r>
              <a:rPr lang="en-US" dirty="0"/>
              <a:t>Warm transition modules exchanged by TE/VSC</a:t>
            </a:r>
          </a:p>
          <a:p>
            <a:pPr lvl="1"/>
            <a:r>
              <a:rPr lang="en-US" dirty="0"/>
              <a:t>Polarities inverted in IP1 (back to nominal) and IP5 (reverse) + PSS roman pot tilt</a:t>
            </a:r>
          </a:p>
          <a:p>
            <a:r>
              <a:rPr lang="en-US" dirty="0"/>
              <a:t>Beam expected on 7 April</a:t>
            </a:r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116F11A7-8E58-B9FD-41ED-7510FE46D862}"/>
              </a:ext>
            </a:extLst>
          </p:cNvPr>
          <p:cNvSpPr>
            <a:spLocks noChangeAspect="1"/>
          </p:cNvSpPr>
          <p:nvPr/>
        </p:nvSpPr>
        <p:spPr>
          <a:xfrm>
            <a:off x="6259457" y="2943208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10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233097</TotalTime>
  <Words>378</Words>
  <Application>Microsoft Macintosh PowerPoint</Application>
  <PresentationFormat>Widescreen</PresentationFormat>
  <Paragraphs>70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Wingdings</vt:lpstr>
      <vt:lpstr>Office Theme</vt:lpstr>
      <vt:lpstr>Coherent Effects and Impedances section (CEI) – general information</vt:lpstr>
      <vt:lpstr>Some deadlines and events</vt:lpstr>
      <vt:lpstr>Some deadlines and events</vt:lpstr>
      <vt:lpstr>Injectors schedule</vt:lpstr>
      <vt:lpstr>LHC schedule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CEI section meetings</dc:title>
  <dc:subject/>
  <dc:creator>Microsoft Office User</dc:creator>
  <cp:keywords/>
  <dc:description/>
  <cp:lastModifiedBy>Giovanni Rumolo</cp:lastModifiedBy>
  <cp:revision>1762</cp:revision>
  <dcterms:created xsi:type="dcterms:W3CDTF">2019-08-06T09:01:59Z</dcterms:created>
  <dcterms:modified xsi:type="dcterms:W3CDTF">2025-03-13T10:18:07Z</dcterms:modified>
  <cp:category/>
</cp:coreProperties>
</file>