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376" r:id="rId2"/>
    <p:sldId id="383" r:id="rId3"/>
    <p:sldId id="384" r:id="rId4"/>
    <p:sldId id="387" r:id="rId5"/>
    <p:sldId id="389" r:id="rId6"/>
    <p:sldId id="390" r:id="rId7"/>
    <p:sldId id="38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F2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92" d="100"/>
          <a:sy n="92" d="100"/>
        </p:scale>
        <p:origin x="77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5678F-879A-470D-8D68-E997699B5CF4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57E33-CB98-4062-9178-8781B00D5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496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B618E-5ADF-B592-06BD-283585229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76C72F-CCAD-8760-5717-9A78EEE54D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36B7A3-8701-18A5-4D02-3EF32FE024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11882-F366-BBA5-6C18-E13DA1CB2E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3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F2B84-A4FA-53F5-34D5-FB48648A7D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1A23AD-7ED6-B3DF-E5F6-C8B18DBFCF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D71C75-E51C-D870-372C-9702B1FDCF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5B718-8B0A-6CB6-2087-4F674A5E1A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233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7700C-4CB9-CFA7-7771-11040F70E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735CE7-0DEF-F26C-ACDA-C197ECD861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6DDB47-5E7F-44BC-E58E-B06139C360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8E98A-51E5-0222-667F-1966B08028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236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565FC-5D8A-21D1-ED87-65F3ADD74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76C792-CC87-F5BA-3636-6E44CCE490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805661-5332-23B2-368B-CF16302F0D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3ACB8-81B6-4EBC-62A0-EA08AE7CBB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438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15433-DE67-362F-0ED3-C1ABAC79A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069E57-5574-8616-EFDE-8EBE1ED0A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DDC160-AAD0-97D4-3061-DE35C64567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A708BB-8427-91AF-4107-D484167979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236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2A98C-D17B-18B5-8C74-895E32979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608166-D92C-4256-8853-43E0997BCA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7FF64F-C414-4CD9-1131-86A356FDE0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9E419-3D57-AF64-57D5-D33035F64E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BE830-F6DD-4819-B161-1A55AD1090C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694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5095B-CEF3-D36E-380C-74A1AEAF6D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ACBC4-CA81-A232-EACC-3288710407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0DEAB-5E37-63AE-18C2-6F5AEA393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A7C77-5376-0439-1CFD-8291F7E7A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2698F-7D72-4EC2-3634-9F256F622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229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11B5A-0222-AEF5-0715-2B655FC96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732542-D724-0D76-E47A-61FF38EE0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1B715-7E53-62FE-919C-7BADF6D0A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B4329-FABC-3817-68F5-4F7A290F6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25F21-BE25-CD0B-C912-EDC76020A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642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CF9BD5-7249-647A-1A6D-346B883695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4AF465-4779-4EC6-85B5-0804E3F034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9E27A-354F-486F-F75C-3A79E1C60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DB639-FA10-E298-18DA-41ECC8DB4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593DC-CF9F-97B3-5299-6A750FE8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48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B14174-19EC-0AAD-90F2-76EB207DD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/>
            </a:lvl1pPr>
          </a:lstStyle>
          <a:p>
            <a:r>
              <a:rPr lang="en-US"/>
              <a:t>26 June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D2422-D622-A1B4-408E-459A7044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1400" y="6356350"/>
            <a:ext cx="5029200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GB"/>
              <a:t>Ahmed Abdelmotteleb | LHCb DPA 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0179B7-2691-FFE1-1CBF-3E363A8A7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97D63191-F394-46E6-9F57-66EF9706673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6363AE2-9B99-8A7B-CB36-1EA71CA2B11D}"/>
              </a:ext>
            </a:extLst>
          </p:cNvPr>
          <p:cNvCxnSpPr>
            <a:cxnSpLocks/>
          </p:cNvCxnSpPr>
          <p:nvPr userDrawn="1"/>
        </p:nvCxnSpPr>
        <p:spPr>
          <a:xfrm>
            <a:off x="526273" y="6216650"/>
            <a:ext cx="111569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86006A-80AD-92A5-293D-5BF2F3F24376}"/>
              </a:ext>
            </a:extLst>
          </p:cNvPr>
          <p:cNvCxnSpPr>
            <a:cxnSpLocks/>
          </p:cNvCxnSpPr>
          <p:nvPr userDrawn="1"/>
        </p:nvCxnSpPr>
        <p:spPr>
          <a:xfrm>
            <a:off x="517502" y="907879"/>
            <a:ext cx="111569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8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FDD33-6FF4-D8E0-CFCA-40F51FBD4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0BC7-9056-D7BC-0C11-3A3450092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365E7-D901-44E1-78D3-883649443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06BA3-BDEA-8F07-77B9-82B7DB244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18A79-F808-5078-69DE-48F32D9C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21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3C5A9-7CB8-4C04-8430-1BF64D2E8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7F7E0B-15F5-80F3-5019-D92FB0DE5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6A88E-A077-44D7-20FC-240E4FBC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7D986-5747-D3CD-A37D-149E22707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89AAD-99E0-B375-B73D-4F8B4DCD7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267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53EFE-934D-01A2-BC8D-D6301EB1E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D5DC5-01E7-445A-9683-D66682DE63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9B42EB-7677-2FAF-E956-8A932300D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EB2705-95EC-9708-2528-85EEB2042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285EE-4815-F051-12E4-5364EBF96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05D07-D89C-BB8D-AC1F-44F9BF4ED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53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B293D-1BAF-642E-5ABA-3AA461163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71FE6-08AF-EA81-2D0B-6739C089D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6820B9-DF45-4274-B48A-3643FB81C8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80E784-86F4-B124-F81C-76B3BE07A5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179155-E424-5CA4-BCD7-29AEFB04E6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EF853C-CF45-F1EF-517B-87ADCDEC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297DD-C232-6DD3-48A5-BE22B44EB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BC1C98-1D17-27A7-4D63-3E695FD98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518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BDC6D-0854-9C9D-CCDF-4E11D4115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F638F9-C2EC-21D0-0E3C-081AD690D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0D3AB8-D802-5A4C-E2FC-A63DDFB5F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23514-01B9-5D64-C427-42AC8673A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33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760FD8-DBF9-BC2B-A4CA-7A7E9D27D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BDC41-D3E9-0AF0-37A3-EEAA9C0EC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3756E-AB5D-50D1-954D-39D16F1BA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9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5D6C4-439B-9ADD-97E7-95C82068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BF205-4309-5589-83C1-F5ACEE99B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B60F62-F215-0EC4-5069-64D91A3F1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BA7B7-FD60-CB79-1B91-3723F199F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98587-B3D6-BEF6-AE3B-C82CD0CF9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C0E50-7532-78A8-80A4-054CF78E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38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3A0A6-BDF7-E8FC-98CF-8963F376C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E237FC-FA3B-16F8-8EA0-DD6DC55B33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455C4C-D559-B568-646E-B406D7CD9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FC012-0299-97F3-84B0-6B60DAB4F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8CBD0-68B6-C0B1-5095-281035323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AE6F44-B509-E2D6-8551-FD0A38F86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78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AA94FC-C430-2258-C60F-A406500AA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6B7035-81F1-19C4-6E8C-FB8D4EF4B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5F9B8-CF80-CFE6-05D6-F502BEB12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26 June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E5E6F-1359-0DE9-B183-BD2C81D5EE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Ahmed Abdelmotteleb | LHCb DPA WP4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89FEC-4F72-E227-2C6A-90A3741E6F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C1F39A-8409-48D1-A594-F945A5144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40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hmed.abdelmotteleb@cern.ch" TargetMode="Externa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lhcb-qc-workshop" TargetMode="External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lhcb-dpa.web.cern.ch/lhcb-dpa/wp4/quantum-computing.html" TargetMode="External"/><Relationship Id="rId7" Type="http://schemas.openxmlformats.org/officeDocument/2006/relationships/hyperlink" Target="mailto:Ahmed.Abdelmotteleb@cern.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-groups.cern.ch/e-groups/EgroupsSubscription.do?egroupName=lhcb-dpa-wp4" TargetMode="External"/><Relationship Id="rId5" Type="http://schemas.openxmlformats.org/officeDocument/2006/relationships/hyperlink" Target="https://mattermost.web.cern.ch/lhcb/channels/dpa-wp4-novel-analysis-techniques" TargetMode="External"/><Relationship Id="rId10" Type="http://schemas.openxmlformats.org/officeDocument/2006/relationships/image" Target="../media/image10.gif"/><Relationship Id="rId4" Type="http://schemas.openxmlformats.org/officeDocument/2006/relationships/hyperlink" Target="https://mattermost.web.cern.ch/lhcb/channels/quantum-computing-lhcb" TargetMode="External"/><Relationship Id="rId9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hyperlink" Target="https://forms.gle/GcFki3yEuCGHmwuR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bg2">
              <a:lumMod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>
            <a:extLst>
              <a:ext uri="{FF2B5EF4-FFF2-40B4-BE49-F238E27FC236}">
                <a16:creationId xmlns:a16="http://schemas.microsoft.com/office/drawing/2014/main" id="{21D8A7B1-1E54-CEC5-1596-414EA3C33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747120"/>
            <a:ext cx="1916653" cy="114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46AFD1A-B64F-1ED6-953F-6B47D6CC2C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73952" y="5580828"/>
            <a:ext cx="1837489" cy="1281649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8EA9951-46E9-3E35-EDC2-674BDF465D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Lora" pitchFamily="2" charset="0"/>
              </a:rPr>
              <a:t>LHCb QC Workshop 2025</a:t>
            </a:r>
            <a:br>
              <a:rPr lang="en-US" sz="6000" dirty="0">
                <a:latin typeface="Lora" pitchFamily="2" charset="0"/>
              </a:rPr>
            </a:br>
            <a:endParaRPr lang="en-GB" dirty="0">
              <a:latin typeface="Lora" pitchFamily="2" charset="0"/>
            </a:endParaRP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14A673F7-BFBF-3BE2-8FFE-0766778EB6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98800"/>
            <a:ext cx="9144000" cy="62114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dirty="0">
                <a:latin typeface="Lora" pitchFamily="2" charset="0"/>
              </a:rPr>
              <a:t>Closing Remarks</a:t>
            </a:r>
            <a:endParaRPr lang="en-US" sz="4500" u="sng" dirty="0">
              <a:latin typeface="Lora" pitchFamily="2" charset="0"/>
            </a:endParaRPr>
          </a:p>
          <a:p>
            <a:pPr algn="ctr"/>
            <a:endParaRPr lang="en-GB" dirty="0">
              <a:latin typeface="Lora" pitchFamily="2" charset="0"/>
            </a:endParaRPr>
          </a:p>
          <a:p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4BAD91C-973E-DD54-79F1-7C05490E4DEE}"/>
              </a:ext>
            </a:extLst>
          </p:cNvPr>
          <p:cNvCxnSpPr>
            <a:cxnSpLocks/>
          </p:cNvCxnSpPr>
          <p:nvPr/>
        </p:nvCxnSpPr>
        <p:spPr>
          <a:xfrm>
            <a:off x="1253976" y="2834490"/>
            <a:ext cx="9624952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81DD46B-0FFA-67C6-B59E-311EF51771B0}"/>
              </a:ext>
            </a:extLst>
          </p:cNvPr>
          <p:cNvSpPr txBox="1"/>
          <p:nvPr/>
        </p:nvSpPr>
        <p:spPr>
          <a:xfrm>
            <a:off x="2951017" y="5049982"/>
            <a:ext cx="650470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800" u="sng" dirty="0">
                <a:latin typeface="Lora" pitchFamily="2" charset="0"/>
              </a:rPr>
              <a:t>Ahmed Abdelmotteleb</a:t>
            </a:r>
          </a:p>
          <a:p>
            <a:pPr marL="0" indent="0" algn="ctr">
              <a:buNone/>
            </a:pPr>
            <a:r>
              <a:rPr lang="en-US" sz="1800" dirty="0">
                <a:latin typeface="Lora" pitchFamily="2" charset="0"/>
                <a:hlinkClick r:id="rId5"/>
              </a:rPr>
              <a:t>ahmed.abdelmotteleb@cern.ch</a:t>
            </a:r>
            <a:endParaRPr lang="en-US" sz="1800" dirty="0">
              <a:latin typeface="Lora" pitchFamily="2" charset="0"/>
            </a:endParaRPr>
          </a:p>
          <a:p>
            <a:pPr algn="ctr"/>
            <a:r>
              <a:rPr lang="en-US" sz="1800" dirty="0">
                <a:latin typeface="Lora" pitchFamily="2" charset="0"/>
              </a:rPr>
              <a:t>University of Warwick</a:t>
            </a:r>
          </a:p>
          <a:p>
            <a:pPr marL="0" indent="0" algn="ctr">
              <a:buNone/>
            </a:pPr>
            <a:endParaRPr lang="en-US" dirty="0">
              <a:latin typeface="Lora" pitchFamily="2" charset="0"/>
            </a:endParaRPr>
          </a:p>
          <a:p>
            <a:pPr marL="0" indent="0" algn="ctr">
              <a:buNone/>
            </a:pPr>
            <a:r>
              <a:rPr lang="en-US" sz="2400" dirty="0">
                <a:latin typeface="Lora" pitchFamily="2" charset="0"/>
              </a:rPr>
              <a:t>2 July 2025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630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8F9BE-2E90-744F-1F6F-B3E243A6E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CC1A96-D880-78BA-90DE-D9F1B387D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D5432AF-1698-55AA-FEDF-16F7C2E42855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LHCb Quantum Computing workshop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6AC7D6A0-777D-4CA4-949F-1F503FAE6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1672602-9CA9-9471-3098-005B73E09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FDD3DE-FDD0-3A44-84FD-63DD5521C88E}"/>
              </a:ext>
            </a:extLst>
          </p:cNvPr>
          <p:cNvSpPr txBox="1"/>
          <p:nvPr/>
        </p:nvSpPr>
        <p:spPr>
          <a:xfrm>
            <a:off x="673670" y="1167541"/>
            <a:ext cx="750223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Thank you for joining us!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It’s been a pleasure having you at the </a:t>
            </a:r>
            <a:r>
              <a:rPr lang="en-US" sz="2000" b="1" dirty="0">
                <a:latin typeface="Lora" pitchFamily="2" charset="0"/>
              </a:rPr>
              <a:t>first-ever LHCb Quantum Computing Workshop</a:t>
            </a: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We hope you found it useful, inspiring, and fun!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Special thanks to </a:t>
            </a:r>
            <a:r>
              <a:rPr lang="en-US" sz="2000" b="1" dirty="0">
                <a:latin typeface="Lora" pitchFamily="2" charset="0"/>
              </a:rPr>
              <a:t>Nicole Skidmore</a:t>
            </a:r>
            <a:r>
              <a:rPr lang="en-US" sz="2000" dirty="0">
                <a:latin typeface="Lora" pitchFamily="2" charset="0"/>
              </a:rPr>
              <a:t> for making this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Lora" pitchFamily="2" charset="0"/>
              </a:rPr>
              <a:t>Presentations and recordings</a:t>
            </a:r>
            <a:r>
              <a:rPr lang="en-US" sz="2000" dirty="0">
                <a:latin typeface="Lora" pitchFamily="2" charset="0"/>
              </a:rPr>
              <a:t> will be uploaded to the </a:t>
            </a:r>
            <a:r>
              <a:rPr lang="en-US" sz="2000" dirty="0">
                <a:latin typeface="Lora" pitchFamily="2" charset="0"/>
                <a:hlinkClick r:id="rId3"/>
              </a:rPr>
              <a:t>event webpage</a:t>
            </a:r>
            <a:r>
              <a:rPr lang="en-US" sz="2000" dirty="0">
                <a:latin typeface="Lora" pitchFamily="2" charset="0"/>
              </a:rPr>
              <a:t> (indico)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8024B9A0-BD42-06E3-1271-328423C0D8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527" y="1026362"/>
            <a:ext cx="2596065" cy="1947047"/>
          </a:xfrm>
          <a:prstGeom prst="rect">
            <a:avLst/>
          </a:prstGeom>
        </p:spPr>
      </p:pic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9A12D441-7F4B-F421-BBBD-D13E3DC539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429000"/>
            <a:ext cx="3186685" cy="21861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Graphic 13" descr="Binary outline">
            <a:extLst>
              <a:ext uri="{FF2B5EF4-FFF2-40B4-BE49-F238E27FC236}">
                <a16:creationId xmlns:a16="http://schemas.microsoft.com/office/drawing/2014/main" id="{4CB91EF2-0527-4C86-DEAC-9915BDAF6A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37392" y="228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1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A2370-CCFB-69D5-62CF-2F7E1F69E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14E83E-DF86-7350-7808-7B22180DF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31021D6-476D-FC3D-3C05-38371A58BF4A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Stay connected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715B98E8-FA69-09D1-07A4-D468D4C43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AD16C58-E585-1B83-E61C-AB0B0BCE5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C60AA0-D862-A7DB-70DB-9028CA74BE7C}"/>
              </a:ext>
            </a:extLst>
          </p:cNvPr>
          <p:cNvSpPr txBox="1"/>
          <p:nvPr/>
        </p:nvSpPr>
        <p:spPr>
          <a:xfrm>
            <a:off x="535358" y="1093371"/>
            <a:ext cx="10273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1" dirty="0">
                <a:latin typeface="Lora" pitchFamily="2" charset="0"/>
                <a:hlinkClick r:id="rId3"/>
              </a:rPr>
              <a:t>LHCb DPA WP4 Quantum Computing webpage</a:t>
            </a:r>
            <a:endParaRPr lang="en-GB" sz="24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>
                <a:latin typeface="Lora" pitchFamily="2" charset="0"/>
              </a:rPr>
              <a:t>Mattermost</a:t>
            </a:r>
            <a:r>
              <a:rPr lang="en-GB" sz="2400" dirty="0">
                <a:latin typeface="Lora" pitchFamily="2" charset="0"/>
              </a:rPr>
              <a:t> channel: </a:t>
            </a:r>
            <a:r>
              <a:rPr lang="en-GB" sz="2400" b="1" dirty="0">
                <a:latin typeface="Lora" pitchFamily="2" charset="0"/>
                <a:hlinkClick r:id="rId4"/>
              </a:rPr>
              <a:t>LHCb Quantum Computing</a:t>
            </a:r>
            <a:endParaRPr lang="en-GB" sz="24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>
                <a:latin typeface="Lora" pitchFamily="2" charset="0"/>
              </a:rPr>
              <a:t>Mattemost</a:t>
            </a:r>
            <a:r>
              <a:rPr lang="en-GB" sz="2400" dirty="0">
                <a:latin typeface="Lora" pitchFamily="2" charset="0"/>
              </a:rPr>
              <a:t> channel 2: </a:t>
            </a:r>
            <a:r>
              <a:rPr lang="fr-FR" sz="2400" b="1" dirty="0">
                <a:latin typeface="Lora" pitchFamily="2" charset="0"/>
                <a:hlinkClick r:id="rId5"/>
              </a:rPr>
              <a:t>DPA WP4 Novel </a:t>
            </a:r>
            <a:r>
              <a:rPr lang="fr-FR" sz="2400" b="1" dirty="0" err="1">
                <a:latin typeface="Lora" pitchFamily="2" charset="0"/>
                <a:hlinkClick r:id="rId5"/>
              </a:rPr>
              <a:t>Analysis</a:t>
            </a:r>
            <a:r>
              <a:rPr lang="fr-FR" sz="2400" b="1" dirty="0">
                <a:latin typeface="Lora" pitchFamily="2" charset="0"/>
                <a:hlinkClick r:id="rId5"/>
              </a:rPr>
              <a:t> Techniques</a:t>
            </a:r>
            <a:endParaRPr lang="fr-FR" sz="24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Lora" pitchFamily="2" charset="0"/>
              </a:rPr>
              <a:t>Join the mailing list: </a:t>
            </a:r>
            <a:r>
              <a:rPr lang="en-GB" sz="2400" b="1" dirty="0">
                <a:latin typeface="Lora" pitchFamily="2" charset="0"/>
                <a:hlinkClick r:id="rId6"/>
              </a:rPr>
              <a:t>lhcb-dpa-wp4</a:t>
            </a:r>
            <a:endParaRPr lang="en-GB" sz="24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latin typeface="Lora" pitchFamily="2" charset="0"/>
                <a:hlinkClick r:id="rId7"/>
              </a:rPr>
              <a:t>Ahmed.Abdelmotteleb@cern.ch</a:t>
            </a:r>
            <a:endParaRPr lang="en-GB" sz="2400" b="1" dirty="0">
              <a:latin typeface="Lora" pitchFamily="2" charset="0"/>
            </a:endParaRPr>
          </a:p>
          <a:p>
            <a:endParaRPr lang="en-GB" sz="2400" b="1" dirty="0">
              <a:latin typeface="Lora" pitchFamily="2" charset="0"/>
            </a:endParaRPr>
          </a:p>
        </p:txBody>
      </p:sp>
      <p:pic>
        <p:nvPicPr>
          <p:cNvPr id="12" name="Graphic 11" descr="Envelope outline">
            <a:extLst>
              <a:ext uri="{FF2B5EF4-FFF2-40B4-BE49-F238E27FC236}">
                <a16:creationId xmlns:a16="http://schemas.microsoft.com/office/drawing/2014/main" id="{E2B0982E-2D9A-17D1-5747-BAB1558624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81309" y="0"/>
            <a:ext cx="914400" cy="914400"/>
          </a:xfrm>
          <a:prstGeom prst="rect">
            <a:avLst/>
          </a:prstGeom>
        </p:spPr>
      </p:pic>
      <p:pic>
        <p:nvPicPr>
          <p:cNvPr id="1030" name="Picture 6" descr="Text Bubble GIFs | Tenor">
            <a:extLst>
              <a:ext uri="{FF2B5EF4-FFF2-40B4-BE49-F238E27FC236}">
                <a16:creationId xmlns:a16="http://schemas.microsoft.com/office/drawing/2014/main" id="{A4945C7B-46A4-DBAB-49E1-729ACFB4C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009" y="1756656"/>
            <a:ext cx="20955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97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8BCFA-0D73-CD95-07AD-EF878944C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E5A88B-7E82-A37C-5B2F-E2CB89D2D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Ahmed Abdelmotteleb | LHCb DPA WP4 Meeting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AACD8C4-5022-4A39-44E3-7F9A8A2B72E3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Social event and dinner – Join us!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C7015ECA-F7EB-AAE9-F662-A00274373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4C3FFDD-BE24-5C9F-5E5C-8271BF3C1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8B31C0-51E7-6DDF-22D8-B421C6C0B509}"/>
              </a:ext>
            </a:extLst>
          </p:cNvPr>
          <p:cNvSpPr txBox="1"/>
          <p:nvPr/>
        </p:nvSpPr>
        <p:spPr>
          <a:xfrm>
            <a:off x="597011" y="1477782"/>
            <a:ext cx="82430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Lora" pitchFamily="2" charset="0"/>
              </a:rPr>
              <a:t>Social mixer with free snacks &amp; drinks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An informal chance to chat with speakers and other participants!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Mathematical Sciences Building, Room MB0.07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Free beer! 🍺 (and other non-alcoholic drinks)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Immediately after this 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Lora" pitchFamily="2" charset="0"/>
            </a:endParaRPr>
          </a:p>
          <a:p>
            <a:r>
              <a:rPr lang="en-GB" sz="2000" b="1" dirty="0">
                <a:latin typeface="Lora" pitchFamily="2" charset="0"/>
              </a:rPr>
              <a:t>Free 3-Course Dinner (!)</a:t>
            </a:r>
            <a:endParaRPr lang="en-GB" sz="2000" dirty="0">
              <a:latin typeface="Lor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Enjoy a full meal and good company at the end of the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Radcliffe Restaurant, University of Warwick Campus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Lora" pitchFamily="2" charset="0"/>
              </a:rPr>
              <a:t>From 7 PM to 9 PM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82644A2-B3BE-D380-D198-4237D08DB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774" y="2406472"/>
            <a:ext cx="3984727" cy="224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phic 8" descr="Table setting outline">
            <a:extLst>
              <a:ext uri="{FF2B5EF4-FFF2-40B4-BE49-F238E27FC236}">
                <a16:creationId xmlns:a16="http://schemas.microsoft.com/office/drawing/2014/main" id="{C234B5F3-679E-7842-69BF-0EED17A7D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95939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51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BDAA7-8C91-81C4-D66E-625D8ABCC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C83DCE-C358-2904-66FE-33CFB8A19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Ahmed Abdelmotteleb | LHCb DPA WP4 Meeting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284DDD-6E82-871A-58C3-EAD621238611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Future plans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1B3D54CE-F392-883F-8D64-C512B76F2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561E51A-017F-0F54-E62D-92A0187F5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2A0228-D679-27A0-6322-B25119803F45}"/>
              </a:ext>
            </a:extLst>
          </p:cNvPr>
          <p:cNvSpPr txBox="1"/>
          <p:nvPr/>
        </p:nvSpPr>
        <p:spPr>
          <a:xfrm>
            <a:off x="597011" y="1477782"/>
            <a:ext cx="82430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Considering making this a regular (maybe annual) meeting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Could maybe consider making this an LHC-wide event?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Try to bring more people from industry?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Lor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ora" pitchFamily="2" charset="0"/>
              </a:rPr>
              <a:t>Catering for both beginners and experts of the field – both theory and application</a:t>
            </a:r>
          </a:p>
        </p:txBody>
      </p:sp>
      <p:pic>
        <p:nvPicPr>
          <p:cNvPr id="6" name="Graphic 5" descr="Future with solid fill">
            <a:extLst>
              <a:ext uri="{FF2B5EF4-FFF2-40B4-BE49-F238E27FC236}">
                <a16:creationId xmlns:a16="http://schemas.microsoft.com/office/drawing/2014/main" id="{FD0204D9-AC83-8281-4A54-EA2A76AB52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3254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45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AE4603-F78D-BE29-AE97-85E840E5B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B6D487-848D-8E0E-49A3-6D47BD03CCA6}"/>
              </a:ext>
            </a:extLst>
          </p:cNvPr>
          <p:cNvSpPr txBox="1">
            <a:spLocks/>
          </p:cNvSpPr>
          <p:nvPr/>
        </p:nvSpPr>
        <p:spPr>
          <a:xfrm>
            <a:off x="762001" y="5074024"/>
            <a:ext cx="10109199" cy="59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300" dirty="0"/>
              <a:t>Entangled and observed – now we must collapse 📸</a:t>
            </a:r>
          </a:p>
        </p:txBody>
      </p:sp>
      <p:pic>
        <p:nvPicPr>
          <p:cNvPr id="4" name="Picture 3" descr="A group of people standing in front of a large screen&#10;&#10;AI-generated content may be incorrect.">
            <a:extLst>
              <a:ext uri="{FF2B5EF4-FFF2-40B4-BE49-F238E27FC236}">
                <a16:creationId xmlns:a16="http://schemas.microsoft.com/office/drawing/2014/main" id="{5DC68AE6-A6EC-EA53-1892-097A49A9C8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1" b="13899"/>
          <a:stretch>
            <a:fillRect/>
          </a:stretch>
        </p:blipFill>
        <p:spPr>
          <a:xfrm>
            <a:off x="20" y="-39"/>
            <a:ext cx="12191980" cy="4172740"/>
          </a:xfrm>
          <a:prstGeom prst="rect">
            <a:avLst/>
          </a:prstGeom>
          <a:noFill/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667AA61-5C27-F30F-D229-06CBE5709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1" y="4811517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23A94B7D-1A7B-3138-DD16-7A1314AFCC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26 June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FAB675-82BA-CA07-4287-90E4AC56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Ahmed Abdelmotteleb | LHCb DPA WP4 Meeting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87B40BF-1855-8E8F-6857-748401CCF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7D63191-F394-46E6-9F57-66EF970667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492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900B3-25EE-F715-56B1-E59FACEB0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9E5E6-6DB0-0400-39B4-1F96DEA23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Ahmed Abdelmotteleb | LHCb DPA WP4 Meeting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7592AF4-978E-49D9-FABF-7CDB3FA54C1B}"/>
              </a:ext>
            </a:extLst>
          </p:cNvPr>
          <p:cNvSpPr txBox="1">
            <a:spLocks/>
          </p:cNvSpPr>
          <p:nvPr/>
        </p:nvSpPr>
        <p:spPr>
          <a:xfrm>
            <a:off x="414131" y="-66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F</a:t>
            </a:r>
            <a:r>
              <a:rPr lang="en-GB" sz="4000" dirty="0" err="1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eedback</a:t>
            </a: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Lora-Regular"/>
              </a:rPr>
              <a:t> – only takes 2 minutes!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Lora-Regular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0B1DE5E-B402-8257-7CC6-1671E08D9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June 2025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0AE4E55-F59E-74D5-7A55-50FB34028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3191-F394-46E6-9F57-66EF97066736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6" name="Picture 5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7B2F2FFD-1ABD-38CA-B650-952C479A5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746" y="914400"/>
            <a:ext cx="4897580" cy="4897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444C6F-3ABC-1A27-625A-2B18B179947F}"/>
              </a:ext>
            </a:extLst>
          </p:cNvPr>
          <p:cNvSpPr txBox="1"/>
          <p:nvPr/>
        </p:nvSpPr>
        <p:spPr>
          <a:xfrm>
            <a:off x="3976254" y="5754377"/>
            <a:ext cx="42325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https://forms.gle/GcFki3yEuCGHmwuR8</a:t>
            </a:r>
            <a:endParaRPr lang="en-GB" dirty="0"/>
          </a:p>
          <a:p>
            <a:endParaRPr lang="en-GB" dirty="0"/>
          </a:p>
        </p:txBody>
      </p:sp>
      <p:pic>
        <p:nvPicPr>
          <p:cNvPr id="19" name="Graphic 18" descr="Document outline">
            <a:extLst>
              <a:ext uri="{FF2B5EF4-FFF2-40B4-BE49-F238E27FC236}">
                <a16:creationId xmlns:a16="http://schemas.microsoft.com/office/drawing/2014/main" id="{BA275952-6081-9A21-C73F-B1FD1997F1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61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1800</TotalTime>
  <Words>330</Words>
  <Application>Microsoft Office PowerPoint</Application>
  <PresentationFormat>Widescreen</PresentationFormat>
  <Paragraphs>85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Lora</vt:lpstr>
      <vt:lpstr>Lora-Regular</vt:lpstr>
      <vt:lpstr>Office Theme</vt:lpstr>
      <vt:lpstr>LHCb QC Workshop 2025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Ahmed Abdelmotteleb</dc:creator>
  <cp:lastModifiedBy>Ahmed Abdelmotteleb</cp:lastModifiedBy>
  <cp:revision>506</cp:revision>
  <dcterms:created xsi:type="dcterms:W3CDTF">2024-06-11T07:23:02Z</dcterms:created>
  <dcterms:modified xsi:type="dcterms:W3CDTF">2025-07-02T15:06:48Z</dcterms:modified>
</cp:coreProperties>
</file>