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3"/>
  </p:notesMasterIdLst>
  <p:handoutMasterIdLst>
    <p:handoutMasterId r:id="rId54"/>
  </p:handoutMasterIdLst>
  <p:sldIdLst>
    <p:sldId id="256" r:id="rId2"/>
    <p:sldId id="257" r:id="rId3"/>
    <p:sldId id="322" r:id="rId4"/>
    <p:sldId id="274" r:id="rId5"/>
    <p:sldId id="275" r:id="rId6"/>
    <p:sldId id="258" r:id="rId7"/>
    <p:sldId id="295" r:id="rId8"/>
    <p:sldId id="259" r:id="rId9"/>
    <p:sldId id="260" r:id="rId10"/>
    <p:sldId id="276" r:id="rId11"/>
    <p:sldId id="323" r:id="rId12"/>
    <p:sldId id="269" r:id="rId13"/>
    <p:sldId id="293" r:id="rId14"/>
    <p:sldId id="261" r:id="rId15"/>
    <p:sldId id="305" r:id="rId16"/>
    <p:sldId id="306" r:id="rId17"/>
    <p:sldId id="284" r:id="rId18"/>
    <p:sldId id="297" r:id="rId19"/>
    <p:sldId id="262" r:id="rId20"/>
    <p:sldId id="298" r:id="rId21"/>
    <p:sldId id="317" r:id="rId22"/>
    <p:sldId id="299" r:id="rId23"/>
    <p:sldId id="300" r:id="rId24"/>
    <p:sldId id="304" r:id="rId25"/>
    <p:sldId id="310" r:id="rId26"/>
    <p:sldId id="313" r:id="rId27"/>
    <p:sldId id="307" r:id="rId28"/>
    <p:sldId id="264" r:id="rId29"/>
    <p:sldId id="286" r:id="rId30"/>
    <p:sldId id="288" r:id="rId31"/>
    <p:sldId id="314" r:id="rId32"/>
    <p:sldId id="308" r:id="rId33"/>
    <p:sldId id="318" r:id="rId34"/>
    <p:sldId id="285" r:id="rId35"/>
    <p:sldId id="319" r:id="rId36"/>
    <p:sldId id="315" r:id="rId37"/>
    <p:sldId id="309" r:id="rId38"/>
    <p:sldId id="266" r:id="rId39"/>
    <p:sldId id="320" r:id="rId40"/>
    <p:sldId id="324" r:id="rId41"/>
    <p:sldId id="267" r:id="rId42"/>
    <p:sldId id="321" r:id="rId43"/>
    <p:sldId id="270" r:id="rId44"/>
    <p:sldId id="290" r:id="rId45"/>
    <p:sldId id="291" r:id="rId46"/>
    <p:sldId id="292" r:id="rId47"/>
    <p:sldId id="268" r:id="rId48"/>
    <p:sldId id="312" r:id="rId49"/>
    <p:sldId id="316" r:id="rId50"/>
    <p:sldId id="282" r:id="rId51"/>
    <p:sldId id="283"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F38E363-5C65-97BD-DBA0-DFFD34BC24DC}" name="Ahmed Abdelmotteleb" initials="AA" userId="e39971d80407e7a1" providerId="Windows Live"/>
  <p188:author id="{FCE0D2CA-E6F5-CB18-7F2E-C29978743722}" name="ABDELMOTTELEB, AHMED (PGR)" initials="AA(" userId="S::u2058721@live.warwick.ac.uk::c5ba1125-0d86-4240-bf7b-64949352804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969696"/>
    <a:srgbClr val="CC00CC"/>
    <a:srgbClr val="0082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04" autoAdjust="0"/>
    <p:restoredTop sz="95822" autoAdjust="0"/>
  </p:normalViewPr>
  <p:slideViewPr>
    <p:cSldViewPr snapToGrid="0">
      <p:cViewPr varScale="1">
        <p:scale>
          <a:sx n="93" d="100"/>
          <a:sy n="93" d="100"/>
        </p:scale>
        <p:origin x="812" y="7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3" d="100"/>
          <a:sy n="73" d="100"/>
        </p:scale>
        <p:origin x="3492"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8/10/relationships/authors" Targe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4E56055-3415-45A5-0F27-7626063ACAE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44F0136F-C607-D646-1961-C8D7553E82A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AF99401-106C-4AF8-8F6F-C377E0D73643}" type="datetimeFigureOut">
              <a:rPr lang="en-GB" smtClean="0"/>
              <a:t>30/06/2025</a:t>
            </a:fld>
            <a:endParaRPr lang="en-GB"/>
          </a:p>
        </p:txBody>
      </p:sp>
      <p:sp>
        <p:nvSpPr>
          <p:cNvPr id="4" name="Footer Placeholder 3">
            <a:extLst>
              <a:ext uri="{FF2B5EF4-FFF2-40B4-BE49-F238E27FC236}">
                <a16:creationId xmlns:a16="http://schemas.microsoft.com/office/drawing/2014/main" id="{DD800F06-C4CA-5866-2EE5-23FA21126B2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69D0DEB-B39A-2EC4-F311-4BB921E1AD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AEF8C5-E22C-42FA-A451-15EB4837312D}" type="slidenum">
              <a:rPr lang="en-GB" smtClean="0"/>
              <a:t>‹#›</a:t>
            </a:fld>
            <a:endParaRPr lang="en-GB"/>
          </a:p>
        </p:txBody>
      </p:sp>
    </p:spTree>
    <p:extLst>
      <p:ext uri="{BB962C8B-B14F-4D97-AF65-F5344CB8AC3E}">
        <p14:creationId xmlns:p14="http://schemas.microsoft.com/office/powerpoint/2010/main" val="42269584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38369-3C17-4850-90E2-0BBCB1A3692E}" type="datetimeFigureOut">
              <a:rPr lang="en-GB" smtClean="0"/>
              <a:t>30/06/2025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1BE830-F6DD-4819-B161-1A55AD1090CC}" type="slidenum">
              <a:rPr lang="en-GB" smtClean="0"/>
              <a:t>‹#›</a:t>
            </a:fld>
            <a:endParaRPr lang="en-GB"/>
          </a:p>
        </p:txBody>
      </p:sp>
    </p:spTree>
    <p:extLst>
      <p:ext uri="{BB962C8B-B14F-4D97-AF65-F5344CB8AC3E}">
        <p14:creationId xmlns:p14="http://schemas.microsoft.com/office/powerpoint/2010/main" val="738751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1BE830-F6DD-4819-B161-1A55AD1090CC}" type="slidenum">
              <a:rPr lang="en-GB" smtClean="0"/>
              <a:t>9</a:t>
            </a:fld>
            <a:endParaRPr lang="en-GB"/>
          </a:p>
        </p:txBody>
      </p:sp>
    </p:spTree>
    <p:extLst>
      <p:ext uri="{BB962C8B-B14F-4D97-AF65-F5344CB8AC3E}">
        <p14:creationId xmlns:p14="http://schemas.microsoft.com/office/powerpoint/2010/main" val="1999968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1BE830-F6DD-4819-B161-1A55AD1090CC}" type="slidenum">
              <a:rPr lang="en-GB" smtClean="0"/>
              <a:t>23</a:t>
            </a:fld>
            <a:endParaRPr lang="en-GB"/>
          </a:p>
        </p:txBody>
      </p:sp>
    </p:spTree>
    <p:extLst>
      <p:ext uri="{BB962C8B-B14F-4D97-AF65-F5344CB8AC3E}">
        <p14:creationId xmlns:p14="http://schemas.microsoft.com/office/powerpoint/2010/main" val="779936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1BE830-F6DD-4819-B161-1A55AD1090CC}" type="slidenum">
              <a:rPr lang="en-GB" smtClean="0"/>
              <a:t>24</a:t>
            </a:fld>
            <a:endParaRPr lang="en-GB"/>
          </a:p>
        </p:txBody>
      </p:sp>
    </p:spTree>
    <p:extLst>
      <p:ext uri="{BB962C8B-B14F-4D97-AF65-F5344CB8AC3E}">
        <p14:creationId xmlns:p14="http://schemas.microsoft.com/office/powerpoint/2010/main" val="1825634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1BE830-F6DD-4819-B161-1A55AD1090CC}" type="slidenum">
              <a:rPr lang="en-GB" smtClean="0"/>
              <a:t>39</a:t>
            </a:fld>
            <a:endParaRPr lang="en-GB"/>
          </a:p>
        </p:txBody>
      </p:sp>
    </p:spTree>
    <p:extLst>
      <p:ext uri="{BB962C8B-B14F-4D97-AF65-F5344CB8AC3E}">
        <p14:creationId xmlns:p14="http://schemas.microsoft.com/office/powerpoint/2010/main" val="3688494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A1BE830-F6DD-4819-B161-1A55AD1090CC}" type="slidenum">
              <a:rPr lang="en-GB" smtClean="0"/>
              <a:t>48</a:t>
            </a:fld>
            <a:endParaRPr lang="en-GB"/>
          </a:p>
        </p:txBody>
      </p:sp>
    </p:spTree>
    <p:extLst>
      <p:ext uri="{BB962C8B-B14F-4D97-AF65-F5344CB8AC3E}">
        <p14:creationId xmlns:p14="http://schemas.microsoft.com/office/powerpoint/2010/main" val="3488619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274B7-0964-8717-DC0C-B3DD420B75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B67E003-5EA3-D34D-2F23-3C55296E8E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D049B35-F9A1-2939-E17C-9086805A1B3A}"/>
              </a:ext>
            </a:extLst>
          </p:cNvPr>
          <p:cNvSpPr>
            <a:spLocks noGrp="1"/>
          </p:cNvSpPr>
          <p:nvPr>
            <p:ph type="dt" sz="half" idx="10"/>
          </p:nvPr>
        </p:nvSpPr>
        <p:spPr/>
        <p:txBody>
          <a:bodyPr/>
          <a:lstStyle/>
          <a:p>
            <a:r>
              <a:rPr lang="en-US"/>
              <a:t>1 July 2025</a:t>
            </a:r>
            <a:endParaRPr lang="en-GB"/>
          </a:p>
        </p:txBody>
      </p:sp>
      <p:sp>
        <p:nvSpPr>
          <p:cNvPr id="5" name="Footer Placeholder 4">
            <a:extLst>
              <a:ext uri="{FF2B5EF4-FFF2-40B4-BE49-F238E27FC236}">
                <a16:creationId xmlns:a16="http://schemas.microsoft.com/office/drawing/2014/main" id="{8F0E2FE2-723E-868C-AEC5-A509FA0F6D9D}"/>
              </a:ext>
            </a:extLst>
          </p:cNvPr>
          <p:cNvSpPr>
            <a:spLocks noGrp="1"/>
          </p:cNvSpPr>
          <p:nvPr>
            <p:ph type="ftr" sz="quarter" idx="11"/>
          </p:nvPr>
        </p:nvSpPr>
        <p:spPr/>
        <p:txBody>
          <a:bodyPr/>
          <a:lstStyle/>
          <a:p>
            <a:r>
              <a:rPr lang="en-GB"/>
              <a:t>Ahmed Abdelmotteleb | Quantum Computing | LHCb QC Workshop</a:t>
            </a:r>
          </a:p>
        </p:txBody>
      </p:sp>
      <p:sp>
        <p:nvSpPr>
          <p:cNvPr id="6" name="Slide Number Placeholder 5">
            <a:extLst>
              <a:ext uri="{FF2B5EF4-FFF2-40B4-BE49-F238E27FC236}">
                <a16:creationId xmlns:a16="http://schemas.microsoft.com/office/drawing/2014/main" id="{0D8C7EE0-CB26-8C0A-0C15-6C8BE8FDA046}"/>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583249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A75-F992-65B9-4066-E799E19CED5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74E8A59-C2B7-5934-320B-47F4267FAFE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57CB85-9B0B-6289-C736-55080CEC2854}"/>
              </a:ext>
            </a:extLst>
          </p:cNvPr>
          <p:cNvSpPr>
            <a:spLocks noGrp="1"/>
          </p:cNvSpPr>
          <p:nvPr>
            <p:ph type="dt" sz="half" idx="10"/>
          </p:nvPr>
        </p:nvSpPr>
        <p:spPr/>
        <p:txBody>
          <a:bodyPr/>
          <a:lstStyle/>
          <a:p>
            <a:r>
              <a:rPr lang="en-US"/>
              <a:t>1 July 2025</a:t>
            </a:r>
            <a:endParaRPr lang="en-GB"/>
          </a:p>
        </p:txBody>
      </p:sp>
      <p:sp>
        <p:nvSpPr>
          <p:cNvPr id="5" name="Footer Placeholder 4">
            <a:extLst>
              <a:ext uri="{FF2B5EF4-FFF2-40B4-BE49-F238E27FC236}">
                <a16:creationId xmlns:a16="http://schemas.microsoft.com/office/drawing/2014/main" id="{77597461-4DC5-D24B-DCC5-A553A79C7448}"/>
              </a:ext>
            </a:extLst>
          </p:cNvPr>
          <p:cNvSpPr>
            <a:spLocks noGrp="1"/>
          </p:cNvSpPr>
          <p:nvPr>
            <p:ph type="ftr" sz="quarter" idx="11"/>
          </p:nvPr>
        </p:nvSpPr>
        <p:spPr/>
        <p:txBody>
          <a:bodyPr/>
          <a:lstStyle/>
          <a:p>
            <a:r>
              <a:rPr lang="en-GB"/>
              <a:t>Ahmed Abdelmotteleb | Quantum Computing | LHCb QC Workshop</a:t>
            </a:r>
          </a:p>
        </p:txBody>
      </p:sp>
      <p:sp>
        <p:nvSpPr>
          <p:cNvPr id="6" name="Slide Number Placeholder 5">
            <a:extLst>
              <a:ext uri="{FF2B5EF4-FFF2-40B4-BE49-F238E27FC236}">
                <a16:creationId xmlns:a16="http://schemas.microsoft.com/office/drawing/2014/main" id="{42EDCC9F-389E-FB98-D109-4FFFC5DCBD15}"/>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479244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2EACB9-C931-8B79-CEBF-30B55A68B7B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151254-BE16-CFDB-E39C-2F4A515FBF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39D04A-F72D-31E3-D26F-C8D9FF51D1D8}"/>
              </a:ext>
            </a:extLst>
          </p:cNvPr>
          <p:cNvSpPr>
            <a:spLocks noGrp="1"/>
          </p:cNvSpPr>
          <p:nvPr>
            <p:ph type="dt" sz="half" idx="10"/>
          </p:nvPr>
        </p:nvSpPr>
        <p:spPr/>
        <p:txBody>
          <a:bodyPr/>
          <a:lstStyle/>
          <a:p>
            <a:r>
              <a:rPr lang="en-US"/>
              <a:t>1 July 2025</a:t>
            </a:r>
            <a:endParaRPr lang="en-GB"/>
          </a:p>
        </p:txBody>
      </p:sp>
      <p:sp>
        <p:nvSpPr>
          <p:cNvPr id="5" name="Footer Placeholder 4">
            <a:extLst>
              <a:ext uri="{FF2B5EF4-FFF2-40B4-BE49-F238E27FC236}">
                <a16:creationId xmlns:a16="http://schemas.microsoft.com/office/drawing/2014/main" id="{BBFCF3FD-A4F9-0F6F-DC50-13F0EAF7B4DC}"/>
              </a:ext>
            </a:extLst>
          </p:cNvPr>
          <p:cNvSpPr>
            <a:spLocks noGrp="1"/>
          </p:cNvSpPr>
          <p:nvPr>
            <p:ph type="ftr" sz="quarter" idx="11"/>
          </p:nvPr>
        </p:nvSpPr>
        <p:spPr/>
        <p:txBody>
          <a:bodyPr/>
          <a:lstStyle/>
          <a:p>
            <a:r>
              <a:rPr lang="en-GB"/>
              <a:t>Ahmed Abdelmotteleb | Quantum Computing | LHCb QC Workshop</a:t>
            </a:r>
          </a:p>
        </p:txBody>
      </p:sp>
      <p:sp>
        <p:nvSpPr>
          <p:cNvPr id="6" name="Slide Number Placeholder 5">
            <a:extLst>
              <a:ext uri="{FF2B5EF4-FFF2-40B4-BE49-F238E27FC236}">
                <a16:creationId xmlns:a16="http://schemas.microsoft.com/office/drawing/2014/main" id="{BDF95922-F5E4-06D0-6D83-3E64F6050EC0}"/>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1630311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678AB-B0AC-20F7-ACF8-B0EC49B6A74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985429-2218-9371-4366-4F2B9452BE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1C2B27-B271-4286-EE66-41B23B014162}"/>
              </a:ext>
            </a:extLst>
          </p:cNvPr>
          <p:cNvSpPr>
            <a:spLocks noGrp="1"/>
          </p:cNvSpPr>
          <p:nvPr>
            <p:ph type="dt" sz="half" idx="10"/>
          </p:nvPr>
        </p:nvSpPr>
        <p:spPr/>
        <p:txBody>
          <a:bodyPr/>
          <a:lstStyle/>
          <a:p>
            <a:r>
              <a:rPr lang="en-US"/>
              <a:t>1 July 2025</a:t>
            </a:r>
            <a:endParaRPr lang="en-GB"/>
          </a:p>
        </p:txBody>
      </p:sp>
      <p:sp>
        <p:nvSpPr>
          <p:cNvPr id="5" name="Footer Placeholder 4">
            <a:extLst>
              <a:ext uri="{FF2B5EF4-FFF2-40B4-BE49-F238E27FC236}">
                <a16:creationId xmlns:a16="http://schemas.microsoft.com/office/drawing/2014/main" id="{BCC030F8-4429-0BBF-0F0D-E935454864EB}"/>
              </a:ext>
            </a:extLst>
          </p:cNvPr>
          <p:cNvSpPr>
            <a:spLocks noGrp="1"/>
          </p:cNvSpPr>
          <p:nvPr>
            <p:ph type="ftr" sz="quarter" idx="11"/>
          </p:nvPr>
        </p:nvSpPr>
        <p:spPr/>
        <p:txBody>
          <a:bodyPr/>
          <a:lstStyle/>
          <a:p>
            <a:r>
              <a:rPr lang="en-GB"/>
              <a:t>Ahmed Abdelmotteleb | Quantum Computing | LHCb QC Workshop</a:t>
            </a:r>
          </a:p>
        </p:txBody>
      </p:sp>
      <p:sp>
        <p:nvSpPr>
          <p:cNvPr id="6" name="Slide Number Placeholder 5">
            <a:extLst>
              <a:ext uri="{FF2B5EF4-FFF2-40B4-BE49-F238E27FC236}">
                <a16:creationId xmlns:a16="http://schemas.microsoft.com/office/drawing/2014/main" id="{7888FF0A-40C5-CBC4-C376-25B57B6D4703}"/>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1986241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B4B98-28D0-B47D-3C5F-97AFC895998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A73FBE7-6E53-F1AA-2F15-4E147C6BC2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66D32D-BFCE-3369-73F0-A3E4D2646E10}"/>
              </a:ext>
            </a:extLst>
          </p:cNvPr>
          <p:cNvSpPr>
            <a:spLocks noGrp="1"/>
          </p:cNvSpPr>
          <p:nvPr>
            <p:ph type="dt" sz="half" idx="10"/>
          </p:nvPr>
        </p:nvSpPr>
        <p:spPr/>
        <p:txBody>
          <a:bodyPr/>
          <a:lstStyle/>
          <a:p>
            <a:r>
              <a:rPr lang="en-US"/>
              <a:t>1 July 2025</a:t>
            </a:r>
            <a:endParaRPr lang="en-GB"/>
          </a:p>
        </p:txBody>
      </p:sp>
      <p:sp>
        <p:nvSpPr>
          <p:cNvPr id="5" name="Footer Placeholder 4">
            <a:extLst>
              <a:ext uri="{FF2B5EF4-FFF2-40B4-BE49-F238E27FC236}">
                <a16:creationId xmlns:a16="http://schemas.microsoft.com/office/drawing/2014/main" id="{A301950E-2F53-363A-CF00-C82F7D483409}"/>
              </a:ext>
            </a:extLst>
          </p:cNvPr>
          <p:cNvSpPr>
            <a:spLocks noGrp="1"/>
          </p:cNvSpPr>
          <p:nvPr>
            <p:ph type="ftr" sz="quarter" idx="11"/>
          </p:nvPr>
        </p:nvSpPr>
        <p:spPr/>
        <p:txBody>
          <a:bodyPr/>
          <a:lstStyle/>
          <a:p>
            <a:r>
              <a:rPr lang="en-GB"/>
              <a:t>Ahmed Abdelmotteleb | Quantum Computing | LHCb QC Workshop</a:t>
            </a:r>
          </a:p>
        </p:txBody>
      </p:sp>
      <p:sp>
        <p:nvSpPr>
          <p:cNvPr id="6" name="Slide Number Placeholder 5">
            <a:extLst>
              <a:ext uri="{FF2B5EF4-FFF2-40B4-BE49-F238E27FC236}">
                <a16:creationId xmlns:a16="http://schemas.microsoft.com/office/drawing/2014/main" id="{947B6E9C-AE32-0D41-6E40-E1DD44814A00}"/>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829266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697BA-3104-954F-72DB-046CE666E0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F259503-D1B8-64F7-5C67-5612FBCB29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C42BF8-CF5B-661B-6CFA-856EBE0488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24801F1-4492-D1E2-4690-3656E8E29D3E}"/>
              </a:ext>
            </a:extLst>
          </p:cNvPr>
          <p:cNvSpPr>
            <a:spLocks noGrp="1"/>
          </p:cNvSpPr>
          <p:nvPr>
            <p:ph type="dt" sz="half" idx="10"/>
          </p:nvPr>
        </p:nvSpPr>
        <p:spPr/>
        <p:txBody>
          <a:bodyPr/>
          <a:lstStyle/>
          <a:p>
            <a:r>
              <a:rPr lang="en-US"/>
              <a:t>1 July 2025</a:t>
            </a:r>
            <a:endParaRPr lang="en-GB"/>
          </a:p>
        </p:txBody>
      </p:sp>
      <p:sp>
        <p:nvSpPr>
          <p:cNvPr id="6" name="Footer Placeholder 5">
            <a:extLst>
              <a:ext uri="{FF2B5EF4-FFF2-40B4-BE49-F238E27FC236}">
                <a16:creationId xmlns:a16="http://schemas.microsoft.com/office/drawing/2014/main" id="{860392E5-7915-C808-A2F1-4EB426D8E70B}"/>
              </a:ext>
            </a:extLst>
          </p:cNvPr>
          <p:cNvSpPr>
            <a:spLocks noGrp="1"/>
          </p:cNvSpPr>
          <p:nvPr>
            <p:ph type="ftr" sz="quarter" idx="11"/>
          </p:nvPr>
        </p:nvSpPr>
        <p:spPr/>
        <p:txBody>
          <a:bodyPr/>
          <a:lstStyle/>
          <a:p>
            <a:r>
              <a:rPr lang="en-GB"/>
              <a:t>Ahmed Abdelmotteleb | Quantum Computing | LHCb QC Workshop</a:t>
            </a:r>
          </a:p>
        </p:txBody>
      </p:sp>
      <p:sp>
        <p:nvSpPr>
          <p:cNvPr id="7" name="Slide Number Placeholder 6">
            <a:extLst>
              <a:ext uri="{FF2B5EF4-FFF2-40B4-BE49-F238E27FC236}">
                <a16:creationId xmlns:a16="http://schemas.microsoft.com/office/drawing/2014/main" id="{557B3D0A-24D6-78B6-140C-F35671DEE6FA}"/>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884653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E5F2D-0880-03F7-C26E-E30B2045E59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B6F05F-F71E-D14E-7558-601AD0A1C2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5BC672-EC4C-7D30-F4D9-D484F000FE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D1FE690-1219-8F3E-ECDD-176C12303A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5465CF7-8AAF-29A7-0476-C4603AFA2B4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C5013F3-62BD-CAF6-3B73-BB2F41E73CCE}"/>
              </a:ext>
            </a:extLst>
          </p:cNvPr>
          <p:cNvSpPr>
            <a:spLocks noGrp="1"/>
          </p:cNvSpPr>
          <p:nvPr>
            <p:ph type="dt" sz="half" idx="10"/>
          </p:nvPr>
        </p:nvSpPr>
        <p:spPr/>
        <p:txBody>
          <a:bodyPr/>
          <a:lstStyle/>
          <a:p>
            <a:r>
              <a:rPr lang="en-US"/>
              <a:t>1 July 2025</a:t>
            </a:r>
            <a:endParaRPr lang="en-GB"/>
          </a:p>
        </p:txBody>
      </p:sp>
      <p:sp>
        <p:nvSpPr>
          <p:cNvPr id="8" name="Footer Placeholder 7">
            <a:extLst>
              <a:ext uri="{FF2B5EF4-FFF2-40B4-BE49-F238E27FC236}">
                <a16:creationId xmlns:a16="http://schemas.microsoft.com/office/drawing/2014/main" id="{F549E0FE-3CFB-AD03-C9BD-2FF3569CCD17}"/>
              </a:ext>
            </a:extLst>
          </p:cNvPr>
          <p:cNvSpPr>
            <a:spLocks noGrp="1"/>
          </p:cNvSpPr>
          <p:nvPr>
            <p:ph type="ftr" sz="quarter" idx="11"/>
          </p:nvPr>
        </p:nvSpPr>
        <p:spPr/>
        <p:txBody>
          <a:bodyPr/>
          <a:lstStyle/>
          <a:p>
            <a:r>
              <a:rPr lang="en-GB"/>
              <a:t>Ahmed Abdelmotteleb | Quantum Computing | LHCb QC Workshop</a:t>
            </a:r>
          </a:p>
        </p:txBody>
      </p:sp>
      <p:sp>
        <p:nvSpPr>
          <p:cNvPr id="9" name="Slide Number Placeholder 8">
            <a:extLst>
              <a:ext uri="{FF2B5EF4-FFF2-40B4-BE49-F238E27FC236}">
                <a16:creationId xmlns:a16="http://schemas.microsoft.com/office/drawing/2014/main" id="{D5EDC3C9-F0D6-4839-50FF-BEB564EC28DE}"/>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414661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1B14174-19EC-0AAD-90F2-76EB207DD106}"/>
              </a:ext>
            </a:extLst>
          </p:cNvPr>
          <p:cNvSpPr>
            <a:spLocks noGrp="1"/>
          </p:cNvSpPr>
          <p:nvPr>
            <p:ph type="dt" sz="half" idx="10"/>
          </p:nvPr>
        </p:nvSpPr>
        <p:spPr>
          <a:xfrm>
            <a:off x="838200" y="6356350"/>
            <a:ext cx="1786588" cy="365125"/>
          </a:xfrm>
        </p:spPr>
        <p:txBody>
          <a:bodyPr/>
          <a:lstStyle>
            <a:lvl1pPr>
              <a:defRPr sz="1600"/>
            </a:lvl1pPr>
          </a:lstStyle>
          <a:p>
            <a:r>
              <a:rPr lang="en-US"/>
              <a:t>1 July 2025</a:t>
            </a:r>
            <a:endParaRPr lang="en-GB" dirty="0"/>
          </a:p>
        </p:txBody>
      </p:sp>
      <p:sp>
        <p:nvSpPr>
          <p:cNvPr id="4" name="Footer Placeholder 3">
            <a:extLst>
              <a:ext uri="{FF2B5EF4-FFF2-40B4-BE49-F238E27FC236}">
                <a16:creationId xmlns:a16="http://schemas.microsoft.com/office/drawing/2014/main" id="{666D2422-D622-A1B4-408E-459A7044FB25}"/>
              </a:ext>
            </a:extLst>
          </p:cNvPr>
          <p:cNvSpPr>
            <a:spLocks noGrp="1"/>
          </p:cNvSpPr>
          <p:nvPr>
            <p:ph type="ftr" sz="quarter" idx="11"/>
          </p:nvPr>
        </p:nvSpPr>
        <p:spPr>
          <a:xfrm>
            <a:off x="2624788" y="6356350"/>
            <a:ext cx="7048226" cy="365125"/>
          </a:xfrm>
        </p:spPr>
        <p:txBody>
          <a:bodyPr/>
          <a:lstStyle>
            <a:lvl1pPr>
              <a:defRPr sz="1600"/>
            </a:lvl1pPr>
          </a:lstStyle>
          <a:p>
            <a:r>
              <a:rPr lang="en-GB"/>
              <a:t>Ahmed Abdelmotteleb | Quantum Computing | LHCb QC Workshop</a:t>
            </a:r>
            <a:endParaRPr lang="en-GB" dirty="0"/>
          </a:p>
        </p:txBody>
      </p:sp>
      <p:sp>
        <p:nvSpPr>
          <p:cNvPr id="5" name="Slide Number Placeholder 4">
            <a:extLst>
              <a:ext uri="{FF2B5EF4-FFF2-40B4-BE49-F238E27FC236}">
                <a16:creationId xmlns:a16="http://schemas.microsoft.com/office/drawing/2014/main" id="{DE0179B7-2691-FFE1-1CBF-3E363A8A7DB7}"/>
              </a:ext>
            </a:extLst>
          </p:cNvPr>
          <p:cNvSpPr>
            <a:spLocks noGrp="1"/>
          </p:cNvSpPr>
          <p:nvPr>
            <p:ph type="sldNum" sz="quarter" idx="12"/>
          </p:nvPr>
        </p:nvSpPr>
        <p:spPr>
          <a:xfrm>
            <a:off x="9673014" y="6356350"/>
            <a:ext cx="1680785" cy="365125"/>
          </a:xfrm>
        </p:spPr>
        <p:txBody>
          <a:bodyPr/>
          <a:lstStyle>
            <a:lvl1pPr>
              <a:defRPr sz="1600"/>
            </a:lvl1pPr>
          </a:lstStyle>
          <a:p>
            <a:fld id="{97D63191-F394-46E6-9F57-66EF97066736}" type="slidenum">
              <a:rPr lang="en-GB" smtClean="0"/>
              <a:pPr/>
              <a:t>‹#›</a:t>
            </a:fld>
            <a:endParaRPr lang="en-GB" dirty="0"/>
          </a:p>
        </p:txBody>
      </p:sp>
      <p:cxnSp>
        <p:nvCxnSpPr>
          <p:cNvPr id="7" name="Straight Connector 6">
            <a:extLst>
              <a:ext uri="{FF2B5EF4-FFF2-40B4-BE49-F238E27FC236}">
                <a16:creationId xmlns:a16="http://schemas.microsoft.com/office/drawing/2014/main" id="{D6363AE2-9B99-8A7B-CB36-1EA71CA2B11D}"/>
              </a:ext>
            </a:extLst>
          </p:cNvPr>
          <p:cNvCxnSpPr>
            <a:cxnSpLocks/>
          </p:cNvCxnSpPr>
          <p:nvPr userDrawn="1"/>
        </p:nvCxnSpPr>
        <p:spPr>
          <a:xfrm>
            <a:off x="526273" y="6216650"/>
            <a:ext cx="1115699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6B86006A-80AD-92A5-293D-5BF2F3F24376}"/>
              </a:ext>
            </a:extLst>
          </p:cNvPr>
          <p:cNvCxnSpPr>
            <a:cxnSpLocks/>
          </p:cNvCxnSpPr>
          <p:nvPr userDrawn="1"/>
        </p:nvCxnSpPr>
        <p:spPr>
          <a:xfrm>
            <a:off x="517502" y="907879"/>
            <a:ext cx="1115699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13BC5E64-EBFF-1DB6-2244-D3802322D620}"/>
              </a:ext>
            </a:extLst>
          </p:cNvPr>
          <p:cNvSpPr>
            <a:spLocks noGrp="1"/>
          </p:cNvSpPr>
          <p:nvPr>
            <p:ph type="title"/>
          </p:nvPr>
        </p:nvSpPr>
        <p:spPr>
          <a:xfrm>
            <a:off x="634269" y="-82207"/>
            <a:ext cx="10515600" cy="1325563"/>
          </a:xfrm>
        </p:spPr>
        <p:txBody>
          <a:bodyPr/>
          <a:lstStyle/>
          <a:p>
            <a:r>
              <a:rPr lang="en-US"/>
              <a:t>Click to edit Master title style</a:t>
            </a:r>
            <a:endParaRPr lang="en-GB"/>
          </a:p>
        </p:txBody>
      </p:sp>
    </p:spTree>
    <p:extLst>
      <p:ext uri="{BB962C8B-B14F-4D97-AF65-F5344CB8AC3E}">
        <p14:creationId xmlns:p14="http://schemas.microsoft.com/office/powerpoint/2010/main" val="942885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4846D5-E51D-E285-0FD7-79F5B971B123}"/>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B5344655-E47A-EE17-4147-4962CA9E83AD}"/>
              </a:ext>
            </a:extLst>
          </p:cNvPr>
          <p:cNvSpPr>
            <a:spLocks noGrp="1"/>
          </p:cNvSpPr>
          <p:nvPr>
            <p:ph type="ftr" sz="quarter" idx="11"/>
          </p:nvPr>
        </p:nvSpPr>
        <p:spPr>
          <a:xfrm>
            <a:off x="3581400" y="6356350"/>
            <a:ext cx="5029200" cy="365125"/>
          </a:xfrm>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86474DEC-3405-4705-F413-3B615AD208B9}"/>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125057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343BD-C33B-DA20-F745-073F34246E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1D6E803-99A9-4D7F-BCF4-891655F0B1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95040B0-FCAE-6063-D44C-86C6CF0F26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6CB360-F2D8-47BA-E6B3-338E4C1BC2B6}"/>
              </a:ext>
            </a:extLst>
          </p:cNvPr>
          <p:cNvSpPr>
            <a:spLocks noGrp="1"/>
          </p:cNvSpPr>
          <p:nvPr>
            <p:ph type="dt" sz="half" idx="10"/>
          </p:nvPr>
        </p:nvSpPr>
        <p:spPr/>
        <p:txBody>
          <a:bodyPr/>
          <a:lstStyle/>
          <a:p>
            <a:r>
              <a:rPr lang="en-US"/>
              <a:t>1 July 2025</a:t>
            </a:r>
            <a:endParaRPr lang="en-GB"/>
          </a:p>
        </p:txBody>
      </p:sp>
      <p:sp>
        <p:nvSpPr>
          <p:cNvPr id="6" name="Footer Placeholder 5">
            <a:extLst>
              <a:ext uri="{FF2B5EF4-FFF2-40B4-BE49-F238E27FC236}">
                <a16:creationId xmlns:a16="http://schemas.microsoft.com/office/drawing/2014/main" id="{96792AD5-2C4E-1F3C-E99E-0E8B9D2A9ABC}"/>
              </a:ext>
            </a:extLst>
          </p:cNvPr>
          <p:cNvSpPr>
            <a:spLocks noGrp="1"/>
          </p:cNvSpPr>
          <p:nvPr>
            <p:ph type="ftr" sz="quarter" idx="11"/>
          </p:nvPr>
        </p:nvSpPr>
        <p:spPr/>
        <p:txBody>
          <a:bodyPr/>
          <a:lstStyle/>
          <a:p>
            <a:r>
              <a:rPr lang="en-GB"/>
              <a:t>Ahmed Abdelmotteleb | Quantum Computing | LHCb QC Workshop</a:t>
            </a:r>
          </a:p>
        </p:txBody>
      </p:sp>
      <p:sp>
        <p:nvSpPr>
          <p:cNvPr id="7" name="Slide Number Placeholder 6">
            <a:extLst>
              <a:ext uri="{FF2B5EF4-FFF2-40B4-BE49-F238E27FC236}">
                <a16:creationId xmlns:a16="http://schemas.microsoft.com/office/drawing/2014/main" id="{73D27674-D87A-D796-DB99-C31D0EA458FB}"/>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060149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78D53-F09D-C174-FCEB-D1BB7C2655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475193E-7682-CB45-E113-5902C9BEC3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DB8341D-E102-7CF2-E9F4-55E755F347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9FBA86-46B2-E5DC-A665-865285205A74}"/>
              </a:ext>
            </a:extLst>
          </p:cNvPr>
          <p:cNvSpPr>
            <a:spLocks noGrp="1"/>
          </p:cNvSpPr>
          <p:nvPr>
            <p:ph type="dt" sz="half" idx="10"/>
          </p:nvPr>
        </p:nvSpPr>
        <p:spPr/>
        <p:txBody>
          <a:bodyPr/>
          <a:lstStyle/>
          <a:p>
            <a:r>
              <a:rPr lang="en-US"/>
              <a:t>1 July 2025</a:t>
            </a:r>
            <a:endParaRPr lang="en-GB"/>
          </a:p>
        </p:txBody>
      </p:sp>
      <p:sp>
        <p:nvSpPr>
          <p:cNvPr id="6" name="Footer Placeholder 5">
            <a:extLst>
              <a:ext uri="{FF2B5EF4-FFF2-40B4-BE49-F238E27FC236}">
                <a16:creationId xmlns:a16="http://schemas.microsoft.com/office/drawing/2014/main" id="{020492CB-DA90-66F7-EB1A-89B4EF18AE4F}"/>
              </a:ext>
            </a:extLst>
          </p:cNvPr>
          <p:cNvSpPr>
            <a:spLocks noGrp="1"/>
          </p:cNvSpPr>
          <p:nvPr>
            <p:ph type="ftr" sz="quarter" idx="11"/>
          </p:nvPr>
        </p:nvSpPr>
        <p:spPr/>
        <p:txBody>
          <a:bodyPr/>
          <a:lstStyle/>
          <a:p>
            <a:r>
              <a:rPr lang="en-GB"/>
              <a:t>Ahmed Abdelmotteleb | Quantum Computing | LHCb QC Workshop</a:t>
            </a:r>
          </a:p>
        </p:txBody>
      </p:sp>
      <p:sp>
        <p:nvSpPr>
          <p:cNvPr id="7" name="Slide Number Placeholder 6">
            <a:extLst>
              <a:ext uri="{FF2B5EF4-FFF2-40B4-BE49-F238E27FC236}">
                <a16:creationId xmlns:a16="http://schemas.microsoft.com/office/drawing/2014/main" id="{46282909-ADC0-2F61-74F4-C3F9FFB4116E}"/>
              </a:ext>
            </a:extLst>
          </p:cNvPr>
          <p:cNvSpPr>
            <a:spLocks noGrp="1"/>
          </p:cNvSpPr>
          <p:nvPr>
            <p:ph type="sldNum" sz="quarter" idx="12"/>
          </p:nvPr>
        </p:nvSpPr>
        <p:spPr/>
        <p:txBody>
          <a:bodyPr/>
          <a:lstStyle/>
          <a:p>
            <a:fld id="{97D63191-F394-46E6-9F57-66EF97066736}" type="slidenum">
              <a:rPr lang="en-GB" smtClean="0"/>
              <a:t>‹#›</a:t>
            </a:fld>
            <a:endParaRPr lang="en-GB"/>
          </a:p>
        </p:txBody>
      </p:sp>
    </p:spTree>
    <p:extLst>
      <p:ext uri="{BB962C8B-B14F-4D97-AF65-F5344CB8AC3E}">
        <p14:creationId xmlns:p14="http://schemas.microsoft.com/office/powerpoint/2010/main" val="3835317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A69787-4554-613D-4E56-C7994B5CDF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9353838-0AC0-CF07-24FB-971B6B6360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81AC47-B65B-ED90-122E-646AE85DEA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 July 2025</a:t>
            </a:r>
            <a:endParaRPr lang="en-GB"/>
          </a:p>
        </p:txBody>
      </p:sp>
      <p:sp>
        <p:nvSpPr>
          <p:cNvPr id="5" name="Footer Placeholder 4">
            <a:extLst>
              <a:ext uri="{FF2B5EF4-FFF2-40B4-BE49-F238E27FC236}">
                <a16:creationId xmlns:a16="http://schemas.microsoft.com/office/drawing/2014/main" id="{6FC6EFE1-1DDC-0CE3-87F2-9FA9DD9359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Ahmed Abdelmotteleb | Quantum Computing | LHCb QC Workshop</a:t>
            </a:r>
          </a:p>
        </p:txBody>
      </p:sp>
      <p:sp>
        <p:nvSpPr>
          <p:cNvPr id="6" name="Slide Number Placeholder 5">
            <a:extLst>
              <a:ext uri="{FF2B5EF4-FFF2-40B4-BE49-F238E27FC236}">
                <a16:creationId xmlns:a16="http://schemas.microsoft.com/office/drawing/2014/main" id="{26FCACB6-9AFD-1C2A-6BFE-E6B748D5C3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63191-F394-46E6-9F57-66EF97066736}" type="slidenum">
              <a:rPr lang="en-GB" smtClean="0"/>
              <a:t>‹#›</a:t>
            </a:fld>
            <a:endParaRPr lang="en-GB"/>
          </a:p>
        </p:txBody>
      </p:sp>
    </p:spTree>
    <p:extLst>
      <p:ext uri="{BB962C8B-B14F-4D97-AF65-F5344CB8AC3E}">
        <p14:creationId xmlns:p14="http://schemas.microsoft.com/office/powerpoint/2010/main" val="1336398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0.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19.xml"/><Relationship Id="rId1" Type="http://schemas.openxmlformats.org/officeDocument/2006/relationships/slideLayout" Target="../slideLayouts/slideLayout6.xml"/><Relationship Id="rId5" Type="http://schemas.openxmlformats.org/officeDocument/2006/relationships/slide" Target="slide38.xml"/><Relationship Id="rId4" Type="http://schemas.openxmlformats.org/officeDocument/2006/relationships/slide" Target="slide34.xml"/></Relationships>
</file>

<file path=ppt/slides/_rels/slide1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19.xml"/><Relationship Id="rId1" Type="http://schemas.openxmlformats.org/officeDocument/2006/relationships/slideLayout" Target="../slideLayouts/slideLayout6.xml"/><Relationship Id="rId5" Type="http://schemas.openxmlformats.org/officeDocument/2006/relationships/slide" Target="slide38.xml"/><Relationship Id="rId4" Type="http://schemas.openxmlformats.org/officeDocument/2006/relationships/slide" Target="slide34.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5.jpe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image" Target="../media/image29.png"/><Relationship Id="rId1" Type="http://schemas.openxmlformats.org/officeDocument/2006/relationships/slideLayout" Target="../slideLayouts/slideLayout6.xml"/><Relationship Id="rId5" Type="http://schemas.openxmlformats.org/officeDocument/2006/relationships/image" Target="../media/image17.jpg"/><Relationship Id="rId4" Type="http://schemas.openxmlformats.org/officeDocument/2006/relationships/image" Target="../media/image16.gi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quantum2025.org/en/"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hyperlink" Target="https://javafxpert.github.io/grok-bloch/" TargetMode="External"/><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19.xml"/><Relationship Id="rId1" Type="http://schemas.openxmlformats.org/officeDocument/2006/relationships/slideLayout" Target="../slideLayouts/slideLayout6.xml"/><Relationship Id="rId5" Type="http://schemas.openxmlformats.org/officeDocument/2006/relationships/slide" Target="slide38.xml"/><Relationship Id="rId4" Type="http://schemas.openxmlformats.org/officeDocument/2006/relationships/slide" Target="slide3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hyperlink" Target="https://science.nasa.gov/biological-physical/investigations/seaque-space-entanglement-and-annealing-quantum-experiment/" TargetMode="External"/><Relationship Id="rId2" Type="http://schemas.openxmlformats.org/officeDocument/2006/relationships/hyperlink" Target="https://www.nobelprize.org/prizes/physics/2022/summary/" TargetMode="External"/><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19.xml"/><Relationship Id="rId1" Type="http://schemas.openxmlformats.org/officeDocument/2006/relationships/slideLayout" Target="../slideLayouts/slideLayout6.xml"/><Relationship Id="rId5" Type="http://schemas.openxmlformats.org/officeDocument/2006/relationships/slide" Target="slide38.xml"/><Relationship Id="rId4" Type="http://schemas.openxmlformats.org/officeDocument/2006/relationships/slide" Target="slide34.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19.xml"/><Relationship Id="rId1" Type="http://schemas.openxmlformats.org/officeDocument/2006/relationships/slideLayout" Target="../slideLayouts/slideLayout6.xml"/><Relationship Id="rId5" Type="http://schemas.openxmlformats.org/officeDocument/2006/relationships/slide" Target="slide38.xml"/><Relationship Id="rId4" Type="http://schemas.openxmlformats.org/officeDocument/2006/relationships/slide" Target="slide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ourworldindata.org/uploads/2020/11/Transistor-Count-over-time.png" TargetMode="External"/><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hyperlink" Target="https://www.ibm.com/blogs/research/2019/10/on-quantum-supremacy/" TargetMode="External"/><Relationship Id="rId2" Type="http://schemas.openxmlformats.org/officeDocument/2006/relationships/hyperlink" Target="https://www.nature.com/articles/s41586-019-1666-5" TargetMode="External"/><Relationship Id="rId1" Type="http://schemas.openxmlformats.org/officeDocument/2006/relationships/slideLayout" Target="../slideLayouts/slideLayout6.xml"/><Relationship Id="rId5" Type="http://schemas.openxmlformats.org/officeDocument/2006/relationships/hyperlink" Target="https://www.nature.com/articles/s41586-025-08737-1" TargetMode="External"/><Relationship Id="rId4" Type="http://schemas.openxmlformats.org/officeDocument/2006/relationships/hyperlink" Target="https://www.dwavequantum.com/company/newsroom/press-release/beyond-classical-d-wave-first-to-demonstrate-quantum-supremacy-on-useful-real-world-problem"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hyperlink" Target="https://en.wikipedia.org/wiki/Quantum_algorithm" TargetMode="External"/><Relationship Id="rId1" Type="http://schemas.openxmlformats.org/officeDocument/2006/relationships/slideLayout" Target="../slideLayouts/slideLayout6.xml"/><Relationship Id="rId4" Type="http://schemas.openxmlformats.org/officeDocument/2006/relationships/image" Target="../media/image48.gif"/></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5861AC-404B-1297-D1CE-229B39DFC762}"/>
              </a:ext>
            </a:extLst>
          </p:cNvPr>
          <p:cNvSpPr txBox="1"/>
          <p:nvPr/>
        </p:nvSpPr>
        <p:spPr>
          <a:xfrm>
            <a:off x="983153" y="336932"/>
            <a:ext cx="4447310" cy="558314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5400" b="0" i="0" u="none" strike="noStrike" kern="1200" baseline="0" dirty="0">
                <a:latin typeface="Lora" pitchFamily="2" charset="0"/>
                <a:ea typeface="+mj-ea"/>
                <a:cs typeface="+mj-cs"/>
              </a:rPr>
              <a:t>Introduction to Quantum Computing</a:t>
            </a:r>
          </a:p>
          <a:p>
            <a:pPr>
              <a:lnSpc>
                <a:spcPct val="90000"/>
              </a:lnSpc>
              <a:spcBef>
                <a:spcPct val="0"/>
              </a:spcBef>
              <a:spcAft>
                <a:spcPts val="600"/>
              </a:spcAft>
            </a:pPr>
            <a:endParaRPr lang="en-US" sz="5400" b="0" i="0" u="none" strike="noStrike" kern="1200" baseline="0" dirty="0">
              <a:latin typeface="Lora" pitchFamily="2" charset="0"/>
              <a:ea typeface="+mj-ea"/>
              <a:cs typeface="+mj-cs"/>
            </a:endParaRPr>
          </a:p>
          <a:p>
            <a:pPr algn="ctr">
              <a:lnSpc>
                <a:spcPct val="90000"/>
              </a:lnSpc>
              <a:spcBef>
                <a:spcPct val="0"/>
              </a:spcBef>
              <a:spcAft>
                <a:spcPts val="600"/>
              </a:spcAft>
            </a:pPr>
            <a:r>
              <a:rPr lang="en-US" sz="5400" kern="1200" dirty="0">
                <a:latin typeface="Lora" pitchFamily="2" charset="0"/>
                <a:ea typeface="+mj-ea"/>
                <a:cs typeface="+mj-cs"/>
              </a:rPr>
              <a:t>Lecture 1</a:t>
            </a:r>
          </a:p>
        </p:txBody>
      </p:sp>
      <p:sp>
        <p:nvSpPr>
          <p:cNvPr id="4" name="TextBox 3">
            <a:extLst>
              <a:ext uri="{FF2B5EF4-FFF2-40B4-BE49-F238E27FC236}">
                <a16:creationId xmlns:a16="http://schemas.microsoft.com/office/drawing/2014/main" id="{48179721-DF13-7BEF-61ED-D9A792857BCF}"/>
              </a:ext>
            </a:extLst>
          </p:cNvPr>
          <p:cNvSpPr txBox="1"/>
          <p:nvPr/>
        </p:nvSpPr>
        <p:spPr>
          <a:xfrm>
            <a:off x="6804068" y="3520392"/>
            <a:ext cx="4134118" cy="3170099"/>
          </a:xfrm>
          <a:prstGeom prst="rect">
            <a:avLst/>
          </a:prstGeom>
          <a:noFill/>
        </p:spPr>
        <p:txBody>
          <a:bodyPr wrap="square" rtlCol="0">
            <a:spAutoFit/>
          </a:bodyPr>
          <a:lstStyle/>
          <a:p>
            <a:pPr algn="ctr"/>
            <a:r>
              <a:rPr lang="en-US" sz="2000" u="sng" dirty="0">
                <a:latin typeface="Lora" pitchFamily="2" charset="0"/>
              </a:rPr>
              <a:t>Ahmed Abdelmotteleb</a:t>
            </a:r>
          </a:p>
          <a:p>
            <a:pPr algn="ctr"/>
            <a:endParaRPr lang="en-US" sz="2000" dirty="0">
              <a:latin typeface="Lora" pitchFamily="2" charset="0"/>
            </a:endParaRPr>
          </a:p>
          <a:p>
            <a:pPr algn="ctr"/>
            <a:r>
              <a:rPr lang="en-US" sz="2000" dirty="0">
                <a:latin typeface="Lora" pitchFamily="2" charset="0"/>
              </a:rPr>
              <a:t>University of Warwick</a:t>
            </a:r>
          </a:p>
          <a:p>
            <a:pPr algn="ctr"/>
            <a:endParaRPr lang="en-US" sz="2000" dirty="0">
              <a:latin typeface="Lora" pitchFamily="2" charset="0"/>
            </a:endParaRPr>
          </a:p>
          <a:p>
            <a:pPr algn="ctr"/>
            <a:r>
              <a:rPr lang="en-US" sz="2000" dirty="0">
                <a:latin typeface="Lora" pitchFamily="2" charset="0"/>
              </a:rPr>
              <a:t>ahmed.abdelmotteleb@cern.ch</a:t>
            </a:r>
          </a:p>
          <a:p>
            <a:pPr algn="ctr"/>
            <a:endParaRPr lang="en-US" sz="2000" dirty="0">
              <a:latin typeface="Lora" pitchFamily="2" charset="0"/>
            </a:endParaRPr>
          </a:p>
          <a:p>
            <a:pPr algn="ctr"/>
            <a:r>
              <a:rPr lang="en-US" sz="2000" dirty="0">
                <a:latin typeface="Lora" pitchFamily="2" charset="0"/>
              </a:rPr>
              <a:t>LHCb Quantum Computing Workshop</a:t>
            </a:r>
          </a:p>
          <a:p>
            <a:pPr algn="ctr"/>
            <a:endParaRPr lang="en-US" sz="2000" dirty="0">
              <a:latin typeface="Lora" pitchFamily="2" charset="0"/>
            </a:endParaRPr>
          </a:p>
          <a:p>
            <a:pPr algn="ctr"/>
            <a:r>
              <a:rPr lang="en-US" sz="2000" dirty="0">
                <a:latin typeface="Lora" pitchFamily="2" charset="0"/>
              </a:rPr>
              <a:t>1</a:t>
            </a:r>
            <a:r>
              <a:rPr lang="en-US" sz="2000" baseline="30000" dirty="0">
                <a:latin typeface="Lora" pitchFamily="2" charset="0"/>
              </a:rPr>
              <a:t>st</a:t>
            </a:r>
            <a:r>
              <a:rPr lang="en-US" sz="2000" dirty="0">
                <a:latin typeface="Lora" pitchFamily="2" charset="0"/>
              </a:rPr>
              <a:t>  of July 2025</a:t>
            </a:r>
            <a:endParaRPr lang="en-GB" sz="2000" dirty="0">
              <a:latin typeface="Lora" pitchFamily="2" charset="0"/>
            </a:endParaRPr>
          </a:p>
        </p:txBody>
      </p:sp>
      <p:cxnSp>
        <p:nvCxnSpPr>
          <p:cNvPr id="5" name="Straight Connector 4">
            <a:extLst>
              <a:ext uri="{FF2B5EF4-FFF2-40B4-BE49-F238E27FC236}">
                <a16:creationId xmlns:a16="http://schemas.microsoft.com/office/drawing/2014/main" id="{0E947E04-E5C4-8B92-E96E-CE5DCBC59E9F}"/>
              </a:ext>
            </a:extLst>
          </p:cNvPr>
          <p:cNvCxnSpPr/>
          <p:nvPr/>
        </p:nvCxnSpPr>
        <p:spPr>
          <a:xfrm>
            <a:off x="6117265" y="815163"/>
            <a:ext cx="0" cy="4784652"/>
          </a:xfrm>
          <a:prstGeom prst="line">
            <a:avLst/>
          </a:prstGeom>
          <a:ln w="28575"/>
        </p:spPr>
        <p:style>
          <a:lnRef idx="1">
            <a:schemeClr val="dk1"/>
          </a:lnRef>
          <a:fillRef idx="0">
            <a:schemeClr val="dk1"/>
          </a:fillRef>
          <a:effectRef idx="0">
            <a:schemeClr val="dk1"/>
          </a:effectRef>
          <a:fontRef idx="minor">
            <a:schemeClr val="tx1"/>
          </a:fontRef>
        </p:style>
      </p:cxnSp>
      <p:pic>
        <p:nvPicPr>
          <p:cNvPr id="3" name="Graphic 2">
            <a:extLst>
              <a:ext uri="{FF2B5EF4-FFF2-40B4-BE49-F238E27FC236}">
                <a16:creationId xmlns:a16="http://schemas.microsoft.com/office/drawing/2014/main" id="{517AFD61-C5D1-DBD0-1D39-AF3DEECC83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5599815"/>
            <a:ext cx="1837489" cy="1281649"/>
          </a:xfrm>
          <a:prstGeom prst="rect">
            <a:avLst/>
          </a:prstGeom>
        </p:spPr>
      </p:pic>
      <p:pic>
        <p:nvPicPr>
          <p:cNvPr id="1026" name="Picture 2">
            <a:extLst>
              <a:ext uri="{FF2B5EF4-FFF2-40B4-BE49-F238E27FC236}">
                <a16:creationId xmlns:a16="http://schemas.microsoft.com/office/drawing/2014/main" id="{CB2B4BC5-3B79-A3CE-B75A-DDCC0E6745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7698" y="815163"/>
            <a:ext cx="3950488" cy="2371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212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AEDC261-E127-56EA-621D-57EE11F72967}"/>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30CC9766-3A88-0D6E-0170-8C7BB44A21D8}"/>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FE0B2DCF-8F95-93C2-A0B5-8FCE569C795A}"/>
              </a:ext>
            </a:extLst>
          </p:cNvPr>
          <p:cNvSpPr>
            <a:spLocks noGrp="1"/>
          </p:cNvSpPr>
          <p:nvPr>
            <p:ph type="sldNum" sz="quarter" idx="12"/>
          </p:nvPr>
        </p:nvSpPr>
        <p:spPr/>
        <p:txBody>
          <a:bodyPr/>
          <a:lstStyle/>
          <a:p>
            <a:fld id="{97D63191-F394-46E6-9F57-66EF97066736}" type="slidenum">
              <a:rPr lang="en-GB" smtClean="0"/>
              <a:t>10</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5010B0E-DDE5-2E60-E391-E2C297CDB61E}"/>
                  </a:ext>
                </a:extLst>
              </p:cNvPr>
              <p:cNvSpPr txBox="1"/>
              <p:nvPr/>
            </p:nvSpPr>
            <p:spPr>
              <a:xfrm>
                <a:off x="555988" y="908851"/>
                <a:ext cx="7604859" cy="5386090"/>
              </a:xfrm>
              <a:prstGeom prst="rect">
                <a:avLst/>
              </a:prstGeom>
              <a:noFill/>
            </p:spPr>
            <p:txBody>
              <a:bodyPr wrap="square" rtlCol="0">
                <a:spAutoFit/>
              </a:bodyPr>
              <a:lstStyle/>
              <a:p>
                <a:pPr marL="285750" indent="-285750">
                  <a:buFont typeface="Arial" panose="020B0604020202020204" pitchFamily="34" charset="0"/>
                  <a:buChar char="•"/>
                </a:pPr>
                <a:r>
                  <a:rPr lang="en-US" sz="1900" dirty="0">
                    <a:latin typeface="Lora" pitchFamily="2" charset="0"/>
                  </a:rPr>
                  <a:t>Coming back to exponentials, </a:t>
                </a:r>
                <a:r>
                  <a:rPr lang="en-US" sz="1900" dirty="0">
                    <a:solidFill>
                      <a:srgbClr val="000000"/>
                    </a:solidFill>
                    <a:latin typeface="Lora" pitchFamily="2" charset="0"/>
                  </a:rPr>
                  <a:t>a</a:t>
                </a:r>
                <a:r>
                  <a:rPr lang="en-US" sz="1900" b="0" i="0" u="none" strike="noStrike" baseline="0" dirty="0">
                    <a:solidFill>
                      <a:srgbClr val="000000"/>
                    </a:solidFill>
                    <a:latin typeface="Lora" pitchFamily="2" charset="0"/>
                  </a:rPr>
                  <a:t> classical computer’s computational power increases as </a:t>
                </a:r>
                <a:r>
                  <a:rPr lang="en-US" sz="1900" b="1" i="0" u="none" strike="noStrike" baseline="0" dirty="0">
                    <a:solidFill>
                      <a:srgbClr val="000000"/>
                    </a:solidFill>
                    <a:latin typeface="Lora" pitchFamily="2" charset="0"/>
                  </a:rPr>
                  <a:t>2𝑛</a:t>
                </a:r>
                <a:r>
                  <a:rPr lang="en-US" sz="1900" b="0" i="0" u="none" strike="noStrike" baseline="0" dirty="0">
                    <a:solidFill>
                      <a:srgbClr val="000000"/>
                    </a:solidFill>
                    <a:latin typeface="Lora" pitchFamily="2" charset="0"/>
                  </a:rPr>
                  <a:t>, where 𝑛 is the number of bits (linear)</a:t>
                </a:r>
              </a:p>
              <a:p>
                <a:endParaRPr lang="en-US" sz="1900" b="0" i="0" u="none" strike="noStrike" baseline="0" dirty="0">
                  <a:solidFill>
                    <a:srgbClr val="000000"/>
                  </a:solidFill>
                  <a:latin typeface="Lora" pitchFamily="2" charset="0"/>
                </a:endParaRPr>
              </a:p>
              <a:p>
                <a:pPr marL="285750" indent="-285750">
                  <a:buFont typeface="Arial" panose="020B0604020202020204" pitchFamily="34" charset="0"/>
                  <a:buChar char="•"/>
                </a:pPr>
                <a:r>
                  <a:rPr lang="en-US" sz="1900" b="0" i="0" u="none" strike="noStrike" baseline="0" dirty="0">
                    <a:solidFill>
                      <a:srgbClr val="000000"/>
                    </a:solidFill>
                    <a:latin typeface="Lora" pitchFamily="2" charset="0"/>
                  </a:rPr>
                  <a:t>However, a quantum computer’s computational power increases as </a:t>
                </a:r>
                <a14:m>
                  <m:oMath xmlns:m="http://schemas.openxmlformats.org/officeDocument/2006/math">
                    <m:sSup>
                      <m:sSupPr>
                        <m:ctrlPr>
                          <a:rPr lang="en-US" sz="1900" b="1" i="1" u="none" strike="noStrike" baseline="0" smtClean="0">
                            <a:solidFill>
                              <a:srgbClr val="000000"/>
                            </a:solidFill>
                            <a:latin typeface="Cambria Math" panose="02040503050406030204" pitchFamily="18" charset="0"/>
                          </a:rPr>
                        </m:ctrlPr>
                      </m:sSupPr>
                      <m:e>
                        <m:r>
                          <a:rPr lang="en-US" sz="1900" b="1" i="1" u="none" strike="noStrike" baseline="0" smtClean="0">
                            <a:solidFill>
                              <a:srgbClr val="000000"/>
                            </a:solidFill>
                            <a:latin typeface="Cambria Math" panose="02040503050406030204" pitchFamily="18" charset="0"/>
                          </a:rPr>
                          <m:t>𝟐</m:t>
                        </m:r>
                      </m:e>
                      <m:sup>
                        <m:r>
                          <a:rPr lang="en-US" sz="1900" b="1" i="1" u="none" strike="noStrike" baseline="0" smtClean="0">
                            <a:solidFill>
                              <a:srgbClr val="000000"/>
                            </a:solidFill>
                            <a:latin typeface="Cambria Math" panose="02040503050406030204" pitchFamily="18" charset="0"/>
                          </a:rPr>
                          <m:t>𝒏</m:t>
                        </m:r>
                      </m:sup>
                    </m:sSup>
                  </m:oMath>
                </a14:m>
                <a:r>
                  <a:rPr lang="en-US" sz="1900" b="0" i="0" u="none" strike="noStrike" baseline="0" dirty="0">
                    <a:solidFill>
                      <a:srgbClr val="000000"/>
                    </a:solidFill>
                    <a:latin typeface="Lora" pitchFamily="2" charset="0"/>
                  </a:rPr>
                  <a:t> due to superposition, entanglement and the existence of many different outcomes for each combination of qubits (exponential)</a:t>
                </a:r>
              </a:p>
              <a:p>
                <a:endParaRPr lang="en-US" sz="1900" dirty="0">
                  <a:solidFill>
                    <a:srgbClr val="000000"/>
                  </a:solidFill>
                  <a:latin typeface="Lora" pitchFamily="2" charset="0"/>
                </a:endParaRPr>
              </a:p>
              <a:p>
                <a:pPr marL="285750" indent="-285750">
                  <a:buFont typeface="Arial" panose="020B0604020202020204" pitchFamily="34" charset="0"/>
                  <a:buChar char="•"/>
                </a:pPr>
                <a:r>
                  <a:rPr lang="en-US" sz="1900" dirty="0">
                    <a:solidFill>
                      <a:srgbClr val="000000"/>
                    </a:solidFill>
                    <a:latin typeface="Lora" pitchFamily="2" charset="0"/>
                  </a:rPr>
                  <a:t>Therefore, if you have a classical chip with 1 million transistors, you can theoretically (naively) substitute it for a perfect quantum chip with just 21 qubits*</a:t>
                </a:r>
              </a:p>
              <a:p>
                <a:endParaRPr lang="en-US" sz="1900" dirty="0">
                  <a:solidFill>
                    <a:srgbClr val="000000"/>
                  </a:solidFill>
                  <a:latin typeface="Lora" pitchFamily="2" charset="0"/>
                </a:endParaRPr>
              </a:p>
              <a:p>
                <a:pPr marL="285750" indent="-285750">
                  <a:buFont typeface="Arial" panose="020B0604020202020204" pitchFamily="34" charset="0"/>
                  <a:buChar char="•"/>
                </a:pPr>
                <a:r>
                  <a:rPr lang="en-US" sz="1900" dirty="0">
                    <a:solidFill>
                      <a:srgbClr val="000000"/>
                    </a:solidFill>
                    <a:latin typeface="Lora" pitchFamily="2" charset="0"/>
                  </a:rPr>
                  <a:t>A classical chip with 1 billion transistors ~ perfect quantum chip with just 31 qubits*</a:t>
                </a:r>
              </a:p>
              <a:p>
                <a:endParaRPr lang="en-US" sz="1900" dirty="0">
                  <a:solidFill>
                    <a:srgbClr val="000000"/>
                  </a:solidFill>
                  <a:latin typeface="Lora" pitchFamily="2" charset="0"/>
                </a:endParaRPr>
              </a:p>
              <a:p>
                <a:pPr marL="285750" indent="-285750">
                  <a:buFont typeface="Arial" panose="020B0604020202020204" pitchFamily="34" charset="0"/>
                  <a:buChar char="•"/>
                </a:pPr>
                <a:r>
                  <a:rPr lang="en-US" sz="1900" dirty="0">
                    <a:solidFill>
                      <a:srgbClr val="000000"/>
                    </a:solidFill>
                    <a:latin typeface="Lora" pitchFamily="2" charset="0"/>
                  </a:rPr>
                  <a:t>The true power of quantum computers depends not just on the number of qubits, but on the </a:t>
                </a:r>
                <a:r>
                  <a:rPr lang="en-US" sz="1900" b="1" dirty="0">
                    <a:solidFill>
                      <a:srgbClr val="000000"/>
                    </a:solidFill>
                    <a:latin typeface="Lora" pitchFamily="2" charset="0"/>
                  </a:rPr>
                  <a:t>algorithms</a:t>
                </a:r>
                <a:r>
                  <a:rPr lang="en-US" sz="1900" dirty="0">
                    <a:solidFill>
                      <a:srgbClr val="000000"/>
                    </a:solidFill>
                    <a:latin typeface="Lora" pitchFamily="2" charset="0"/>
                  </a:rPr>
                  <a:t> and </a:t>
                </a:r>
                <a:r>
                  <a:rPr lang="en-US" sz="1900" b="1" dirty="0">
                    <a:solidFill>
                      <a:srgbClr val="000000"/>
                    </a:solidFill>
                    <a:latin typeface="Lora" pitchFamily="2" charset="0"/>
                  </a:rPr>
                  <a:t>error correction</a:t>
                </a:r>
              </a:p>
            </p:txBody>
          </p:sp>
        </mc:Choice>
        <mc:Fallback xmlns="">
          <p:sp>
            <p:nvSpPr>
              <p:cNvPr id="6" name="TextBox 5">
                <a:extLst>
                  <a:ext uri="{FF2B5EF4-FFF2-40B4-BE49-F238E27FC236}">
                    <a16:creationId xmlns:a16="http://schemas.microsoft.com/office/drawing/2014/main" id="{B5010B0E-DDE5-2E60-E391-E2C297CDB61E}"/>
                  </a:ext>
                </a:extLst>
              </p:cNvPr>
              <p:cNvSpPr txBox="1">
                <a:spLocks noRot="1" noChangeAspect="1" noMove="1" noResize="1" noEditPoints="1" noAdjustHandles="1" noChangeArrowheads="1" noChangeShapeType="1" noTextEdit="1"/>
              </p:cNvSpPr>
              <p:nvPr/>
            </p:nvSpPr>
            <p:spPr>
              <a:xfrm>
                <a:off x="555988" y="908851"/>
                <a:ext cx="7604859" cy="5386090"/>
              </a:xfrm>
              <a:prstGeom prst="rect">
                <a:avLst/>
              </a:prstGeom>
              <a:blipFill>
                <a:blip r:embed="rId2"/>
                <a:stretch>
                  <a:fillRect l="-561" t="-679" r="-1442" b="-339"/>
                </a:stretch>
              </a:blipFill>
            </p:spPr>
            <p:txBody>
              <a:bodyPr/>
              <a:lstStyle/>
              <a:p>
                <a:r>
                  <a:rPr lang="en-GB">
                    <a:noFill/>
                  </a:rPr>
                  <a:t> </a:t>
                </a:r>
              </a:p>
            </p:txBody>
          </p:sp>
        </mc:Fallback>
      </mc:AlternateContent>
      <p:pic>
        <p:nvPicPr>
          <p:cNvPr id="8" name="Picture 7" descr="A person with his hands on his face&#10;&#10;Description automatically generated with low confidence">
            <a:extLst>
              <a:ext uri="{FF2B5EF4-FFF2-40B4-BE49-F238E27FC236}">
                <a16:creationId xmlns:a16="http://schemas.microsoft.com/office/drawing/2014/main" id="{E056919C-BFE3-4CDA-9D19-9BA3BEE6BA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0504" y="1219200"/>
            <a:ext cx="3333750" cy="2209800"/>
          </a:xfrm>
          <a:prstGeom prst="rect">
            <a:avLst/>
          </a:prstGeom>
        </p:spPr>
      </p:pic>
      <p:sp>
        <p:nvSpPr>
          <p:cNvPr id="7" name="TextBox 6">
            <a:extLst>
              <a:ext uri="{FF2B5EF4-FFF2-40B4-BE49-F238E27FC236}">
                <a16:creationId xmlns:a16="http://schemas.microsoft.com/office/drawing/2014/main" id="{FA727581-F1D9-19B1-96D7-DBADF3A300C0}"/>
              </a:ext>
            </a:extLst>
          </p:cNvPr>
          <p:cNvSpPr txBox="1"/>
          <p:nvPr/>
        </p:nvSpPr>
        <p:spPr>
          <a:xfrm>
            <a:off x="9135306" y="3837506"/>
            <a:ext cx="1762539" cy="1261884"/>
          </a:xfrm>
          <a:prstGeom prst="rect">
            <a:avLst/>
          </a:prstGeom>
          <a:noFill/>
          <a:ln w="19050">
            <a:solidFill>
              <a:srgbClr val="FF0000"/>
            </a:solidFill>
          </a:ln>
        </p:spPr>
        <p:txBody>
          <a:bodyPr wrap="square" rtlCol="0">
            <a:spAutoFit/>
          </a:bodyPr>
          <a:lstStyle/>
          <a:p>
            <a:r>
              <a:rPr lang="en-US" sz="1900" dirty="0">
                <a:latin typeface="Lora" pitchFamily="2" charset="0"/>
                <a:cs typeface="Lao UI" panose="020B0502040204020203" pitchFamily="34" charset="0"/>
              </a:rPr>
              <a:t>*in real life, we should also consider noise effects</a:t>
            </a:r>
            <a:endParaRPr lang="en-GB" sz="1900" dirty="0">
              <a:latin typeface="Lora" pitchFamily="2" charset="0"/>
              <a:cs typeface="Lao UI" panose="020B0502040204020203" pitchFamily="34" charset="0"/>
            </a:endParaRPr>
          </a:p>
        </p:txBody>
      </p:sp>
      <p:sp>
        <p:nvSpPr>
          <p:cNvPr id="9" name="Title 8">
            <a:extLst>
              <a:ext uri="{FF2B5EF4-FFF2-40B4-BE49-F238E27FC236}">
                <a16:creationId xmlns:a16="http://schemas.microsoft.com/office/drawing/2014/main" id="{2FEC6994-D2CA-904A-94FD-8D456132A953}"/>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Classical bit vs quantum bit - continued</a:t>
            </a:r>
            <a:endParaRPr lang="en-GB" dirty="0">
              <a:effectLst/>
            </a:endParaRPr>
          </a:p>
        </p:txBody>
      </p:sp>
    </p:spTree>
    <p:extLst>
      <p:ext uri="{BB962C8B-B14F-4D97-AF65-F5344CB8AC3E}">
        <p14:creationId xmlns:p14="http://schemas.microsoft.com/office/powerpoint/2010/main" val="56844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7ACB9F-3699-0EE2-6742-30349F03119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39CABBA-955A-3B9A-A27B-A3673B9DD95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695E3C3E-D343-955E-8525-3B3F7A88EBE8}"/>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F6B77EBE-722B-6101-CDD0-43FE46BF27E8}"/>
              </a:ext>
            </a:extLst>
          </p:cNvPr>
          <p:cNvSpPr>
            <a:spLocks noGrp="1"/>
          </p:cNvSpPr>
          <p:nvPr>
            <p:ph type="sldNum" sz="quarter" idx="12"/>
          </p:nvPr>
        </p:nvSpPr>
        <p:spPr/>
        <p:txBody>
          <a:bodyPr/>
          <a:lstStyle/>
          <a:p>
            <a:fld id="{97D63191-F394-46E6-9F57-66EF97066736}" type="slidenum">
              <a:rPr lang="en-GB" smtClean="0"/>
              <a:t>11</a:t>
            </a:fld>
            <a:endParaRPr lang="en-GB"/>
          </a:p>
        </p:txBody>
      </p:sp>
      <p:sp>
        <p:nvSpPr>
          <p:cNvPr id="9" name="Title 8">
            <a:extLst>
              <a:ext uri="{FF2B5EF4-FFF2-40B4-BE49-F238E27FC236}">
                <a16:creationId xmlns:a16="http://schemas.microsoft.com/office/drawing/2014/main" id="{80E45F59-B1AE-4BD0-93FF-421D96FFF4F2}"/>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Classical bit vs quantum bit - continued</a:t>
            </a:r>
            <a:endParaRPr lang="en-GB" dirty="0">
              <a:effectLst/>
            </a:endParaRPr>
          </a:p>
        </p:txBody>
      </p:sp>
      <p:sp>
        <p:nvSpPr>
          <p:cNvPr id="12" name="TextBox 11">
            <a:extLst>
              <a:ext uri="{FF2B5EF4-FFF2-40B4-BE49-F238E27FC236}">
                <a16:creationId xmlns:a16="http://schemas.microsoft.com/office/drawing/2014/main" id="{EBDCA987-03F1-E83C-66BC-EC7BFD1D0844}"/>
              </a:ext>
            </a:extLst>
          </p:cNvPr>
          <p:cNvSpPr txBox="1"/>
          <p:nvPr/>
        </p:nvSpPr>
        <p:spPr>
          <a:xfrm>
            <a:off x="9135306" y="3837506"/>
            <a:ext cx="1762539" cy="1261884"/>
          </a:xfrm>
          <a:prstGeom prst="rect">
            <a:avLst/>
          </a:prstGeom>
          <a:noFill/>
          <a:ln w="19050">
            <a:solidFill>
              <a:srgbClr val="FF0000"/>
            </a:solidFill>
          </a:ln>
        </p:spPr>
        <p:txBody>
          <a:bodyPr wrap="square" rtlCol="0">
            <a:spAutoFit/>
          </a:bodyPr>
          <a:lstStyle/>
          <a:p>
            <a:r>
              <a:rPr lang="en-US" sz="1900" dirty="0">
                <a:latin typeface="Lora" pitchFamily="2" charset="0"/>
                <a:cs typeface="Lao UI" panose="020B0502040204020203" pitchFamily="34" charset="0"/>
              </a:rPr>
              <a:t>*in real life, we should also consider noise effects</a:t>
            </a:r>
            <a:endParaRPr lang="en-GB" sz="1900" dirty="0">
              <a:latin typeface="Lora" pitchFamily="2" charset="0"/>
              <a:cs typeface="Lao UI" panose="020B0502040204020203" pitchFamily="34" charset="0"/>
            </a:endParaRPr>
          </a:p>
        </p:txBody>
      </p:sp>
      <p:pic>
        <p:nvPicPr>
          <p:cNvPr id="6" name="Picture 5" descr="A graph of a graph&#10;&#10;AI-generated content may be incorrect.">
            <a:extLst>
              <a:ext uri="{FF2B5EF4-FFF2-40B4-BE49-F238E27FC236}">
                <a16:creationId xmlns:a16="http://schemas.microsoft.com/office/drawing/2014/main" id="{5B891975-8B01-8B8A-7CE4-66960A86DE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1" y="935826"/>
            <a:ext cx="8782059" cy="5269234"/>
          </a:xfrm>
          <a:prstGeom prst="rect">
            <a:avLst/>
          </a:prstGeom>
        </p:spPr>
      </p:pic>
    </p:spTree>
    <p:extLst>
      <p:ext uri="{BB962C8B-B14F-4D97-AF65-F5344CB8AC3E}">
        <p14:creationId xmlns:p14="http://schemas.microsoft.com/office/powerpoint/2010/main" val="2916217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Video 6">
            <a:extLst>
              <a:ext uri="{FF2B5EF4-FFF2-40B4-BE49-F238E27FC236}">
                <a16:creationId xmlns:a16="http://schemas.microsoft.com/office/drawing/2014/main" id="{067B29C6-5A02-9D3B-A5FD-BDDDE6664446}"/>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284" r="1" b="1"/>
          <a:stretch/>
        </p:blipFill>
        <p:spPr>
          <a:xfrm>
            <a:off x="-3047" y="10"/>
            <a:ext cx="12191999" cy="6857990"/>
          </a:xfrm>
          <a:prstGeom prst="rect">
            <a:avLst/>
          </a:prstGeom>
        </p:spPr>
      </p:pic>
      <p:sp>
        <p:nvSpPr>
          <p:cNvPr id="13" name="Rectangle 1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033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01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mute="1">
                <p:cTn id="12" repeatCount="indefinite" fill="hold" display="0">
                  <p:stCondLst>
                    <p:cond delay="indefinite"/>
                  </p:stCondLst>
                </p:cTn>
                <p:tgtEl>
                  <p:spTgt spid="7"/>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3A930249-8242-4E2B-AF17-C01826488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5BDD999-C5E1-4B3E-A710-768673819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pic>
        <p:nvPicPr>
          <p:cNvPr id="27" name="Picture 26">
            <a:extLst>
              <a:ext uri="{FF2B5EF4-FFF2-40B4-BE49-F238E27FC236}">
                <a16:creationId xmlns:a16="http://schemas.microsoft.com/office/drawing/2014/main" id="{50F41E29-541F-C601-B554-4FBD8259F754}"/>
              </a:ext>
            </a:extLst>
          </p:cNvPr>
          <p:cNvPicPr>
            <a:picLocks noChangeAspect="1"/>
          </p:cNvPicPr>
          <p:nvPr/>
        </p:nvPicPr>
        <p:blipFill rotWithShape="1">
          <a:blip r:embed="rId2">
            <a:alphaModFix amt="60000"/>
          </a:blip>
          <a:srcRect/>
          <a:stretch/>
        </p:blipFill>
        <p:spPr>
          <a:xfrm>
            <a:off x="-1" y="10"/>
            <a:ext cx="12192001" cy="6857990"/>
          </a:xfrm>
          <a:prstGeom prst="rect">
            <a:avLst/>
          </a:prstGeom>
        </p:spPr>
      </p:pic>
      <p:sp>
        <p:nvSpPr>
          <p:cNvPr id="6" name="TextBox 5">
            <a:extLst>
              <a:ext uri="{FF2B5EF4-FFF2-40B4-BE49-F238E27FC236}">
                <a16:creationId xmlns:a16="http://schemas.microsoft.com/office/drawing/2014/main" id="{C9598D57-D72A-6664-756D-9DCED95C8E26}"/>
              </a:ext>
            </a:extLst>
          </p:cNvPr>
          <p:cNvSpPr txBox="1"/>
          <p:nvPr/>
        </p:nvSpPr>
        <p:spPr>
          <a:xfrm>
            <a:off x="1324076" y="2255424"/>
            <a:ext cx="9795637" cy="2220775"/>
          </a:xfrm>
          <a:prstGeom prst="rect">
            <a:avLst/>
          </a:prstGeom>
        </p:spPr>
        <p:txBody>
          <a:bodyPr vert="horz" lIns="91440" tIns="45720" rIns="91440" bIns="45720" rtlCol="0" anchor="b">
            <a:normAutofit lnSpcReduction="10000"/>
          </a:bodyPr>
          <a:lstStyle/>
          <a:p>
            <a:pPr algn="ctr">
              <a:lnSpc>
                <a:spcPct val="90000"/>
              </a:lnSpc>
              <a:spcBef>
                <a:spcPct val="0"/>
              </a:spcBef>
              <a:spcAft>
                <a:spcPts val="600"/>
              </a:spcAft>
            </a:pPr>
            <a:r>
              <a:rPr lang="en-US" sz="5400" dirty="0">
                <a:solidFill>
                  <a:srgbClr val="FFFFFF"/>
                </a:solidFill>
                <a:latin typeface="Lora" pitchFamily="2" charset="0"/>
                <a:ea typeface="+mj-ea"/>
                <a:cs typeface="+mj-cs"/>
              </a:rPr>
              <a:t>Understanding quantum computing is not scary, it’s just linear algebra</a:t>
            </a:r>
          </a:p>
        </p:txBody>
      </p:sp>
      <p:sp>
        <p:nvSpPr>
          <p:cNvPr id="2" name="Date Placeholder 1">
            <a:extLst>
              <a:ext uri="{FF2B5EF4-FFF2-40B4-BE49-F238E27FC236}">
                <a16:creationId xmlns:a16="http://schemas.microsoft.com/office/drawing/2014/main" id="{E4B85116-B8D0-352D-E0A6-D44FD63CDE91}"/>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defRPr/>
            </a:pPr>
            <a:r>
              <a:rPr lang="en-US">
                <a:solidFill>
                  <a:srgbClr val="FFFFFF"/>
                </a:solidFill>
                <a:latin typeface="Calibri" panose="020F0502020204030204"/>
              </a:rPr>
              <a:t>1 July 2025</a:t>
            </a:r>
          </a:p>
        </p:txBody>
      </p:sp>
      <p:sp>
        <p:nvSpPr>
          <p:cNvPr id="3" name="Footer Placeholder 2">
            <a:extLst>
              <a:ext uri="{FF2B5EF4-FFF2-40B4-BE49-F238E27FC236}">
                <a16:creationId xmlns:a16="http://schemas.microsoft.com/office/drawing/2014/main" id="{92F8797B-2872-53DC-1724-F77E44F59F4C}"/>
              </a:ext>
            </a:extLst>
          </p:cNvPr>
          <p:cNvSpPr>
            <a:spLocks noGrp="1"/>
          </p:cNvSpPr>
          <p:nvPr>
            <p:ph type="ftr" sz="quarter" idx="11"/>
          </p:nvPr>
        </p:nvSpPr>
        <p:spPr>
          <a:xfrm>
            <a:off x="4038600" y="6356350"/>
            <a:ext cx="4114800" cy="365125"/>
          </a:xfrm>
        </p:spPr>
        <p:txBody>
          <a:bodyPr vert="horz" lIns="91440" tIns="45720" rIns="91440" bIns="45720" rtlCol="0" anchor="ctr">
            <a:normAutofit fontScale="92500"/>
          </a:bodyPr>
          <a:lstStyle/>
          <a:p>
            <a:pPr>
              <a:spcAft>
                <a:spcPts val="600"/>
              </a:spcAft>
              <a:defRPr/>
            </a:pPr>
            <a:r>
              <a:rPr lang="en-US" kern="1200">
                <a:solidFill>
                  <a:srgbClr val="FFFFFF"/>
                </a:solidFill>
                <a:latin typeface="Calibri" panose="020F0502020204030204"/>
                <a:ea typeface="+mn-ea"/>
                <a:cs typeface="+mn-cs"/>
              </a:rPr>
              <a:t>Ahmed Abdelmotteleb | Quantum Computing | LHCb QC Workshop</a:t>
            </a:r>
          </a:p>
        </p:txBody>
      </p:sp>
      <p:sp>
        <p:nvSpPr>
          <p:cNvPr id="4" name="Slide Number Placeholder 3">
            <a:extLst>
              <a:ext uri="{FF2B5EF4-FFF2-40B4-BE49-F238E27FC236}">
                <a16:creationId xmlns:a16="http://schemas.microsoft.com/office/drawing/2014/main" id="{90C66EB4-A9B3-90F9-9B95-C38BBB8B5407}"/>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97D63191-F394-46E6-9F57-66EF97066736}" type="slidenum">
              <a:rPr lang="en-US">
                <a:solidFill>
                  <a:srgbClr val="FFFFFF"/>
                </a:solidFill>
                <a:latin typeface="Calibri" panose="020F0502020204030204"/>
              </a:rPr>
              <a:pPr>
                <a:spcAft>
                  <a:spcPts val="600"/>
                </a:spcAft>
                <a:defRPr/>
              </a:pPr>
              <a:t>13</a:t>
            </a:fld>
            <a:endParaRPr lang="en-US">
              <a:solidFill>
                <a:srgbClr val="FFFFFF"/>
              </a:solidFill>
              <a:latin typeface="Calibri" panose="020F0502020204030204"/>
            </a:endParaRPr>
          </a:p>
        </p:txBody>
      </p:sp>
    </p:spTree>
    <p:extLst>
      <p:ext uri="{BB962C8B-B14F-4D97-AF65-F5344CB8AC3E}">
        <p14:creationId xmlns:p14="http://schemas.microsoft.com/office/powerpoint/2010/main" val="2438228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14</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DCCBE02-A6EC-42EA-E07D-5F9318276126}"/>
                  </a:ext>
                </a:extLst>
              </p:cNvPr>
              <p:cNvSpPr txBox="1"/>
              <p:nvPr/>
            </p:nvSpPr>
            <p:spPr>
              <a:xfrm>
                <a:off x="1212574" y="2374216"/>
                <a:ext cx="4572000" cy="707886"/>
              </a:xfrm>
              <a:prstGeom prst="rect">
                <a:avLst/>
              </a:prstGeom>
              <a:noFill/>
            </p:spPr>
            <p:txBody>
              <a:bodyPr wrap="square" rtlCol="0">
                <a:spAutoFit/>
              </a:bodyPr>
              <a:lstStyle/>
              <a:p>
                <a:r>
                  <a:rPr lang="en-US" sz="2000" dirty="0">
                    <a:latin typeface="Lora" pitchFamily="2" charset="0"/>
                  </a:rPr>
                  <a:t>Assuming you know what a vector is</a:t>
                </a:r>
              </a:p>
              <a:p>
                <a:r>
                  <a:rPr lang="en-US" sz="2000" dirty="0">
                    <a:latin typeface="Lora" pitchFamily="2" charset="0"/>
                  </a:rPr>
                  <a:t>Let </a:t>
                </a:r>
                <a14:m>
                  <m:oMath xmlns:m="http://schemas.openxmlformats.org/officeDocument/2006/math">
                    <m:r>
                      <m:rPr>
                        <m:sty m:val="p"/>
                      </m:rPr>
                      <a:rPr lang="en-US" sz="2000" b="0" i="0" smtClean="0">
                        <a:latin typeface="Cambria Math" panose="02040503050406030204" pitchFamily="18" charset="0"/>
                      </a:rPr>
                      <m:t>d</m:t>
                    </m:r>
                    <m:r>
                      <a:rPr lang="en-US" sz="2000" b="0" i="0" smtClean="0">
                        <a:latin typeface="Cambria Math" panose="02040503050406030204" pitchFamily="18" charset="0"/>
                      </a:rPr>
                      <m:t>,</m:t>
                    </m:r>
                    <m:r>
                      <a:rPr lang="en-US" sz="2000" b="0" i="1" smtClean="0">
                        <a:latin typeface="Cambria Math" panose="02040503050406030204" pitchFamily="18" charset="0"/>
                      </a:rPr>
                      <m:t> </m:t>
                    </m:r>
                    <m:r>
                      <a:rPr lang="en-US" sz="2000" b="0" i="1" smtClean="0">
                        <a:latin typeface="Cambria Math" panose="02040503050406030204" pitchFamily="18" charset="0"/>
                      </a:rPr>
                      <m:t>𝑒</m:t>
                    </m:r>
                    <m:r>
                      <a:rPr lang="en-US" sz="2000" b="0" i="1" smtClean="0">
                        <a:latin typeface="Cambria Math" panose="02040503050406030204" pitchFamily="18" charset="0"/>
                      </a:rPr>
                      <m:t> ∈</m:t>
                    </m:r>
                    <m:sSup>
                      <m:sSupPr>
                        <m:ctrlPr>
                          <a:rPr lang="en-US" sz="2000" b="0" i="1" smtClean="0">
                            <a:latin typeface="Cambria Math" panose="02040503050406030204" pitchFamily="18" charset="0"/>
                            <a:ea typeface="Cambria Math" panose="02040503050406030204" pitchFamily="18" charset="0"/>
                          </a:rPr>
                        </m:ctrlPr>
                      </m:sSupPr>
                      <m:e>
                        <m:r>
                          <m:rPr>
                            <m:nor/>
                          </m:rPr>
                          <a:rPr lang="en-GB" sz="2000"/>
                          <m:t>ℂ</m:t>
                        </m:r>
                      </m:e>
                      <m:sup>
                        <m:r>
                          <a:rPr lang="en-US" sz="2000" b="0" i="1" smtClean="0">
                            <a:latin typeface="Cambria Math" panose="02040503050406030204" pitchFamily="18" charset="0"/>
                            <a:ea typeface="Cambria Math" panose="02040503050406030204" pitchFamily="18" charset="0"/>
                          </a:rPr>
                          <m:t>2</m:t>
                        </m:r>
                      </m:sup>
                    </m:sSup>
                  </m:oMath>
                </a14:m>
                <a:r>
                  <a:rPr lang="en-GB" sz="2000" dirty="0">
                    <a:latin typeface="Lora" pitchFamily="2" charset="0"/>
                  </a:rPr>
                  <a:t> </a:t>
                </a:r>
              </a:p>
            </p:txBody>
          </p:sp>
        </mc:Choice>
        <mc:Fallback xmlns="">
          <p:sp>
            <p:nvSpPr>
              <p:cNvPr id="6" name="TextBox 5">
                <a:extLst>
                  <a:ext uri="{FF2B5EF4-FFF2-40B4-BE49-F238E27FC236}">
                    <a16:creationId xmlns:a16="http://schemas.microsoft.com/office/drawing/2014/main" id="{3DCCBE02-A6EC-42EA-E07D-5F9318276126}"/>
                  </a:ext>
                </a:extLst>
              </p:cNvPr>
              <p:cNvSpPr txBox="1">
                <a:spLocks noRot="1" noChangeAspect="1" noMove="1" noResize="1" noEditPoints="1" noAdjustHandles="1" noChangeArrowheads="1" noChangeShapeType="1" noTextEdit="1"/>
              </p:cNvSpPr>
              <p:nvPr/>
            </p:nvSpPr>
            <p:spPr>
              <a:xfrm>
                <a:off x="1212574" y="2374216"/>
                <a:ext cx="4572000" cy="707886"/>
              </a:xfrm>
              <a:prstGeom prst="rect">
                <a:avLst/>
              </a:prstGeom>
              <a:blipFill>
                <a:blip r:embed="rId2"/>
                <a:stretch>
                  <a:fillRect l="-1467" t="-4274" b="-145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6E817FD-E034-C0FB-4CBA-3D993BA3DA2D}"/>
                  </a:ext>
                </a:extLst>
              </p:cNvPr>
              <p:cNvSpPr txBox="1"/>
              <p:nvPr/>
            </p:nvSpPr>
            <p:spPr>
              <a:xfrm>
                <a:off x="1983211" y="3620506"/>
                <a:ext cx="1286763" cy="6915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r>
                            <a:rPr lang="en-US" sz="2000" b="0" i="1" smtClean="0">
                              <a:latin typeface="Cambria Math" panose="02040503050406030204" pitchFamily="18" charset="0"/>
                            </a:rPr>
                            <m:t>𝑑</m:t>
                          </m:r>
                        </m:e>
                      </m:d>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f>
                            <m:fPr>
                              <m:type m:val="noBa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1</m:t>
                                  </m:r>
                                </m:sub>
                              </m:sSub>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2</m:t>
                                  </m:r>
                                </m:sub>
                              </m:sSub>
                            </m:den>
                          </m:f>
                        </m:e>
                      </m:d>
                    </m:oMath>
                  </m:oMathPara>
                </a14:m>
                <a:endParaRPr lang="en-GB" sz="2000" dirty="0"/>
              </a:p>
            </p:txBody>
          </p:sp>
        </mc:Choice>
        <mc:Fallback xmlns="">
          <p:sp>
            <p:nvSpPr>
              <p:cNvPr id="8" name="TextBox 7">
                <a:extLst>
                  <a:ext uri="{FF2B5EF4-FFF2-40B4-BE49-F238E27FC236}">
                    <a16:creationId xmlns:a16="http://schemas.microsoft.com/office/drawing/2014/main" id="{96E817FD-E034-C0FB-4CBA-3D993BA3DA2D}"/>
                  </a:ext>
                </a:extLst>
              </p:cNvPr>
              <p:cNvSpPr txBox="1">
                <a:spLocks noRot="1" noChangeAspect="1" noMove="1" noResize="1" noEditPoints="1" noAdjustHandles="1" noChangeArrowheads="1" noChangeShapeType="1" noTextEdit="1"/>
              </p:cNvSpPr>
              <p:nvPr/>
            </p:nvSpPr>
            <p:spPr>
              <a:xfrm>
                <a:off x="1983211" y="3620506"/>
                <a:ext cx="1286763" cy="691536"/>
              </a:xfrm>
              <a:prstGeom prst="rect">
                <a:avLst/>
              </a:prstGeom>
              <a:blipFill>
                <a:blip r:embed="rId3"/>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7A8BACD7-46EE-14AF-73EA-28A1681CB438}"/>
              </a:ext>
            </a:extLst>
          </p:cNvPr>
          <p:cNvSpPr txBox="1"/>
          <p:nvPr/>
        </p:nvSpPr>
        <p:spPr>
          <a:xfrm>
            <a:off x="1212574" y="3166954"/>
            <a:ext cx="3115212" cy="400110"/>
          </a:xfrm>
          <a:prstGeom prst="rect">
            <a:avLst/>
          </a:prstGeom>
          <a:noFill/>
        </p:spPr>
        <p:txBody>
          <a:bodyPr wrap="square" rtlCol="0">
            <a:spAutoFit/>
          </a:bodyPr>
          <a:lstStyle/>
          <a:p>
            <a:r>
              <a:rPr lang="en-US" sz="2000" b="1" dirty="0" err="1">
                <a:latin typeface="Lora" pitchFamily="2" charset="0"/>
              </a:rPr>
              <a:t>ket</a:t>
            </a:r>
            <a:r>
              <a:rPr lang="en-US" sz="2000" b="1" dirty="0">
                <a:latin typeface="Lora" pitchFamily="2" charset="0"/>
              </a:rPr>
              <a:t> </a:t>
            </a:r>
            <a:r>
              <a:rPr lang="en-US" sz="2000" dirty="0">
                <a:latin typeface="Lora" pitchFamily="2" charset="0"/>
              </a:rPr>
              <a:t>is a column vector:</a:t>
            </a:r>
            <a:endParaRPr lang="en-GB" sz="2000" b="1" dirty="0">
              <a:latin typeface="Lora" pitchFamily="2"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22432CB-0D0D-A4D1-0806-9FB5933F996B}"/>
                  </a:ext>
                </a:extLst>
              </p:cNvPr>
              <p:cNvSpPr txBox="1"/>
              <p:nvPr/>
            </p:nvSpPr>
            <p:spPr>
              <a:xfrm>
                <a:off x="7794195" y="3502910"/>
                <a:ext cx="3492687" cy="8091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𝑒</m:t>
                          </m:r>
                          <m:r>
                            <a:rPr lang="en-US" sz="2000" b="0" i="1" smtClean="0">
                              <a:latin typeface="Cambria Math" panose="02040503050406030204" pitchFamily="18" charset="0"/>
                            </a:rPr>
                            <m:t>|</m:t>
                          </m:r>
                        </m:e>
                      </m:d>
                      <m:r>
                        <a:rPr lang="en-US" sz="2000" b="0" i="1" smtClean="0">
                          <a:latin typeface="Cambria Math" panose="02040503050406030204" pitchFamily="18" charset="0"/>
                        </a:rPr>
                        <m:t>=</m:t>
                      </m:r>
                      <m:sSup>
                        <m:sSupPr>
                          <m:ctrlPr>
                            <a:rPr lang="en-US" sz="2000" i="1">
                              <a:latin typeface="Cambria Math" panose="02040503050406030204" pitchFamily="18" charset="0"/>
                            </a:rPr>
                          </m:ctrlPr>
                        </m:sSup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𝑒</m:t>
                              </m:r>
                            </m:e>
                          </m:d>
                        </m:e>
                        <m:sup>
                          <m:r>
                            <m:rPr>
                              <m:nor/>
                            </m:rPr>
                            <a:rPr lang="en-GB" sz="2000"/>
                            <m:t>†</m:t>
                          </m:r>
                        </m:sup>
                      </m:sSup>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ctrlPr>
                                <a:rPr lang="en-US" sz="2000" i="1">
                                  <a:latin typeface="Cambria Math" panose="02040503050406030204" pitchFamily="18" charset="0"/>
                                </a:rPr>
                              </m:ctrlPr>
                            </m:dPr>
                            <m:e>
                              <m:f>
                                <m:fPr>
                                  <m:type m:val="noBar"/>
                                  <m:ctrlPr>
                                    <a:rPr lang="en-US" sz="2000" i="1">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𝑒</m:t>
                                      </m:r>
                                    </m:e>
                                    <m:sub>
                                      <m:r>
                                        <a:rPr lang="en-US" sz="2000" b="0" i="1" smtClean="0">
                                          <a:latin typeface="Cambria Math" panose="02040503050406030204" pitchFamily="18" charset="0"/>
                                        </a:rPr>
                                        <m:t>1</m:t>
                                      </m:r>
                                    </m:sub>
                                  </m:sSub>
                                </m:num>
                                <m:den>
                                  <m:sSub>
                                    <m:sSubPr>
                                      <m:ctrlPr>
                                        <a:rPr lang="en-US" sz="2000" i="1">
                                          <a:latin typeface="Cambria Math" panose="02040503050406030204" pitchFamily="18" charset="0"/>
                                        </a:rPr>
                                      </m:ctrlPr>
                                    </m:sSubPr>
                                    <m:e>
                                      <m:r>
                                        <a:rPr lang="en-US" sz="2000" b="0" i="1" smtClean="0">
                                          <a:latin typeface="Cambria Math" panose="02040503050406030204" pitchFamily="18" charset="0"/>
                                        </a:rPr>
                                        <m:t>𝑒</m:t>
                                      </m:r>
                                    </m:e>
                                    <m:sub>
                                      <m:r>
                                        <a:rPr lang="en-US" sz="2000" i="1">
                                          <a:latin typeface="Cambria Math" panose="02040503050406030204" pitchFamily="18" charset="0"/>
                                        </a:rPr>
                                        <m:t>2</m:t>
                                      </m:r>
                                    </m:sub>
                                  </m:sSub>
                                </m:den>
                              </m:f>
                            </m:e>
                          </m:d>
                        </m:e>
                        <m:sup>
                          <m:r>
                            <m:rPr>
                              <m:nor/>
                            </m:rPr>
                            <a:rPr lang="en-GB" sz="2000"/>
                            <m:t>†</m:t>
                          </m:r>
                        </m:sup>
                      </m:sSup>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1</m:t>
                                    </m:r>
                                  </m:sub>
                                  <m:sup>
                                    <m:r>
                                      <a:rPr lang="en-US" sz="2000" b="0" i="1" smtClean="0">
                                        <a:latin typeface="Cambria Math" panose="02040503050406030204" pitchFamily="18" charset="0"/>
                                      </a:rPr>
                                      <m:t>∗</m:t>
                                    </m:r>
                                  </m:sup>
                                </m:sSubSup>
                              </m:e>
                              <m:e>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2</m:t>
                                    </m:r>
                                  </m:sub>
                                  <m:sup>
                                    <m:r>
                                      <a:rPr lang="en-US" sz="2000" b="0" i="1" smtClean="0">
                                        <a:latin typeface="Cambria Math" panose="02040503050406030204" pitchFamily="18" charset="0"/>
                                      </a:rPr>
                                      <m:t>∗</m:t>
                                    </m:r>
                                  </m:sup>
                                </m:sSubSup>
                              </m:e>
                            </m:mr>
                          </m:m>
                        </m:e>
                      </m:d>
                    </m:oMath>
                  </m:oMathPara>
                </a14:m>
                <a:endParaRPr lang="en-GB" sz="2000" dirty="0"/>
              </a:p>
            </p:txBody>
          </p:sp>
        </mc:Choice>
        <mc:Fallback xmlns="">
          <p:sp>
            <p:nvSpPr>
              <p:cNvPr id="10" name="TextBox 9">
                <a:extLst>
                  <a:ext uri="{FF2B5EF4-FFF2-40B4-BE49-F238E27FC236}">
                    <a16:creationId xmlns:a16="http://schemas.microsoft.com/office/drawing/2014/main" id="{122432CB-0D0D-A4D1-0806-9FB5933F996B}"/>
                  </a:ext>
                </a:extLst>
              </p:cNvPr>
              <p:cNvSpPr txBox="1">
                <a:spLocks noRot="1" noChangeAspect="1" noMove="1" noResize="1" noEditPoints="1" noAdjustHandles="1" noChangeArrowheads="1" noChangeShapeType="1" noTextEdit="1"/>
              </p:cNvSpPr>
              <p:nvPr/>
            </p:nvSpPr>
            <p:spPr>
              <a:xfrm>
                <a:off x="7794195" y="3502910"/>
                <a:ext cx="3492687" cy="809132"/>
              </a:xfrm>
              <a:prstGeom prst="rect">
                <a:avLst/>
              </a:prstGeom>
              <a:blipFill>
                <a:blip r:embed="rId4"/>
                <a:stretch>
                  <a:fillRect/>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138BA1B0-54C2-A179-D2E2-96C8EDDC11F5}"/>
              </a:ext>
            </a:extLst>
          </p:cNvPr>
          <p:cNvSpPr txBox="1"/>
          <p:nvPr/>
        </p:nvSpPr>
        <p:spPr>
          <a:xfrm>
            <a:off x="7213317" y="3168947"/>
            <a:ext cx="2464904" cy="400110"/>
          </a:xfrm>
          <a:prstGeom prst="rect">
            <a:avLst/>
          </a:prstGeom>
          <a:noFill/>
        </p:spPr>
        <p:txBody>
          <a:bodyPr wrap="square" rtlCol="0">
            <a:spAutoFit/>
          </a:bodyPr>
          <a:lstStyle/>
          <a:p>
            <a:r>
              <a:rPr lang="en-US" sz="2000" b="1" dirty="0">
                <a:latin typeface="Lora" pitchFamily="2" charset="0"/>
              </a:rPr>
              <a:t>bra </a:t>
            </a:r>
            <a:r>
              <a:rPr lang="en-US" sz="2000" dirty="0">
                <a:latin typeface="Lora" pitchFamily="2" charset="0"/>
              </a:rPr>
              <a:t>is a row vector:</a:t>
            </a:r>
            <a:endParaRPr lang="en-GB" sz="2000" b="1" dirty="0">
              <a:latin typeface="Lora" pitchFamily="2" charset="0"/>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489E4B5-1A09-F08D-29C4-C2B60E53CF12}"/>
                  </a:ext>
                </a:extLst>
              </p:cNvPr>
              <p:cNvSpPr txBox="1"/>
              <p:nvPr/>
            </p:nvSpPr>
            <p:spPr>
              <a:xfrm>
                <a:off x="4548808" y="1163482"/>
                <a:ext cx="3094383" cy="1015663"/>
              </a:xfrm>
              <a:prstGeom prst="rect">
                <a:avLst/>
              </a:prstGeom>
              <a:noFill/>
              <a:ln w="19050">
                <a:solidFill>
                  <a:srgbClr val="FF0000"/>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 </m:t>
                      </m:r>
                      <m:r>
                        <a:rPr lang="en-US" sz="2000" b="0" i="1" smtClean="0">
                          <a:latin typeface="Cambria Math" panose="02040503050406030204" pitchFamily="18" charset="0"/>
                        </a:rPr>
                        <m:t>𝑐</m:t>
                      </m:r>
                      <m:r>
                        <a:rPr lang="en-US" sz="2000" b="0" i="1" smtClean="0">
                          <a:latin typeface="Cambria Math" panose="02040503050406030204" pitchFamily="18" charset="0"/>
                        </a:rPr>
                        <m:t> =</m:t>
                      </m:r>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𝑖𝑏</m:t>
                      </m:r>
                      <m:r>
                        <a:rPr lang="en-US" sz="2000" b="0" i="1" smtClean="0">
                          <a:latin typeface="Cambria Math" panose="02040503050406030204" pitchFamily="18" charset="0"/>
                        </a:rPr>
                        <m:t>,</m:t>
                      </m:r>
                    </m:oMath>
                  </m:oMathPara>
                </a14:m>
                <a:endParaRPr lang="en-GB" sz="2000" dirty="0"/>
              </a:p>
              <a:p>
                <a:pPr algn="ctr"/>
                <a14:m>
                  <m:oMathPara xmlns:m="http://schemas.openxmlformats.org/officeDocument/2006/math">
                    <m:oMathParaPr>
                      <m:jc m:val="centerGroup"/>
                    </m:oMathParaPr>
                    <m:oMath xmlns:m="http://schemas.openxmlformats.org/officeDocument/2006/math">
                      <m:sSup>
                        <m:sSupPr>
                          <m:ctrlPr>
                            <a:rPr lang="en-GB" sz="2000" i="1" smtClean="0">
                              <a:latin typeface="Cambria Math" panose="02040503050406030204" pitchFamily="18" charset="0"/>
                            </a:rPr>
                          </m:ctrlPr>
                        </m:sSupPr>
                        <m:e>
                          <m:r>
                            <a:rPr lang="en-US" sz="2000" b="0" i="1" smtClean="0">
                              <a:latin typeface="Cambria Math" panose="02040503050406030204" pitchFamily="18" charset="0"/>
                            </a:rPr>
                            <m:t> </m:t>
                          </m:r>
                          <m:r>
                            <a:rPr lang="en-US" sz="2000" b="0" i="1" smtClean="0">
                              <a:latin typeface="Cambria Math" panose="02040503050406030204" pitchFamily="18" charset="0"/>
                            </a:rPr>
                            <m:t>𝑐</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m:t>
                      </m:r>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𝑖𝑏</m:t>
                      </m:r>
                      <m:r>
                        <a:rPr lang="en-US" sz="2000" b="0" i="1" smtClean="0">
                          <a:latin typeface="Cambria Math" panose="02040503050406030204" pitchFamily="18" charset="0"/>
                        </a:rPr>
                        <m:t>,</m:t>
                      </m:r>
                    </m:oMath>
                  </m:oMathPara>
                </a14:m>
                <a:endParaRPr lang="en-GB" sz="2000" dirty="0"/>
              </a:p>
              <a:p>
                <a:pPr algn="ct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𝑎</m:t>
                      </m:r>
                      <m:r>
                        <a:rPr lang="en-US" sz="2000" b="0" i="1" smtClean="0">
                          <a:latin typeface="Cambria Math" panose="02040503050406030204" pitchFamily="18" charset="0"/>
                        </a:rPr>
                        <m:t>, </m:t>
                      </m:r>
                      <m:r>
                        <a:rPr lang="en-US" sz="2000" b="0" i="1" smtClean="0">
                          <a:latin typeface="Cambria Math" panose="02040503050406030204" pitchFamily="18" charset="0"/>
                        </a:rPr>
                        <m:t>𝑏</m:t>
                      </m:r>
                      <m:r>
                        <a:rPr lang="en-US" sz="2000" b="0" i="1" smtClean="0">
                          <a:latin typeface="Cambria Math" panose="02040503050406030204" pitchFamily="18" charset="0"/>
                        </a:rPr>
                        <m:t> ∈</m:t>
                      </m:r>
                      <m:r>
                        <m:rPr>
                          <m:nor/>
                        </m:rPr>
                        <a:rPr lang="en-GB" sz="2000" smtClean="0"/>
                        <m:t>ℝ</m:t>
                      </m:r>
                    </m:oMath>
                  </m:oMathPara>
                </a14:m>
                <a:endParaRPr lang="en-GB" sz="2000" dirty="0"/>
              </a:p>
            </p:txBody>
          </p:sp>
        </mc:Choice>
        <mc:Fallback xmlns="">
          <p:sp>
            <p:nvSpPr>
              <p:cNvPr id="12" name="TextBox 11">
                <a:extLst>
                  <a:ext uri="{FF2B5EF4-FFF2-40B4-BE49-F238E27FC236}">
                    <a16:creationId xmlns:a16="http://schemas.microsoft.com/office/drawing/2014/main" id="{D489E4B5-1A09-F08D-29C4-C2B60E53CF12}"/>
                  </a:ext>
                </a:extLst>
              </p:cNvPr>
              <p:cNvSpPr txBox="1">
                <a:spLocks noRot="1" noChangeAspect="1" noMove="1" noResize="1" noEditPoints="1" noAdjustHandles="1" noChangeArrowheads="1" noChangeShapeType="1" noTextEdit="1"/>
              </p:cNvSpPr>
              <p:nvPr/>
            </p:nvSpPr>
            <p:spPr>
              <a:xfrm>
                <a:off x="4548808" y="1163482"/>
                <a:ext cx="3094383" cy="1015663"/>
              </a:xfrm>
              <a:prstGeom prst="rect">
                <a:avLst/>
              </a:prstGeom>
              <a:blipFill>
                <a:blip r:embed="rId5"/>
                <a:stretch>
                  <a:fillRect/>
                </a:stretch>
              </a:blipFill>
              <a:ln w="19050">
                <a:solidFill>
                  <a:srgbClr val="FF0000"/>
                </a:solidFill>
              </a:ln>
            </p:spPr>
            <p:txBody>
              <a:bodyPr/>
              <a:lstStyle/>
              <a:p>
                <a:r>
                  <a:rPr lang="en-GB">
                    <a:noFill/>
                  </a:rPr>
                  <a:t> </a:t>
                </a:r>
              </a:p>
            </p:txBody>
          </p:sp>
        </mc:Fallback>
      </mc:AlternateContent>
      <p:sp>
        <p:nvSpPr>
          <p:cNvPr id="13" name="TextBox 12">
            <a:extLst>
              <a:ext uri="{FF2B5EF4-FFF2-40B4-BE49-F238E27FC236}">
                <a16:creationId xmlns:a16="http://schemas.microsoft.com/office/drawing/2014/main" id="{E86C2A7A-985D-B5F6-A8CD-2272EA181A05}"/>
              </a:ext>
            </a:extLst>
          </p:cNvPr>
          <p:cNvSpPr txBox="1"/>
          <p:nvPr/>
        </p:nvSpPr>
        <p:spPr>
          <a:xfrm>
            <a:off x="7226157" y="4358804"/>
            <a:ext cx="4314678" cy="400110"/>
          </a:xfrm>
          <a:prstGeom prst="rect">
            <a:avLst/>
          </a:prstGeom>
          <a:noFill/>
        </p:spPr>
        <p:txBody>
          <a:bodyPr wrap="square" rtlCol="0">
            <a:spAutoFit/>
          </a:bodyPr>
          <a:lstStyle/>
          <a:p>
            <a:r>
              <a:rPr lang="en-US" sz="2000" b="1" dirty="0" err="1">
                <a:latin typeface="Lora" pitchFamily="2" charset="0"/>
              </a:rPr>
              <a:t>ket</a:t>
            </a:r>
            <a:r>
              <a:rPr lang="en-US" sz="2000" b="1" dirty="0">
                <a:latin typeface="Lora" pitchFamily="2" charset="0"/>
              </a:rPr>
              <a:t>-bra</a:t>
            </a:r>
            <a:r>
              <a:rPr lang="en-US" sz="2000" dirty="0">
                <a:latin typeface="Lora" pitchFamily="2" charset="0"/>
              </a:rPr>
              <a:t> is a matrix multiplication: </a:t>
            </a:r>
            <a:endParaRPr lang="en-GB" sz="2000" dirty="0">
              <a:latin typeface="Lora" pitchFamily="2" charset="0"/>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8112CFE8-1406-7623-DD03-EB0A714CC7BF}"/>
                  </a:ext>
                </a:extLst>
              </p:cNvPr>
              <p:cNvSpPr txBox="1"/>
              <p:nvPr/>
            </p:nvSpPr>
            <p:spPr>
              <a:xfrm>
                <a:off x="838200" y="4865046"/>
                <a:ext cx="4714462" cy="10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000" i="1" smtClean="0">
                              <a:latin typeface="Cambria Math" panose="02040503050406030204" pitchFamily="18" charset="0"/>
                            </a:rPr>
                          </m:ctrlPr>
                        </m:dPr>
                        <m:e>
                          <m:r>
                            <a:rPr lang="en-US" sz="2000" b="0" i="1" smtClean="0">
                              <a:latin typeface="Cambria Math" panose="02040503050406030204" pitchFamily="18" charset="0"/>
                            </a:rPr>
                            <m:t>𝑒</m:t>
                          </m:r>
                        </m:e>
                        <m:e>
                          <m:r>
                            <a:rPr lang="en-US" sz="2000" b="0" i="1" smtClean="0">
                              <a:latin typeface="Cambria Math" panose="02040503050406030204" pitchFamily="18" charset="0"/>
                            </a:rPr>
                            <m:t>𝑑</m:t>
                          </m:r>
                        </m:e>
                      </m:d>
                      <m:r>
                        <a:rPr lang="en-US" sz="2000" b="0" i="1" smtClean="0">
                          <a:latin typeface="Cambria Math" panose="02040503050406030204" pitchFamily="18" charset="0"/>
                        </a:rPr>
                        <m:t>=</m:t>
                      </m:r>
                      <m:d>
                        <m:dPr>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1</m:t>
                                    </m:r>
                                  </m:sub>
                                  <m:sup>
                                    <m:r>
                                      <a:rPr lang="en-US" sz="2000" i="1">
                                        <a:latin typeface="Cambria Math" panose="02040503050406030204" pitchFamily="18" charset="0"/>
                                      </a:rPr>
                                      <m:t>∗</m:t>
                                    </m:r>
                                  </m:sup>
                                </m:sSubSup>
                              </m:e>
                              <m:e>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2</m:t>
                                    </m:r>
                                  </m:sub>
                                  <m:sup>
                                    <m:r>
                                      <a:rPr lang="en-US" sz="2000" i="1">
                                        <a:latin typeface="Cambria Math" panose="02040503050406030204" pitchFamily="18" charset="0"/>
                                      </a:rPr>
                                      <m:t>∗</m:t>
                                    </m:r>
                                  </m:sup>
                                </m:sSubSup>
                              </m:e>
                            </m:mr>
                          </m:m>
                        </m:e>
                      </m:d>
                      <m:d>
                        <m:dPr>
                          <m:ctrlPr>
                            <a:rPr lang="en-US" sz="2000" i="1">
                              <a:latin typeface="Cambria Math" panose="02040503050406030204" pitchFamily="18" charset="0"/>
                            </a:rPr>
                          </m:ctrlPr>
                        </m:dPr>
                        <m:e>
                          <m:f>
                            <m:fPr>
                              <m:type m:val="noBa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1</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2</m:t>
                                  </m:r>
                                </m:sub>
                              </m:sSub>
                            </m:den>
                          </m:f>
                        </m:e>
                      </m:d>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1</m:t>
                          </m:r>
                        </m:sub>
                      </m:sSub>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1</m:t>
                          </m:r>
                        </m:sub>
                        <m:sup>
                          <m:r>
                            <a:rPr lang="en-US" sz="2000" b="0" i="1" smtClean="0">
                              <a:latin typeface="Cambria Math" panose="02040503050406030204" pitchFamily="18" charset="0"/>
                            </a:rPr>
                            <m:t>∗</m:t>
                          </m:r>
                        </m:sup>
                      </m:sSubSup>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2</m:t>
                          </m:r>
                        </m:sub>
                      </m:sSub>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2</m:t>
                          </m:r>
                        </m:sub>
                        <m:sup>
                          <m:r>
                            <a:rPr lang="en-US" sz="2000" b="0" i="1" smtClean="0">
                              <a:latin typeface="Cambria Math" panose="02040503050406030204" pitchFamily="18" charset="0"/>
                            </a:rPr>
                            <m:t>∗</m:t>
                          </m:r>
                        </m:sup>
                      </m:sSubSup>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1</m:t>
                          </m:r>
                        </m:sub>
                        <m:sup>
                          <m:r>
                            <a:rPr lang="en-US" sz="2000" b="0" i="1" smtClean="0">
                              <a:latin typeface="Cambria Math" panose="02040503050406030204" pitchFamily="18" charset="0"/>
                            </a:rPr>
                            <m:t>∗</m:t>
                          </m:r>
                        </m:sup>
                      </m:sSub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𝑒</m:t>
                          </m:r>
                        </m:e>
                        <m:sub>
                          <m:r>
                            <a:rPr lang="en-US" sz="2000" b="0" i="1" smtClean="0">
                              <a:latin typeface="Cambria Math" panose="02040503050406030204" pitchFamily="18" charset="0"/>
                            </a:rPr>
                            <m:t>2</m:t>
                          </m:r>
                        </m:sub>
                        <m:sup>
                          <m:r>
                            <a:rPr lang="en-US" sz="2000" b="0" i="1" smtClean="0">
                              <a:latin typeface="Cambria Math" panose="02040503050406030204" pitchFamily="18" charset="0"/>
                            </a:rPr>
                            <m:t>∗</m:t>
                          </m:r>
                        </m:sup>
                      </m:sSub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m:t>
                          </m:r>
                        </m:e>
                        <m:sub>
                          <m:r>
                            <a:rPr lang="en-US" sz="2000" b="0" i="1" smtClean="0">
                              <a:latin typeface="Cambria Math" panose="02040503050406030204" pitchFamily="18" charset="0"/>
                            </a:rPr>
                            <m:t>2</m:t>
                          </m:r>
                        </m:sub>
                      </m:sSub>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𝑑</m:t>
                              </m:r>
                            </m:e>
                            <m:e>
                              <m:r>
                                <a:rPr lang="en-US" sz="2000" b="0" i="1" smtClean="0">
                                  <a:latin typeface="Cambria Math" panose="02040503050406030204" pitchFamily="18" charset="0"/>
                                </a:rPr>
                                <m:t>𝑒</m:t>
                              </m:r>
                            </m:e>
                          </m:d>
                        </m:e>
                        <m:sup>
                          <m:r>
                            <a:rPr lang="en-US" sz="2000" b="0" i="1" smtClean="0">
                              <a:latin typeface="Cambria Math" panose="02040503050406030204" pitchFamily="18" charset="0"/>
                            </a:rPr>
                            <m:t>∗</m:t>
                          </m:r>
                        </m:sup>
                      </m:sSup>
                    </m:oMath>
                  </m:oMathPara>
                </a14:m>
                <a:endParaRPr lang="en-GB" sz="2000" dirty="0"/>
              </a:p>
            </p:txBody>
          </p:sp>
        </mc:Choice>
        <mc:Fallback xmlns="">
          <p:sp>
            <p:nvSpPr>
              <p:cNvPr id="14" name="TextBox 13">
                <a:extLst>
                  <a:ext uri="{FF2B5EF4-FFF2-40B4-BE49-F238E27FC236}">
                    <a16:creationId xmlns:a16="http://schemas.microsoft.com/office/drawing/2014/main" id="{8112CFE8-1406-7623-DD03-EB0A714CC7BF}"/>
                  </a:ext>
                </a:extLst>
              </p:cNvPr>
              <p:cNvSpPr txBox="1">
                <a:spLocks noRot="1" noChangeAspect="1" noMove="1" noResize="1" noEditPoints="1" noAdjustHandles="1" noChangeArrowheads="1" noChangeShapeType="1" noTextEdit="1"/>
              </p:cNvSpPr>
              <p:nvPr/>
            </p:nvSpPr>
            <p:spPr>
              <a:xfrm>
                <a:off x="838200" y="4865046"/>
                <a:ext cx="4714462" cy="1091646"/>
              </a:xfrm>
              <a:prstGeom prst="rect">
                <a:avLst/>
              </a:prstGeom>
              <a:blipFill>
                <a:blip r:embed="rId6"/>
                <a:stretch>
                  <a:fillRect/>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932C4EA9-85A4-5D33-0563-E47B14580FD9}"/>
              </a:ext>
            </a:extLst>
          </p:cNvPr>
          <p:cNvSpPr txBox="1"/>
          <p:nvPr/>
        </p:nvSpPr>
        <p:spPr>
          <a:xfrm>
            <a:off x="1212574" y="4358804"/>
            <a:ext cx="4114800" cy="400110"/>
          </a:xfrm>
          <a:prstGeom prst="rect">
            <a:avLst/>
          </a:prstGeom>
          <a:noFill/>
        </p:spPr>
        <p:txBody>
          <a:bodyPr wrap="square" rtlCol="0">
            <a:spAutoFit/>
          </a:bodyPr>
          <a:lstStyle/>
          <a:p>
            <a:r>
              <a:rPr lang="en-US" sz="2000" b="1" dirty="0">
                <a:latin typeface="Lora" pitchFamily="2" charset="0"/>
              </a:rPr>
              <a:t>bra-</a:t>
            </a:r>
            <a:r>
              <a:rPr lang="en-US" sz="2000" b="1" dirty="0" err="1">
                <a:latin typeface="Lora" pitchFamily="2" charset="0"/>
              </a:rPr>
              <a:t>ket</a:t>
            </a:r>
            <a:r>
              <a:rPr lang="en-US" sz="2000" dirty="0">
                <a:latin typeface="Lora" pitchFamily="2" charset="0"/>
              </a:rPr>
              <a:t> is an inner product: </a:t>
            </a:r>
            <a:endParaRPr lang="en-GB" sz="2000" dirty="0">
              <a:latin typeface="Lora" pitchFamily="2" charset="0"/>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10E2CDB-DE03-B34F-88DC-B40ECEB67F4D}"/>
                  </a:ext>
                </a:extLst>
              </p:cNvPr>
              <p:cNvSpPr txBox="1"/>
              <p:nvPr/>
            </p:nvSpPr>
            <p:spPr>
              <a:xfrm>
                <a:off x="7084987" y="4741780"/>
                <a:ext cx="4597017" cy="147540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000" i="1" smtClean="0">
                              <a:latin typeface="Cambria Math" panose="02040503050406030204" pitchFamily="18" charset="0"/>
                            </a:rPr>
                          </m:ctrlPr>
                        </m:dPr>
                        <m:e>
                          <m:r>
                            <a:rPr lang="en-US" sz="2000" b="0" i="1" smtClean="0">
                              <a:latin typeface="Cambria Math" panose="02040503050406030204" pitchFamily="18" charset="0"/>
                            </a:rPr>
                            <m:t>|</m:t>
                          </m:r>
                          <m:r>
                            <a:rPr lang="en-US" sz="2000" b="0" i="1" smtClean="0">
                              <a:latin typeface="Cambria Math" panose="02040503050406030204" pitchFamily="18" charset="0"/>
                            </a:rPr>
                            <m:t>𝑑</m:t>
                          </m:r>
                        </m:e>
                      </m:d>
                      <m:d>
                        <m:dPr>
                          <m:begChr m:val="⟨"/>
                          <m:endChr m:val=""/>
                          <m:ctrlPr>
                            <a:rPr lang="en-GB" sz="2000" i="1" smtClean="0">
                              <a:latin typeface="Cambria Math" panose="02040503050406030204" pitchFamily="18" charset="0"/>
                            </a:rPr>
                          </m:ctrlPr>
                        </m:dPr>
                        <m:e>
                          <m:r>
                            <a:rPr lang="en-US" sz="2000" b="0" i="1" smtClean="0">
                              <a:latin typeface="Cambria Math" panose="02040503050406030204" pitchFamily="18" charset="0"/>
                            </a:rPr>
                            <m:t>𝑒</m:t>
                          </m:r>
                          <m:r>
                            <a:rPr lang="en-US" sz="2000" b="0" i="1" smtClean="0">
                              <a:latin typeface="Cambria Math" panose="02040503050406030204" pitchFamily="18" charset="0"/>
                            </a:rPr>
                            <m:t>|=  </m:t>
                          </m:r>
                        </m:e>
                      </m:d>
                      <m:d>
                        <m:dPr>
                          <m:ctrlPr>
                            <a:rPr lang="en-US" sz="2000" i="1">
                              <a:latin typeface="Cambria Math" panose="02040503050406030204" pitchFamily="18" charset="0"/>
                            </a:rPr>
                          </m:ctrlPr>
                        </m:dPr>
                        <m:e>
                          <m:f>
                            <m:fPr>
                              <m:type m:val="noBa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1</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2</m:t>
                                  </m:r>
                                </m:sub>
                              </m:sSub>
                            </m:den>
                          </m:f>
                        </m:e>
                      </m:d>
                      <m:d>
                        <m:dPr>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1</m:t>
                                    </m:r>
                                  </m:sub>
                                  <m:sup>
                                    <m:r>
                                      <a:rPr lang="en-US" sz="2000" i="1">
                                        <a:latin typeface="Cambria Math" panose="02040503050406030204" pitchFamily="18" charset="0"/>
                                      </a:rPr>
                                      <m:t>∗</m:t>
                                    </m:r>
                                  </m:sup>
                                </m:sSubSup>
                              </m:e>
                              <m:e>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2</m:t>
                                    </m:r>
                                  </m:sub>
                                  <m:sup>
                                    <m:r>
                                      <a:rPr lang="en-US" sz="2000" i="1">
                                        <a:latin typeface="Cambria Math" panose="02040503050406030204" pitchFamily="18" charset="0"/>
                                      </a:rPr>
                                      <m:t>∗</m:t>
                                    </m:r>
                                  </m:sup>
                                </m:sSubSup>
                              </m:e>
                            </m:mr>
                          </m:m>
                        </m:e>
                      </m:d>
                      <m:r>
                        <a:rPr lang="en-US" sz="2000" b="0" i="1" smtClean="0">
                          <a:latin typeface="Cambria Math" panose="02040503050406030204" pitchFamily="18" charset="0"/>
                        </a:rPr>
                        <m:t>=</m:t>
                      </m:r>
                      <m:d>
                        <m:dPr>
                          <m:ctrlPr>
                            <a:rPr lang="en-GB" sz="2000" i="1" smtClean="0">
                              <a:latin typeface="Cambria Math" panose="02040503050406030204" pitchFamily="18" charset="0"/>
                            </a:rPr>
                          </m:ctrlPr>
                        </m:dPr>
                        <m:e>
                          <m:m>
                            <m:mPr>
                              <m:mcs>
                                <m:mc>
                                  <m:mcPr>
                                    <m:count m:val="2"/>
                                    <m:mcJc m:val="center"/>
                                  </m:mcPr>
                                </m:mc>
                              </m:mcs>
                              <m:ctrlPr>
                                <a:rPr lang="en-GB" sz="2000" i="1" smtClean="0">
                                  <a:latin typeface="Cambria Math" panose="02040503050406030204" pitchFamily="18" charset="0"/>
                                </a:rPr>
                              </m:ctrlPr>
                            </m:mPr>
                            <m:mr>
                              <m:e>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1</m:t>
                                    </m:r>
                                  </m:sub>
                                </m:sSub>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1</m:t>
                                    </m:r>
                                  </m:sub>
                                  <m:sup>
                                    <m:r>
                                      <a:rPr lang="en-US" sz="2000" i="1">
                                        <a:latin typeface="Cambria Math" panose="02040503050406030204" pitchFamily="18" charset="0"/>
                                      </a:rPr>
                                      <m:t>∗</m:t>
                                    </m:r>
                                  </m:sup>
                                </m:sSubSup>
                              </m:e>
                              <m:e>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1</m:t>
                                    </m:r>
                                  </m:sub>
                                </m:sSub>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b="0" i="1" smtClean="0">
                                        <a:latin typeface="Cambria Math" panose="02040503050406030204" pitchFamily="18" charset="0"/>
                                      </a:rPr>
                                      <m:t>2</m:t>
                                    </m:r>
                                  </m:sub>
                                  <m:sup>
                                    <m:r>
                                      <a:rPr lang="en-US" sz="2000" i="1">
                                        <a:latin typeface="Cambria Math" panose="02040503050406030204" pitchFamily="18" charset="0"/>
                                      </a:rPr>
                                      <m:t>∗</m:t>
                                    </m:r>
                                  </m:sup>
                                </m:sSubSup>
                              </m:e>
                            </m:mr>
                            <m:mr>
                              <m:e>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b="0" i="1" smtClean="0">
                                        <a:latin typeface="Cambria Math" panose="02040503050406030204" pitchFamily="18" charset="0"/>
                                      </a:rPr>
                                      <m:t>2</m:t>
                                    </m:r>
                                  </m:sub>
                                </m:sSub>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1</m:t>
                                    </m:r>
                                  </m:sub>
                                  <m:sup>
                                    <m:r>
                                      <a:rPr lang="en-US" sz="2000" i="1">
                                        <a:latin typeface="Cambria Math" panose="02040503050406030204" pitchFamily="18" charset="0"/>
                                      </a:rPr>
                                      <m:t>∗</m:t>
                                    </m:r>
                                  </m:sup>
                                </m:sSubSup>
                              </m:e>
                              <m:e>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2</m:t>
                                    </m:r>
                                  </m:sub>
                                </m:sSub>
                                <m:sSubSup>
                                  <m:sSubSupPr>
                                    <m:ctrlPr>
                                      <a:rPr lang="en-US" sz="2000" i="1">
                                        <a:latin typeface="Cambria Math" panose="02040503050406030204" pitchFamily="18" charset="0"/>
                                      </a:rPr>
                                    </m:ctrlPr>
                                  </m:sSubSupPr>
                                  <m:e>
                                    <m:r>
                                      <a:rPr lang="en-US" sz="2000" i="1">
                                        <a:latin typeface="Cambria Math" panose="02040503050406030204" pitchFamily="18" charset="0"/>
                                      </a:rPr>
                                      <m:t>𝑒</m:t>
                                    </m:r>
                                  </m:e>
                                  <m:sub>
                                    <m:r>
                                      <a:rPr lang="en-US" sz="2000" i="1">
                                        <a:latin typeface="Cambria Math" panose="02040503050406030204" pitchFamily="18" charset="0"/>
                                      </a:rPr>
                                      <m:t>2</m:t>
                                    </m:r>
                                  </m:sub>
                                  <m:sup>
                                    <m:r>
                                      <a:rPr lang="en-US" sz="2000" i="1">
                                        <a:latin typeface="Cambria Math" panose="02040503050406030204" pitchFamily="18" charset="0"/>
                                      </a:rPr>
                                      <m:t>∗</m:t>
                                    </m:r>
                                  </m:sup>
                                </m:sSubSup>
                              </m:e>
                            </m:mr>
                          </m:m>
                        </m:e>
                      </m:d>
                    </m:oMath>
                  </m:oMathPara>
                </a14:m>
                <a:endParaRPr lang="en-GB" sz="2000" dirty="0"/>
              </a:p>
            </p:txBody>
          </p:sp>
        </mc:Choice>
        <mc:Fallback xmlns="">
          <p:sp>
            <p:nvSpPr>
              <p:cNvPr id="16" name="TextBox 15">
                <a:extLst>
                  <a:ext uri="{FF2B5EF4-FFF2-40B4-BE49-F238E27FC236}">
                    <a16:creationId xmlns:a16="http://schemas.microsoft.com/office/drawing/2014/main" id="{210E2CDB-DE03-B34F-88DC-B40ECEB67F4D}"/>
                  </a:ext>
                </a:extLst>
              </p:cNvPr>
              <p:cNvSpPr txBox="1">
                <a:spLocks noRot="1" noChangeAspect="1" noMove="1" noResize="1" noEditPoints="1" noAdjustHandles="1" noChangeArrowheads="1" noChangeShapeType="1" noTextEdit="1"/>
              </p:cNvSpPr>
              <p:nvPr/>
            </p:nvSpPr>
            <p:spPr>
              <a:xfrm>
                <a:off x="7084987" y="4741780"/>
                <a:ext cx="4597017" cy="1475404"/>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9ABA11B-86C0-B8B0-5387-111D3504C4E9}"/>
                  </a:ext>
                </a:extLst>
              </p:cNvPr>
              <p:cNvSpPr txBox="1"/>
              <p:nvPr/>
            </p:nvSpPr>
            <p:spPr>
              <a:xfrm>
                <a:off x="9018104" y="1363364"/>
                <a:ext cx="2796988" cy="1328825"/>
              </a:xfrm>
              <a:prstGeom prst="rect">
                <a:avLst/>
              </a:prstGeom>
              <a:noFill/>
            </p:spPr>
            <p:txBody>
              <a:bodyPr wrap="square" rtlCol="0">
                <a:spAutoFit/>
              </a:bodyPr>
              <a:lstStyle/>
              <a:p>
                <a:r>
                  <a:rPr lang="en-US" sz="2000" dirty="0">
                    <a:latin typeface="Lora" pitchFamily="2" charset="0"/>
                  </a:rPr>
                  <a:t>* = Complex conjugate</a:t>
                </a:r>
              </a:p>
              <a:p>
                <a14:m>
                  <m:oMath xmlns:m="http://schemas.openxmlformats.org/officeDocument/2006/math">
                    <m:r>
                      <m:rPr>
                        <m:nor/>
                      </m:rPr>
                      <a:rPr lang="en-GB" sz="2000" smtClean="0">
                        <a:latin typeface="Lora" pitchFamily="2" charset="0"/>
                      </a:rPr>
                      <m:t>†</m:t>
                    </m:r>
                  </m:oMath>
                </a14:m>
                <a:r>
                  <a:rPr lang="en-GB" sz="2000" dirty="0">
                    <a:latin typeface="Lora" pitchFamily="2" charset="0"/>
                  </a:rPr>
                  <a:t> = Hermitian conjugate</a:t>
                </a:r>
              </a:p>
            </p:txBody>
          </p:sp>
        </mc:Choice>
        <mc:Fallback xmlns="">
          <p:sp>
            <p:nvSpPr>
              <p:cNvPr id="7" name="TextBox 6">
                <a:extLst>
                  <a:ext uri="{FF2B5EF4-FFF2-40B4-BE49-F238E27FC236}">
                    <a16:creationId xmlns:a16="http://schemas.microsoft.com/office/drawing/2014/main" id="{29ABA11B-86C0-B8B0-5387-111D3504C4E9}"/>
                  </a:ext>
                </a:extLst>
              </p:cNvPr>
              <p:cNvSpPr txBox="1">
                <a:spLocks noRot="1" noChangeAspect="1" noMove="1" noResize="1" noEditPoints="1" noAdjustHandles="1" noChangeArrowheads="1" noChangeShapeType="1" noTextEdit="1"/>
              </p:cNvSpPr>
              <p:nvPr/>
            </p:nvSpPr>
            <p:spPr>
              <a:xfrm>
                <a:off x="9018104" y="1363364"/>
                <a:ext cx="2796988" cy="1328825"/>
              </a:xfrm>
              <a:prstGeom prst="rect">
                <a:avLst/>
              </a:prstGeom>
              <a:blipFill>
                <a:blip r:embed="rId8"/>
                <a:stretch>
                  <a:fillRect l="-2179" t="-2752" b="-7339"/>
                </a:stretch>
              </a:blipFill>
            </p:spPr>
            <p:txBody>
              <a:bodyPr/>
              <a:lstStyle/>
              <a:p>
                <a:r>
                  <a:rPr lang="en-GB">
                    <a:noFill/>
                  </a:rPr>
                  <a:t> </a:t>
                </a:r>
              </a:p>
            </p:txBody>
          </p:sp>
        </mc:Fallback>
      </mc:AlternateContent>
      <p:sp>
        <p:nvSpPr>
          <p:cNvPr id="17" name="Title 16">
            <a:extLst>
              <a:ext uri="{FF2B5EF4-FFF2-40B4-BE49-F238E27FC236}">
                <a16:creationId xmlns:a16="http://schemas.microsoft.com/office/drawing/2014/main" id="{9321B380-7752-77F5-A0EB-434E61B437A7}"/>
              </a:ext>
            </a:extLst>
          </p:cNvPr>
          <p:cNvSpPr>
            <a:spLocks noGrp="1"/>
          </p:cNvSpPr>
          <p:nvPr>
            <p:ph type="title"/>
          </p:nvPr>
        </p:nvSpPr>
        <p:spPr/>
        <p:txBody>
          <a:bodyPr/>
          <a:lstStyle/>
          <a:p>
            <a:pPr rtl="0" eaLnBrk="1" latinLnBrk="0" hangingPunct="1"/>
            <a:r>
              <a:rPr lang="en-US" sz="2800" kern="1200" dirty="0">
                <a:solidFill>
                  <a:srgbClr val="2F5597"/>
                </a:solidFill>
                <a:effectLst/>
                <a:latin typeface="Lora" pitchFamily="2" charset="0"/>
                <a:ea typeface="+mn-ea"/>
                <a:cs typeface="+mn-cs"/>
              </a:rPr>
              <a:t>Mathematical aside 1 – Complex numbers and Dirac notation</a:t>
            </a:r>
            <a:endParaRPr lang="en-GB" dirty="0">
              <a:effectLst/>
            </a:endParaRPr>
          </a:p>
        </p:txBody>
      </p:sp>
    </p:spTree>
    <p:extLst>
      <p:ext uri="{BB962C8B-B14F-4D97-AF65-F5344CB8AC3E}">
        <p14:creationId xmlns:p14="http://schemas.microsoft.com/office/powerpoint/2010/main" val="103964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animBg="1"/>
      <p:bldP spid="13" grpId="0"/>
      <p:bldP spid="14" grpId="0"/>
      <p:bldP spid="15" grpId="0"/>
      <p:bldP spid="1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15</a:t>
            </a:fld>
            <a:endParaRPr lang="en-GB"/>
          </a:p>
        </p:txBody>
      </p:sp>
      <p:sp>
        <p:nvSpPr>
          <p:cNvPr id="7" name="TextBox 6">
            <a:extLst>
              <a:ext uri="{FF2B5EF4-FFF2-40B4-BE49-F238E27FC236}">
                <a16:creationId xmlns:a16="http://schemas.microsoft.com/office/drawing/2014/main" id="{0E2A5DA9-FD77-4BE0-B742-200D24C7815E}"/>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Tree>
    <p:extLst>
      <p:ext uri="{BB962C8B-B14F-4D97-AF65-F5344CB8AC3E}">
        <p14:creationId xmlns:p14="http://schemas.microsoft.com/office/powerpoint/2010/main" val="248658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16</a:t>
            </a:fld>
            <a:endParaRPr lang="en-GB"/>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
        <p:nvSpPr>
          <p:cNvPr id="8" name="TextBox 7">
            <a:extLst>
              <a:ext uri="{FF2B5EF4-FFF2-40B4-BE49-F238E27FC236}">
                <a16:creationId xmlns:a16="http://schemas.microsoft.com/office/drawing/2014/main" id="{54E3DDDA-9032-2EF8-2241-863017BDD876}"/>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r>
              <a:rPr lang="en-US" sz="2000" dirty="0">
                <a:solidFill>
                  <a:srgbClr val="B2B2B2"/>
                </a:solidFill>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Tree>
    <p:extLst>
      <p:ext uri="{BB962C8B-B14F-4D97-AF65-F5344CB8AC3E}">
        <p14:creationId xmlns:p14="http://schemas.microsoft.com/office/powerpoint/2010/main" val="1708340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629A12-F2D1-51BF-4E5F-0CA337A84E16}"/>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0119113-8008-5E3C-86AE-5290F3C150C8}"/>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66CA2B31-138F-A2D7-A5C8-D4A2E534A0D0}"/>
              </a:ext>
            </a:extLst>
          </p:cNvPr>
          <p:cNvSpPr>
            <a:spLocks noGrp="1"/>
          </p:cNvSpPr>
          <p:nvPr>
            <p:ph type="sldNum" sz="quarter" idx="12"/>
          </p:nvPr>
        </p:nvSpPr>
        <p:spPr/>
        <p:txBody>
          <a:bodyPr/>
          <a:lstStyle/>
          <a:p>
            <a:fld id="{97D63191-F394-46E6-9F57-66EF97066736}" type="slidenum">
              <a:rPr lang="en-GB" smtClean="0"/>
              <a:t>17</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5EAF1F9-AA6E-6D3B-5FBE-E0E0B8B05FE8}"/>
                  </a:ext>
                </a:extLst>
              </p:cNvPr>
              <p:cNvSpPr txBox="1"/>
              <p:nvPr/>
            </p:nvSpPr>
            <p:spPr>
              <a:xfrm>
                <a:off x="894522" y="1384852"/>
                <a:ext cx="3823252" cy="78386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d>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f>
                            <m:fPr>
                              <m:type m:val="noBa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0</m:t>
                              </m:r>
                            </m:den>
                          </m:f>
                        </m:e>
                      </m:d>
                    </m:oMath>
                  </m:oMathPara>
                </a14:m>
                <a:endParaRPr lang="en-GB" sz="2000" dirty="0"/>
              </a:p>
            </p:txBody>
          </p:sp>
        </mc:Choice>
        <mc:Fallback xmlns="">
          <p:sp>
            <p:nvSpPr>
              <p:cNvPr id="6" name="TextBox 5">
                <a:extLst>
                  <a:ext uri="{FF2B5EF4-FFF2-40B4-BE49-F238E27FC236}">
                    <a16:creationId xmlns:a16="http://schemas.microsoft.com/office/drawing/2014/main" id="{45EAF1F9-AA6E-6D3B-5FBE-E0E0B8B05FE8}"/>
                  </a:ext>
                </a:extLst>
              </p:cNvPr>
              <p:cNvSpPr txBox="1">
                <a:spLocks noRot="1" noChangeAspect="1" noMove="1" noResize="1" noEditPoints="1" noAdjustHandles="1" noChangeArrowheads="1" noChangeShapeType="1" noTextEdit="1"/>
              </p:cNvSpPr>
              <p:nvPr/>
            </p:nvSpPr>
            <p:spPr>
              <a:xfrm>
                <a:off x="894522" y="1384852"/>
                <a:ext cx="3823252" cy="783869"/>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451150C-86C3-8A14-568D-DF4AE71F9281}"/>
                  </a:ext>
                </a:extLst>
              </p:cNvPr>
              <p:cNvSpPr txBox="1"/>
              <p:nvPr/>
            </p:nvSpPr>
            <p:spPr>
              <a:xfrm>
                <a:off x="4492487" y="1384851"/>
                <a:ext cx="6096000" cy="78386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f>
                            <m:fPr>
                              <m:type m:val="noBar"/>
                              <m:ctrlPr>
                                <a:rPr lang="en-US" sz="2000" b="0" i="1" smtClean="0">
                                  <a:latin typeface="Cambria Math" panose="02040503050406030204" pitchFamily="18" charset="0"/>
                                </a:rPr>
                              </m:ctrlPr>
                            </m:fPr>
                            <m:num>
                              <m:r>
                                <a:rPr lang="en-US" sz="2000" b="0" i="1" smtClean="0">
                                  <a:latin typeface="Cambria Math" panose="02040503050406030204" pitchFamily="18" charset="0"/>
                                </a:rPr>
                                <m:t>0</m:t>
                              </m:r>
                            </m:num>
                            <m:den>
                              <m:r>
                                <a:rPr lang="en-US" sz="2000" b="0" i="1" smtClean="0">
                                  <a:latin typeface="Cambria Math" panose="02040503050406030204" pitchFamily="18" charset="0"/>
                                </a:rPr>
                                <m:t>1</m:t>
                              </m:r>
                            </m:den>
                          </m:f>
                        </m:e>
                      </m:d>
                    </m:oMath>
                  </m:oMathPara>
                </a14:m>
                <a:endParaRPr lang="en-GB" sz="2000" dirty="0"/>
              </a:p>
            </p:txBody>
          </p:sp>
        </mc:Choice>
        <mc:Fallback xmlns="">
          <p:sp>
            <p:nvSpPr>
              <p:cNvPr id="9" name="TextBox 8">
                <a:extLst>
                  <a:ext uri="{FF2B5EF4-FFF2-40B4-BE49-F238E27FC236}">
                    <a16:creationId xmlns:a16="http://schemas.microsoft.com/office/drawing/2014/main" id="{9451150C-86C3-8A14-568D-DF4AE71F9281}"/>
                  </a:ext>
                </a:extLst>
              </p:cNvPr>
              <p:cNvSpPr txBox="1">
                <a:spLocks noRot="1" noChangeAspect="1" noMove="1" noResize="1" noEditPoints="1" noAdjustHandles="1" noChangeArrowheads="1" noChangeShapeType="1" noTextEdit="1"/>
              </p:cNvSpPr>
              <p:nvPr/>
            </p:nvSpPr>
            <p:spPr>
              <a:xfrm>
                <a:off x="4492487" y="1384851"/>
                <a:ext cx="6096000" cy="783869"/>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DB67A20-64C2-58DE-2CD6-372DAC840986}"/>
                  </a:ext>
                </a:extLst>
              </p:cNvPr>
              <p:cNvSpPr txBox="1"/>
              <p:nvPr/>
            </p:nvSpPr>
            <p:spPr>
              <a:xfrm>
                <a:off x="993912" y="2479887"/>
                <a:ext cx="10197549" cy="1323439"/>
              </a:xfrm>
              <a:prstGeom prst="rect">
                <a:avLst/>
              </a:prstGeom>
              <a:noFill/>
            </p:spPr>
            <p:txBody>
              <a:bodyPr wrap="square" rtlCol="0">
                <a:spAutoFit/>
              </a:bodyPr>
              <a:lstStyle/>
              <a:p>
                <a:pPr marL="285750" indent="-285750">
                  <a:buFont typeface="Arial" panose="020B0604020202020204" pitchFamily="34" charset="0"/>
                  <a:buChar char="•"/>
                </a:pPr>
                <a:r>
                  <a:rPr lang="en-US" sz="2000" b="1" dirty="0">
                    <a:latin typeface="Lora" pitchFamily="2" charset="0"/>
                  </a:rPr>
                  <a:t>Orthogonal</a:t>
                </a:r>
                <a:r>
                  <a:rPr lang="en-US" sz="2000" dirty="0">
                    <a:latin typeface="Lora" pitchFamily="2" charset="0"/>
                  </a:rPr>
                  <a:t> states, i.e. </a:t>
                </a:r>
                <a14:m>
                  <m:oMath xmlns:m="http://schemas.openxmlformats.org/officeDocument/2006/math">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1</m:t>
                        </m:r>
                      </m:e>
                    </m:d>
                    <m:r>
                      <a:rPr lang="en-US" sz="2000" b="0" i="1" smtClean="0">
                        <a:latin typeface="Cambria Math" panose="02040503050406030204" pitchFamily="18" charset="0"/>
                      </a:rPr>
                      <m:t>=1.0+0.1=0</m:t>
                    </m:r>
                  </m:oMath>
                </a14:m>
                <a:r>
                  <a:rPr lang="en-US" sz="2000" b="0" dirty="0">
                    <a:latin typeface="Lora" pitchFamily="2" charset="0"/>
                  </a:rPr>
                  <a:t>  and </a:t>
                </a:r>
                <a14:m>
                  <m:oMath xmlns:m="http://schemas.openxmlformats.org/officeDocument/2006/math">
                    <m:d>
                      <m:dPr>
                        <m:begChr m:val="⟨"/>
                        <m:endChr m:val="⟩"/>
                        <m:ctrlPr>
                          <a:rPr lang="en-US" sz="2000" i="1">
                            <a:latin typeface="Cambria Math" panose="02040503050406030204" pitchFamily="18" charset="0"/>
                          </a:rPr>
                        </m:ctrlPr>
                      </m:dPr>
                      <m:e>
                        <m:r>
                          <a:rPr lang="en-US" sz="2000" b="0" i="1" smtClean="0">
                            <a:latin typeface="Cambria Math" panose="02040503050406030204" pitchFamily="18" charset="0"/>
                          </a:rPr>
                          <m:t>1</m:t>
                        </m:r>
                      </m:e>
                      <m:e>
                        <m:r>
                          <a:rPr lang="en-US" sz="2000" b="0" i="1" smtClean="0">
                            <a:latin typeface="Cambria Math" panose="02040503050406030204" pitchFamily="18" charset="0"/>
                          </a:rPr>
                          <m:t>0</m:t>
                        </m:r>
                      </m:e>
                    </m:d>
                    <m:r>
                      <a:rPr lang="en-US" sz="2000" b="0" i="1" smtClean="0">
                        <a:latin typeface="Cambria Math" panose="02040503050406030204" pitchFamily="18" charset="0"/>
                      </a:rPr>
                      <m:t>=0</m:t>
                    </m:r>
                  </m:oMath>
                </a14:m>
                <a:r>
                  <a:rPr lang="en-US" sz="2000" b="0" dirty="0">
                    <a:latin typeface="Lora" pitchFamily="2" charset="0"/>
                  </a:rPr>
                  <a:t>    </a:t>
                </a:r>
                <a:r>
                  <a:rPr lang="en-US" sz="2000" b="0" dirty="0">
                    <a:latin typeface="Lora" pitchFamily="2" charset="0"/>
                    <a:sym typeface="Wingdings" panose="05000000000000000000" pitchFamily="2" charset="2"/>
                  </a:rPr>
                  <a:t></a:t>
                </a:r>
                <a:r>
                  <a:rPr lang="en-US" sz="2000" b="0" dirty="0">
                    <a:latin typeface="Lora" pitchFamily="2" charset="0"/>
                  </a:rPr>
                  <a:t>   </a:t>
                </a:r>
                <a14:m>
                  <m:oMath xmlns:m="http://schemas.openxmlformats.org/officeDocument/2006/math">
                    <m:d>
                      <m:dPr>
                        <m:begChr m:val="⟨"/>
                        <m:endChr m:val="⟩"/>
                        <m:ctrlPr>
                          <a:rPr lang="en-US" sz="2000" i="1">
                            <a:latin typeface="Cambria Math" panose="02040503050406030204" pitchFamily="18" charset="0"/>
                          </a:rPr>
                        </m:ctrlPr>
                      </m:dPr>
                      <m:e>
                        <m:r>
                          <m:rPr>
                            <m:sty m:val="p"/>
                          </m:rPr>
                          <a:rPr lang="en-US" sz="2000" i="1">
                            <a:latin typeface="Cambria Math" panose="02040503050406030204" pitchFamily="18" charset="0"/>
                          </a:rPr>
                          <m:t>ψ</m:t>
                        </m:r>
                      </m:e>
                      <m:e>
                        <m:r>
                          <m:rPr>
                            <m:sty m:val="p"/>
                          </m:rPr>
                          <a:rPr lang="en-US" sz="2000" i="1">
                            <a:latin typeface="Cambria Math" panose="02040503050406030204" pitchFamily="18" charset="0"/>
                          </a:rPr>
                          <m:t>ψ</m:t>
                        </m:r>
                        <m:r>
                          <a:rPr lang="en-US" sz="2000" b="0" i="1" smtClean="0">
                            <a:latin typeface="Cambria Math" panose="02040503050406030204" pitchFamily="18" charset="0"/>
                          </a:rPr>
                          <m:t>′</m:t>
                        </m:r>
                      </m:e>
                    </m:d>
                  </m:oMath>
                </a14:m>
                <a:r>
                  <a:rPr lang="en-GB" sz="2000" dirty="0">
                    <a:latin typeface="Lora" pitchFamily="2" charset="0"/>
                  </a:rPr>
                  <a:t> = 0</a:t>
                </a:r>
                <a:endParaRPr lang="en-US" sz="2000" b="0" dirty="0">
                  <a:latin typeface="Lora" pitchFamily="2" charset="0"/>
                </a:endParaRPr>
              </a:p>
              <a:p>
                <a:pPr marL="285750" indent="-285750">
                  <a:buFont typeface="Arial" panose="020B0604020202020204" pitchFamily="34" charset="0"/>
                  <a:buChar char="•"/>
                </a:pPr>
                <a:r>
                  <a:rPr lang="en-US" sz="2000" b="1" dirty="0" err="1">
                    <a:latin typeface="Lora" pitchFamily="2" charset="0"/>
                  </a:rPr>
                  <a:t>Normalised</a:t>
                </a:r>
                <a:r>
                  <a:rPr lang="en-US" sz="2000" dirty="0">
                    <a:latin typeface="Lora" pitchFamily="2" charset="0"/>
                  </a:rPr>
                  <a:t> states, i.e.  </a:t>
                </a:r>
                <a14:m>
                  <m:oMath xmlns:m="http://schemas.openxmlformats.org/officeDocument/2006/math">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0</m:t>
                        </m:r>
                      </m:e>
                    </m:d>
                  </m:oMath>
                </a14:m>
                <a:r>
                  <a:rPr lang="en-GB" sz="2000" dirty="0">
                    <a:latin typeface="Lora" pitchFamily="2" charset="0"/>
                  </a:rPr>
                  <a:t> = 1 and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e>
                        <m:r>
                          <a:rPr lang="en-US" sz="2000" i="1">
                            <a:latin typeface="Cambria Math" panose="02040503050406030204" pitchFamily="18" charset="0"/>
                          </a:rPr>
                          <m:t>1</m:t>
                        </m:r>
                      </m:e>
                    </m:d>
                  </m:oMath>
                </a14:m>
                <a:r>
                  <a:rPr lang="en-GB" sz="2000" dirty="0">
                    <a:latin typeface="Lora" pitchFamily="2" charset="0"/>
                  </a:rPr>
                  <a:t> = 1   </a:t>
                </a:r>
                <a:r>
                  <a:rPr lang="en-GB" sz="2000" dirty="0">
                    <a:latin typeface="Lora" pitchFamily="2" charset="0"/>
                    <a:sym typeface="Wingdings" panose="05000000000000000000" pitchFamily="2" charset="2"/>
                  </a:rPr>
                  <a:t></a:t>
                </a:r>
                <a:r>
                  <a:rPr lang="en-GB" sz="2000" dirty="0">
                    <a:latin typeface="Lora" pitchFamily="2" charset="0"/>
                  </a:rPr>
                  <a:t>  </a:t>
                </a:r>
                <a14:m>
                  <m:oMath xmlns:m="http://schemas.openxmlformats.org/officeDocument/2006/math">
                    <m:d>
                      <m:dPr>
                        <m:begChr m:val="⟨"/>
                        <m:endChr m:val="⟩"/>
                        <m:ctrlPr>
                          <a:rPr lang="en-US" sz="2000" i="1">
                            <a:latin typeface="Cambria Math" panose="02040503050406030204" pitchFamily="18" charset="0"/>
                          </a:rPr>
                        </m:ctrlPr>
                      </m:dPr>
                      <m:e>
                        <m:r>
                          <m:rPr>
                            <m:sty m:val="p"/>
                          </m:rPr>
                          <a:rPr lang="en-US" sz="2000" i="1" smtClean="0">
                            <a:latin typeface="Cambria Math" panose="02040503050406030204" pitchFamily="18" charset="0"/>
                          </a:rPr>
                          <m:t>ψ</m:t>
                        </m:r>
                      </m:e>
                      <m:e>
                        <m:r>
                          <m:rPr>
                            <m:sty m:val="p"/>
                          </m:rPr>
                          <a:rPr lang="en-US" sz="2000" i="1">
                            <a:latin typeface="Cambria Math" panose="02040503050406030204" pitchFamily="18" charset="0"/>
                          </a:rPr>
                          <m:t>ψ</m:t>
                        </m:r>
                      </m:e>
                    </m:d>
                  </m:oMath>
                </a14:m>
                <a:r>
                  <a:rPr lang="en-GB" sz="2000" dirty="0">
                    <a:latin typeface="Lora" pitchFamily="2" charset="0"/>
                  </a:rPr>
                  <a:t> = 1</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mc:Choice>
        <mc:Fallback xmlns="">
          <p:sp>
            <p:nvSpPr>
              <p:cNvPr id="10" name="TextBox 9">
                <a:extLst>
                  <a:ext uri="{FF2B5EF4-FFF2-40B4-BE49-F238E27FC236}">
                    <a16:creationId xmlns:a16="http://schemas.microsoft.com/office/drawing/2014/main" id="{FDB67A20-64C2-58DE-2CD6-372DAC840986}"/>
                  </a:ext>
                </a:extLst>
              </p:cNvPr>
              <p:cNvSpPr txBox="1">
                <a:spLocks noRot="1" noChangeAspect="1" noMove="1" noResize="1" noEditPoints="1" noAdjustHandles="1" noChangeArrowheads="1" noChangeShapeType="1" noTextEdit="1"/>
              </p:cNvSpPr>
              <p:nvPr/>
            </p:nvSpPr>
            <p:spPr>
              <a:xfrm>
                <a:off x="993912" y="2479887"/>
                <a:ext cx="10197549" cy="1323439"/>
              </a:xfrm>
              <a:prstGeom prst="rect">
                <a:avLst/>
              </a:prstGeom>
              <a:blipFill>
                <a:blip r:embed="rId4"/>
                <a:stretch>
                  <a:fillRect l="-538" t="-27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7375067-0432-3218-A251-9A89DFE58EAB}"/>
                  </a:ext>
                </a:extLst>
              </p:cNvPr>
              <p:cNvSpPr txBox="1"/>
              <p:nvPr/>
            </p:nvSpPr>
            <p:spPr>
              <a:xfrm>
                <a:off x="1371600" y="3652921"/>
                <a:ext cx="7848600" cy="2862322"/>
              </a:xfrm>
              <a:prstGeom prst="rect">
                <a:avLst/>
              </a:prstGeom>
              <a:noFill/>
            </p:spPr>
            <p:txBody>
              <a:bodyPr wrap="square" rtlCol="0">
                <a:spAutoFit/>
              </a:bodyPr>
              <a:lstStyle/>
              <a:p>
                <a:r>
                  <a:rPr lang="en-US" sz="2000" u="sng" dirty="0">
                    <a:latin typeface="Lora" pitchFamily="2" charset="0"/>
                  </a:rPr>
                  <a:t>Example (1 qubit):</a:t>
                </a:r>
              </a:p>
              <a:p>
                <a:pPr/>
                <a14:m>
                  <m:oMathPara xmlns:m="http://schemas.openxmlformats.org/officeDocument/2006/math">
                    <m:oMathParaPr>
                      <m:jc m:val="centerGroup"/>
                    </m:oMathParaPr>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m:rPr>
                              <m:sty m:val="p"/>
                            </m:rPr>
                            <a:rPr lang="el-GR" sz="2000" i="1">
                              <a:latin typeface="Cambria Math" panose="02040503050406030204" pitchFamily="18" charset="0"/>
                            </a:rPr>
                            <m:t>ψ</m:t>
                          </m:r>
                        </m:e>
                      </m:d>
                      <m:r>
                        <a:rPr lang="en-US" sz="2000" b="0" i="1" smtClean="0">
                          <a:latin typeface="Cambria Math" panose="02040503050406030204" pitchFamily="18" charset="0"/>
                        </a:rPr>
                        <m:t>=</m:t>
                      </m:r>
                      <m:r>
                        <a:rPr lang="en-US" sz="2000" b="0" i="1" smtClean="0">
                          <a:latin typeface="Cambria Math" panose="02040503050406030204" pitchFamily="18" charset="0"/>
                        </a:rPr>
                        <m:t>𝑎</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b="0" i="1" smtClean="0">
                              <a:latin typeface="Cambria Math" panose="02040503050406030204" pitchFamily="18" charset="0"/>
                            </a:rPr>
                            <m:t>𝑏</m:t>
                          </m:r>
                          <m:r>
                            <a:rPr lang="en-US" sz="2000" i="1">
                              <a:latin typeface="Cambria Math" panose="02040503050406030204" pitchFamily="18" charset="0"/>
                            </a:rPr>
                            <m:t>|</m:t>
                          </m:r>
                          <m:r>
                            <a:rPr lang="en-US" sz="2000" b="0" i="1" smtClean="0">
                              <a:latin typeface="Cambria Math" panose="02040503050406030204" pitchFamily="18" charset="0"/>
                            </a:rPr>
                            <m:t>1</m:t>
                          </m:r>
                        </m:e>
                      </m:d>
                      <m:r>
                        <a:rPr lang="en-US" sz="2000" b="0" i="1" smtClean="0">
                          <a:latin typeface="Cambria Math" panose="02040503050406030204" pitchFamily="18" charset="0"/>
                        </a:rPr>
                        <m:t>,</m:t>
                      </m:r>
                    </m:oMath>
                  </m:oMathPara>
                </a14:m>
                <a:endParaRPr lang="en-US" sz="2000" dirty="0">
                  <a:latin typeface="Lora" pitchFamily="2" charset="0"/>
                </a:endParaRPr>
              </a:p>
              <a:p>
                <a:endParaRPr lang="en-US" sz="2000" dirty="0">
                  <a:latin typeface="Lora" pitchFamily="2" charset="0"/>
                </a:endParaRPr>
              </a:p>
              <a:p>
                <a:r>
                  <a:rPr lang="en-US" sz="2000" dirty="0">
                    <a:latin typeface="Lora" pitchFamily="2" charset="0"/>
                  </a:rPr>
                  <a:t>where </a:t>
                </a:r>
                <a14:m>
                  <m:oMath xmlns:m="http://schemas.openxmlformats.org/officeDocument/2006/math">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𝑏</m:t>
                    </m:r>
                  </m:oMath>
                </a14:m>
                <a:r>
                  <a:rPr lang="en-US" sz="2000" dirty="0">
                    <a:latin typeface="Lora" pitchFamily="2" charset="0"/>
                  </a:rPr>
                  <a:t> are </a:t>
                </a:r>
                <a:r>
                  <a:rPr lang="en-US" sz="2000" b="1" dirty="0">
                    <a:latin typeface="Lora" pitchFamily="2" charset="0"/>
                  </a:rPr>
                  <a:t>amplitudes</a:t>
                </a:r>
                <a:r>
                  <a:rPr lang="en-US" sz="2000" dirty="0">
                    <a:latin typeface="Lora" pitchFamily="2" charset="0"/>
                  </a:rPr>
                  <a:t> (corresponding to probabilities)</a:t>
                </a:r>
              </a:p>
              <a:p>
                <a:endParaRPr lang="en-US" sz="2000" dirty="0">
                  <a:latin typeface="Lora" pitchFamily="2" charset="0"/>
                </a:endParaRPr>
              </a:p>
              <a:p>
                <a:pPr/>
                <a14:m>
                  <m:oMathPara xmlns:m="http://schemas.openxmlformats.org/officeDocument/2006/math">
                    <m:oMathParaPr>
                      <m:jc m:val="centerGroup"/>
                    </m:oMathParaPr>
                    <m:oMath xmlns:m="http://schemas.openxmlformats.org/officeDocument/2006/math">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𝑎</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𝑏</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=1,</m:t>
                      </m:r>
                    </m:oMath>
                  </m:oMathPara>
                </a14:m>
                <a:endParaRPr lang="en-US" sz="2000" dirty="0">
                  <a:latin typeface="Lora" pitchFamily="2" charset="0"/>
                </a:endParaRPr>
              </a:p>
              <a:p>
                <a14:m>
                  <m:oMath xmlns:m="http://schemas.openxmlformats.org/officeDocument/2006/math">
                    <m:r>
                      <m:rPr>
                        <m:sty m:val="p"/>
                      </m:rPr>
                      <a:rPr lang="el-GR" sz="2000" i="1" smtClean="0">
                        <a:latin typeface="Cambria Math" panose="02040503050406030204" pitchFamily="18" charset="0"/>
                      </a:rPr>
                      <m:t>ψ</m:t>
                    </m:r>
                  </m:oMath>
                </a14:m>
                <a:r>
                  <a:rPr lang="en-US" sz="2000" dirty="0">
                    <a:latin typeface="Lora" pitchFamily="2" charset="0"/>
                  </a:rPr>
                  <a:t> is called a </a:t>
                </a:r>
                <a:r>
                  <a:rPr lang="en-US" sz="2000" b="1" dirty="0" err="1">
                    <a:latin typeface="Lora" pitchFamily="2" charset="0"/>
                  </a:rPr>
                  <a:t>statevector</a:t>
                </a:r>
                <a:r>
                  <a:rPr lang="en-US" sz="2000" b="1" dirty="0">
                    <a:latin typeface="Lora" pitchFamily="2" charset="0"/>
                  </a:rPr>
                  <a:t>.</a:t>
                </a:r>
              </a:p>
              <a:p>
                <a:endParaRPr lang="en-US" sz="2000" dirty="0">
                  <a:latin typeface="Lora" pitchFamily="2" charset="0"/>
                </a:endParaRPr>
              </a:p>
              <a:p>
                <a:endParaRPr lang="en-GB" sz="2000" dirty="0">
                  <a:latin typeface="Lora" pitchFamily="2" charset="0"/>
                </a:endParaRPr>
              </a:p>
            </p:txBody>
          </p:sp>
        </mc:Choice>
        <mc:Fallback xmlns="">
          <p:sp>
            <p:nvSpPr>
              <p:cNvPr id="12" name="TextBox 11">
                <a:extLst>
                  <a:ext uri="{FF2B5EF4-FFF2-40B4-BE49-F238E27FC236}">
                    <a16:creationId xmlns:a16="http://schemas.microsoft.com/office/drawing/2014/main" id="{17375067-0432-3218-A251-9A89DFE58EAB}"/>
                  </a:ext>
                </a:extLst>
              </p:cNvPr>
              <p:cNvSpPr txBox="1">
                <a:spLocks noRot="1" noChangeAspect="1" noMove="1" noResize="1" noEditPoints="1" noAdjustHandles="1" noChangeArrowheads="1" noChangeShapeType="1" noTextEdit="1"/>
              </p:cNvSpPr>
              <p:nvPr/>
            </p:nvSpPr>
            <p:spPr>
              <a:xfrm>
                <a:off x="1371600" y="3652921"/>
                <a:ext cx="7848600" cy="2862322"/>
              </a:xfrm>
              <a:prstGeom prst="rect">
                <a:avLst/>
              </a:prstGeom>
              <a:blipFill>
                <a:blip r:embed="rId5"/>
                <a:stretch>
                  <a:fillRect l="-776" t="-6596"/>
                </a:stretch>
              </a:blipFill>
            </p:spPr>
            <p:txBody>
              <a:bodyPr/>
              <a:lstStyle/>
              <a:p>
                <a:r>
                  <a:rPr lang="en-GB">
                    <a:noFill/>
                  </a:rPr>
                  <a:t> </a:t>
                </a:r>
              </a:p>
            </p:txBody>
          </p:sp>
        </mc:Fallback>
      </mc:AlternateContent>
      <p:sp>
        <p:nvSpPr>
          <p:cNvPr id="7" name="Rectangle 6">
            <a:extLst>
              <a:ext uri="{FF2B5EF4-FFF2-40B4-BE49-F238E27FC236}">
                <a16:creationId xmlns:a16="http://schemas.microsoft.com/office/drawing/2014/main" id="{D4F9F513-5D88-839F-AB3A-A89F0C3C896E}"/>
              </a:ext>
            </a:extLst>
          </p:cNvPr>
          <p:cNvSpPr/>
          <p:nvPr/>
        </p:nvSpPr>
        <p:spPr>
          <a:xfrm>
            <a:off x="4216901" y="3971737"/>
            <a:ext cx="2086917" cy="41294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itle 10">
            <a:extLst>
              <a:ext uri="{FF2B5EF4-FFF2-40B4-BE49-F238E27FC236}">
                <a16:creationId xmlns:a16="http://schemas.microsoft.com/office/drawing/2014/main" id="{6B901B5F-7E3A-249A-7B44-8956434FEED4}"/>
              </a:ext>
            </a:extLst>
          </p:cNvPr>
          <p:cNvSpPr>
            <a:spLocks noGrp="1"/>
          </p:cNvSpPr>
          <p:nvPr>
            <p:ph type="title"/>
          </p:nvPr>
        </p:nvSpPr>
        <p:spPr/>
        <p:txBody>
          <a:bodyPr>
            <a:normAutofit/>
          </a:bodyPr>
          <a:lstStyle/>
          <a:p>
            <a:pPr rtl="0" eaLnBrk="1" latinLnBrk="0" hangingPunct="1"/>
            <a:r>
              <a:rPr lang="en-US" sz="4000" kern="1200" dirty="0">
                <a:solidFill>
                  <a:srgbClr val="2F5597"/>
                </a:solidFill>
                <a:effectLst/>
                <a:latin typeface="Lora" pitchFamily="2" charset="0"/>
                <a:ea typeface="+mn-ea"/>
                <a:cs typeface="+mn-cs"/>
              </a:rPr>
              <a:t>Quantum basis states</a:t>
            </a:r>
            <a:endParaRPr lang="en-GB" sz="4000" dirty="0">
              <a:effectLst/>
            </a:endParaRPr>
          </a:p>
        </p:txBody>
      </p:sp>
      <p:sp>
        <p:nvSpPr>
          <p:cNvPr id="5" name="TextBox 4">
            <a:extLst>
              <a:ext uri="{FF2B5EF4-FFF2-40B4-BE49-F238E27FC236}">
                <a16:creationId xmlns:a16="http://schemas.microsoft.com/office/drawing/2014/main" id="{25535F0E-58CB-65CE-BEB8-303E7F13F2C0}"/>
              </a:ext>
            </a:extLst>
          </p:cNvPr>
          <p:cNvSpPr txBox="1"/>
          <p:nvPr/>
        </p:nvSpPr>
        <p:spPr>
          <a:xfrm>
            <a:off x="9012177" y="1208116"/>
            <a:ext cx="2285301" cy="1015663"/>
          </a:xfrm>
          <a:prstGeom prst="rect">
            <a:avLst/>
          </a:prstGeom>
          <a:noFill/>
          <a:ln w="19050">
            <a:solidFill>
              <a:srgbClr val="FF0000"/>
            </a:solidFill>
          </a:ln>
        </p:spPr>
        <p:txBody>
          <a:bodyPr wrap="square" rtlCol="0">
            <a:spAutoFit/>
          </a:bodyPr>
          <a:lstStyle/>
          <a:p>
            <a:pPr algn="ctr"/>
            <a:r>
              <a:rPr lang="en-US" sz="2000" b="0" dirty="0">
                <a:latin typeface="Lora" pitchFamily="2" charset="0"/>
              </a:rPr>
              <a:t>“.” notation is used to represent multiplying</a:t>
            </a:r>
          </a:p>
        </p:txBody>
      </p:sp>
    </p:spTree>
    <p:extLst>
      <p:ext uri="{BB962C8B-B14F-4D97-AF65-F5344CB8AC3E}">
        <p14:creationId xmlns:p14="http://schemas.microsoft.com/office/powerpoint/2010/main" val="366967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2" grpId="0"/>
      <p:bldP spid="7"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629A12-F2D1-51BF-4E5F-0CA337A84E16}"/>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0119113-8008-5E3C-86AE-5290F3C150C8}"/>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66CA2B31-138F-A2D7-A5C8-D4A2E534A0D0}"/>
              </a:ext>
            </a:extLst>
          </p:cNvPr>
          <p:cNvSpPr>
            <a:spLocks noGrp="1"/>
          </p:cNvSpPr>
          <p:nvPr>
            <p:ph type="sldNum" sz="quarter" idx="12"/>
          </p:nvPr>
        </p:nvSpPr>
        <p:spPr/>
        <p:txBody>
          <a:bodyPr/>
          <a:lstStyle/>
          <a:p>
            <a:fld id="{97D63191-F394-46E6-9F57-66EF97066736}" type="slidenum">
              <a:rPr lang="en-GB" smtClean="0"/>
              <a:t>18</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5EAF1F9-AA6E-6D3B-5FBE-E0E0B8B05FE8}"/>
                  </a:ext>
                </a:extLst>
              </p:cNvPr>
              <p:cNvSpPr txBox="1"/>
              <p:nvPr/>
            </p:nvSpPr>
            <p:spPr>
              <a:xfrm>
                <a:off x="914400" y="992975"/>
                <a:ext cx="3823252" cy="74930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b="0" i="1" smtClean="0">
                              <a:latin typeface="Cambria Math" panose="02040503050406030204" pitchFamily="18" charset="0"/>
                            </a:rPr>
                          </m:ctrlPr>
                        </m:dPr>
                        <m:e>
                          <m:r>
                            <a:rPr lang="en-US" sz="1900" b="0" i="1" smtClean="0">
                              <a:latin typeface="Cambria Math" panose="02040503050406030204" pitchFamily="18" charset="0"/>
                            </a:rPr>
                            <m:t>|0</m:t>
                          </m:r>
                        </m:e>
                      </m:d>
                      <m:r>
                        <a:rPr lang="en-US" sz="1900" b="0" i="1" smtClean="0">
                          <a:latin typeface="Cambria Math" panose="02040503050406030204" pitchFamily="18" charset="0"/>
                        </a:rPr>
                        <m:t>=</m:t>
                      </m:r>
                      <m:d>
                        <m:dPr>
                          <m:ctrlPr>
                            <a:rPr lang="en-US" sz="1900" b="0" i="1" smtClean="0">
                              <a:latin typeface="Cambria Math" panose="02040503050406030204" pitchFamily="18" charset="0"/>
                            </a:rPr>
                          </m:ctrlPr>
                        </m:dPr>
                        <m:e>
                          <m:f>
                            <m:fPr>
                              <m:type m:val="noBar"/>
                              <m:ctrlPr>
                                <a:rPr lang="en-US" sz="1900" b="0" i="1" smtClean="0">
                                  <a:latin typeface="Cambria Math" panose="02040503050406030204" pitchFamily="18" charset="0"/>
                                </a:rPr>
                              </m:ctrlPr>
                            </m:fPr>
                            <m:num>
                              <m:r>
                                <a:rPr lang="en-US" sz="1900" b="0" i="1" smtClean="0">
                                  <a:latin typeface="Cambria Math" panose="02040503050406030204" pitchFamily="18" charset="0"/>
                                </a:rPr>
                                <m:t>1</m:t>
                              </m:r>
                            </m:num>
                            <m:den>
                              <m:r>
                                <a:rPr lang="en-US" sz="1900" b="0" i="1" smtClean="0">
                                  <a:latin typeface="Cambria Math" panose="02040503050406030204" pitchFamily="18" charset="0"/>
                                </a:rPr>
                                <m:t>0</m:t>
                              </m:r>
                            </m:den>
                          </m:f>
                        </m:e>
                      </m:d>
                    </m:oMath>
                  </m:oMathPara>
                </a14:m>
                <a:endParaRPr lang="en-GB" sz="1900" dirty="0"/>
              </a:p>
            </p:txBody>
          </p:sp>
        </mc:Choice>
        <mc:Fallback xmlns="">
          <p:sp>
            <p:nvSpPr>
              <p:cNvPr id="6" name="TextBox 5">
                <a:extLst>
                  <a:ext uri="{FF2B5EF4-FFF2-40B4-BE49-F238E27FC236}">
                    <a16:creationId xmlns:a16="http://schemas.microsoft.com/office/drawing/2014/main" id="{45EAF1F9-AA6E-6D3B-5FBE-E0E0B8B05FE8}"/>
                  </a:ext>
                </a:extLst>
              </p:cNvPr>
              <p:cNvSpPr txBox="1">
                <a:spLocks noRot="1" noChangeAspect="1" noMove="1" noResize="1" noEditPoints="1" noAdjustHandles="1" noChangeArrowheads="1" noChangeShapeType="1" noTextEdit="1"/>
              </p:cNvSpPr>
              <p:nvPr/>
            </p:nvSpPr>
            <p:spPr>
              <a:xfrm>
                <a:off x="914400" y="992975"/>
                <a:ext cx="3823252" cy="749308"/>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451150C-86C3-8A14-568D-DF4AE71F9281}"/>
                  </a:ext>
                </a:extLst>
              </p:cNvPr>
              <p:cNvSpPr txBox="1"/>
              <p:nvPr/>
            </p:nvSpPr>
            <p:spPr>
              <a:xfrm>
                <a:off x="3790122" y="988305"/>
                <a:ext cx="6096000" cy="74930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b="0" i="1" smtClean="0">
                              <a:latin typeface="Cambria Math" panose="02040503050406030204" pitchFamily="18" charset="0"/>
                            </a:rPr>
                          </m:ctrlPr>
                        </m:dPr>
                        <m:e>
                          <m:r>
                            <a:rPr lang="en-US" sz="1900" b="0" i="1" smtClean="0">
                              <a:latin typeface="Cambria Math" panose="02040503050406030204" pitchFamily="18" charset="0"/>
                            </a:rPr>
                            <m:t>|1</m:t>
                          </m:r>
                        </m:e>
                      </m:d>
                      <m:r>
                        <a:rPr lang="en-US" sz="1900" b="0" i="1" smtClean="0">
                          <a:latin typeface="Cambria Math" panose="02040503050406030204" pitchFamily="18" charset="0"/>
                        </a:rPr>
                        <m:t>=</m:t>
                      </m:r>
                      <m:d>
                        <m:dPr>
                          <m:ctrlPr>
                            <a:rPr lang="en-US" sz="1900" b="0" i="1" smtClean="0">
                              <a:latin typeface="Cambria Math" panose="02040503050406030204" pitchFamily="18" charset="0"/>
                            </a:rPr>
                          </m:ctrlPr>
                        </m:dPr>
                        <m:e>
                          <m:f>
                            <m:fPr>
                              <m:type m:val="noBar"/>
                              <m:ctrlPr>
                                <a:rPr lang="en-US" sz="1900" b="0" i="1" smtClean="0">
                                  <a:latin typeface="Cambria Math" panose="02040503050406030204" pitchFamily="18" charset="0"/>
                                </a:rPr>
                              </m:ctrlPr>
                            </m:fPr>
                            <m:num>
                              <m:r>
                                <a:rPr lang="en-US" sz="1900" b="0" i="1" smtClean="0">
                                  <a:latin typeface="Cambria Math" panose="02040503050406030204" pitchFamily="18" charset="0"/>
                                </a:rPr>
                                <m:t>0</m:t>
                              </m:r>
                            </m:num>
                            <m:den>
                              <m:r>
                                <a:rPr lang="en-US" sz="1900" b="0" i="1" smtClean="0">
                                  <a:latin typeface="Cambria Math" panose="02040503050406030204" pitchFamily="18" charset="0"/>
                                </a:rPr>
                                <m:t>1</m:t>
                              </m:r>
                            </m:den>
                          </m:f>
                        </m:e>
                      </m:d>
                    </m:oMath>
                  </m:oMathPara>
                </a14:m>
                <a:endParaRPr lang="en-GB" sz="1900" dirty="0"/>
              </a:p>
            </p:txBody>
          </p:sp>
        </mc:Choice>
        <mc:Fallback xmlns="">
          <p:sp>
            <p:nvSpPr>
              <p:cNvPr id="9" name="TextBox 8">
                <a:extLst>
                  <a:ext uri="{FF2B5EF4-FFF2-40B4-BE49-F238E27FC236}">
                    <a16:creationId xmlns:a16="http://schemas.microsoft.com/office/drawing/2014/main" id="{9451150C-86C3-8A14-568D-DF4AE71F9281}"/>
                  </a:ext>
                </a:extLst>
              </p:cNvPr>
              <p:cNvSpPr txBox="1">
                <a:spLocks noRot="1" noChangeAspect="1" noMove="1" noResize="1" noEditPoints="1" noAdjustHandles="1" noChangeArrowheads="1" noChangeShapeType="1" noTextEdit="1"/>
              </p:cNvSpPr>
              <p:nvPr/>
            </p:nvSpPr>
            <p:spPr>
              <a:xfrm>
                <a:off x="3790122" y="988305"/>
                <a:ext cx="6096000" cy="749308"/>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0C6EBA6-9867-09DC-CCCD-6EFEEA2A7575}"/>
                  </a:ext>
                </a:extLst>
              </p:cNvPr>
              <p:cNvSpPr txBox="1"/>
              <p:nvPr/>
            </p:nvSpPr>
            <p:spPr>
              <a:xfrm>
                <a:off x="73793" y="2011644"/>
                <a:ext cx="8839200" cy="74930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e>
                      </m:d>
                      <m:r>
                        <a:rPr lang="en-US" sz="1900" b="0" i="1" smtClean="0">
                          <a:latin typeface="Cambria Math" panose="02040503050406030204" pitchFamily="18" charset="0"/>
                        </a:rPr>
                        <m:t>= </m:t>
                      </m:r>
                      <m:f>
                        <m:fPr>
                          <m:ctrlPr>
                            <a:rPr lang="en-US" sz="1900" b="0" i="1" smtClean="0">
                              <a:latin typeface="Cambria Math" panose="02040503050406030204" pitchFamily="18" charset="0"/>
                            </a:rPr>
                          </m:ctrlPr>
                        </m:fPr>
                        <m:num>
                          <m:r>
                            <a:rPr lang="en-US" sz="1900" b="0" i="1" smtClean="0">
                              <a:latin typeface="Cambria Math" panose="02040503050406030204" pitchFamily="18" charset="0"/>
                            </a:rPr>
                            <m:t>1</m:t>
                          </m:r>
                        </m:num>
                        <m:den>
                          <m:rad>
                            <m:radPr>
                              <m:degHide m:val="on"/>
                              <m:ctrlPr>
                                <a:rPr lang="en-US" sz="1900" b="0" i="1" smtClean="0">
                                  <a:latin typeface="Cambria Math" panose="02040503050406030204" pitchFamily="18" charset="0"/>
                                </a:rPr>
                              </m:ctrlPr>
                            </m:radPr>
                            <m:deg/>
                            <m:e>
                              <m:r>
                                <a:rPr lang="en-US" sz="1900" b="0" i="1" smtClean="0">
                                  <a:latin typeface="Cambria Math" panose="02040503050406030204" pitchFamily="18" charset="0"/>
                                </a:rPr>
                                <m:t>2</m:t>
                              </m:r>
                            </m:e>
                          </m:rad>
                        </m:den>
                      </m:f>
                      <m:d>
                        <m:dPr>
                          <m:ctrlPr>
                            <a:rPr lang="en-US" sz="1900" b="0" i="1" smtClean="0">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|1</m:t>
                              </m:r>
                            </m:e>
                          </m:d>
                        </m:e>
                      </m:d>
                      <m:r>
                        <a:rPr lang="en-US" sz="1900" i="1">
                          <a:latin typeface="Cambria Math" panose="02040503050406030204" pitchFamily="18" charset="0"/>
                        </a:rPr>
                        <m:t>= </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f>
                            <m:fPr>
                              <m:type m:val="noBar"/>
                              <m:ctrlPr>
                                <a:rPr lang="en-US" sz="1900" i="1">
                                  <a:latin typeface="Cambria Math" panose="02040503050406030204" pitchFamily="18" charset="0"/>
                                </a:rPr>
                              </m:ctrlPr>
                            </m:fPr>
                            <m:num>
                              <m:r>
                                <a:rPr lang="en-US" sz="1900" i="1">
                                  <a:latin typeface="Cambria Math" panose="02040503050406030204" pitchFamily="18" charset="0"/>
                                </a:rPr>
                                <m:t>1</m:t>
                              </m:r>
                            </m:num>
                            <m:den>
                              <m:r>
                                <a:rPr lang="en-US" sz="1900" b="0" i="1" smtClean="0">
                                  <a:latin typeface="Cambria Math" panose="02040503050406030204" pitchFamily="18" charset="0"/>
                                </a:rPr>
                                <m:t>1</m:t>
                              </m:r>
                            </m:den>
                          </m:f>
                        </m:e>
                      </m:d>
                      <m:r>
                        <a:rPr lang="en-US" sz="1900" b="0" i="1" smtClean="0">
                          <a:latin typeface="Cambria Math" panose="02040503050406030204" pitchFamily="18" charset="0"/>
                        </a:rPr>
                        <m:t>,           </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e>
                      </m:d>
                      <m:r>
                        <a:rPr lang="en-US" sz="1900" i="1">
                          <a:latin typeface="Cambria Math" panose="02040503050406030204" pitchFamily="18" charset="0"/>
                        </a:rPr>
                        <m:t>= </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|1</m:t>
                              </m:r>
                            </m:e>
                          </m:d>
                        </m:e>
                      </m:d>
                      <m:r>
                        <a:rPr lang="en-US" sz="1900" b="0" i="1" smtClean="0">
                          <a:latin typeface="Cambria Math" panose="02040503050406030204" pitchFamily="18" charset="0"/>
                        </a:rPr>
                        <m:t>=</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f>
                            <m:fPr>
                              <m:type m:val="noBar"/>
                              <m:ctrlPr>
                                <a:rPr lang="en-US" sz="1900" i="1">
                                  <a:latin typeface="Cambria Math" panose="02040503050406030204" pitchFamily="18" charset="0"/>
                                </a:rPr>
                              </m:ctrlPr>
                            </m:fPr>
                            <m:num>
                              <m:r>
                                <a:rPr lang="en-US" sz="1900" i="1">
                                  <a:latin typeface="Cambria Math" panose="02040503050406030204" pitchFamily="18" charset="0"/>
                                </a:rPr>
                                <m:t>1</m:t>
                              </m:r>
                            </m:num>
                            <m:den>
                              <m:r>
                                <a:rPr lang="en-US" sz="1900" b="0" i="1" smtClean="0">
                                  <a:latin typeface="Cambria Math" panose="02040503050406030204" pitchFamily="18" charset="0"/>
                                </a:rPr>
                                <m:t>−</m:t>
                              </m:r>
                              <m:r>
                                <a:rPr lang="en-US" sz="1900" i="1">
                                  <a:latin typeface="Cambria Math" panose="02040503050406030204" pitchFamily="18" charset="0"/>
                                </a:rPr>
                                <m:t>1</m:t>
                              </m:r>
                            </m:den>
                          </m:f>
                        </m:e>
                      </m:d>
                    </m:oMath>
                  </m:oMathPara>
                </a14:m>
                <a:endParaRPr lang="en-GB" sz="1900" dirty="0"/>
              </a:p>
            </p:txBody>
          </p:sp>
        </mc:Choice>
        <mc:Fallback xmlns="">
          <p:sp>
            <p:nvSpPr>
              <p:cNvPr id="11" name="TextBox 10">
                <a:extLst>
                  <a:ext uri="{FF2B5EF4-FFF2-40B4-BE49-F238E27FC236}">
                    <a16:creationId xmlns:a16="http://schemas.microsoft.com/office/drawing/2014/main" id="{F0C6EBA6-9867-09DC-CCCD-6EFEEA2A7575}"/>
                  </a:ext>
                </a:extLst>
              </p:cNvPr>
              <p:cNvSpPr txBox="1">
                <a:spLocks noRot="1" noChangeAspect="1" noMove="1" noResize="1" noEditPoints="1" noAdjustHandles="1" noChangeArrowheads="1" noChangeShapeType="1" noTextEdit="1"/>
              </p:cNvSpPr>
              <p:nvPr/>
            </p:nvSpPr>
            <p:spPr>
              <a:xfrm>
                <a:off x="73793" y="2011644"/>
                <a:ext cx="8839200" cy="74930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52CBC891-1D00-E2B4-6438-2E9CAA2CEA9F}"/>
                  </a:ext>
                </a:extLst>
              </p:cNvPr>
              <p:cNvSpPr txBox="1"/>
              <p:nvPr/>
            </p:nvSpPr>
            <p:spPr>
              <a:xfrm>
                <a:off x="96684" y="3075076"/>
                <a:ext cx="8839200" cy="74930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r>
                            <a:rPr lang="en-US" sz="1900" b="0" i="1" smtClean="0">
                              <a:latin typeface="Cambria Math" panose="02040503050406030204" pitchFamily="18" charset="0"/>
                            </a:rPr>
                            <m:t>𝑖</m:t>
                          </m:r>
                        </m:e>
                      </m:d>
                      <m:r>
                        <a:rPr lang="en-US" sz="1900" b="0" i="1" smtClean="0">
                          <a:latin typeface="Cambria Math" panose="02040503050406030204" pitchFamily="18" charset="0"/>
                        </a:rPr>
                        <m:t>= </m:t>
                      </m:r>
                      <m:f>
                        <m:fPr>
                          <m:ctrlPr>
                            <a:rPr lang="en-US" sz="1900" b="0" i="1" smtClean="0">
                              <a:latin typeface="Cambria Math" panose="02040503050406030204" pitchFamily="18" charset="0"/>
                            </a:rPr>
                          </m:ctrlPr>
                        </m:fPr>
                        <m:num>
                          <m:r>
                            <a:rPr lang="en-US" sz="1900" b="0" i="1" smtClean="0">
                              <a:latin typeface="Cambria Math" panose="02040503050406030204" pitchFamily="18" charset="0"/>
                            </a:rPr>
                            <m:t>1</m:t>
                          </m:r>
                        </m:num>
                        <m:den>
                          <m:rad>
                            <m:radPr>
                              <m:degHide m:val="on"/>
                              <m:ctrlPr>
                                <a:rPr lang="en-US" sz="1900" b="0" i="1" smtClean="0">
                                  <a:latin typeface="Cambria Math" panose="02040503050406030204" pitchFamily="18" charset="0"/>
                                </a:rPr>
                              </m:ctrlPr>
                            </m:radPr>
                            <m:deg/>
                            <m:e>
                              <m:r>
                                <a:rPr lang="en-US" sz="1900" b="0" i="1" smtClean="0">
                                  <a:latin typeface="Cambria Math" panose="02040503050406030204" pitchFamily="18" charset="0"/>
                                </a:rPr>
                                <m:t>2</m:t>
                              </m:r>
                            </m:e>
                          </m:rad>
                        </m:den>
                      </m:f>
                      <m:d>
                        <m:dPr>
                          <m:ctrlPr>
                            <a:rPr lang="en-US" sz="1900" b="0" i="1" smtClean="0">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b="0" i="1" smtClean="0">
                                  <a:latin typeface="Cambria Math" panose="02040503050406030204" pitchFamily="18" charset="0"/>
                                </a:rPr>
                                <m:t>𝑖</m:t>
                              </m:r>
                              <m:r>
                                <a:rPr lang="en-US" sz="1900" i="1">
                                  <a:latin typeface="Cambria Math" panose="02040503050406030204" pitchFamily="18" charset="0"/>
                                </a:rPr>
                                <m:t>|1</m:t>
                              </m:r>
                            </m:e>
                          </m:d>
                        </m:e>
                      </m:d>
                      <m:r>
                        <a:rPr lang="en-US" sz="1900" b="0" i="1" smtClean="0">
                          <a:latin typeface="Cambria Math" panose="02040503050406030204" pitchFamily="18" charset="0"/>
                        </a:rPr>
                        <m:t>=</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f>
                            <m:fPr>
                              <m:type m:val="noBar"/>
                              <m:ctrlPr>
                                <a:rPr lang="en-US" sz="1900" i="1">
                                  <a:latin typeface="Cambria Math" panose="02040503050406030204" pitchFamily="18" charset="0"/>
                                </a:rPr>
                              </m:ctrlPr>
                            </m:fPr>
                            <m:num>
                              <m:r>
                                <a:rPr lang="en-US" sz="1900" i="1">
                                  <a:latin typeface="Cambria Math" panose="02040503050406030204" pitchFamily="18" charset="0"/>
                                </a:rPr>
                                <m:t>1</m:t>
                              </m:r>
                            </m:num>
                            <m:den>
                              <m:r>
                                <a:rPr lang="en-US" sz="1900" b="0" i="1" smtClean="0">
                                  <a:latin typeface="Cambria Math" panose="02040503050406030204" pitchFamily="18" charset="0"/>
                                </a:rPr>
                                <m:t>𝑖</m:t>
                              </m:r>
                            </m:den>
                          </m:f>
                        </m:e>
                      </m:d>
                      <m:r>
                        <a:rPr lang="en-US" sz="1900" b="0" i="1" smtClean="0">
                          <a:latin typeface="Cambria Math" panose="02040503050406030204" pitchFamily="18" charset="0"/>
                        </a:rPr>
                        <m:t>,        </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r>
                            <a:rPr lang="en-US" sz="1900" b="0" i="1" smtClean="0">
                              <a:latin typeface="Cambria Math" panose="02040503050406030204" pitchFamily="18" charset="0"/>
                            </a:rPr>
                            <m:t>𝑖</m:t>
                          </m:r>
                        </m:e>
                      </m:d>
                      <m:r>
                        <a:rPr lang="en-US" sz="1900" i="1">
                          <a:latin typeface="Cambria Math" panose="02040503050406030204" pitchFamily="18" charset="0"/>
                        </a:rPr>
                        <m:t>= </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b="0" i="1" smtClean="0">
                                  <a:latin typeface="Cambria Math" panose="02040503050406030204" pitchFamily="18" charset="0"/>
                                </a:rPr>
                                <m:t>𝑖</m:t>
                              </m:r>
                              <m:r>
                                <a:rPr lang="en-US" sz="1900" i="1">
                                  <a:latin typeface="Cambria Math" panose="02040503050406030204" pitchFamily="18" charset="0"/>
                                </a:rPr>
                                <m:t>|1</m:t>
                              </m:r>
                            </m:e>
                          </m:d>
                        </m:e>
                      </m:d>
                      <m:r>
                        <a:rPr lang="en-US" sz="1900" b="0" i="1" smtClean="0">
                          <a:latin typeface="Cambria Math" panose="02040503050406030204" pitchFamily="18" charset="0"/>
                        </a:rPr>
                        <m:t>=</m:t>
                      </m:r>
                      <m:f>
                        <m:fPr>
                          <m:ctrlPr>
                            <a:rPr lang="en-US" sz="1900" i="1">
                              <a:latin typeface="Cambria Math" panose="02040503050406030204" pitchFamily="18" charset="0"/>
                            </a:rPr>
                          </m:ctrlPr>
                        </m:fPr>
                        <m:num>
                          <m:r>
                            <a:rPr lang="en-US" sz="1900" i="1">
                              <a:latin typeface="Cambria Math" panose="02040503050406030204" pitchFamily="18" charset="0"/>
                            </a:rPr>
                            <m:t>1</m:t>
                          </m:r>
                        </m:num>
                        <m:den>
                          <m:rad>
                            <m:radPr>
                              <m:degHide m:val="on"/>
                              <m:ctrlPr>
                                <a:rPr lang="en-US" sz="1900" i="1">
                                  <a:latin typeface="Cambria Math" panose="02040503050406030204" pitchFamily="18" charset="0"/>
                                </a:rPr>
                              </m:ctrlPr>
                            </m:radPr>
                            <m:deg/>
                            <m:e>
                              <m:r>
                                <a:rPr lang="en-US" sz="1900" i="1">
                                  <a:latin typeface="Cambria Math" panose="02040503050406030204" pitchFamily="18" charset="0"/>
                                </a:rPr>
                                <m:t>2</m:t>
                              </m:r>
                            </m:e>
                          </m:rad>
                        </m:den>
                      </m:f>
                      <m:d>
                        <m:dPr>
                          <m:ctrlPr>
                            <a:rPr lang="en-US" sz="1900" i="1">
                              <a:latin typeface="Cambria Math" panose="02040503050406030204" pitchFamily="18" charset="0"/>
                            </a:rPr>
                          </m:ctrlPr>
                        </m:dPr>
                        <m:e>
                          <m:f>
                            <m:fPr>
                              <m:type m:val="noBar"/>
                              <m:ctrlPr>
                                <a:rPr lang="en-US" sz="1900" i="1">
                                  <a:latin typeface="Cambria Math" panose="02040503050406030204" pitchFamily="18" charset="0"/>
                                </a:rPr>
                              </m:ctrlPr>
                            </m:fPr>
                            <m:num>
                              <m:r>
                                <a:rPr lang="en-US" sz="1900" i="1">
                                  <a:latin typeface="Cambria Math" panose="02040503050406030204" pitchFamily="18" charset="0"/>
                                </a:rPr>
                                <m:t>1</m:t>
                              </m:r>
                            </m:num>
                            <m:den>
                              <m:r>
                                <a:rPr lang="en-US" sz="1900" b="0" i="1" smtClean="0">
                                  <a:latin typeface="Cambria Math" panose="02040503050406030204" pitchFamily="18" charset="0"/>
                                </a:rPr>
                                <m:t>−</m:t>
                              </m:r>
                              <m:r>
                                <a:rPr lang="en-US" sz="1900" b="0" i="1" smtClean="0">
                                  <a:latin typeface="Cambria Math" panose="02040503050406030204" pitchFamily="18" charset="0"/>
                                </a:rPr>
                                <m:t>𝑖</m:t>
                              </m:r>
                            </m:den>
                          </m:f>
                        </m:e>
                      </m:d>
                    </m:oMath>
                  </m:oMathPara>
                </a14:m>
                <a:endParaRPr lang="en-GB" sz="1900" dirty="0"/>
              </a:p>
            </p:txBody>
          </p:sp>
        </mc:Choice>
        <mc:Fallback xmlns="">
          <p:sp>
            <p:nvSpPr>
              <p:cNvPr id="13" name="TextBox 12">
                <a:extLst>
                  <a:ext uri="{FF2B5EF4-FFF2-40B4-BE49-F238E27FC236}">
                    <a16:creationId xmlns:a16="http://schemas.microsoft.com/office/drawing/2014/main" id="{52CBC891-1D00-E2B4-6438-2E9CAA2CEA9F}"/>
                  </a:ext>
                </a:extLst>
              </p:cNvPr>
              <p:cNvSpPr txBox="1">
                <a:spLocks noRot="1" noChangeAspect="1" noMove="1" noResize="1" noEditPoints="1" noAdjustHandles="1" noChangeArrowheads="1" noChangeShapeType="1" noTextEdit="1"/>
              </p:cNvSpPr>
              <p:nvPr/>
            </p:nvSpPr>
            <p:spPr>
              <a:xfrm>
                <a:off x="96684" y="3075076"/>
                <a:ext cx="8839200" cy="749308"/>
              </a:xfrm>
              <a:prstGeom prst="rect">
                <a:avLst/>
              </a:prstGeom>
              <a:blipFill>
                <a:blip r:embed="rId5"/>
                <a:stretch>
                  <a:fillRect/>
                </a:stretch>
              </a:blipFill>
            </p:spPr>
            <p:txBody>
              <a:bodyPr/>
              <a:lstStyle/>
              <a:p>
                <a:r>
                  <a:rPr lang="en-GB">
                    <a:noFill/>
                  </a:rPr>
                  <a:t> </a:t>
                </a:r>
              </a:p>
            </p:txBody>
          </p:sp>
        </mc:Fallback>
      </mc:AlternateContent>
      <p:sp>
        <p:nvSpPr>
          <p:cNvPr id="14" name="Arrow: Right 13">
            <a:extLst>
              <a:ext uri="{FF2B5EF4-FFF2-40B4-BE49-F238E27FC236}">
                <a16:creationId xmlns:a16="http://schemas.microsoft.com/office/drawing/2014/main" id="{10639A4B-E295-B26F-F738-1F0CBDED1C4B}"/>
              </a:ext>
            </a:extLst>
          </p:cNvPr>
          <p:cNvSpPr/>
          <p:nvPr/>
        </p:nvSpPr>
        <p:spPr>
          <a:xfrm>
            <a:off x="8612407" y="1091390"/>
            <a:ext cx="715617" cy="4496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C53C9515-4FD9-5559-5E90-BB4D3272612F}"/>
              </a:ext>
            </a:extLst>
          </p:cNvPr>
          <p:cNvSpPr txBox="1"/>
          <p:nvPr/>
        </p:nvSpPr>
        <p:spPr>
          <a:xfrm>
            <a:off x="9607825" y="1103924"/>
            <a:ext cx="1905301" cy="384721"/>
          </a:xfrm>
          <a:prstGeom prst="rect">
            <a:avLst/>
          </a:prstGeom>
          <a:noFill/>
        </p:spPr>
        <p:txBody>
          <a:bodyPr wrap="square">
            <a:spAutoFit/>
          </a:bodyPr>
          <a:lstStyle/>
          <a:p>
            <a:r>
              <a:rPr lang="en-GB" sz="1900" b="0" i="0" dirty="0">
                <a:solidFill>
                  <a:srgbClr val="1A2532"/>
                </a:solidFill>
                <a:effectLst/>
                <a:latin typeface="Lora" pitchFamily="2" charset="0"/>
              </a:rPr>
              <a:t>z-basis states</a:t>
            </a:r>
            <a:endParaRPr lang="en-GB" sz="1900" dirty="0">
              <a:latin typeface="Lora" pitchFamily="2" charset="0"/>
            </a:endParaRPr>
          </a:p>
        </p:txBody>
      </p:sp>
      <p:sp>
        <p:nvSpPr>
          <p:cNvPr id="17" name="Arrow: Right 16">
            <a:extLst>
              <a:ext uri="{FF2B5EF4-FFF2-40B4-BE49-F238E27FC236}">
                <a16:creationId xmlns:a16="http://schemas.microsoft.com/office/drawing/2014/main" id="{2208575C-DD65-2DBE-7E64-E48035B0D77F}"/>
              </a:ext>
            </a:extLst>
          </p:cNvPr>
          <p:cNvSpPr/>
          <p:nvPr/>
        </p:nvSpPr>
        <p:spPr>
          <a:xfrm>
            <a:off x="8612408" y="2140710"/>
            <a:ext cx="715617" cy="4496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43B6FE94-791F-8753-9CC4-386CF100A1DE}"/>
              </a:ext>
            </a:extLst>
          </p:cNvPr>
          <p:cNvSpPr txBox="1"/>
          <p:nvPr/>
        </p:nvSpPr>
        <p:spPr>
          <a:xfrm>
            <a:off x="9607826" y="2156670"/>
            <a:ext cx="1905300" cy="384721"/>
          </a:xfrm>
          <a:prstGeom prst="rect">
            <a:avLst/>
          </a:prstGeom>
          <a:noFill/>
        </p:spPr>
        <p:txBody>
          <a:bodyPr wrap="square">
            <a:spAutoFit/>
          </a:bodyPr>
          <a:lstStyle/>
          <a:p>
            <a:r>
              <a:rPr lang="en-GB" sz="1900" dirty="0">
                <a:solidFill>
                  <a:srgbClr val="1A2532"/>
                </a:solidFill>
                <a:latin typeface="Lora" pitchFamily="2" charset="0"/>
              </a:rPr>
              <a:t>x</a:t>
            </a:r>
            <a:r>
              <a:rPr lang="en-GB" sz="1900" b="0" i="0" dirty="0">
                <a:solidFill>
                  <a:srgbClr val="1A2532"/>
                </a:solidFill>
                <a:effectLst/>
                <a:latin typeface="Lora" pitchFamily="2" charset="0"/>
              </a:rPr>
              <a:t>-basis states</a:t>
            </a:r>
            <a:endParaRPr lang="en-GB" sz="1900" dirty="0">
              <a:latin typeface="Lora" pitchFamily="2" charset="0"/>
            </a:endParaRPr>
          </a:p>
        </p:txBody>
      </p:sp>
      <p:sp>
        <p:nvSpPr>
          <p:cNvPr id="19" name="Arrow: Right 18">
            <a:extLst>
              <a:ext uri="{FF2B5EF4-FFF2-40B4-BE49-F238E27FC236}">
                <a16:creationId xmlns:a16="http://schemas.microsoft.com/office/drawing/2014/main" id="{13CFD5D3-ABF7-D694-2C52-EAA2CC110128}"/>
              </a:ext>
            </a:extLst>
          </p:cNvPr>
          <p:cNvSpPr/>
          <p:nvPr/>
        </p:nvSpPr>
        <p:spPr>
          <a:xfrm>
            <a:off x="8612407" y="3190532"/>
            <a:ext cx="715617" cy="4496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94A94C88-A7ED-3CA6-697F-2C48908B8A35}"/>
              </a:ext>
            </a:extLst>
          </p:cNvPr>
          <p:cNvSpPr txBox="1"/>
          <p:nvPr/>
        </p:nvSpPr>
        <p:spPr>
          <a:xfrm>
            <a:off x="9607826" y="3197597"/>
            <a:ext cx="1995356" cy="384721"/>
          </a:xfrm>
          <a:prstGeom prst="rect">
            <a:avLst/>
          </a:prstGeom>
          <a:noFill/>
        </p:spPr>
        <p:txBody>
          <a:bodyPr wrap="square">
            <a:spAutoFit/>
          </a:bodyPr>
          <a:lstStyle/>
          <a:p>
            <a:r>
              <a:rPr lang="en-GB" sz="1900" dirty="0">
                <a:solidFill>
                  <a:srgbClr val="1A2532"/>
                </a:solidFill>
                <a:latin typeface="Lora" pitchFamily="2" charset="0"/>
              </a:rPr>
              <a:t>y</a:t>
            </a:r>
            <a:r>
              <a:rPr lang="en-GB" sz="1900" b="0" i="0" dirty="0">
                <a:solidFill>
                  <a:srgbClr val="1A2532"/>
                </a:solidFill>
                <a:effectLst/>
                <a:latin typeface="Lora" pitchFamily="2" charset="0"/>
              </a:rPr>
              <a:t>-basis states</a:t>
            </a:r>
            <a:endParaRPr lang="en-GB" sz="1900" dirty="0">
              <a:latin typeface="Lora" pitchFamily="2" charset="0"/>
            </a:endParaRPr>
          </a:p>
        </p:txBody>
      </p:sp>
      <p:sp>
        <p:nvSpPr>
          <p:cNvPr id="21" name="TextBox 20">
            <a:extLst>
              <a:ext uri="{FF2B5EF4-FFF2-40B4-BE49-F238E27FC236}">
                <a16:creationId xmlns:a16="http://schemas.microsoft.com/office/drawing/2014/main" id="{C74A1397-731F-2225-91C9-79F086D49FEC}"/>
              </a:ext>
            </a:extLst>
          </p:cNvPr>
          <p:cNvSpPr txBox="1"/>
          <p:nvPr/>
        </p:nvSpPr>
        <p:spPr>
          <a:xfrm>
            <a:off x="1781816" y="5284771"/>
            <a:ext cx="7131176" cy="384721"/>
          </a:xfrm>
          <a:prstGeom prst="rect">
            <a:avLst/>
          </a:prstGeom>
          <a:noFill/>
          <a:ln w="28575">
            <a:solidFill>
              <a:srgbClr val="FF0000"/>
            </a:solidFill>
          </a:ln>
        </p:spPr>
        <p:txBody>
          <a:bodyPr wrap="square" rtlCol="0">
            <a:spAutoFit/>
          </a:bodyPr>
          <a:lstStyle/>
          <a:p>
            <a:r>
              <a:rPr lang="en-US" sz="1900" dirty="0">
                <a:latin typeface="Lora" pitchFamily="2" charset="0"/>
              </a:rPr>
              <a:t>Will come back to these again when we discuss Bloch spheres</a:t>
            </a:r>
            <a:endParaRPr lang="en-GB" sz="1900" dirty="0">
              <a:latin typeface="Lora" pitchFamily="2" charset="0"/>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89E700B-D144-73B8-321F-6E188EFD6FF0}"/>
                  </a:ext>
                </a:extLst>
              </p:cNvPr>
              <p:cNvSpPr txBox="1"/>
              <p:nvPr/>
            </p:nvSpPr>
            <p:spPr>
              <a:xfrm>
                <a:off x="1565038" y="4318536"/>
                <a:ext cx="7564733" cy="384721"/>
              </a:xfrm>
              <a:prstGeom prst="rect">
                <a:avLst/>
              </a:prstGeom>
              <a:noFill/>
            </p:spPr>
            <p:txBody>
              <a:bodyPr wrap="square" rtlCol="0">
                <a:spAutoFit/>
              </a:bodyPr>
              <a:lstStyle/>
              <a:p>
                <a:r>
                  <a:rPr lang="en-US" sz="1900" u="sng" dirty="0">
                    <a:latin typeface="Lora" pitchFamily="2" charset="0"/>
                  </a:rPr>
                  <a:t>N.B. </a:t>
                </a:r>
                <a14:m>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r>
                          <a:rPr lang="en-US" sz="1900" b="0" i="1" smtClean="0">
                            <a:latin typeface="Cambria Math" panose="02040503050406030204" pitchFamily="18" charset="0"/>
                          </a:rPr>
                          <m:t>𝑖</m:t>
                        </m:r>
                      </m:e>
                    </m:d>
                  </m:oMath>
                </a14:m>
                <a:r>
                  <a:rPr lang="en-US" sz="1900" dirty="0">
                    <a:latin typeface="Lora" pitchFamily="2" charset="0"/>
                  </a:rPr>
                  <a:t> and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m:t>
                        </m:r>
                        <m:r>
                          <a:rPr lang="en-US" sz="1900" i="1">
                            <a:latin typeface="Cambria Math" panose="02040503050406030204" pitchFamily="18" charset="0"/>
                          </a:rPr>
                          <m:t>𝑖</m:t>
                        </m:r>
                      </m:e>
                    </m:d>
                  </m:oMath>
                </a14:m>
                <a:r>
                  <a:rPr lang="en-US" sz="1900" dirty="0">
                    <a:latin typeface="Lora" pitchFamily="2" charset="0"/>
                  </a:rPr>
                  <a:t> are sometimes called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𝑅</m:t>
                        </m:r>
                      </m:e>
                    </m:d>
                  </m:oMath>
                </a14:m>
                <a:r>
                  <a:rPr lang="en-US" sz="1900" dirty="0">
                    <a:latin typeface="Lora" pitchFamily="2" charset="0"/>
                  </a:rPr>
                  <a:t> and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𝐿</m:t>
                        </m:r>
                      </m:e>
                    </m:d>
                  </m:oMath>
                </a14:m>
                <a:r>
                  <a:rPr lang="en-US" sz="1900" dirty="0">
                    <a:latin typeface="Lora" pitchFamily="2" charset="0"/>
                  </a:rPr>
                  <a:t> respectively  </a:t>
                </a:r>
                <a:endParaRPr lang="en-GB" sz="1900" dirty="0">
                  <a:latin typeface="Lora" pitchFamily="2" charset="0"/>
                </a:endParaRPr>
              </a:p>
            </p:txBody>
          </p:sp>
        </mc:Choice>
        <mc:Fallback xmlns="">
          <p:sp>
            <p:nvSpPr>
              <p:cNvPr id="22" name="TextBox 21">
                <a:extLst>
                  <a:ext uri="{FF2B5EF4-FFF2-40B4-BE49-F238E27FC236}">
                    <a16:creationId xmlns:a16="http://schemas.microsoft.com/office/drawing/2014/main" id="{E89E700B-D144-73B8-321F-6E188EFD6FF0}"/>
                  </a:ext>
                </a:extLst>
              </p:cNvPr>
              <p:cNvSpPr txBox="1">
                <a:spLocks noRot="1" noChangeAspect="1" noMove="1" noResize="1" noEditPoints="1" noAdjustHandles="1" noChangeArrowheads="1" noChangeShapeType="1" noTextEdit="1"/>
              </p:cNvSpPr>
              <p:nvPr/>
            </p:nvSpPr>
            <p:spPr>
              <a:xfrm>
                <a:off x="1565038" y="4318536"/>
                <a:ext cx="7564733" cy="384721"/>
              </a:xfrm>
              <a:prstGeom prst="rect">
                <a:avLst/>
              </a:prstGeom>
              <a:blipFill>
                <a:blip r:embed="rId6"/>
                <a:stretch>
                  <a:fillRect l="-806" t="-117188" r="-81" b="-178125"/>
                </a:stretch>
              </a:blipFill>
            </p:spPr>
            <p:txBody>
              <a:bodyPr/>
              <a:lstStyle/>
              <a:p>
                <a:r>
                  <a:rPr lang="en-GB">
                    <a:noFill/>
                  </a:rPr>
                  <a:t> </a:t>
                </a:r>
              </a:p>
            </p:txBody>
          </p:sp>
        </mc:Fallback>
      </mc:AlternateContent>
      <p:sp>
        <p:nvSpPr>
          <p:cNvPr id="8" name="Title 7">
            <a:extLst>
              <a:ext uri="{FF2B5EF4-FFF2-40B4-BE49-F238E27FC236}">
                <a16:creationId xmlns:a16="http://schemas.microsoft.com/office/drawing/2014/main" id="{C227E0E7-0904-AE12-640A-8BC297E6519D}"/>
              </a:ext>
            </a:extLst>
          </p:cNvPr>
          <p:cNvSpPr>
            <a:spLocks noGrp="1"/>
          </p:cNvSpPr>
          <p:nvPr>
            <p:ph type="title"/>
          </p:nvPr>
        </p:nvSpPr>
        <p:spPr/>
        <p:txBody>
          <a:bodyPr/>
          <a:lstStyle/>
          <a:p>
            <a:r>
              <a:rPr lang="en-US" sz="4000" kern="1200" dirty="0">
                <a:solidFill>
                  <a:srgbClr val="2F5597"/>
                </a:solidFill>
                <a:effectLst/>
                <a:latin typeface="Lora" pitchFamily="2" charset="0"/>
                <a:ea typeface="+mj-ea"/>
                <a:cs typeface="+mj-cs"/>
              </a:rPr>
              <a:t>Quantum basis states - continued</a:t>
            </a:r>
            <a:endParaRPr lang="en-GB" dirty="0"/>
          </a:p>
        </p:txBody>
      </p:sp>
      <p:pic>
        <p:nvPicPr>
          <p:cNvPr id="5" name="Picture 2">
            <a:extLst>
              <a:ext uri="{FF2B5EF4-FFF2-40B4-BE49-F238E27FC236}">
                <a16:creationId xmlns:a16="http://schemas.microsoft.com/office/drawing/2014/main" id="{998CD046-DF0B-A454-AA8E-CEFAB77FE5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28024" y="3764308"/>
            <a:ext cx="2753528" cy="24439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137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3" grpId="0"/>
      <p:bldP spid="14" grpId="0" animBg="1"/>
      <p:bldP spid="16" grpId="0"/>
      <p:bldP spid="17" grpId="0" animBg="1"/>
      <p:bldP spid="18" grpId="0"/>
      <p:bldP spid="19" grpId="0" animBg="1"/>
      <p:bldP spid="20" grpId="0"/>
      <p:bldP spid="21" grpId="0" animBg="1"/>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a:xfrm>
            <a:off x="3581400" y="6356350"/>
            <a:ext cx="5479473" cy="365125"/>
          </a:xfrm>
        </p:spPr>
        <p:txBody>
          <a:bodyPr/>
          <a:lstStyle/>
          <a:p>
            <a:r>
              <a:rPr lang="en-GB"/>
              <a:t>Ahmed Abdelmotteleb | Quantum Computing | LHCb QC Workshop</a:t>
            </a:r>
            <a:endParaRPr lang="en-GB" dirty="0"/>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19</a:t>
            </a:fld>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52F83BD-E071-BDC2-D57C-DC55E4C8DC10}"/>
                  </a:ext>
                </a:extLst>
              </p:cNvPr>
              <p:cNvSpPr txBox="1"/>
              <p:nvPr/>
            </p:nvSpPr>
            <p:spPr>
              <a:xfrm>
                <a:off x="5188225" y="1148215"/>
                <a:ext cx="2189319" cy="384721"/>
              </a:xfrm>
              <a:prstGeom prst="rect">
                <a:avLst/>
              </a:prstGeom>
              <a:noFill/>
              <a:ln w="28575">
                <a:solidFill>
                  <a:srgbClr val="FF0000"/>
                </a:solidFill>
              </a:ln>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m:t>
                          </m:r>
                          <m:r>
                            <m:rPr>
                              <m:sty m:val="p"/>
                            </m:rPr>
                            <a:rPr lang="el-GR" sz="1900" i="1">
                              <a:latin typeface="Cambria Math" panose="02040503050406030204" pitchFamily="18" charset="0"/>
                            </a:rPr>
                            <m:t>ψ</m:t>
                          </m:r>
                        </m:e>
                      </m:d>
                      <m:r>
                        <a:rPr lang="en-US" sz="1900" b="0" i="1" smtClean="0">
                          <a:latin typeface="Cambria Math" panose="02040503050406030204" pitchFamily="18" charset="0"/>
                        </a:rPr>
                        <m:t>=</m:t>
                      </m:r>
                      <m:r>
                        <a:rPr lang="en-US" sz="1900" b="0" i="1" smtClean="0">
                          <a:latin typeface="Cambria Math" panose="02040503050406030204" pitchFamily="18" charset="0"/>
                        </a:rPr>
                        <m:t>𝑎</m:t>
                      </m:r>
                      <m:d>
                        <m:dPr>
                          <m:begChr m:val=""/>
                          <m:endChr m:val="⟩"/>
                          <m:ctrlPr>
                            <a:rPr lang="en-US" sz="1900" i="1">
                              <a:latin typeface="Cambria Math" panose="02040503050406030204" pitchFamily="18" charset="0"/>
                            </a:rPr>
                          </m:ctrlPr>
                        </m:dPr>
                        <m:e>
                          <m:r>
                            <a:rPr lang="en-US" sz="1900" i="1">
                              <a:latin typeface="Cambria Math" panose="02040503050406030204" pitchFamily="18" charset="0"/>
                            </a:rPr>
                            <m:t>|0</m:t>
                          </m:r>
                        </m:e>
                      </m:d>
                      <m:r>
                        <a:rPr lang="en-US" sz="1900" b="0" i="1" smtClean="0">
                          <a:latin typeface="Cambria Math" panose="02040503050406030204" pitchFamily="18" charset="0"/>
                        </a:rPr>
                        <m:t>+</m:t>
                      </m:r>
                      <m:d>
                        <m:dPr>
                          <m:begChr m:val=""/>
                          <m:endChr m:val="⟩"/>
                          <m:ctrlPr>
                            <a:rPr lang="en-US" sz="1900" i="1">
                              <a:latin typeface="Cambria Math" panose="02040503050406030204" pitchFamily="18" charset="0"/>
                            </a:rPr>
                          </m:ctrlPr>
                        </m:dPr>
                        <m:e>
                          <m:r>
                            <a:rPr lang="en-US" sz="1900" b="0" i="1" smtClean="0">
                              <a:latin typeface="Cambria Math" panose="02040503050406030204" pitchFamily="18" charset="0"/>
                            </a:rPr>
                            <m:t>𝑏</m:t>
                          </m:r>
                          <m:r>
                            <a:rPr lang="en-US" sz="1900" i="1">
                              <a:latin typeface="Cambria Math" panose="02040503050406030204" pitchFamily="18" charset="0"/>
                            </a:rPr>
                            <m:t>|</m:t>
                          </m:r>
                          <m:r>
                            <a:rPr lang="en-US" sz="1900" b="0" i="1" smtClean="0">
                              <a:latin typeface="Cambria Math" panose="02040503050406030204" pitchFamily="18" charset="0"/>
                            </a:rPr>
                            <m:t>1</m:t>
                          </m:r>
                        </m:e>
                      </m:d>
                      <m:r>
                        <a:rPr lang="en-US" sz="1900" b="0" i="1" smtClean="0">
                          <a:latin typeface="Cambria Math" panose="02040503050406030204" pitchFamily="18" charset="0"/>
                        </a:rPr>
                        <m:t>,</m:t>
                      </m:r>
                    </m:oMath>
                  </m:oMathPara>
                </a14:m>
                <a:endParaRPr lang="en-US" sz="1900" dirty="0">
                  <a:latin typeface="Lora" pitchFamily="2" charset="0"/>
                </a:endParaRPr>
              </a:p>
            </p:txBody>
          </p:sp>
        </mc:Choice>
        <mc:Fallback xmlns="">
          <p:sp>
            <p:nvSpPr>
              <p:cNvPr id="7" name="TextBox 6">
                <a:extLst>
                  <a:ext uri="{FF2B5EF4-FFF2-40B4-BE49-F238E27FC236}">
                    <a16:creationId xmlns:a16="http://schemas.microsoft.com/office/drawing/2014/main" id="{552F83BD-E071-BDC2-D57C-DC55E4C8DC10}"/>
                  </a:ext>
                </a:extLst>
              </p:cNvPr>
              <p:cNvSpPr txBox="1">
                <a:spLocks noRot="1" noChangeAspect="1" noMove="1" noResize="1" noEditPoints="1" noAdjustHandles="1" noChangeArrowheads="1" noChangeShapeType="1" noTextEdit="1"/>
              </p:cNvSpPr>
              <p:nvPr/>
            </p:nvSpPr>
            <p:spPr>
              <a:xfrm>
                <a:off x="5188225" y="1148215"/>
                <a:ext cx="2189319" cy="384721"/>
              </a:xfrm>
              <a:prstGeom prst="rect">
                <a:avLst/>
              </a:prstGeom>
              <a:blipFill>
                <a:blip r:embed="rId2"/>
                <a:stretch>
                  <a:fillRect l="-275" t="-107353" r="-16758" b="-164706"/>
                </a:stretch>
              </a:blipFill>
              <a:ln w="28575">
                <a:solidFill>
                  <a:srgbClr val="FF00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1C7777C-DA4B-721D-BB26-E389825A7EFB}"/>
                  </a:ext>
                </a:extLst>
              </p:cNvPr>
              <p:cNvSpPr txBox="1"/>
              <p:nvPr/>
            </p:nvSpPr>
            <p:spPr>
              <a:xfrm>
                <a:off x="788504" y="1643162"/>
                <a:ext cx="6864626" cy="5355312"/>
              </a:xfrm>
              <a:prstGeom prst="rect">
                <a:avLst/>
              </a:prstGeom>
              <a:noFill/>
            </p:spPr>
            <p:txBody>
              <a:bodyPr wrap="square" rtlCol="0">
                <a:spAutoFit/>
              </a:bodyPr>
              <a:lstStyle/>
              <a:p>
                <a:pPr marL="285750" indent="-285750">
                  <a:buFont typeface="Arial" panose="020B0604020202020204" pitchFamily="34" charset="0"/>
                  <a:buChar char="•"/>
                </a:pPr>
                <a:r>
                  <a:rPr lang="en-US" sz="1900" dirty="0" err="1">
                    <a:latin typeface="Lora" pitchFamily="2" charset="0"/>
                  </a:rPr>
                  <a:t>Statevector</a:t>
                </a:r>
                <a:r>
                  <a:rPr lang="en-US" sz="1900" dirty="0">
                    <a:latin typeface="Lora" pitchFamily="2" charset="0"/>
                  </a:rPr>
                  <a:t> </a:t>
                </a:r>
                <a:r>
                  <a:rPr lang="en-GB" sz="1900" dirty="0">
                    <a:latin typeface="Lora" pitchFamily="2" charset="0"/>
                  </a:rPr>
                  <a:t>(1 qubit) is not entirely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|0</m:t>
                        </m:r>
                      </m:e>
                    </m:d>
                  </m:oMath>
                </a14:m>
                <a:r>
                  <a:rPr lang="en-GB" sz="1900" dirty="0">
                    <a:latin typeface="Lora" pitchFamily="2" charset="0"/>
                  </a:rPr>
                  <a:t> or entirely</a:t>
                </a:r>
                <a:r>
                  <a:rPr lang="en-US" sz="1900" dirty="0">
                    <a:latin typeface="Lora" pitchFamily="2" charset="0"/>
                  </a:rPr>
                  <a:t>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|1</m:t>
                        </m:r>
                      </m:e>
                    </m:d>
                  </m:oMath>
                </a14:m>
                <a:endParaRPr lang="en-US" sz="1900" dirty="0">
                  <a:latin typeface="Lora" pitchFamily="2" charset="0"/>
                </a:endParaRPr>
              </a:p>
              <a:p>
                <a:pPr marL="285750" indent="-285750">
                  <a:buFont typeface="Arial" panose="020B0604020202020204" pitchFamily="34" charset="0"/>
                  <a:buChar char="•"/>
                </a:pPr>
                <a:endParaRPr lang="en-US" sz="1900" dirty="0">
                  <a:latin typeface="Lora" pitchFamily="2" charset="0"/>
                </a:endParaRPr>
              </a:p>
              <a:p>
                <a:pPr marL="285750" indent="-285750">
                  <a:buFont typeface="Arial" panose="020B0604020202020204" pitchFamily="34" charset="0"/>
                  <a:buChar char="•"/>
                </a:pPr>
                <a:r>
                  <a:rPr lang="en-US" sz="1900" dirty="0">
                    <a:latin typeface="Lora" pitchFamily="2" charset="0"/>
                  </a:rPr>
                  <a:t>Linear combination of the two. Simultaneously both.</a:t>
                </a:r>
              </a:p>
              <a:p>
                <a:endParaRPr lang="en-US" sz="1900" dirty="0">
                  <a:latin typeface="Lora" pitchFamily="2" charset="0"/>
                </a:endParaRPr>
              </a:p>
              <a:p>
                <a:pPr marL="285750" indent="-285750">
                  <a:buFont typeface="Arial" panose="020B0604020202020204" pitchFamily="34" charset="0"/>
                  <a:buChar char="•"/>
                </a:pPr>
                <a:r>
                  <a:rPr lang="en-GB" sz="1900" dirty="0">
                    <a:latin typeface="Lora" pitchFamily="2" charset="0"/>
                  </a:rPr>
                  <a:t>Like flipping a coin and the coin is always rotating in the air</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Only when you do a </a:t>
                </a:r>
                <a:r>
                  <a:rPr lang="en-GB" sz="1900" b="1" dirty="0">
                    <a:latin typeface="Lora" pitchFamily="2" charset="0"/>
                  </a:rPr>
                  <a:t>measurement</a:t>
                </a:r>
                <a:r>
                  <a:rPr lang="en-GB" sz="1900" dirty="0">
                    <a:latin typeface="Lora" pitchFamily="2" charset="0"/>
                  </a:rPr>
                  <a:t>, you settle on </a:t>
                </a:r>
                <a:r>
                  <a:rPr lang="en-GB" sz="1900" b="1" dirty="0">
                    <a:solidFill>
                      <a:srgbClr val="FF0000"/>
                    </a:solidFill>
                    <a:latin typeface="Lora" pitchFamily="2" charset="0"/>
                  </a:rPr>
                  <a:t>one</a:t>
                </a:r>
                <a:r>
                  <a:rPr lang="en-GB" sz="1900" dirty="0">
                    <a:latin typeface="Lora" pitchFamily="2" charset="0"/>
                  </a:rPr>
                  <a:t> of the possible states</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US" sz="1900" b="1" dirty="0">
                    <a:latin typeface="Lora" pitchFamily="2" charset="0"/>
                  </a:rPr>
                  <a:t>Probability </a:t>
                </a:r>
                <a:r>
                  <a:rPr lang="en-US" sz="1900" dirty="0">
                    <a:latin typeface="Lora" pitchFamily="2" charset="0"/>
                  </a:rPr>
                  <a:t>of measuring state </a:t>
                </a:r>
                <a14:m>
                  <m:oMath xmlns:m="http://schemas.openxmlformats.org/officeDocument/2006/math">
                    <m:d>
                      <m:dPr>
                        <m:begChr m:val=""/>
                        <m:endChr m:val="⟩"/>
                        <m:ctrlPr>
                          <a:rPr lang="en-US" sz="1900" i="1" smtClean="0">
                            <a:latin typeface="Cambria Math" panose="02040503050406030204" pitchFamily="18" charset="0"/>
                          </a:rPr>
                        </m:ctrlPr>
                      </m:dPr>
                      <m:e>
                        <m:r>
                          <a:rPr lang="en-US" sz="1900" i="1">
                            <a:latin typeface="Cambria Math" panose="02040503050406030204" pitchFamily="18" charset="0"/>
                          </a:rPr>
                          <m:t>|0</m:t>
                        </m:r>
                      </m:e>
                    </m:d>
                  </m:oMath>
                </a14:m>
                <a:r>
                  <a:rPr lang="en-US" sz="1900" dirty="0">
                    <a:latin typeface="Lora" pitchFamily="2" charset="0"/>
                  </a:rPr>
                  <a:t> is </a:t>
                </a:r>
                <a14:m>
                  <m:oMath xmlns:m="http://schemas.openxmlformats.org/officeDocument/2006/math">
                    <m:sSup>
                      <m:sSupPr>
                        <m:ctrlPr>
                          <a:rPr lang="en-US" sz="1900" b="0" i="1" smtClean="0">
                            <a:latin typeface="Cambria Math" panose="02040503050406030204" pitchFamily="18" charset="0"/>
                          </a:rPr>
                        </m:ctrlPr>
                      </m:sSupPr>
                      <m:e>
                        <m:r>
                          <a:rPr lang="en-US" sz="1900" b="0" i="1" smtClean="0">
                            <a:latin typeface="Cambria Math" panose="02040503050406030204" pitchFamily="18" charset="0"/>
                          </a:rPr>
                          <m:t>𝑎</m:t>
                        </m:r>
                      </m:e>
                      <m:sup>
                        <m:r>
                          <a:rPr lang="en-US" sz="1900" b="0" i="1" smtClean="0">
                            <a:latin typeface="Cambria Math" panose="02040503050406030204" pitchFamily="18" charset="0"/>
                          </a:rPr>
                          <m:t>2</m:t>
                        </m:r>
                      </m:sup>
                    </m:sSup>
                  </m:oMath>
                </a14:m>
                <a:r>
                  <a:rPr lang="en-US" sz="1900" dirty="0">
                    <a:latin typeface="Lora" pitchFamily="2" charset="0"/>
                  </a:rPr>
                  <a:t>, and for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1</m:t>
                        </m:r>
                      </m:e>
                    </m:d>
                  </m:oMath>
                </a14:m>
                <a:r>
                  <a:rPr lang="en-US" sz="1900" dirty="0">
                    <a:latin typeface="Lora" pitchFamily="2" charset="0"/>
                  </a:rPr>
                  <a:t> it’s </a:t>
                </a:r>
                <a14:m>
                  <m:oMath xmlns:m="http://schemas.openxmlformats.org/officeDocument/2006/math">
                    <m:sSup>
                      <m:sSupPr>
                        <m:ctrlPr>
                          <a:rPr lang="en-US" sz="1900" b="0" i="1" smtClean="0">
                            <a:latin typeface="Cambria Math" panose="02040503050406030204" pitchFamily="18" charset="0"/>
                          </a:rPr>
                        </m:ctrlPr>
                      </m:sSupPr>
                      <m:e>
                        <m:r>
                          <a:rPr lang="en-US" sz="1900" b="0" i="1" smtClean="0">
                            <a:latin typeface="Cambria Math" panose="02040503050406030204" pitchFamily="18" charset="0"/>
                          </a:rPr>
                          <m:t>𝑏</m:t>
                        </m:r>
                      </m:e>
                      <m:sup>
                        <m:r>
                          <a:rPr lang="en-US" sz="1900" b="0" i="1" smtClean="0">
                            <a:latin typeface="Cambria Math" panose="02040503050406030204" pitchFamily="18" charset="0"/>
                          </a:rPr>
                          <m:t>2</m:t>
                        </m:r>
                      </m:sup>
                    </m:sSup>
                  </m:oMath>
                </a14:m>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US" sz="1900" dirty="0">
                    <a:latin typeface="Lora" pitchFamily="2" charset="0"/>
                  </a:rPr>
                  <a:t>A qubit packs more information than a classical bit</a:t>
                </a:r>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Possibilities scale as </a:t>
                </a:r>
                <a14:m>
                  <m:oMath xmlns:m="http://schemas.openxmlformats.org/officeDocument/2006/math">
                    <m:sSup>
                      <m:sSupPr>
                        <m:ctrlPr>
                          <a:rPr lang="en-US" sz="1900" b="1" i="1" smtClean="0">
                            <a:latin typeface="Cambria Math" panose="02040503050406030204" pitchFamily="18" charset="0"/>
                          </a:rPr>
                        </m:ctrlPr>
                      </m:sSupPr>
                      <m:e>
                        <m:r>
                          <a:rPr lang="en-US" sz="1900" b="1" i="1" smtClean="0">
                            <a:latin typeface="Cambria Math" panose="02040503050406030204" pitchFamily="18" charset="0"/>
                          </a:rPr>
                          <m:t>𝟐</m:t>
                        </m:r>
                      </m:e>
                      <m:sup>
                        <m:r>
                          <a:rPr lang="en-US" sz="1900" b="1" i="1" smtClean="0">
                            <a:latin typeface="Cambria Math" panose="02040503050406030204" pitchFamily="18" charset="0"/>
                          </a:rPr>
                          <m:t>𝒏</m:t>
                        </m:r>
                      </m:sup>
                    </m:sSup>
                  </m:oMath>
                </a14:m>
                <a:r>
                  <a:rPr lang="en-GB" sz="1900" dirty="0">
                    <a:latin typeface="Lora" pitchFamily="2" charset="0"/>
                  </a:rPr>
                  <a:t>, where </a:t>
                </a:r>
                <a14:m>
                  <m:oMath xmlns:m="http://schemas.openxmlformats.org/officeDocument/2006/math">
                    <m:r>
                      <a:rPr lang="en-US" sz="1900" b="0" i="1" smtClean="0">
                        <a:latin typeface="Cambria Math" panose="02040503050406030204" pitchFamily="18" charset="0"/>
                      </a:rPr>
                      <m:t>𝑛</m:t>
                    </m:r>
                  </m:oMath>
                </a14:m>
                <a:r>
                  <a:rPr lang="en-GB" sz="1900" dirty="0">
                    <a:latin typeface="Lora" pitchFamily="2" charset="0"/>
                  </a:rPr>
                  <a:t> is the number of qubits</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p:txBody>
          </p:sp>
        </mc:Choice>
        <mc:Fallback xmlns="">
          <p:sp>
            <p:nvSpPr>
              <p:cNvPr id="8" name="TextBox 7">
                <a:extLst>
                  <a:ext uri="{FF2B5EF4-FFF2-40B4-BE49-F238E27FC236}">
                    <a16:creationId xmlns:a16="http://schemas.microsoft.com/office/drawing/2014/main" id="{61C7777C-DA4B-721D-BB26-E389825A7EFB}"/>
                  </a:ext>
                </a:extLst>
              </p:cNvPr>
              <p:cNvSpPr txBox="1">
                <a:spLocks noRot="1" noChangeAspect="1" noMove="1" noResize="1" noEditPoints="1" noAdjustHandles="1" noChangeArrowheads="1" noChangeShapeType="1" noTextEdit="1"/>
              </p:cNvSpPr>
              <p:nvPr/>
            </p:nvSpPr>
            <p:spPr>
              <a:xfrm>
                <a:off x="788504" y="1643162"/>
                <a:ext cx="6864626" cy="5355312"/>
              </a:xfrm>
              <a:prstGeom prst="rect">
                <a:avLst/>
              </a:prstGeom>
              <a:blipFill>
                <a:blip r:embed="rId3"/>
                <a:stretch>
                  <a:fillRect l="-622" t="-8542" r="-533"/>
                </a:stretch>
              </a:blipFill>
            </p:spPr>
            <p:txBody>
              <a:bodyPr/>
              <a:lstStyle/>
              <a:p>
                <a:r>
                  <a:rPr lang="en-GB">
                    <a:noFill/>
                  </a:rPr>
                  <a:t> </a:t>
                </a:r>
              </a:p>
            </p:txBody>
          </p:sp>
        </mc:Fallback>
      </mc:AlternateContent>
      <p:pic>
        <p:nvPicPr>
          <p:cNvPr id="9" name="Picture 8" descr="A picture containing text&#10;&#10;Description automatically generated">
            <a:extLst>
              <a:ext uri="{FF2B5EF4-FFF2-40B4-BE49-F238E27FC236}">
                <a16:creationId xmlns:a16="http://schemas.microsoft.com/office/drawing/2014/main" id="{65546FDA-ABB8-30F7-C4E8-7CD50CEBA1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8527" y="1026362"/>
            <a:ext cx="1877291" cy="1407967"/>
          </a:xfrm>
          <a:prstGeom prst="rect">
            <a:avLst/>
          </a:prstGeom>
        </p:spPr>
      </p:pic>
      <p:pic>
        <p:nvPicPr>
          <p:cNvPr id="15" name="Picture 14" descr="A picture containing text, hand&#10;&#10;Description automatically generated">
            <a:extLst>
              <a:ext uri="{FF2B5EF4-FFF2-40B4-BE49-F238E27FC236}">
                <a16:creationId xmlns:a16="http://schemas.microsoft.com/office/drawing/2014/main" id="{77444250-FB28-2589-1F76-5B9E14DB50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10600" y="2518661"/>
            <a:ext cx="2801110" cy="3537698"/>
          </a:xfrm>
          <a:prstGeom prst="rect">
            <a:avLst/>
          </a:prstGeom>
        </p:spPr>
      </p:pic>
      <p:sp>
        <p:nvSpPr>
          <p:cNvPr id="10" name="Title 9">
            <a:extLst>
              <a:ext uri="{FF2B5EF4-FFF2-40B4-BE49-F238E27FC236}">
                <a16:creationId xmlns:a16="http://schemas.microsoft.com/office/drawing/2014/main" id="{18AC786D-BC0C-C800-1D31-EB53DEA12A6F}"/>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Superposition</a:t>
            </a:r>
            <a:endParaRPr lang="en-GB" dirty="0">
              <a:effectLst/>
            </a:endParaRPr>
          </a:p>
        </p:txBody>
      </p:sp>
    </p:spTree>
    <p:extLst>
      <p:ext uri="{BB962C8B-B14F-4D97-AF65-F5344CB8AC3E}">
        <p14:creationId xmlns:p14="http://schemas.microsoft.com/office/powerpoint/2010/main" val="86671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5411D-BD3E-9782-27E9-B4B31201FDDD}"/>
              </a:ext>
            </a:extLst>
          </p:cNvPr>
          <p:cNvSpPr>
            <a:spLocks noGrp="1"/>
          </p:cNvSpPr>
          <p:nvPr>
            <p:ph type="title"/>
          </p:nvPr>
        </p:nvSpPr>
        <p:spPr>
          <a:xfrm>
            <a:off x="838200" y="365125"/>
            <a:ext cx="10515600" cy="1325563"/>
          </a:xfrm>
        </p:spPr>
        <p:txBody>
          <a:bodyPr vert="horz" lIns="91440" tIns="45720" rIns="91440" bIns="45720" rtlCol="0" anchor="ctr">
            <a:normAutofit/>
          </a:bodyPr>
          <a:lstStyle/>
          <a:p>
            <a:pPr algn="ctr"/>
            <a:r>
              <a:rPr lang="en-US" sz="5400">
                <a:solidFill>
                  <a:schemeClr val="accent1">
                    <a:lumMod val="75000"/>
                  </a:schemeClr>
                </a:solidFill>
                <a:latin typeface="Lora" pitchFamily="2" charset="0"/>
              </a:rPr>
              <a:t>Happy Quantum Year! </a:t>
            </a:r>
            <a:r>
              <a:rPr lang="en-GB" sz="7200"/>
              <a:t>🎉</a:t>
            </a:r>
            <a:endParaRPr lang="en-GB" sz="7200" dirty="0"/>
          </a:p>
        </p:txBody>
      </p:sp>
      <p:sp>
        <p:nvSpPr>
          <p:cNvPr id="6" name="TextBox 5">
            <a:extLst>
              <a:ext uri="{FF2B5EF4-FFF2-40B4-BE49-F238E27FC236}">
                <a16:creationId xmlns:a16="http://schemas.microsoft.com/office/drawing/2014/main" id="{EC0FD035-B721-F9FF-57B9-87DB087E15C1}"/>
              </a:ext>
            </a:extLst>
          </p:cNvPr>
          <p:cNvSpPr txBox="1"/>
          <p:nvPr/>
        </p:nvSpPr>
        <p:spPr>
          <a:xfrm>
            <a:off x="838200" y="1825625"/>
            <a:ext cx="5181600" cy="4351338"/>
          </a:xfrm>
          <a:prstGeom prst="rect">
            <a:avLst/>
          </a:prstGeom>
        </p:spPr>
        <p:txBody>
          <a:bodyPr vert="horz" lIns="91440" tIns="45720" rIns="91440" bIns="45720" rtlCol="0">
            <a:normAutofit/>
          </a:bodyPr>
          <a:lstStyle/>
          <a:p>
            <a:pPr>
              <a:lnSpc>
                <a:spcPct val="90000"/>
              </a:lnSpc>
              <a:spcBef>
                <a:spcPts val="1000"/>
              </a:spcBef>
            </a:pPr>
            <a:endParaRPr lang="en-US" sz="3200" b="0" i="0" dirty="0">
              <a:effectLst/>
            </a:endParaRPr>
          </a:p>
          <a:p>
            <a:pPr>
              <a:lnSpc>
                <a:spcPct val="90000"/>
              </a:lnSpc>
              <a:spcBef>
                <a:spcPts val="1000"/>
              </a:spcBef>
            </a:pPr>
            <a:r>
              <a:rPr lang="en-US" sz="2400" dirty="0">
                <a:solidFill>
                  <a:srgbClr val="1B1B1F"/>
                </a:solidFill>
                <a:latin typeface="Lora" pitchFamily="2" charset="0"/>
              </a:rPr>
              <a:t>The United Nations has declared 2025 as the </a:t>
            </a:r>
            <a:r>
              <a:rPr lang="en-US" sz="2400" dirty="0">
                <a:solidFill>
                  <a:srgbClr val="1B1B1F"/>
                </a:solidFill>
                <a:latin typeface="Lora" pitchFamily="2" charset="0"/>
                <a:hlinkClick r:id="rId2">
                  <a:extLst>
                    <a:ext uri="{A12FA001-AC4F-418D-AE19-62706E023703}">
                      <ahyp:hlinkClr xmlns:ahyp="http://schemas.microsoft.com/office/drawing/2018/hyperlinkcolor" val="tx"/>
                    </a:ext>
                  </a:extLst>
                </a:hlinkClick>
              </a:rPr>
              <a:t>International Year of Quantum Science and Technology</a:t>
            </a:r>
            <a:r>
              <a:rPr lang="en-US" sz="2400" dirty="0">
                <a:solidFill>
                  <a:srgbClr val="1B1B1F"/>
                </a:solidFill>
                <a:latin typeface="Lora" pitchFamily="2" charset="0"/>
              </a:rPr>
              <a:t>, celebrating a century of research and innovation in the field.</a:t>
            </a:r>
          </a:p>
        </p:txBody>
      </p:sp>
      <p:pic>
        <p:nvPicPr>
          <p:cNvPr id="2050" name="Picture 2" descr="Wilczek's Multiverse | Year of the Quantum, world of the quantum: it's all  around us and the future is bright | South China Morning Post">
            <a:extLst>
              <a:ext uri="{FF2B5EF4-FFF2-40B4-BE49-F238E27FC236}">
                <a16:creationId xmlns:a16="http://schemas.microsoft.com/office/drawing/2014/main" id="{AAC0379C-450A-6115-11B2-A93933AE2D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0513" b="-1"/>
          <a:stretch>
            <a:fillRect/>
          </a:stretch>
        </p:blipFill>
        <p:spPr bwMode="auto">
          <a:xfrm>
            <a:off x="6172200" y="1825625"/>
            <a:ext cx="5181600" cy="4351338"/>
          </a:xfrm>
          <a:prstGeom prst="rect">
            <a:avLst/>
          </a:prstGeom>
          <a:solidFill>
            <a:srgbClr val="FFFFFF"/>
          </a:solidFill>
        </p:spPr>
      </p:pic>
      <p:sp>
        <p:nvSpPr>
          <p:cNvPr id="3" name="Date Placeholder 2">
            <a:extLst>
              <a:ext uri="{FF2B5EF4-FFF2-40B4-BE49-F238E27FC236}">
                <a16:creationId xmlns:a16="http://schemas.microsoft.com/office/drawing/2014/main" id="{BEBBBC74-8BDF-813B-2CCF-A5E9A234C9D7}"/>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pPr>
            <a:r>
              <a:rPr lang="en-US"/>
              <a:t>1 July 2025</a:t>
            </a:r>
            <a:endParaRPr lang="en-GB"/>
          </a:p>
        </p:txBody>
      </p:sp>
      <p:sp>
        <p:nvSpPr>
          <p:cNvPr id="4" name="Footer Placeholder 3">
            <a:extLst>
              <a:ext uri="{FF2B5EF4-FFF2-40B4-BE49-F238E27FC236}">
                <a16:creationId xmlns:a16="http://schemas.microsoft.com/office/drawing/2014/main" id="{EE350C7A-A5B6-4DED-6556-4DF3B225EC45}"/>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GB" sz="1100" kern="1200">
                <a:latin typeface="+mn-lt"/>
                <a:ea typeface="+mn-ea"/>
                <a:cs typeface="+mn-cs"/>
              </a:rPr>
              <a:t>Ahmed Abdelmotteleb | Quantum Computing | LHCb QC Workshop</a:t>
            </a:r>
          </a:p>
        </p:txBody>
      </p:sp>
      <p:sp>
        <p:nvSpPr>
          <p:cNvPr id="5" name="Slide Number Placeholder 4">
            <a:extLst>
              <a:ext uri="{FF2B5EF4-FFF2-40B4-BE49-F238E27FC236}">
                <a16:creationId xmlns:a16="http://schemas.microsoft.com/office/drawing/2014/main" id="{13832B72-82B0-FC33-CAC2-61EEF46B41FA}"/>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97D63191-F394-46E6-9F57-66EF97066736}" type="slidenum">
              <a:rPr lang="en-GB" smtClean="0"/>
              <a:pPr>
                <a:spcAft>
                  <a:spcPts val="600"/>
                </a:spcAft>
              </a:pPr>
              <a:t>2</a:t>
            </a:fld>
            <a:endParaRPr lang="en-GB"/>
          </a:p>
        </p:txBody>
      </p:sp>
    </p:spTree>
    <p:extLst>
      <p:ext uri="{BB962C8B-B14F-4D97-AF65-F5344CB8AC3E}">
        <p14:creationId xmlns:p14="http://schemas.microsoft.com/office/powerpoint/2010/main" val="2649369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629A12-F2D1-51BF-4E5F-0CA337A84E16}"/>
              </a:ext>
            </a:extLst>
          </p:cNvPr>
          <p:cNvSpPr>
            <a:spLocks noGrp="1"/>
          </p:cNvSpPr>
          <p:nvPr>
            <p:ph type="dt" sz="half" idx="10"/>
          </p:nvPr>
        </p:nvSpPr>
        <p:spPr/>
        <p:txBody>
          <a:bodyPr/>
          <a:lstStyle/>
          <a:p>
            <a:r>
              <a:rPr lang="en-US"/>
              <a:t>1 July 2025</a:t>
            </a:r>
            <a:endParaRPr lang="en-GB" dirty="0"/>
          </a:p>
        </p:txBody>
      </p:sp>
      <p:sp>
        <p:nvSpPr>
          <p:cNvPr id="3" name="Footer Placeholder 2">
            <a:extLst>
              <a:ext uri="{FF2B5EF4-FFF2-40B4-BE49-F238E27FC236}">
                <a16:creationId xmlns:a16="http://schemas.microsoft.com/office/drawing/2014/main" id="{40119113-8008-5E3C-86AE-5290F3C150C8}"/>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66CA2B31-138F-A2D7-A5C8-D4A2E534A0D0}"/>
              </a:ext>
            </a:extLst>
          </p:cNvPr>
          <p:cNvSpPr>
            <a:spLocks noGrp="1"/>
          </p:cNvSpPr>
          <p:nvPr>
            <p:ph type="sldNum" sz="quarter" idx="12"/>
          </p:nvPr>
        </p:nvSpPr>
        <p:spPr/>
        <p:txBody>
          <a:bodyPr/>
          <a:lstStyle/>
          <a:p>
            <a:fld id="{97D63191-F394-46E6-9F57-66EF97066736}" type="slidenum">
              <a:rPr lang="en-GB" smtClean="0"/>
              <a:t>20</a:t>
            </a:fld>
            <a:endParaRPr lang="en-GB"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5F1163C-F02B-4394-7B66-7ADC4E2A9613}"/>
                  </a:ext>
                </a:extLst>
              </p:cNvPr>
              <p:cNvSpPr txBox="1"/>
              <p:nvPr/>
            </p:nvSpPr>
            <p:spPr>
              <a:xfrm>
                <a:off x="1117398" y="1450212"/>
                <a:ext cx="8282911" cy="4155240"/>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Lora" pitchFamily="2" charset="0"/>
                  </a:rPr>
                  <a:t>P</a:t>
                </a:r>
                <a:r>
                  <a:rPr lang="en-US" sz="2200" b="0" i="0" dirty="0">
                    <a:effectLst/>
                    <a:latin typeface="Lora" pitchFamily="2" charset="0"/>
                  </a:rPr>
                  <a:t>ostulate of </a:t>
                </a:r>
                <a:r>
                  <a:rPr lang="en-US" sz="2200" b="0" i="0" u="none" strike="noStrike" dirty="0">
                    <a:effectLst/>
                    <a:latin typeface="Lora" pitchFamily="2" charset="0"/>
                  </a:rPr>
                  <a:t>quantum mechanics</a:t>
                </a:r>
                <a:r>
                  <a:rPr lang="en-US" sz="2200" b="0" i="0" dirty="0">
                    <a:effectLst/>
                    <a:latin typeface="Lora" pitchFamily="2" charset="0"/>
                  </a:rPr>
                  <a:t> </a:t>
                </a:r>
                <a:r>
                  <a:rPr lang="en-US" sz="2200" b="0" i="0" dirty="0">
                    <a:effectLst/>
                    <a:latin typeface="Lora" pitchFamily="2" charset="0"/>
                    <a:sym typeface="Wingdings" panose="05000000000000000000" pitchFamily="2" charset="2"/>
                  </a:rPr>
                  <a:t> </a:t>
                </a:r>
                <a:r>
                  <a:rPr lang="en-US" sz="2200" b="0" i="0" u="none" strike="noStrike" dirty="0">
                    <a:effectLst/>
                    <a:latin typeface="Lora" pitchFamily="2" charset="0"/>
                  </a:rPr>
                  <a:t>probability</a:t>
                </a:r>
                <a:r>
                  <a:rPr lang="en-US" sz="2200" b="0" i="0" dirty="0">
                    <a:effectLst/>
                    <a:latin typeface="Lora" pitchFamily="2" charset="0"/>
                  </a:rPr>
                  <a:t> that a </a:t>
                </a:r>
                <a:r>
                  <a:rPr lang="en-US" sz="2200" b="0" i="0" u="none" strike="noStrike" dirty="0">
                    <a:effectLst/>
                    <a:latin typeface="Lora" pitchFamily="2" charset="0"/>
                  </a:rPr>
                  <a:t>measurement of a quantum system</a:t>
                </a:r>
                <a:r>
                  <a:rPr lang="en-US" sz="2200" b="0" i="0" dirty="0">
                    <a:effectLst/>
                    <a:latin typeface="Lora" pitchFamily="2" charset="0"/>
                  </a:rPr>
                  <a:t> will yield a given result</a:t>
                </a:r>
              </a:p>
              <a:p>
                <a:pPr marL="285750" indent="-285750">
                  <a:buFont typeface="Arial" panose="020B0604020202020204" pitchFamily="34" charset="0"/>
                  <a:buChar char="•"/>
                </a:pPr>
                <a:endParaRPr lang="en-US" sz="2200" dirty="0">
                  <a:latin typeface="Lora" pitchFamily="2" charset="0"/>
                </a:endParaRPr>
              </a:p>
              <a:p>
                <a:pPr marL="285750" indent="-285750">
                  <a:buFont typeface="Arial" panose="020B0604020202020204" pitchFamily="34" charset="0"/>
                  <a:buChar char="•"/>
                </a:pPr>
                <a:r>
                  <a:rPr lang="en-US" sz="2200" dirty="0">
                    <a:latin typeface="Lora" pitchFamily="2" charset="0"/>
                  </a:rPr>
                  <a:t>Suppose you have a state </a:t>
                </a:r>
                <a14:m>
                  <m:oMath xmlns:m="http://schemas.openxmlformats.org/officeDocument/2006/math">
                    <m:d>
                      <m:dPr>
                        <m:begChr m:val=""/>
                        <m:endChr m:val="⟩"/>
                        <m:ctrlPr>
                          <a:rPr lang="en-US" sz="2200" i="1" smtClean="0">
                            <a:latin typeface="Cambria Math" panose="02040503050406030204" pitchFamily="18" charset="0"/>
                          </a:rPr>
                        </m:ctrlPr>
                      </m:dPr>
                      <m:e>
                        <m:r>
                          <a:rPr lang="en-US" sz="2200" i="1">
                            <a:latin typeface="Cambria Math" panose="02040503050406030204" pitchFamily="18" charset="0"/>
                          </a:rPr>
                          <m:t>|</m:t>
                        </m:r>
                        <m:r>
                          <m:rPr>
                            <m:sty m:val="p"/>
                          </m:rPr>
                          <a:rPr lang="en-US" sz="2200" i="1">
                            <a:latin typeface="Cambria Math" panose="02040503050406030204" pitchFamily="18" charset="0"/>
                          </a:rPr>
                          <m:t>ψ</m:t>
                        </m:r>
                      </m:e>
                    </m:d>
                  </m:oMath>
                </a14:m>
                <a:endParaRPr lang="en-GB" sz="2200" dirty="0">
                  <a:latin typeface="Lora" pitchFamily="2" charset="0"/>
                </a:endParaRPr>
              </a:p>
              <a:p>
                <a:pPr marL="285750" indent="-285750">
                  <a:buFont typeface="Arial" panose="020B0604020202020204" pitchFamily="34" charset="0"/>
                  <a:buChar char="•"/>
                </a:pPr>
                <a:endParaRPr lang="en-GB" sz="2200" dirty="0">
                  <a:latin typeface="Lora" pitchFamily="2" charset="0"/>
                </a:endParaRPr>
              </a:p>
              <a:p>
                <a:pPr marL="285750" indent="-285750">
                  <a:buFont typeface="Arial" panose="020B0604020202020204" pitchFamily="34" charset="0"/>
                  <a:buChar char="•"/>
                </a:pPr>
                <a:r>
                  <a:rPr lang="en-US" sz="2200" dirty="0">
                    <a:latin typeface="Lora" pitchFamily="2" charset="0"/>
                  </a:rPr>
                  <a:t>A measurement is performed in the orthonormal basis </a:t>
                </a:r>
                <a14:m>
                  <m:oMath xmlns:m="http://schemas.openxmlformats.org/officeDocument/2006/math">
                    <m:r>
                      <a:rPr lang="en-US" sz="2200">
                        <a:latin typeface="Cambria Math" panose="02040503050406030204" pitchFamily="18" charset="0"/>
                      </a:rPr>
                      <m:t>(</m:t>
                    </m:r>
                    <m:d>
                      <m:dPr>
                        <m:begChr m:val=""/>
                        <m:endChr m:val="⟩"/>
                        <m:ctrlPr>
                          <a:rPr lang="en-US" sz="2200" i="1">
                            <a:latin typeface="Cambria Math" panose="02040503050406030204" pitchFamily="18" charset="0"/>
                          </a:rPr>
                        </m:ctrlPr>
                      </m:dPr>
                      <m:e>
                        <m:r>
                          <a:rPr lang="en-US" sz="2200">
                            <a:latin typeface="Cambria Math" panose="02040503050406030204" pitchFamily="18" charset="0"/>
                          </a:rPr>
                          <m:t>|</m:t>
                        </m:r>
                        <m:sSub>
                          <m:sSubPr>
                            <m:ctrlPr>
                              <a:rPr lang="en-US" sz="2200" i="1">
                                <a:latin typeface="Cambria Math" panose="02040503050406030204" pitchFamily="18" charset="0"/>
                              </a:rPr>
                            </m:ctrlPr>
                          </m:sSubPr>
                          <m:e>
                            <m:r>
                              <a:rPr lang="en-US" sz="2200" i="1">
                                <a:latin typeface="Cambria Math" panose="02040503050406030204" pitchFamily="18" charset="0"/>
                              </a:rPr>
                              <m:t>𝑥</m:t>
                            </m:r>
                          </m:e>
                          <m:sub>
                            <m:r>
                              <a:rPr lang="en-US" sz="2200" b="0" i="1" smtClean="0">
                                <a:latin typeface="Cambria Math" panose="02040503050406030204" pitchFamily="18" charset="0"/>
                              </a:rPr>
                              <m:t>1</m:t>
                            </m:r>
                          </m:sub>
                        </m:sSub>
                      </m:e>
                    </m:d>
                    <m:r>
                      <a:rPr lang="en-US" sz="2200">
                        <a:latin typeface="Cambria Math" panose="02040503050406030204" pitchFamily="18" charset="0"/>
                      </a:rPr>
                      <m:t>,</m:t>
                    </m:r>
                    <m:d>
                      <m:dPr>
                        <m:begChr m:val=""/>
                        <m:endChr m:val="⟩"/>
                        <m:ctrlPr>
                          <a:rPr lang="en-US" sz="2200" i="1">
                            <a:latin typeface="Cambria Math" panose="02040503050406030204" pitchFamily="18" charset="0"/>
                          </a:rPr>
                        </m:ctrlPr>
                      </m:dPr>
                      <m:e>
                        <m:r>
                          <a:rPr lang="en-US" sz="2200">
                            <a:latin typeface="Cambria Math" panose="02040503050406030204" pitchFamily="18" charset="0"/>
                          </a:rPr>
                          <m:t>|</m:t>
                        </m:r>
                        <m:sSub>
                          <m:sSubPr>
                            <m:ctrlPr>
                              <a:rPr lang="en-US" sz="2200" i="1">
                                <a:latin typeface="Cambria Math" panose="02040503050406030204" pitchFamily="18" charset="0"/>
                              </a:rPr>
                            </m:ctrlPr>
                          </m:sSubPr>
                          <m:e>
                            <m:r>
                              <a:rPr lang="en-US" sz="2200" i="1">
                                <a:latin typeface="Cambria Math" panose="02040503050406030204" pitchFamily="18" charset="0"/>
                              </a:rPr>
                              <m:t>𝑥</m:t>
                            </m:r>
                          </m:e>
                          <m:sub>
                            <m:r>
                              <a:rPr lang="en-US" sz="2200" b="0" i="1" smtClean="0">
                                <a:latin typeface="Cambria Math" panose="02040503050406030204" pitchFamily="18" charset="0"/>
                              </a:rPr>
                              <m:t>2</m:t>
                            </m:r>
                          </m:sub>
                        </m:sSub>
                      </m:e>
                    </m:d>
                  </m:oMath>
                </a14:m>
                <a:r>
                  <a:rPr lang="en-GB" sz="2200" dirty="0">
                    <a:latin typeface="Lora" pitchFamily="2" charset="0"/>
                  </a:rPr>
                  <a:t>)</a:t>
                </a:r>
              </a:p>
              <a:p>
                <a:pPr marL="285750" indent="-285750">
                  <a:buFont typeface="Arial" panose="020B0604020202020204" pitchFamily="34" charset="0"/>
                  <a:buChar char="•"/>
                </a:pPr>
                <a:endParaRPr lang="en-GB" sz="2200" dirty="0">
                  <a:latin typeface="Lora" pitchFamily="2" charset="0"/>
                </a:endParaRPr>
              </a:p>
              <a:p>
                <a:pPr marL="285750" indent="-285750">
                  <a:buFont typeface="Arial" panose="020B0604020202020204" pitchFamily="34" charset="0"/>
                  <a:buChar char="•"/>
                </a:pPr>
                <a14:m>
                  <m:oMath xmlns:m="http://schemas.openxmlformats.org/officeDocument/2006/math">
                    <m:r>
                      <a:rPr lang="en-US" sz="2200" b="0" i="1" smtClean="0">
                        <a:latin typeface="Cambria Math" panose="02040503050406030204" pitchFamily="18" charset="0"/>
                      </a:rPr>
                      <m:t>𝑃</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1</m:t>
                            </m:r>
                          </m:sub>
                        </m:sSub>
                      </m:e>
                    </m:d>
                    <m:r>
                      <a:rPr lang="en-US" sz="2200" b="0" i="1" smtClean="0">
                        <a:latin typeface="Cambria Math" panose="02040503050406030204" pitchFamily="18" charset="0"/>
                      </a:rPr>
                      <m:t>= </m:t>
                    </m:r>
                    <m:sSup>
                      <m:sSupPr>
                        <m:ctrlPr>
                          <a:rPr lang="en-US" sz="2200" b="0" i="1" smtClean="0">
                            <a:latin typeface="Cambria Math" panose="02040503050406030204" pitchFamily="18" charset="0"/>
                          </a:rPr>
                        </m:ctrlPr>
                      </m:sSupPr>
                      <m:e>
                        <m:d>
                          <m:dPr>
                            <m:begChr m:val="|"/>
                            <m:endChr m:val="|"/>
                            <m:ctrlPr>
                              <a:rPr lang="en-US" sz="2200" b="0" i="1" smtClean="0">
                                <a:latin typeface="Cambria Math" panose="02040503050406030204" pitchFamily="18" charset="0"/>
                              </a:rPr>
                            </m:ctrlPr>
                          </m:dPr>
                          <m:e>
                            <m:d>
                              <m:dPr>
                                <m:begChr m:val="⟨"/>
                                <m:endChr m:val="⟩"/>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1</m:t>
                                    </m:r>
                                  </m:sub>
                                </m:sSub>
                              </m:e>
                              <m:e>
                                <m:r>
                                  <m:rPr>
                                    <m:sty m:val="p"/>
                                  </m:rPr>
                                  <a:rPr lang="el-GR" sz="2200" b="0" i="1" smtClean="0">
                                    <a:latin typeface="Cambria Math" panose="02040503050406030204" pitchFamily="18" charset="0"/>
                                  </a:rPr>
                                  <m:t>ψ</m:t>
                                </m:r>
                              </m:e>
                            </m:d>
                          </m:e>
                        </m:d>
                      </m:e>
                      <m:sup>
                        <m:r>
                          <a:rPr lang="en-US" sz="2200" b="0" i="1" smtClean="0">
                            <a:latin typeface="Cambria Math" panose="02040503050406030204" pitchFamily="18" charset="0"/>
                          </a:rPr>
                          <m:t>2</m:t>
                        </m:r>
                      </m:sup>
                    </m:sSup>
                    <m:r>
                      <a:rPr lang="en-US" sz="2200" b="0" i="1" smtClean="0">
                        <a:latin typeface="Cambria Math" panose="02040503050406030204" pitchFamily="18" charset="0"/>
                      </a:rPr>
                      <m:t>,   </m:t>
                    </m:r>
                    <m:r>
                      <a:rPr lang="en-US" sz="2200" b="0" i="1" smtClean="0">
                        <a:latin typeface="Cambria Math" panose="02040503050406030204" pitchFamily="18" charset="0"/>
                      </a:rPr>
                      <m:t>𝑃</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2</m:t>
                            </m:r>
                          </m:sub>
                        </m:sSub>
                      </m:e>
                    </m:d>
                    <m:r>
                      <a:rPr lang="en-US" sz="2200" b="0" i="1" smtClean="0">
                        <a:latin typeface="Cambria Math" panose="02040503050406030204" pitchFamily="18" charset="0"/>
                      </a:rPr>
                      <m:t>=</m:t>
                    </m:r>
                    <m:sSup>
                      <m:sSupPr>
                        <m:ctrlPr>
                          <a:rPr lang="en-US" sz="2200" i="1">
                            <a:latin typeface="Cambria Math" panose="02040503050406030204" pitchFamily="18" charset="0"/>
                          </a:rPr>
                        </m:ctrlPr>
                      </m:sSupPr>
                      <m:e>
                        <m:d>
                          <m:dPr>
                            <m:begChr m:val="|"/>
                            <m:endChr m:val="|"/>
                            <m:ctrlPr>
                              <a:rPr lang="en-US" sz="2200" i="1">
                                <a:latin typeface="Cambria Math" panose="02040503050406030204" pitchFamily="18" charset="0"/>
                              </a:rPr>
                            </m:ctrlPr>
                          </m:dPr>
                          <m:e>
                            <m:d>
                              <m:dPr>
                                <m:begChr m:val="⟨"/>
                                <m:endChr m:val="⟩"/>
                                <m:ctrlPr>
                                  <a:rPr lang="en-US" sz="2200" i="1">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2</m:t>
                                    </m:r>
                                  </m:sub>
                                </m:sSub>
                              </m:e>
                              <m:e>
                                <m:r>
                                  <m:rPr>
                                    <m:sty m:val="p"/>
                                  </m:rPr>
                                  <a:rPr lang="el-GR" sz="2200" i="1">
                                    <a:latin typeface="Cambria Math" panose="02040503050406030204" pitchFamily="18" charset="0"/>
                                  </a:rPr>
                                  <m:t>ψ</m:t>
                                </m:r>
                              </m:e>
                            </m:d>
                          </m:e>
                        </m:d>
                      </m:e>
                      <m:sup>
                        <m:r>
                          <a:rPr lang="en-US" sz="2200" i="1">
                            <a:latin typeface="Cambria Math" panose="02040503050406030204" pitchFamily="18" charset="0"/>
                          </a:rPr>
                          <m:t>2</m:t>
                        </m:r>
                      </m:sup>
                    </m:sSup>
                  </m:oMath>
                </a14:m>
                <a:endParaRPr lang="en-GB" sz="2200" dirty="0">
                  <a:latin typeface="Lora" pitchFamily="2" charset="0"/>
                </a:endParaRPr>
              </a:p>
              <a:p>
                <a:pPr marL="285750" indent="-285750">
                  <a:buFont typeface="Arial" panose="020B0604020202020204" pitchFamily="34" charset="0"/>
                  <a:buChar char="•"/>
                </a:pPr>
                <a:endParaRPr lang="en-GB" sz="2200" dirty="0">
                  <a:latin typeface="Lora" pitchFamily="2" charset="0"/>
                </a:endParaRPr>
              </a:p>
              <a:p>
                <a:pPr marL="285750" indent="-285750">
                  <a:buFont typeface="Arial" panose="020B0604020202020204" pitchFamily="34" charset="0"/>
                  <a:buChar char="•"/>
                </a:pPr>
                <a14:m>
                  <m:oMath xmlns:m="http://schemas.openxmlformats.org/officeDocument/2006/math">
                    <m:nary>
                      <m:naryPr>
                        <m:chr m:val="∑"/>
                        <m:supHide m:val="on"/>
                        <m:ctrlPr>
                          <a:rPr lang="en-GB" sz="2200" i="1" smtClean="0">
                            <a:latin typeface="Cambria Math" panose="02040503050406030204" pitchFamily="18" charset="0"/>
                          </a:rPr>
                        </m:ctrlPr>
                      </m:naryPr>
                      <m:sub>
                        <m:r>
                          <m:rPr>
                            <m:brk m:alnAt="7"/>
                          </m:rPr>
                          <a:rPr lang="en-US" sz="2200" b="0" i="1" smtClean="0">
                            <a:latin typeface="Cambria Math" panose="02040503050406030204" pitchFamily="18" charset="0"/>
                          </a:rPr>
                          <m:t>𝑖</m:t>
                        </m:r>
                      </m:sub>
                      <m:sup/>
                      <m:e>
                        <m:r>
                          <a:rPr lang="en-US" sz="2200" b="0" i="1" smtClean="0">
                            <a:latin typeface="Cambria Math" panose="02040503050406030204" pitchFamily="18" charset="0"/>
                          </a:rPr>
                          <m:t>𝑃</m:t>
                        </m:r>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𝑥</m:t>
                            </m:r>
                          </m:e>
                          <m:sub>
                            <m:r>
                              <a:rPr lang="en-US" sz="2200" b="0" i="1" smtClean="0">
                                <a:latin typeface="Cambria Math" panose="02040503050406030204" pitchFamily="18" charset="0"/>
                              </a:rPr>
                              <m:t>𝑖</m:t>
                            </m:r>
                          </m:sub>
                        </m:sSub>
                        <m:r>
                          <a:rPr lang="en-US" sz="2200" b="0" i="1" smtClean="0">
                            <a:latin typeface="Cambria Math" panose="02040503050406030204" pitchFamily="18" charset="0"/>
                          </a:rPr>
                          <m:t>)</m:t>
                        </m:r>
                      </m:e>
                    </m:nary>
                    <m:r>
                      <a:rPr lang="en-US" sz="2200" b="0" i="1" smtClean="0">
                        <a:latin typeface="Cambria Math" panose="02040503050406030204" pitchFamily="18" charset="0"/>
                      </a:rPr>
                      <m:t>=1</m:t>
                    </m:r>
                  </m:oMath>
                </a14:m>
                <a:r>
                  <a:rPr lang="en-GB" sz="2200" dirty="0">
                    <a:latin typeface="Lora" pitchFamily="2" charset="0"/>
                  </a:rPr>
                  <a:t> </a:t>
                </a:r>
              </a:p>
              <a:p>
                <a:pPr marL="285750" indent="-285750">
                  <a:buFont typeface="Arial" panose="020B0604020202020204" pitchFamily="34" charset="0"/>
                  <a:buChar char="•"/>
                </a:pPr>
                <a:endParaRPr lang="en-GB" sz="2200" dirty="0">
                  <a:latin typeface="Lora" pitchFamily="2" charset="0"/>
                </a:endParaRPr>
              </a:p>
            </p:txBody>
          </p:sp>
        </mc:Choice>
        <mc:Fallback xmlns="">
          <p:sp>
            <p:nvSpPr>
              <p:cNvPr id="6" name="TextBox 5">
                <a:extLst>
                  <a:ext uri="{FF2B5EF4-FFF2-40B4-BE49-F238E27FC236}">
                    <a16:creationId xmlns:a16="http://schemas.microsoft.com/office/drawing/2014/main" id="{85F1163C-F02B-4394-7B66-7ADC4E2A9613}"/>
                  </a:ext>
                </a:extLst>
              </p:cNvPr>
              <p:cNvSpPr txBox="1">
                <a:spLocks noRot="1" noChangeAspect="1" noMove="1" noResize="1" noEditPoints="1" noAdjustHandles="1" noChangeArrowheads="1" noChangeShapeType="1" noTextEdit="1"/>
              </p:cNvSpPr>
              <p:nvPr/>
            </p:nvSpPr>
            <p:spPr>
              <a:xfrm>
                <a:off x="1117398" y="1450212"/>
                <a:ext cx="8282911" cy="4155240"/>
              </a:xfrm>
              <a:prstGeom prst="rect">
                <a:avLst/>
              </a:prstGeom>
              <a:blipFill>
                <a:blip r:embed="rId2"/>
                <a:stretch>
                  <a:fillRect l="-1619" t="-1026" r="-883" b="-10704"/>
                </a:stretch>
              </a:blipFill>
            </p:spPr>
            <p:txBody>
              <a:bodyPr/>
              <a:lstStyle/>
              <a:p>
                <a:r>
                  <a:rPr lang="en-GB">
                    <a:noFill/>
                  </a:rPr>
                  <a:t> </a:t>
                </a:r>
              </a:p>
            </p:txBody>
          </p:sp>
        </mc:Fallback>
      </mc:AlternateContent>
      <p:sp>
        <p:nvSpPr>
          <p:cNvPr id="7" name="Title 6">
            <a:extLst>
              <a:ext uri="{FF2B5EF4-FFF2-40B4-BE49-F238E27FC236}">
                <a16:creationId xmlns:a16="http://schemas.microsoft.com/office/drawing/2014/main" id="{CC3C2CBA-23B3-ED5B-1A25-6D4008E4A275}"/>
              </a:ext>
            </a:extLst>
          </p:cNvPr>
          <p:cNvSpPr>
            <a:spLocks noGrp="1"/>
          </p:cNvSpPr>
          <p:nvPr>
            <p:ph type="title"/>
          </p:nvPr>
        </p:nvSpPr>
        <p:spPr/>
        <p:txBody>
          <a:bodyPr>
            <a:normAutofit/>
          </a:bodyPr>
          <a:lstStyle/>
          <a:p>
            <a:pPr rtl="0" eaLnBrk="1" latinLnBrk="0" hangingPunct="1"/>
            <a:r>
              <a:rPr lang="en-US" sz="4000" kern="1200" dirty="0">
                <a:solidFill>
                  <a:srgbClr val="2F5597"/>
                </a:solidFill>
                <a:effectLst/>
                <a:latin typeface="Lora" pitchFamily="2" charset="0"/>
                <a:ea typeface="+mn-ea"/>
                <a:cs typeface="+mn-cs"/>
              </a:rPr>
              <a:t>Born rule</a:t>
            </a:r>
            <a:endParaRPr lang="en-GB" sz="4000" dirty="0">
              <a:effectLst/>
            </a:endParaRPr>
          </a:p>
        </p:txBody>
      </p:sp>
    </p:spTree>
    <p:extLst>
      <p:ext uri="{BB962C8B-B14F-4D97-AF65-F5344CB8AC3E}">
        <p14:creationId xmlns:p14="http://schemas.microsoft.com/office/powerpoint/2010/main" val="2710126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629A12-F2D1-51BF-4E5F-0CA337A84E16}"/>
              </a:ext>
            </a:extLst>
          </p:cNvPr>
          <p:cNvSpPr>
            <a:spLocks noGrp="1"/>
          </p:cNvSpPr>
          <p:nvPr>
            <p:ph type="dt" sz="half" idx="10"/>
          </p:nvPr>
        </p:nvSpPr>
        <p:spPr/>
        <p:txBody>
          <a:bodyPr/>
          <a:lstStyle/>
          <a:p>
            <a:r>
              <a:rPr lang="en-US"/>
              <a:t>1 July 2025</a:t>
            </a:r>
            <a:endParaRPr lang="en-GB" dirty="0"/>
          </a:p>
        </p:txBody>
      </p:sp>
      <p:sp>
        <p:nvSpPr>
          <p:cNvPr id="3" name="Footer Placeholder 2">
            <a:extLst>
              <a:ext uri="{FF2B5EF4-FFF2-40B4-BE49-F238E27FC236}">
                <a16:creationId xmlns:a16="http://schemas.microsoft.com/office/drawing/2014/main" id="{40119113-8008-5E3C-86AE-5290F3C150C8}"/>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66CA2B31-138F-A2D7-A5C8-D4A2E534A0D0}"/>
              </a:ext>
            </a:extLst>
          </p:cNvPr>
          <p:cNvSpPr>
            <a:spLocks noGrp="1"/>
          </p:cNvSpPr>
          <p:nvPr>
            <p:ph type="sldNum" sz="quarter" idx="12"/>
          </p:nvPr>
        </p:nvSpPr>
        <p:spPr/>
        <p:txBody>
          <a:bodyPr/>
          <a:lstStyle/>
          <a:p>
            <a:fld id="{97D63191-F394-46E6-9F57-66EF97066736}" type="slidenum">
              <a:rPr lang="en-GB" smtClean="0"/>
              <a:t>21</a:t>
            </a:fld>
            <a:endParaRPr lang="en-GB"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5F1163C-F02B-4394-7B66-7ADC4E2A9613}"/>
                  </a:ext>
                </a:extLst>
              </p:cNvPr>
              <p:cNvSpPr txBox="1"/>
              <p:nvPr/>
            </p:nvSpPr>
            <p:spPr>
              <a:xfrm>
                <a:off x="452379" y="979159"/>
                <a:ext cx="11511021" cy="4977645"/>
              </a:xfrm>
              <a:prstGeom prst="rect">
                <a:avLst/>
              </a:prstGeom>
              <a:noFill/>
            </p:spPr>
            <p:txBody>
              <a:bodyPr wrap="square" rtlCol="0">
                <a:spAutoFit/>
              </a:bodyPr>
              <a:lstStyle/>
              <a:p>
                <a:pPr marL="342900" indent="-342900">
                  <a:buFont typeface="Arial" panose="020B0604020202020204" pitchFamily="34" charset="0"/>
                  <a:buChar char="•"/>
                </a:pPr>
                <a:endParaRPr lang="en-US" sz="2000" b="0" i="1" dirty="0">
                  <a:latin typeface="Cambria Math" panose="02040503050406030204" pitchFamily="18" charset="0"/>
                </a:endParaRPr>
              </a:p>
              <a:p>
                <a:pPr marL="342900" indent="-34290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1</m:t>
                            </m:r>
                          </m:sub>
                        </m:sSub>
                      </m:e>
                    </m:d>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d>
                              <m:dPr>
                                <m:begChr m:val="⟨"/>
                                <m:endChr m:val="⟩"/>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1</m:t>
                                    </m:r>
                                  </m:sub>
                                </m:sSub>
                              </m:e>
                              <m:e>
                                <m:r>
                                  <m:rPr>
                                    <m:sty m:val="p"/>
                                  </m:rPr>
                                  <a:rPr lang="el-GR" sz="2000" b="0" i="1" smtClean="0">
                                    <a:latin typeface="Cambria Math" panose="02040503050406030204" pitchFamily="18" charset="0"/>
                                  </a:rPr>
                                  <m:t>ψ</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   </m:t>
                    </m:r>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2</m:t>
                            </m:r>
                          </m:sub>
                        </m:sSub>
                      </m:e>
                    </m:d>
                    <m:r>
                      <a:rPr lang="en-US" sz="2000" b="0" i="1" smtClean="0">
                        <a:latin typeface="Cambria Math" panose="02040503050406030204" pitchFamily="18" charset="0"/>
                      </a:rPr>
                      <m:t>=</m:t>
                    </m:r>
                    <m:sSup>
                      <m:sSupPr>
                        <m:ctrlPr>
                          <a:rPr lang="en-US" sz="2000" i="1">
                            <a:latin typeface="Cambria Math" panose="02040503050406030204" pitchFamily="18" charset="0"/>
                          </a:rPr>
                        </m:ctrlPr>
                      </m:sSupPr>
                      <m:e>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2</m:t>
                                    </m:r>
                                  </m:sub>
                                </m:sSub>
                              </m:e>
                              <m:e>
                                <m:r>
                                  <m:rPr>
                                    <m:sty m:val="p"/>
                                  </m:rPr>
                                  <a:rPr lang="el-GR" sz="2000" i="1">
                                    <a:latin typeface="Cambria Math" panose="02040503050406030204" pitchFamily="18" charset="0"/>
                                  </a:rPr>
                                  <m:t>ψ</m:t>
                                </m:r>
                              </m:e>
                            </m:d>
                          </m:e>
                        </m:d>
                      </m:e>
                      <m:sup>
                        <m:r>
                          <a:rPr lang="en-US" sz="2000" i="1">
                            <a:latin typeface="Cambria Math" panose="02040503050406030204" pitchFamily="18" charset="0"/>
                          </a:rPr>
                          <m:t>2</m:t>
                        </m:r>
                      </m:sup>
                    </m:sSup>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nary>
                      <m:naryPr>
                        <m:chr m:val="∑"/>
                        <m:supHide m:val="on"/>
                        <m:ctrlPr>
                          <a:rPr lang="en-GB" sz="2000" i="1" smtClean="0">
                            <a:latin typeface="Cambria Math" panose="02040503050406030204" pitchFamily="18" charset="0"/>
                          </a:rPr>
                        </m:ctrlPr>
                      </m:naryPr>
                      <m:sub>
                        <m:r>
                          <m:rPr>
                            <m:brk m:alnAt="7"/>
                          </m:rPr>
                          <a:rPr lang="en-US" sz="2000" b="0" i="1" smtClean="0">
                            <a:latin typeface="Cambria Math" panose="02040503050406030204" pitchFamily="18" charset="0"/>
                          </a:rPr>
                          <m:t>𝑖</m:t>
                        </m:r>
                      </m:sub>
                      <m:sup/>
                      <m:e>
                        <m:r>
                          <a:rPr lang="en-US" sz="2000" b="0" i="1" smtClean="0">
                            <a:latin typeface="Cambria Math" panose="02040503050406030204" pitchFamily="18" charset="0"/>
                          </a:rPr>
                          <m:t>𝑃</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𝑖</m:t>
                            </m:r>
                          </m:sub>
                        </m:sSub>
                        <m:r>
                          <a:rPr lang="en-US" sz="2000" b="0" i="1" smtClean="0">
                            <a:latin typeface="Cambria Math" panose="02040503050406030204" pitchFamily="18" charset="0"/>
                          </a:rPr>
                          <m:t>)</m:t>
                        </m:r>
                      </m:e>
                    </m:nary>
                    <m:r>
                      <a:rPr lang="en-US" sz="2000" b="0" i="1" smtClean="0">
                        <a:latin typeface="Cambria Math" panose="02040503050406030204" pitchFamily="18" charset="0"/>
                      </a:rPr>
                      <m:t>=1</m:t>
                    </m:r>
                  </m:oMath>
                </a14:m>
                <a:r>
                  <a:rPr lang="en-GB" sz="2000" dirty="0">
                    <a:latin typeface="Lora" pitchFamily="2" charset="0"/>
                  </a:rPr>
                  <a:t> </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GB" sz="2000" u="sng" dirty="0">
                    <a:latin typeface="Lora" pitchFamily="2" charset="0"/>
                  </a:rPr>
                  <a:t>Example 1:</a:t>
                </a:r>
                <a:r>
                  <a:rPr lang="en-GB" sz="2000" dirty="0">
                    <a:latin typeface="Lora" pitchFamily="2" charset="0"/>
                  </a:rPr>
                  <a:t> </a:t>
                </a:r>
                <a:r>
                  <a:rPr lang="en-US" sz="2000" dirty="0">
                    <a:latin typeface="Lora" pitchFamily="2" charset="0"/>
                  </a:rPr>
                  <a:t>state </a:t>
                </a:r>
                <a14:m>
                  <m:oMath xmlns:m="http://schemas.openxmlformats.org/officeDocument/2006/math">
                    <m:d>
                      <m:dPr>
                        <m:begChr m:val=""/>
                        <m:endChr m:val="⟩"/>
                        <m:ctrlPr>
                          <a:rPr lang="en-US" sz="2000" i="1" smtClean="0">
                            <a:latin typeface="Cambria Math" panose="02040503050406030204" pitchFamily="18" charset="0"/>
                          </a:rPr>
                        </m:ctrlPr>
                      </m:dPr>
                      <m:e>
                        <m:r>
                          <a:rPr lang="en-US" sz="2000" i="1">
                            <a:latin typeface="Cambria Math" panose="02040503050406030204" pitchFamily="18" charset="0"/>
                          </a:rPr>
                          <m:t>|</m:t>
                        </m:r>
                        <m:r>
                          <m:rPr>
                            <m:sty m:val="p"/>
                          </m:rPr>
                          <a:rPr lang="en-US" sz="2000" i="1">
                            <a:latin typeface="Cambria Math" panose="02040503050406030204" pitchFamily="18" charset="0"/>
                          </a:rPr>
                          <m:t>ψ</m:t>
                        </m:r>
                      </m:e>
                    </m:d>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3</m:t>
                            </m:r>
                          </m:e>
                        </m:rad>
                      </m:den>
                    </m:f>
                    <m:r>
                      <a:rPr lang="en-US" sz="2000" b="0" i="1" smtClean="0">
                        <a:latin typeface="Cambria Math" panose="02040503050406030204" pitchFamily="18" charset="0"/>
                      </a:rPr>
                      <m:t> </m:t>
                    </m:r>
                    <m:d>
                      <m:dPr>
                        <m:ctrlPr>
                          <a:rPr lang="en-US" sz="2000" b="0" i="1" smtClean="0">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e>
                        </m:rad>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e>
                    </m:d>
                  </m:oMath>
                </a14:m>
                <a:r>
                  <a:rPr lang="en-GB" sz="2000" dirty="0">
                    <a:latin typeface="Lora" pitchFamily="2" charset="0"/>
                  </a:rPr>
                  <a:t> is measured in the orthonormal basis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oMath>
                </a14:m>
                <a:r>
                  <a:rPr lang="en-GB" sz="2000" dirty="0">
                    <a:latin typeface="Lora" pitchFamily="2" charset="0"/>
                  </a:rPr>
                  <a:t>) [z-basis]</a:t>
                </a:r>
              </a:p>
              <a:p>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d>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e>
                                <m:r>
                                  <m:rPr>
                                    <m:sty m:val="p"/>
                                  </m:rPr>
                                  <a:rPr lang="el-GR" sz="2000" b="0" i="1" smtClean="0">
                                    <a:latin typeface="Cambria Math" panose="02040503050406030204" pitchFamily="18" charset="0"/>
                                  </a:rPr>
                                  <m:t>ψ</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oMath>
                </a14:m>
                <a:r>
                  <a:rPr lang="en-US" sz="2000" dirty="0"/>
                  <a:t> </a:t>
                </a:r>
                <a14:m>
                  <m:oMath xmlns:m="http://schemas.openxmlformats.org/officeDocument/2006/math">
                    <m:sSup>
                      <m:sSupPr>
                        <m:ctrlPr>
                          <a:rPr lang="en-US" sz="2000" i="1">
                            <a:latin typeface="Cambria Math" panose="02040503050406030204" pitchFamily="18" charset="0"/>
                          </a:rPr>
                        </m:ctrlPr>
                      </m:sSupPr>
                      <m:e>
                        <m:d>
                          <m:dPr>
                            <m:begChr m:val="|"/>
                            <m:endChr m:val="|"/>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e>
                                <m:f>
                                  <m:fPr>
                                    <m:ctrlPr>
                                      <a:rPr lang="en-US" sz="2000" i="1">
                                        <a:latin typeface="Cambria Math" panose="02040503050406030204" pitchFamily="18" charset="0"/>
                                      </a:rPr>
                                    </m:ctrlPr>
                                  </m:fPr>
                                  <m:num>
                                    <m:r>
                                      <a:rPr lang="en-US" sz="2000" i="1">
                                        <a:latin typeface="Cambria Math" panose="02040503050406030204" pitchFamily="18" charset="0"/>
                                      </a:rPr>
                                      <m:t>1</m:t>
                                    </m:r>
                                  </m:num>
                                  <m:den>
                                    <m:rad>
                                      <m:radPr>
                                        <m:degHide m:val="on"/>
                                        <m:ctrlPr>
                                          <a:rPr lang="en-US" sz="2000" i="1">
                                            <a:latin typeface="Cambria Math" panose="02040503050406030204" pitchFamily="18" charset="0"/>
                                          </a:rPr>
                                        </m:ctrlPr>
                                      </m:radPr>
                                      <m:deg/>
                                      <m:e>
                                        <m:r>
                                          <a:rPr lang="en-US" sz="2000" i="1">
                                            <a:latin typeface="Cambria Math" panose="02040503050406030204" pitchFamily="18" charset="0"/>
                                          </a:rPr>
                                          <m:t>3</m:t>
                                        </m:r>
                                      </m:e>
                                    </m:rad>
                                  </m:den>
                                </m:f>
                                <m:r>
                                  <a:rPr lang="en-US" sz="2000" i="1">
                                    <a:latin typeface="Cambria Math" panose="02040503050406030204" pitchFamily="18" charset="0"/>
                                  </a:rPr>
                                  <m:t> </m:t>
                                </m:r>
                                <m:d>
                                  <m:dPr>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i="1">
                                        <a:latin typeface="Cambria Math" panose="02040503050406030204" pitchFamily="18" charset="0"/>
                                      </a:rPr>
                                      <m:t>+</m:t>
                                    </m:r>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e>
                                    </m:rad>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e>
                                </m:d>
                              </m:e>
                            </m:d>
                          </m:e>
                        </m:d>
                      </m:e>
                      <m:sup>
                        <m:r>
                          <a:rPr lang="en-US" sz="2000" i="1">
                            <a:latin typeface="Cambria Math" panose="02040503050406030204" pitchFamily="18" charset="0"/>
                          </a:rPr>
                          <m:t>2</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3</m:t>
                                    </m:r>
                                  </m:e>
                                </m:rad>
                              </m:den>
                            </m:f>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0</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√2</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3</m:t>
                                    </m:r>
                                  </m:e>
                                </m:rad>
                              </m:den>
                            </m:f>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1</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3</m:t>
                        </m:r>
                      </m:den>
                    </m:f>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GB" sz="2000" dirty="0">
                    <a:latin typeface="Lora" pitchFamily="2" charset="0"/>
                  </a:rPr>
                  <a:t>Try to prove that </a:t>
                </a: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2</m:t>
                        </m:r>
                      </m:num>
                      <m:den>
                        <m:r>
                          <a:rPr lang="en-US" sz="2000" b="0" i="1" smtClean="0">
                            <a:latin typeface="Cambria Math" panose="02040503050406030204" pitchFamily="18" charset="0"/>
                          </a:rPr>
                          <m:t>3</m:t>
                        </m:r>
                      </m:den>
                    </m:f>
                  </m:oMath>
                </a14:m>
                <a:r>
                  <a:rPr lang="en-GB" sz="2000" dirty="0">
                    <a:latin typeface="Lora" pitchFamily="2" charset="0"/>
                  </a:rPr>
                  <a:t>  [</a:t>
                </a:r>
                <a14:m>
                  <m:oMath xmlns:m="http://schemas.openxmlformats.org/officeDocument/2006/math">
                    <m:r>
                      <a:rPr lang="en-US" sz="2000" b="0" i="1" dirty="0" smtClean="0">
                        <a:latin typeface="Cambria Math" panose="02040503050406030204" pitchFamily="18" charset="0"/>
                      </a:rPr>
                      <m:t>𝑃</m:t>
                    </m:r>
                    <m:d>
                      <m:dPr>
                        <m:ctrlPr>
                          <a:rPr lang="en-US" sz="2000" b="0" i="1" dirty="0" smtClean="0">
                            <a:latin typeface="Cambria Math" panose="02040503050406030204" pitchFamily="18" charset="0"/>
                          </a:rPr>
                        </m:ctrlPr>
                      </m:dPr>
                      <m:e>
                        <m:r>
                          <a:rPr lang="en-US" sz="2000" b="0" i="1" dirty="0" smtClean="0">
                            <a:latin typeface="Cambria Math" panose="02040503050406030204" pitchFamily="18" charset="0"/>
                          </a:rPr>
                          <m:t>0</m:t>
                        </m:r>
                      </m:e>
                    </m:d>
                    <m:r>
                      <a:rPr lang="en-US" sz="2000" b="0" i="1" dirty="0" smtClean="0">
                        <a:latin typeface="Cambria Math" panose="02040503050406030204" pitchFamily="18" charset="0"/>
                      </a:rPr>
                      <m:t>+</m:t>
                    </m:r>
                    <m:r>
                      <a:rPr lang="en-US" sz="2000" b="0" i="1" dirty="0" smtClean="0">
                        <a:latin typeface="Cambria Math" panose="02040503050406030204" pitchFamily="18" charset="0"/>
                      </a:rPr>
                      <m:t>𝑃</m:t>
                    </m:r>
                    <m:d>
                      <m:dPr>
                        <m:ctrlPr>
                          <a:rPr lang="en-US" sz="2000" b="0" i="1" dirty="0" smtClean="0">
                            <a:latin typeface="Cambria Math" panose="02040503050406030204" pitchFamily="18" charset="0"/>
                          </a:rPr>
                        </m:ctrlPr>
                      </m:dPr>
                      <m:e>
                        <m:r>
                          <a:rPr lang="en-US" sz="2000" b="0" i="1" dirty="0" smtClean="0">
                            <a:latin typeface="Cambria Math" panose="02040503050406030204" pitchFamily="18" charset="0"/>
                          </a:rPr>
                          <m:t>1</m:t>
                        </m:r>
                      </m:e>
                    </m:d>
                    <m:r>
                      <a:rPr lang="en-US" sz="2000" b="0" i="1" dirty="0" smtClean="0">
                        <a:latin typeface="Cambria Math" panose="02040503050406030204" pitchFamily="18" charset="0"/>
                      </a:rPr>
                      <m:t>=1</m:t>
                    </m:r>
                  </m:oMath>
                </a14:m>
                <a:r>
                  <a:rPr lang="en-GB" sz="2000" dirty="0">
                    <a:latin typeface="Lora" pitchFamily="2" charset="0"/>
                  </a:rPr>
                  <a:t>]  </a:t>
                </a:r>
              </a:p>
            </p:txBody>
          </p:sp>
        </mc:Choice>
        <mc:Fallback xmlns="">
          <p:sp>
            <p:nvSpPr>
              <p:cNvPr id="6" name="TextBox 5">
                <a:extLst>
                  <a:ext uri="{FF2B5EF4-FFF2-40B4-BE49-F238E27FC236}">
                    <a16:creationId xmlns:a16="http://schemas.microsoft.com/office/drawing/2014/main" id="{85F1163C-F02B-4394-7B66-7ADC4E2A9613}"/>
                  </a:ext>
                </a:extLst>
              </p:cNvPr>
              <p:cNvSpPr txBox="1">
                <a:spLocks noRot="1" noChangeAspect="1" noMove="1" noResize="1" noEditPoints="1" noAdjustHandles="1" noChangeArrowheads="1" noChangeShapeType="1" noTextEdit="1"/>
              </p:cNvSpPr>
              <p:nvPr/>
            </p:nvSpPr>
            <p:spPr>
              <a:xfrm>
                <a:off x="452379" y="979159"/>
                <a:ext cx="11511021" cy="4977645"/>
              </a:xfrm>
              <a:prstGeom prst="rect">
                <a:avLst/>
              </a:prstGeom>
              <a:blipFill>
                <a:blip r:embed="rId2"/>
                <a:stretch>
                  <a:fillRect l="-741"/>
                </a:stretch>
              </a:blipFill>
            </p:spPr>
            <p:txBody>
              <a:bodyPr/>
              <a:lstStyle/>
              <a:p>
                <a:r>
                  <a:rPr lang="en-GB">
                    <a:noFill/>
                  </a:rPr>
                  <a:t> </a:t>
                </a:r>
              </a:p>
            </p:txBody>
          </p:sp>
        </mc:Fallback>
      </mc:AlternateContent>
      <p:cxnSp>
        <p:nvCxnSpPr>
          <p:cNvPr id="8" name="Straight Arrow Connector 7">
            <a:extLst>
              <a:ext uri="{FF2B5EF4-FFF2-40B4-BE49-F238E27FC236}">
                <a16:creationId xmlns:a16="http://schemas.microsoft.com/office/drawing/2014/main" id="{8DB3062A-77CB-57C8-F0CE-07EB890862F5}"/>
              </a:ext>
            </a:extLst>
          </p:cNvPr>
          <p:cNvCxnSpPr/>
          <p:nvPr/>
        </p:nvCxnSpPr>
        <p:spPr>
          <a:xfrm flipV="1">
            <a:off x="7163403" y="4497598"/>
            <a:ext cx="748748" cy="675700"/>
          </a:xfrm>
          <a:prstGeom prst="straightConnector1">
            <a:avLst/>
          </a:prstGeom>
          <a:ln w="127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26FFC607-43A2-1879-DCA5-4AD9077D32B5}"/>
              </a:ext>
            </a:extLst>
          </p:cNvPr>
          <p:cNvSpPr txBox="1"/>
          <p:nvPr/>
        </p:nvSpPr>
        <p:spPr>
          <a:xfrm>
            <a:off x="7881730" y="4128266"/>
            <a:ext cx="271670" cy="369332"/>
          </a:xfrm>
          <a:prstGeom prst="rect">
            <a:avLst/>
          </a:prstGeom>
          <a:noFill/>
        </p:spPr>
        <p:txBody>
          <a:bodyPr wrap="square" rtlCol="0">
            <a:spAutoFit/>
          </a:bodyPr>
          <a:lstStyle/>
          <a:p>
            <a:r>
              <a:rPr lang="en-US" dirty="0">
                <a:solidFill>
                  <a:srgbClr val="FF0000"/>
                </a:solidFill>
                <a:latin typeface="Lora" pitchFamily="2" charset="0"/>
              </a:rPr>
              <a:t>0</a:t>
            </a:r>
            <a:endParaRPr lang="en-GB" dirty="0">
              <a:solidFill>
                <a:srgbClr val="FF0000"/>
              </a:solidFill>
              <a:latin typeface="Lora" pitchFamily="2" charset="0"/>
            </a:endParaRPr>
          </a:p>
        </p:txBody>
      </p:sp>
      <p:sp>
        <p:nvSpPr>
          <p:cNvPr id="10" name="Right Brace 9">
            <a:extLst>
              <a:ext uri="{FF2B5EF4-FFF2-40B4-BE49-F238E27FC236}">
                <a16:creationId xmlns:a16="http://schemas.microsoft.com/office/drawing/2014/main" id="{885D2AF3-007A-7AD0-8703-0C0551C2A9C8}"/>
              </a:ext>
            </a:extLst>
          </p:cNvPr>
          <p:cNvSpPr/>
          <p:nvPr/>
        </p:nvSpPr>
        <p:spPr>
          <a:xfrm rot="16200000">
            <a:off x="6241212" y="4362100"/>
            <a:ext cx="284842" cy="513730"/>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88FEC555-E7D6-0606-038A-2734AED28EE9}"/>
              </a:ext>
            </a:extLst>
          </p:cNvPr>
          <p:cNvSpPr txBox="1"/>
          <p:nvPr/>
        </p:nvSpPr>
        <p:spPr>
          <a:xfrm>
            <a:off x="6247798" y="4113602"/>
            <a:ext cx="271670" cy="369332"/>
          </a:xfrm>
          <a:prstGeom prst="rect">
            <a:avLst/>
          </a:prstGeom>
          <a:noFill/>
        </p:spPr>
        <p:txBody>
          <a:bodyPr wrap="square" rtlCol="0">
            <a:spAutoFit/>
          </a:bodyPr>
          <a:lstStyle/>
          <a:p>
            <a:r>
              <a:rPr lang="en-US" dirty="0">
                <a:solidFill>
                  <a:srgbClr val="FF0000"/>
                </a:solidFill>
                <a:latin typeface="Lora" pitchFamily="2" charset="0"/>
              </a:rPr>
              <a:t>1</a:t>
            </a:r>
            <a:endParaRPr lang="en-GB" dirty="0">
              <a:solidFill>
                <a:srgbClr val="FF0000"/>
              </a:solidFill>
              <a:latin typeface="Lora" pitchFamily="2" charset="0"/>
            </a:endParaRPr>
          </a:p>
        </p:txBody>
      </p:sp>
      <p:pic>
        <p:nvPicPr>
          <p:cNvPr id="13" name="Picture 12" descr="A group of people&#10;&#10;Description automatically generated with low confidence">
            <a:extLst>
              <a:ext uri="{FF2B5EF4-FFF2-40B4-BE49-F238E27FC236}">
                <a16:creationId xmlns:a16="http://schemas.microsoft.com/office/drawing/2014/main" id="{A3909782-39CC-D50F-ED0C-AC2F482A20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4951" y="1089996"/>
            <a:ext cx="3746579" cy="2624097"/>
          </a:xfrm>
          <a:prstGeom prst="rect">
            <a:avLst/>
          </a:prstGeom>
        </p:spPr>
      </p:pic>
      <p:sp>
        <p:nvSpPr>
          <p:cNvPr id="7" name="Title 6">
            <a:extLst>
              <a:ext uri="{FF2B5EF4-FFF2-40B4-BE49-F238E27FC236}">
                <a16:creationId xmlns:a16="http://schemas.microsoft.com/office/drawing/2014/main" id="{CC3C2CBA-23B3-ED5B-1A25-6D4008E4A275}"/>
              </a:ext>
            </a:extLst>
          </p:cNvPr>
          <p:cNvSpPr>
            <a:spLocks noGrp="1"/>
          </p:cNvSpPr>
          <p:nvPr>
            <p:ph type="title"/>
          </p:nvPr>
        </p:nvSpPr>
        <p:spPr/>
        <p:txBody>
          <a:bodyPr>
            <a:normAutofit/>
          </a:bodyPr>
          <a:lstStyle/>
          <a:p>
            <a:pPr rtl="0" eaLnBrk="1" latinLnBrk="0" hangingPunct="1"/>
            <a:r>
              <a:rPr lang="en-US" sz="4000" kern="1200" dirty="0">
                <a:solidFill>
                  <a:srgbClr val="2F5597"/>
                </a:solidFill>
                <a:effectLst/>
                <a:latin typeface="Lora" pitchFamily="2" charset="0"/>
                <a:ea typeface="+mn-ea"/>
                <a:cs typeface="+mn-cs"/>
              </a:rPr>
              <a:t>Born rule - continued</a:t>
            </a:r>
            <a:endParaRPr lang="en-GB" sz="4000" dirty="0">
              <a:effectLst/>
            </a:endParaRPr>
          </a:p>
        </p:txBody>
      </p:sp>
      <p:sp>
        <p:nvSpPr>
          <p:cNvPr id="5" name="Arrow: U-Turn 4">
            <a:extLst>
              <a:ext uri="{FF2B5EF4-FFF2-40B4-BE49-F238E27FC236}">
                <a16:creationId xmlns:a16="http://schemas.microsoft.com/office/drawing/2014/main" id="{CF7B16AB-B33A-3B61-04E4-4D57264AD39F}"/>
              </a:ext>
            </a:extLst>
          </p:cNvPr>
          <p:cNvSpPr/>
          <p:nvPr/>
        </p:nvSpPr>
        <p:spPr>
          <a:xfrm>
            <a:off x="3160279" y="4440061"/>
            <a:ext cx="758314" cy="178903"/>
          </a:xfrm>
          <a:prstGeom prst="uturnArrow">
            <a:avLst>
              <a:gd name="adj1" fmla="val 25000"/>
              <a:gd name="adj2" fmla="val 25000"/>
              <a:gd name="adj3" fmla="val 25000"/>
              <a:gd name="adj4" fmla="val 50000"/>
              <a:gd name="adj5" fmla="val 7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Arrow: U-Turn 13">
            <a:extLst>
              <a:ext uri="{FF2B5EF4-FFF2-40B4-BE49-F238E27FC236}">
                <a16:creationId xmlns:a16="http://schemas.microsoft.com/office/drawing/2014/main" id="{550D4DCC-69E0-A88B-6D28-318875C060EB}"/>
              </a:ext>
            </a:extLst>
          </p:cNvPr>
          <p:cNvSpPr/>
          <p:nvPr/>
        </p:nvSpPr>
        <p:spPr>
          <a:xfrm rot="10800000" flipH="1">
            <a:off x="3112154" y="5173298"/>
            <a:ext cx="1588042" cy="146219"/>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6752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5"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22</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F706330-350D-C4AA-C3E3-8C53DC7E8F02}"/>
                  </a:ext>
                </a:extLst>
              </p:cNvPr>
              <p:cNvSpPr txBox="1"/>
              <p:nvPr/>
            </p:nvSpPr>
            <p:spPr>
              <a:xfrm>
                <a:off x="921026" y="1364974"/>
                <a:ext cx="10426148" cy="4752070"/>
              </a:xfrm>
              <a:prstGeom prst="rect">
                <a:avLst/>
              </a:prstGeom>
              <a:noFill/>
            </p:spPr>
            <p:txBody>
              <a:bodyPr wrap="square" rtlCol="0">
                <a:spAutoFit/>
              </a:bodyPr>
              <a:lstStyle/>
              <a:p>
                <a:pPr marL="285750" indent="-285750">
                  <a:buFont typeface="Arial" panose="020B0604020202020204" pitchFamily="34" charset="0"/>
                  <a:buChar char="•"/>
                </a:pPr>
                <a:r>
                  <a:rPr lang="en-GB" sz="2000" u="sng" dirty="0">
                    <a:latin typeface="Lora" pitchFamily="2" charset="0"/>
                  </a:rPr>
                  <a:t>Example 2:</a:t>
                </a:r>
                <a:r>
                  <a:rPr lang="en-GB" sz="2000" dirty="0">
                    <a:latin typeface="Lora" pitchFamily="2" charset="0"/>
                  </a:rPr>
                  <a:t> </a:t>
                </a:r>
                <a:r>
                  <a:rPr lang="en-US" sz="2000" dirty="0">
                    <a:latin typeface="Lora" pitchFamily="2" charset="0"/>
                  </a:rPr>
                  <a:t>state </a:t>
                </a:r>
                <a14:m>
                  <m:oMath xmlns:m="http://schemas.openxmlformats.org/officeDocument/2006/math">
                    <m:d>
                      <m:dPr>
                        <m:begChr m:val=""/>
                        <m:endChr m:val="⟩"/>
                        <m:ctrlPr>
                          <a:rPr lang="en-US" sz="2000" i="1" smtClean="0">
                            <a:latin typeface="Cambria Math" panose="02040503050406030204" pitchFamily="18" charset="0"/>
                          </a:rPr>
                        </m:ctrlPr>
                      </m:dPr>
                      <m:e>
                        <m:r>
                          <a:rPr lang="en-US" sz="2000" i="1">
                            <a:latin typeface="Cambria Math" panose="02040503050406030204" pitchFamily="18" charset="0"/>
                          </a:rPr>
                          <m:t>|</m:t>
                        </m:r>
                        <m:r>
                          <m:rPr>
                            <m:sty m:val="p"/>
                          </m:rPr>
                          <a:rPr lang="en-US" sz="2000" i="1">
                            <a:latin typeface="Cambria Math" panose="02040503050406030204" pitchFamily="18" charset="0"/>
                          </a:rPr>
                          <m:t>ψ</m:t>
                        </m:r>
                      </m:e>
                    </m:d>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e>
                        </m:rad>
                      </m:den>
                    </m:f>
                    <m:r>
                      <a:rPr lang="en-US" sz="2000" b="0" i="1" smtClean="0">
                        <a:latin typeface="Cambria Math" panose="02040503050406030204" pitchFamily="18" charset="0"/>
                      </a:rPr>
                      <m:t> </m:t>
                    </m:r>
                    <m:d>
                      <m:dPr>
                        <m:ctrlPr>
                          <a:rPr lang="en-US" sz="2000" b="0" i="1" smtClean="0">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e>
                    </m:d>
                  </m:oMath>
                </a14:m>
                <a:r>
                  <a:rPr lang="en-GB" sz="2000" dirty="0">
                    <a:latin typeface="Lora" pitchFamily="2" charset="0"/>
                  </a:rPr>
                  <a:t> is measured in the orthonormal basis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m:t>
                        </m:r>
                      </m:e>
                    </m:d>
                  </m:oMath>
                </a14:m>
                <a:r>
                  <a:rPr lang="en-GB" sz="2000" dirty="0">
                    <a:latin typeface="Lora" pitchFamily="2" charset="0"/>
                  </a:rPr>
                  <a:t>) [x-basis]</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d>
                      <m:dPr>
                        <m:begChr m:val=""/>
                        <m:endChr m:val="⟩"/>
                        <m:ctrlPr>
                          <a:rPr lang="en-US" sz="2000" i="1" smtClean="0">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m:t>
                        </m:r>
                      </m:e>
                    </m:d>
                    <m:r>
                      <a:rPr lang="en-US" sz="2000" b="0" i="1" smtClean="0">
                        <a:latin typeface="Cambria Math" panose="02040503050406030204" pitchFamily="18" charset="0"/>
                      </a:rPr>
                      <m:t>= </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e>
                        </m:rad>
                      </m:den>
                    </m:f>
                    <m:d>
                      <m:dPr>
                        <m:ctrlPr>
                          <a:rPr lang="en-US" sz="2000" b="0" i="1" smtClean="0">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e>
                    </m:d>
                    <m:r>
                      <a:rPr lang="en-US" sz="2000" b="0" i="1" smtClean="0">
                        <a:latin typeface="Cambria Math" panose="02040503050406030204" pitchFamily="18" charset="0"/>
                      </a:rPr>
                      <m:t>,                        </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m:t>
                        </m:r>
                      </m:e>
                    </m:d>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i="1">
                            <a:latin typeface="Cambria Math" panose="02040503050406030204" pitchFamily="18" charset="0"/>
                          </a:rPr>
                          <m:t>1</m:t>
                        </m:r>
                      </m:num>
                      <m:den>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e>
                        </m:rad>
                      </m:den>
                    </m:f>
                    <m:r>
                      <a:rPr lang="en-US" sz="2000" i="1">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r>
                      <a:rPr lang="en-US" sz="2000" i="1">
                        <a:latin typeface="Cambria Math" panose="02040503050406030204" pitchFamily="18" charset="0"/>
                      </a:rPr>
                      <m:t>)</m:t>
                    </m:r>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d>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e>
                                <m:r>
                                  <m:rPr>
                                    <m:sty m:val="p"/>
                                  </m:rPr>
                                  <a:rPr lang="el-GR" sz="2000" b="0" i="1" smtClean="0">
                                    <a:latin typeface="Cambria Math" panose="02040503050406030204" pitchFamily="18" charset="0"/>
                                  </a:rPr>
                                  <m:t>ψ</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panose="02040503050406030204" pitchFamily="18" charset="0"/>
                                  </a:rPr>
                                  <m:t>1</m:t>
                                </m:r>
                              </m:num>
                              <m:den>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e>
                                </m:rad>
                              </m:den>
                            </m:f>
                            <m:d>
                              <m:dPr>
                                <m:ctrlPr>
                                  <a:rPr lang="en-US" sz="2000" b="0" i="1" smtClean="0">
                                    <a:latin typeface="Cambria Math" panose="02040503050406030204" pitchFamily="18" charset="0"/>
                                  </a:rPr>
                                </m:ctrlPr>
                              </m:dPr>
                              <m:e>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0</m:t>
                                    </m:r>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e>
                                    </m:d>
                                  </m:e>
                                </m:d>
                              </m:e>
                            </m:d>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ad>
                                  <m:radPr>
                                    <m:degHide m:val="on"/>
                                    <m:ctrlPr>
                                      <a:rPr lang="en-US" sz="2000" i="1">
                                        <a:latin typeface="Cambria Math" panose="02040503050406030204" pitchFamily="18" charset="0"/>
                                      </a:rPr>
                                    </m:ctrlPr>
                                  </m:radPr>
                                  <m:deg/>
                                  <m:e>
                                    <m:r>
                                      <a:rPr lang="en-US" sz="2000" i="1">
                                        <a:latin typeface="Cambria Math" panose="02040503050406030204" pitchFamily="18" charset="0"/>
                                      </a:rPr>
                                      <m:t>2</m:t>
                                    </m:r>
                                  </m:e>
                                </m:rad>
                              </m:den>
                            </m:f>
                            <m:r>
                              <a:rPr lang="en-US" sz="2000" i="1">
                                <a:latin typeface="Cambria Math" panose="02040503050406030204" pitchFamily="18" charset="0"/>
                              </a:rPr>
                              <m:t> </m:t>
                            </m:r>
                            <m:d>
                              <m:dPr>
                                <m:ctrlPr>
                                  <a:rPr lang="en-US" sz="2000" i="1">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i="1">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4</m:t>
                        </m:r>
                      </m:den>
                    </m:f>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e>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e>
                                <m:r>
                                  <a:rPr lang="en-US" sz="2000" b="0" i="1" smtClean="0">
                                    <a:latin typeface="Cambria Math" panose="02040503050406030204" pitchFamily="18" charset="0"/>
                                  </a:rPr>
                                  <m:t>1</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b="0" i="1" smtClean="0">
                                    <a:latin typeface="Cambria Math" panose="02040503050406030204" pitchFamily="18" charset="0"/>
                                  </a:rPr>
                                  <m:t>1</m:t>
                                </m:r>
                              </m:e>
                              <m:e>
                                <m:r>
                                  <a:rPr lang="en-US" sz="2000" i="1">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b="0" i="1" smtClean="0">
                                    <a:latin typeface="Cambria Math" panose="02040503050406030204" pitchFamily="18" charset="0"/>
                                  </a:rPr>
                                  <m:t>1</m:t>
                                </m:r>
                              </m:e>
                              <m:e>
                                <m:r>
                                  <a:rPr lang="en-US" sz="2000" b="0" i="1" smtClean="0">
                                    <a:latin typeface="Cambria Math" panose="02040503050406030204" pitchFamily="18" charset="0"/>
                                  </a:rPr>
                                  <m:t>1</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=0</m:t>
                    </m:r>
                  </m:oMath>
                </a14:m>
                <a:endParaRPr lang="en-US" sz="2000" b="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b="0" dirty="0">
                    <a:latin typeface="Lora" pitchFamily="2" charset="0"/>
                  </a:rPr>
                  <a:t>This is to be exp</a:t>
                </a:r>
                <a:r>
                  <a:rPr lang="en-US" sz="2000" dirty="0">
                    <a:latin typeface="Lora" pitchFamily="2" charset="0"/>
                  </a:rPr>
                  <a:t>ected because </a:t>
                </a:r>
                <a14:m>
                  <m:oMath xmlns:m="http://schemas.openxmlformats.org/officeDocument/2006/math">
                    <m:d>
                      <m:dPr>
                        <m:begChr m:val=""/>
                        <m:endChr m:val="⟩"/>
                        <m:ctrlPr>
                          <a:rPr lang="en-US" sz="2000" i="1" smtClean="0">
                            <a:latin typeface="Cambria Math" panose="02040503050406030204" pitchFamily="18" charset="0"/>
                          </a:rPr>
                        </m:ctrlPr>
                      </m:dPr>
                      <m:e>
                        <m:r>
                          <a:rPr lang="en-US" sz="2000" i="1">
                            <a:latin typeface="Cambria Math" panose="02040503050406030204" pitchFamily="18" charset="0"/>
                          </a:rPr>
                          <m:t>|</m:t>
                        </m:r>
                        <m:r>
                          <m:rPr>
                            <m:sty m:val="p"/>
                          </m:rPr>
                          <a:rPr lang="en-US" sz="2000" i="1">
                            <a:latin typeface="Cambria Math" panose="02040503050406030204" pitchFamily="18" charset="0"/>
                          </a:rPr>
                          <m:t>ψ</m:t>
                        </m:r>
                      </m:e>
                    </m:d>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ad>
                          <m:radPr>
                            <m:degHide m:val="on"/>
                            <m:ctrlPr>
                              <a:rPr lang="en-US" sz="2000" b="0" i="1" smtClean="0">
                                <a:latin typeface="Cambria Math" panose="02040503050406030204" pitchFamily="18" charset="0"/>
                              </a:rPr>
                            </m:ctrlPr>
                          </m:radPr>
                          <m:deg/>
                          <m:e>
                            <m:r>
                              <a:rPr lang="en-US" sz="2000" b="0" i="1" smtClean="0">
                                <a:latin typeface="Cambria Math" panose="02040503050406030204" pitchFamily="18" charset="0"/>
                              </a:rPr>
                              <m:t>2</m:t>
                            </m:r>
                          </m:e>
                        </m:rad>
                      </m:den>
                    </m:f>
                    <m:r>
                      <a:rPr lang="en-US" sz="2000" b="0" i="1" smtClean="0">
                        <a:latin typeface="Cambria Math" panose="02040503050406030204" pitchFamily="18" charset="0"/>
                      </a:rPr>
                      <m:t> </m:t>
                    </m:r>
                    <m:d>
                      <m:dPr>
                        <m:ctrlPr>
                          <a:rPr lang="en-US" sz="2000" b="0" i="1" smtClean="0">
                            <a:latin typeface="Cambria Math" panose="02040503050406030204" pitchFamily="18" charset="0"/>
                          </a:rPr>
                        </m:ctrlPr>
                      </m:d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e>
                    </m:d>
                    <m:r>
                      <a:rPr lang="en-US" sz="2000" b="0" i="1" smtClean="0">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e>
                    </m:d>
                  </m:oMath>
                </a14:m>
                <a:endParaRPr lang="en-US" sz="2000" b="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14:m>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e>
                        <m:r>
                          <a:rPr lang="en-US" sz="2000" b="0" i="1" smtClean="0">
                            <a:latin typeface="Cambria Math" panose="02040503050406030204" pitchFamily="18" charset="0"/>
                          </a:rPr>
                          <m:t>−</m:t>
                        </m:r>
                      </m:e>
                    </m:d>
                    <m:r>
                      <a:rPr lang="en-US" sz="2000" b="0" i="1" smtClean="0">
                        <a:latin typeface="Cambria Math" panose="02040503050406030204" pitchFamily="18" charset="0"/>
                      </a:rPr>
                      <m:t>=0</m:t>
                    </m:r>
                    <m:r>
                      <a:rPr lang="en-US" sz="2000" b="0" i="0" smtClean="0">
                        <a:latin typeface="Cambria Math" panose="02040503050406030204" pitchFamily="18" charset="0"/>
                      </a:rPr>
                      <m:t>,    </m:t>
                    </m:r>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e>
                        <m:r>
                          <a:rPr lang="en-US" sz="2000" b="0" i="1" smtClean="0">
                            <a:latin typeface="Cambria Math" panose="02040503050406030204" pitchFamily="18" charset="0"/>
                          </a:rPr>
                          <m:t>−</m:t>
                        </m:r>
                      </m:e>
                    </m:d>
                    <m:r>
                      <a:rPr lang="en-US" sz="2000" b="0" i="1" smtClean="0">
                        <a:latin typeface="Cambria Math" panose="02040503050406030204" pitchFamily="18" charset="0"/>
                      </a:rPr>
                      <m:t>=1</m:t>
                    </m:r>
                  </m:oMath>
                </a14:m>
                <a:r>
                  <a:rPr lang="en-US" sz="2000" b="0" dirty="0">
                    <a:latin typeface="Lora" pitchFamily="2" charset="0"/>
                  </a:rPr>
                  <a:t> </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GB" sz="2000" dirty="0">
                    <a:latin typeface="Lora" pitchFamily="2" charset="0"/>
                  </a:rPr>
                  <a:t>Try to prove that </a:t>
                </a: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m:t>
                        </m:r>
                      </m:e>
                    </m:d>
                    <m:r>
                      <a:rPr lang="en-US" sz="2000" b="0" i="1" smtClean="0">
                        <a:latin typeface="Cambria Math" panose="02040503050406030204" pitchFamily="18" charset="0"/>
                      </a:rPr>
                      <m:t>=1</m:t>
                    </m:r>
                  </m:oMath>
                </a14:m>
                <a:r>
                  <a:rPr lang="en-GB" sz="2000" dirty="0">
                    <a:latin typeface="Lora" pitchFamily="2" charset="0"/>
                  </a:rPr>
                  <a:t>  [</a:t>
                </a:r>
                <a14:m>
                  <m:oMath xmlns:m="http://schemas.openxmlformats.org/officeDocument/2006/math">
                    <m:r>
                      <a:rPr lang="en-US" sz="2000" b="0" i="1" dirty="0" smtClean="0">
                        <a:latin typeface="Cambria Math" panose="02040503050406030204" pitchFamily="18" charset="0"/>
                      </a:rPr>
                      <m:t>𝑃</m:t>
                    </m:r>
                    <m:d>
                      <m:dPr>
                        <m:ctrlPr>
                          <a:rPr lang="en-US" sz="2000" b="0" i="1" dirty="0" smtClean="0">
                            <a:latin typeface="Cambria Math" panose="02040503050406030204" pitchFamily="18" charset="0"/>
                          </a:rPr>
                        </m:ctrlPr>
                      </m:dPr>
                      <m:e>
                        <m:r>
                          <a:rPr lang="en-US" sz="2000" b="0" i="1" dirty="0" smtClean="0">
                            <a:latin typeface="Cambria Math" panose="02040503050406030204" pitchFamily="18" charset="0"/>
                          </a:rPr>
                          <m:t>+</m:t>
                        </m:r>
                      </m:e>
                    </m:d>
                    <m:r>
                      <a:rPr lang="en-US" sz="2000" b="0" i="1" dirty="0" smtClean="0">
                        <a:latin typeface="Cambria Math" panose="02040503050406030204" pitchFamily="18" charset="0"/>
                      </a:rPr>
                      <m:t>+</m:t>
                    </m:r>
                    <m:r>
                      <a:rPr lang="en-US" sz="2000" b="0" i="1" dirty="0" smtClean="0">
                        <a:latin typeface="Cambria Math" panose="02040503050406030204" pitchFamily="18" charset="0"/>
                      </a:rPr>
                      <m:t>𝑃</m:t>
                    </m:r>
                    <m:d>
                      <m:dPr>
                        <m:ctrlPr>
                          <a:rPr lang="en-US" sz="2000" b="0" i="1" dirty="0" smtClean="0">
                            <a:latin typeface="Cambria Math" panose="02040503050406030204" pitchFamily="18" charset="0"/>
                          </a:rPr>
                        </m:ctrlPr>
                      </m:dPr>
                      <m:e>
                        <m:r>
                          <a:rPr lang="en-US" sz="2000" b="0" i="1" dirty="0" smtClean="0">
                            <a:latin typeface="Cambria Math" panose="02040503050406030204" pitchFamily="18" charset="0"/>
                          </a:rPr>
                          <m:t>−</m:t>
                        </m:r>
                      </m:e>
                    </m:d>
                    <m:r>
                      <a:rPr lang="en-US" sz="2000" b="0" i="1" dirty="0" smtClean="0">
                        <a:latin typeface="Cambria Math" panose="02040503050406030204" pitchFamily="18" charset="0"/>
                      </a:rPr>
                      <m:t>=1</m:t>
                    </m:r>
                    <m:r>
                      <a:rPr lang="en-US" sz="2000" b="0" i="0" dirty="0" smtClean="0">
                        <a:latin typeface="Cambria Math" panose="02040503050406030204" pitchFamily="18" charset="0"/>
                      </a:rPr>
                      <m:t>]</m:t>
                    </m:r>
                  </m:oMath>
                </a14:m>
                <a:r>
                  <a:rPr lang="en-GB" sz="2000" dirty="0">
                    <a:latin typeface="Lora" pitchFamily="2" charset="0"/>
                  </a:rPr>
                  <a:t>  </a:t>
                </a:r>
              </a:p>
            </p:txBody>
          </p:sp>
        </mc:Choice>
        <mc:Fallback xmlns="">
          <p:sp>
            <p:nvSpPr>
              <p:cNvPr id="6" name="TextBox 5">
                <a:extLst>
                  <a:ext uri="{FF2B5EF4-FFF2-40B4-BE49-F238E27FC236}">
                    <a16:creationId xmlns:a16="http://schemas.microsoft.com/office/drawing/2014/main" id="{5F706330-350D-C4AA-C3E3-8C53DC7E8F02}"/>
                  </a:ext>
                </a:extLst>
              </p:cNvPr>
              <p:cNvSpPr txBox="1">
                <a:spLocks noRot="1" noChangeAspect="1" noMove="1" noResize="1" noEditPoints="1" noAdjustHandles="1" noChangeArrowheads="1" noChangeShapeType="1" noTextEdit="1"/>
              </p:cNvSpPr>
              <p:nvPr/>
            </p:nvSpPr>
            <p:spPr>
              <a:xfrm>
                <a:off x="921026" y="1364974"/>
                <a:ext cx="10426148" cy="4752070"/>
              </a:xfrm>
              <a:prstGeom prst="rect">
                <a:avLst/>
              </a:prstGeom>
              <a:blipFill>
                <a:blip r:embed="rId2"/>
                <a:stretch>
                  <a:fillRect l="-526" t="-8986" r="-2573" b="-1412"/>
                </a:stretch>
              </a:blipFill>
            </p:spPr>
            <p:txBody>
              <a:bodyPr/>
              <a:lstStyle/>
              <a:p>
                <a:r>
                  <a:rPr lang="en-GB">
                    <a:noFill/>
                  </a:rPr>
                  <a:t> </a:t>
                </a:r>
              </a:p>
            </p:txBody>
          </p:sp>
        </mc:Fallback>
      </mc:AlternateContent>
      <p:cxnSp>
        <p:nvCxnSpPr>
          <p:cNvPr id="10" name="Straight Arrow Connector 9">
            <a:extLst>
              <a:ext uri="{FF2B5EF4-FFF2-40B4-BE49-F238E27FC236}">
                <a16:creationId xmlns:a16="http://schemas.microsoft.com/office/drawing/2014/main" id="{911CE663-1929-3FB2-54A5-8D72D6448847}"/>
              </a:ext>
            </a:extLst>
          </p:cNvPr>
          <p:cNvCxnSpPr/>
          <p:nvPr/>
        </p:nvCxnSpPr>
        <p:spPr>
          <a:xfrm flipV="1">
            <a:off x="8750963" y="3525846"/>
            <a:ext cx="748748" cy="675700"/>
          </a:xfrm>
          <a:prstGeom prst="straightConnector1">
            <a:avLst/>
          </a:prstGeom>
          <a:ln w="1270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11" name="Straight Arrow Connector 10">
            <a:extLst>
              <a:ext uri="{FF2B5EF4-FFF2-40B4-BE49-F238E27FC236}">
                <a16:creationId xmlns:a16="http://schemas.microsoft.com/office/drawing/2014/main" id="{37E943C1-AA39-F506-C84E-D61326AA894A}"/>
              </a:ext>
            </a:extLst>
          </p:cNvPr>
          <p:cNvCxnSpPr/>
          <p:nvPr/>
        </p:nvCxnSpPr>
        <p:spPr>
          <a:xfrm flipV="1">
            <a:off x="7921047" y="3525846"/>
            <a:ext cx="748748" cy="675700"/>
          </a:xfrm>
          <a:prstGeom prst="straightConnector1">
            <a:avLst/>
          </a:prstGeom>
          <a:ln w="127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2" name="Right Brace 11">
            <a:extLst>
              <a:ext uri="{FF2B5EF4-FFF2-40B4-BE49-F238E27FC236}">
                <a16:creationId xmlns:a16="http://schemas.microsoft.com/office/drawing/2014/main" id="{EB28ACEC-D0BD-5315-65EA-7945FF8F4B44}"/>
              </a:ext>
            </a:extLst>
          </p:cNvPr>
          <p:cNvSpPr/>
          <p:nvPr/>
        </p:nvSpPr>
        <p:spPr>
          <a:xfrm rot="16200000">
            <a:off x="7383972" y="3343597"/>
            <a:ext cx="284842" cy="455648"/>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3" name="Right Brace 12">
            <a:extLst>
              <a:ext uri="{FF2B5EF4-FFF2-40B4-BE49-F238E27FC236}">
                <a16:creationId xmlns:a16="http://schemas.microsoft.com/office/drawing/2014/main" id="{440F8B3A-277A-44BD-DE4B-489039872EFA}"/>
              </a:ext>
            </a:extLst>
          </p:cNvPr>
          <p:cNvSpPr/>
          <p:nvPr/>
        </p:nvSpPr>
        <p:spPr>
          <a:xfrm rot="16200000">
            <a:off x="9931490" y="3358997"/>
            <a:ext cx="284842" cy="455648"/>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4" name="TextBox 13">
            <a:extLst>
              <a:ext uri="{FF2B5EF4-FFF2-40B4-BE49-F238E27FC236}">
                <a16:creationId xmlns:a16="http://schemas.microsoft.com/office/drawing/2014/main" id="{C61BA599-CCD3-2B46-D2CE-A156FD500F36}"/>
              </a:ext>
            </a:extLst>
          </p:cNvPr>
          <p:cNvSpPr txBox="1"/>
          <p:nvPr/>
        </p:nvSpPr>
        <p:spPr>
          <a:xfrm>
            <a:off x="8640083" y="3131638"/>
            <a:ext cx="271670" cy="369332"/>
          </a:xfrm>
          <a:prstGeom prst="rect">
            <a:avLst/>
          </a:prstGeom>
          <a:noFill/>
        </p:spPr>
        <p:txBody>
          <a:bodyPr wrap="square" rtlCol="0">
            <a:spAutoFit/>
          </a:bodyPr>
          <a:lstStyle/>
          <a:p>
            <a:r>
              <a:rPr lang="en-US" dirty="0">
                <a:solidFill>
                  <a:srgbClr val="FF0000"/>
                </a:solidFill>
                <a:latin typeface="Lora" pitchFamily="2" charset="0"/>
              </a:rPr>
              <a:t>0</a:t>
            </a:r>
            <a:endParaRPr lang="en-GB" dirty="0">
              <a:solidFill>
                <a:srgbClr val="FF0000"/>
              </a:solidFill>
              <a:latin typeface="Lora" pitchFamily="2" charset="0"/>
            </a:endParaRPr>
          </a:p>
        </p:txBody>
      </p:sp>
      <p:sp>
        <p:nvSpPr>
          <p:cNvPr id="16" name="TextBox 15">
            <a:extLst>
              <a:ext uri="{FF2B5EF4-FFF2-40B4-BE49-F238E27FC236}">
                <a16:creationId xmlns:a16="http://schemas.microsoft.com/office/drawing/2014/main" id="{6A537E69-C9B4-1A3F-68EF-44D3D24F961D}"/>
              </a:ext>
            </a:extLst>
          </p:cNvPr>
          <p:cNvSpPr txBox="1"/>
          <p:nvPr/>
        </p:nvSpPr>
        <p:spPr>
          <a:xfrm>
            <a:off x="9487959" y="3131638"/>
            <a:ext cx="271670" cy="369332"/>
          </a:xfrm>
          <a:prstGeom prst="rect">
            <a:avLst/>
          </a:prstGeom>
          <a:noFill/>
        </p:spPr>
        <p:txBody>
          <a:bodyPr wrap="square" rtlCol="0">
            <a:spAutoFit/>
          </a:bodyPr>
          <a:lstStyle/>
          <a:p>
            <a:r>
              <a:rPr lang="en-US" dirty="0">
                <a:solidFill>
                  <a:srgbClr val="FF0000"/>
                </a:solidFill>
                <a:latin typeface="Lora" pitchFamily="2" charset="0"/>
              </a:rPr>
              <a:t>0</a:t>
            </a:r>
            <a:endParaRPr lang="en-GB" dirty="0">
              <a:solidFill>
                <a:srgbClr val="FF0000"/>
              </a:solidFill>
              <a:latin typeface="Lora" pitchFamily="2" charset="0"/>
            </a:endParaRPr>
          </a:p>
        </p:txBody>
      </p:sp>
      <p:sp>
        <p:nvSpPr>
          <p:cNvPr id="17" name="TextBox 16">
            <a:extLst>
              <a:ext uri="{FF2B5EF4-FFF2-40B4-BE49-F238E27FC236}">
                <a16:creationId xmlns:a16="http://schemas.microsoft.com/office/drawing/2014/main" id="{7A20D2D0-9F7F-15D6-1ECB-BF0CEA6ADC05}"/>
              </a:ext>
            </a:extLst>
          </p:cNvPr>
          <p:cNvSpPr txBox="1"/>
          <p:nvPr/>
        </p:nvSpPr>
        <p:spPr>
          <a:xfrm>
            <a:off x="9938076" y="3059667"/>
            <a:ext cx="271670" cy="369332"/>
          </a:xfrm>
          <a:prstGeom prst="rect">
            <a:avLst/>
          </a:prstGeom>
          <a:noFill/>
        </p:spPr>
        <p:txBody>
          <a:bodyPr wrap="square" rtlCol="0">
            <a:spAutoFit/>
          </a:bodyPr>
          <a:lstStyle/>
          <a:p>
            <a:r>
              <a:rPr lang="en-US" dirty="0">
                <a:solidFill>
                  <a:srgbClr val="FF0000"/>
                </a:solidFill>
                <a:latin typeface="Lora" pitchFamily="2" charset="0"/>
              </a:rPr>
              <a:t>1</a:t>
            </a:r>
            <a:endParaRPr lang="en-GB" dirty="0">
              <a:solidFill>
                <a:srgbClr val="FF0000"/>
              </a:solidFill>
              <a:latin typeface="Lora" pitchFamily="2" charset="0"/>
            </a:endParaRPr>
          </a:p>
        </p:txBody>
      </p:sp>
      <p:sp>
        <p:nvSpPr>
          <p:cNvPr id="18" name="TextBox 17">
            <a:extLst>
              <a:ext uri="{FF2B5EF4-FFF2-40B4-BE49-F238E27FC236}">
                <a16:creationId xmlns:a16="http://schemas.microsoft.com/office/drawing/2014/main" id="{06D44664-31F0-583D-C64F-C99028DBDCD9}"/>
              </a:ext>
            </a:extLst>
          </p:cNvPr>
          <p:cNvSpPr txBox="1"/>
          <p:nvPr/>
        </p:nvSpPr>
        <p:spPr>
          <a:xfrm>
            <a:off x="7412270" y="3075068"/>
            <a:ext cx="271670" cy="369332"/>
          </a:xfrm>
          <a:prstGeom prst="rect">
            <a:avLst/>
          </a:prstGeom>
          <a:noFill/>
        </p:spPr>
        <p:txBody>
          <a:bodyPr wrap="square" rtlCol="0">
            <a:spAutoFit/>
          </a:bodyPr>
          <a:lstStyle/>
          <a:p>
            <a:r>
              <a:rPr lang="en-US" dirty="0">
                <a:solidFill>
                  <a:srgbClr val="FF0000"/>
                </a:solidFill>
                <a:latin typeface="Lora" pitchFamily="2" charset="0"/>
              </a:rPr>
              <a:t>1</a:t>
            </a:r>
            <a:endParaRPr lang="en-GB" dirty="0">
              <a:solidFill>
                <a:srgbClr val="FF0000"/>
              </a:solidFill>
              <a:latin typeface="Lora" pitchFamily="2" charset="0"/>
            </a:endParaRPr>
          </a:p>
        </p:txBody>
      </p:sp>
      <p:sp>
        <p:nvSpPr>
          <p:cNvPr id="8" name="Title 7">
            <a:extLst>
              <a:ext uri="{FF2B5EF4-FFF2-40B4-BE49-F238E27FC236}">
                <a16:creationId xmlns:a16="http://schemas.microsoft.com/office/drawing/2014/main" id="{413C6C77-5BC7-3CC2-7A6C-A43C17FE646D}"/>
              </a:ext>
            </a:extLst>
          </p:cNvPr>
          <p:cNvSpPr>
            <a:spLocks noGrp="1"/>
          </p:cNvSpPr>
          <p:nvPr>
            <p:ph type="title"/>
          </p:nvPr>
        </p:nvSpPr>
        <p:spPr/>
        <p:txBody>
          <a:bodyPr/>
          <a:lstStyle/>
          <a:p>
            <a:r>
              <a:rPr lang="en-GB" sz="4000" dirty="0">
                <a:solidFill>
                  <a:srgbClr val="2F5597"/>
                </a:solidFill>
                <a:latin typeface="Lora" pitchFamily="2" charset="0"/>
              </a:rPr>
              <a:t>Born rule - continued</a:t>
            </a:r>
          </a:p>
        </p:txBody>
      </p:sp>
    </p:spTree>
    <p:extLst>
      <p:ext uri="{BB962C8B-B14F-4D97-AF65-F5344CB8AC3E}">
        <p14:creationId xmlns:p14="http://schemas.microsoft.com/office/powerpoint/2010/main" val="76418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23</a:t>
            </a:fld>
            <a:endParaRPr lang="en-GB"/>
          </a:p>
        </p:txBody>
      </p:sp>
      <p:sp>
        <p:nvSpPr>
          <p:cNvPr id="6" name="Title 5">
            <a:extLst>
              <a:ext uri="{FF2B5EF4-FFF2-40B4-BE49-F238E27FC236}">
                <a16:creationId xmlns:a16="http://schemas.microsoft.com/office/drawing/2014/main" id="{A811D337-8B8D-2129-B5B7-25A9379FE41C}"/>
              </a:ext>
            </a:extLst>
          </p:cNvPr>
          <p:cNvSpPr>
            <a:spLocks noGrp="1"/>
          </p:cNvSpPr>
          <p:nvPr>
            <p:ph type="title"/>
          </p:nvPr>
        </p:nvSpPr>
        <p:spPr/>
        <p:txBody>
          <a:bodyPr/>
          <a:lstStyle/>
          <a:p>
            <a:r>
              <a:rPr lang="en-US" sz="4000" dirty="0">
                <a:solidFill>
                  <a:srgbClr val="2F5597"/>
                </a:solidFill>
                <a:latin typeface="Lora" pitchFamily="2" charset="0"/>
              </a:rPr>
              <a:t>Bloch Sphere</a:t>
            </a:r>
            <a:endParaRPr lang="en-GB" sz="4000" dirty="0">
              <a:solidFill>
                <a:srgbClr val="2F5597"/>
              </a:solidFill>
              <a:latin typeface="Lora" pitchFamily="2" charset="0"/>
            </a:endParaRPr>
          </a:p>
        </p:txBody>
      </p:sp>
      <p:pic>
        <p:nvPicPr>
          <p:cNvPr id="5" name="Picture 2">
            <a:extLst>
              <a:ext uri="{FF2B5EF4-FFF2-40B4-BE49-F238E27FC236}">
                <a16:creationId xmlns:a16="http://schemas.microsoft.com/office/drawing/2014/main" id="{0570DAB4-EC28-A3EC-DA55-1FB8076F2E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3909" y="1258502"/>
            <a:ext cx="4233063" cy="385609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F3EFEEA-63E5-754E-EC61-CD70400E7AA9}"/>
                  </a:ext>
                </a:extLst>
              </p:cNvPr>
              <p:cNvSpPr txBox="1"/>
              <p:nvPr/>
            </p:nvSpPr>
            <p:spPr>
              <a:xfrm>
                <a:off x="612183" y="931543"/>
                <a:ext cx="7998417" cy="5512535"/>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Can express any </a:t>
                </a:r>
                <a:r>
                  <a:rPr lang="en-US" sz="2000" dirty="0" err="1">
                    <a:latin typeface="Lora" pitchFamily="2" charset="0"/>
                  </a:rPr>
                  <a:t>normalised</a:t>
                </a:r>
                <a:r>
                  <a:rPr lang="en-US" sz="2000" dirty="0">
                    <a:latin typeface="Lora" pitchFamily="2" charset="0"/>
                  </a:rPr>
                  <a:t> state as </a:t>
                </a:r>
                <a14:m>
                  <m:oMath xmlns:m="http://schemas.openxmlformats.org/officeDocument/2006/math">
                    <m:d>
                      <m:dPr>
                        <m:begChr m:val=""/>
                        <m:endChr m:val="⟩"/>
                        <m:ctrlPr>
                          <a:rPr lang="en-US" sz="2000" i="1" smtClean="0">
                            <a:latin typeface="Cambria Math" panose="02040503050406030204" pitchFamily="18" charset="0"/>
                          </a:rPr>
                        </m:ctrlPr>
                      </m:dPr>
                      <m:e>
                        <m:r>
                          <a:rPr lang="en-US" sz="2000" b="0" i="1" smtClean="0">
                            <a:latin typeface="Cambria Math" panose="02040503050406030204" pitchFamily="18" charset="0"/>
                          </a:rPr>
                          <m:t>|</m:t>
                        </m:r>
                        <m:r>
                          <m:rPr>
                            <m:sty m:val="p"/>
                          </m:rPr>
                          <a:rPr lang="el-GR" sz="2000" i="1" smtClean="0">
                            <a:latin typeface="Cambria Math" panose="02040503050406030204" pitchFamily="18" charset="0"/>
                          </a:rPr>
                          <m:t>ψ</m:t>
                        </m:r>
                      </m:e>
                    </m:d>
                    <m:r>
                      <a:rPr lang="en-US" sz="2000" b="0" i="1" smtClean="0">
                        <a:latin typeface="Cambria Math" panose="02040503050406030204" pitchFamily="18" charset="0"/>
                      </a:rPr>
                      <m:t>=</m:t>
                    </m:r>
                    <m:r>
                      <a:rPr lang="en-US" sz="2000" b="0" i="1" smtClean="0">
                        <a:latin typeface="Cambria Math" panose="02040503050406030204" pitchFamily="18" charset="0"/>
                      </a:rPr>
                      <m:t>𝑐𝑜𝑠</m:t>
                    </m:r>
                    <m:f>
                      <m:fPr>
                        <m:ctrlPr>
                          <a:rPr lang="en-US" sz="2000" b="0" i="1" smtClean="0">
                            <a:latin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𝜃</m:t>
                        </m:r>
                      </m:num>
                      <m:den>
                        <m:r>
                          <a:rPr lang="en-US" sz="2000" b="0" i="1" smtClean="0">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0</m:t>
                        </m:r>
                      </m:e>
                    </m:d>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𝑖</m:t>
                        </m:r>
                        <m:r>
                          <a:rPr lang="en-US" sz="2000" b="0" i="1" smtClean="0">
                            <a:latin typeface="Cambria Math" panose="02040503050406030204" pitchFamily="18" charset="0"/>
                            <a:ea typeface="Cambria Math" panose="02040503050406030204" pitchFamily="18" charset="0"/>
                          </a:rPr>
                          <m:t>𝜑</m:t>
                        </m:r>
                      </m:sup>
                    </m:sSup>
                    <m:r>
                      <a:rPr lang="en-US" sz="2000" b="0" i="1" smtClean="0">
                        <a:latin typeface="Cambria Math" panose="02040503050406030204" pitchFamily="18" charset="0"/>
                      </a:rPr>
                      <m:t>𝑠𝑖𝑛</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a:rPr lang="en-US" sz="2000" b="0" i="1" smtClean="0">
                            <a:latin typeface="Cambria Math" panose="02040503050406030204" pitchFamily="18" charset="0"/>
                          </a:rPr>
                          <m:t>1</m:t>
                        </m:r>
                      </m:e>
                    </m:d>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GB" sz="2000" i="1" smtClean="0">
                        <a:latin typeface="Cambria Math" panose="02040503050406030204" pitchFamily="18" charset="0"/>
                        <a:ea typeface="Cambria Math" panose="02040503050406030204" pitchFamily="18" charset="0"/>
                      </a:rPr>
                      <m:t>𝜑</m:t>
                    </m:r>
                    <m:r>
                      <a:rPr lang="en-GB" sz="2000" i="1" smtClean="0">
                        <a:latin typeface="Cambria Math" panose="02040503050406030204" pitchFamily="18" charset="0"/>
                        <a:ea typeface="Cambria Math" panose="02040503050406030204" pitchFamily="18" charset="0"/>
                      </a:rPr>
                      <m:t>∈</m:t>
                    </m:r>
                    <m:d>
                      <m:dPr>
                        <m:begChr m:val="["/>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0, 2</m:t>
                        </m:r>
                        <m:r>
                          <a:rPr lang="en-US" sz="2000" b="0" i="1" smtClean="0">
                            <a:latin typeface="Cambria Math" panose="02040503050406030204" pitchFamily="18" charset="0"/>
                            <a:ea typeface="Cambria Math" panose="02040503050406030204" pitchFamily="18" charset="0"/>
                          </a:rPr>
                          <m:t>𝜋</m:t>
                        </m:r>
                      </m:e>
                    </m:d>
                  </m:oMath>
                </a14:m>
                <a:r>
                  <a:rPr lang="en-GB" sz="2000" dirty="0">
                    <a:latin typeface="Lora" pitchFamily="2" charset="0"/>
                  </a:rPr>
                  <a:t> describes the relative phase (phase between different states – what interference relies on)</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GB" sz="2000" i="1" smtClean="0">
                        <a:latin typeface="Cambria Math" panose="02040503050406030204" pitchFamily="18" charset="0"/>
                        <a:ea typeface="Cambria Math" panose="02040503050406030204" pitchFamily="18" charset="0"/>
                      </a:rPr>
                      <m:t>𝜃</m:t>
                    </m:r>
                    <m:r>
                      <a:rPr lang="en-GB" sz="2000" i="1" smtClean="0">
                        <a:latin typeface="Cambria Math" panose="02040503050406030204" pitchFamily="18" charset="0"/>
                        <a:ea typeface="Cambria Math" panose="02040503050406030204" pitchFamily="18" charset="0"/>
                      </a:rPr>
                      <m:t>∈</m:t>
                    </m:r>
                    <m:d>
                      <m:dPr>
                        <m:begChr m:val="["/>
                        <m:endChr m:val="]"/>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0,</m:t>
                        </m:r>
                        <m:r>
                          <a:rPr lang="en-US" sz="2000" b="0" i="1" smtClean="0">
                            <a:latin typeface="Cambria Math" panose="02040503050406030204" pitchFamily="18" charset="0"/>
                            <a:ea typeface="Cambria Math" panose="02040503050406030204" pitchFamily="18" charset="0"/>
                          </a:rPr>
                          <m:t>𝜋</m:t>
                        </m:r>
                      </m:e>
                    </m:d>
                  </m:oMath>
                </a14:m>
                <a:r>
                  <a:rPr lang="en-GB" sz="2000" dirty="0">
                    <a:latin typeface="Lora" pitchFamily="2" charset="0"/>
                  </a:rPr>
                  <a:t> determines the probability to measure the state</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d>
                    <m:r>
                      <a:rPr lang="en-US" sz="2000" b="0" i="1" smtClean="0">
                        <a:latin typeface="Cambria Math" panose="02040503050406030204" pitchFamily="18" charset="0"/>
                      </a:rPr>
                      <m:t>=</m:t>
                    </m:r>
                    <m:func>
                      <m:funcPr>
                        <m:ctrlPr>
                          <a:rPr lang="en-US" sz="2000" b="0" i="1" smtClean="0">
                            <a:latin typeface="Cambria Math" panose="02040503050406030204" pitchFamily="18" charset="0"/>
                          </a:rPr>
                        </m:ctrlPr>
                      </m:funcPr>
                      <m:fName>
                        <m:sSup>
                          <m:sSupPr>
                            <m:ctrlPr>
                              <a:rPr lang="en-US" sz="2000" b="0" i="1" smtClean="0">
                                <a:latin typeface="Cambria Math" panose="02040503050406030204" pitchFamily="18" charset="0"/>
                              </a:rPr>
                            </m:ctrlPr>
                          </m:sSupPr>
                          <m:e>
                            <m:r>
                              <m:rPr>
                                <m:sty m:val="p"/>
                              </m:rPr>
                              <a:rPr lang="en-US" sz="2000" i="0">
                                <a:latin typeface="Cambria Math" panose="02040503050406030204" pitchFamily="18" charset="0"/>
                              </a:rPr>
                              <m:t>cos</m:t>
                            </m:r>
                          </m:e>
                          <m:sup>
                            <m:r>
                              <a:rPr lang="en-US" sz="2000" b="0" i="1" smtClean="0">
                                <a:latin typeface="Cambria Math" panose="02040503050406030204" pitchFamily="18" charset="0"/>
                              </a:rPr>
                              <m:t>2</m:t>
                            </m:r>
                          </m:sup>
                        </m:sSup>
                      </m:fName>
                      <m:e>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e>
                    </m:func>
                    <m:r>
                      <a:rPr lang="en-US" sz="2000" b="0" i="1" smtClean="0">
                        <a:latin typeface="Cambria Math" panose="02040503050406030204" pitchFamily="18" charset="0"/>
                      </a:rPr>
                      <m:t>,   </m:t>
                    </m:r>
                    <m:r>
                      <a:rPr lang="en-US" sz="2000" i="1">
                        <a:latin typeface="Cambria Math" panose="02040503050406030204" pitchFamily="18" charset="0"/>
                      </a:rPr>
                      <m:t>𝑃</m:t>
                    </m:r>
                    <m:d>
                      <m:dPr>
                        <m:ctrlPr>
                          <a:rPr lang="en-US" sz="2000" i="1">
                            <a:latin typeface="Cambria Math" panose="02040503050406030204" pitchFamily="18" charset="0"/>
                          </a:rPr>
                        </m:ctrlPr>
                      </m:dPr>
                      <m:e>
                        <m:r>
                          <a:rPr lang="en-US" sz="2000" b="0" i="1" smtClean="0">
                            <a:latin typeface="Cambria Math" panose="02040503050406030204" pitchFamily="18" charset="0"/>
                          </a:rPr>
                          <m:t>1</m:t>
                        </m:r>
                      </m:e>
                    </m:d>
                    <m:r>
                      <a:rPr lang="en-US" sz="2000" i="1">
                        <a:latin typeface="Cambria Math" panose="02040503050406030204" pitchFamily="18" charset="0"/>
                      </a:rPr>
                      <m:t>=</m:t>
                    </m:r>
                    <m:func>
                      <m:funcPr>
                        <m:ctrlPr>
                          <a:rPr lang="en-US" sz="2000" i="1">
                            <a:latin typeface="Cambria Math" panose="02040503050406030204" pitchFamily="18" charset="0"/>
                          </a:rPr>
                        </m:ctrlPr>
                      </m:funcPr>
                      <m:fName>
                        <m:sSup>
                          <m:sSupPr>
                            <m:ctrlPr>
                              <a:rPr lang="en-US" sz="2000" i="1">
                                <a:latin typeface="Cambria Math" panose="02040503050406030204" pitchFamily="18" charset="0"/>
                              </a:rPr>
                            </m:ctrlPr>
                          </m:sSupPr>
                          <m:e>
                            <m:r>
                              <m:rPr>
                                <m:sty m:val="p"/>
                              </m:rPr>
                              <a:rPr lang="en-US" sz="2000" b="0" i="0" smtClean="0">
                                <a:latin typeface="Cambria Math" panose="02040503050406030204" pitchFamily="18" charset="0"/>
                              </a:rPr>
                              <m:t>sin</m:t>
                            </m:r>
                          </m:e>
                          <m:sup>
                            <m:r>
                              <a:rPr lang="en-US" sz="2000" i="1">
                                <a:latin typeface="Cambria Math" panose="02040503050406030204" pitchFamily="18" charset="0"/>
                              </a:rPr>
                              <m:t>2</m:t>
                            </m:r>
                          </m:sup>
                        </m:sSup>
                      </m:fName>
                      <m:e>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e>
                    </m:func>
                    <m:r>
                      <a:rPr lang="en-US" sz="2000" b="0" i="1" smtClean="0">
                        <a:latin typeface="Cambria Math" panose="02040503050406030204" pitchFamily="18" charset="0"/>
                      </a:rPr>
                      <m:t>,    </m:t>
                    </m:r>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0</m:t>
                        </m:r>
                      </m:e>
                    </m:d>
                    <m:r>
                      <a:rPr lang="en-US" sz="2000" b="0" i="1" smtClean="0">
                        <a:latin typeface="Cambria Math" panose="02040503050406030204" pitchFamily="18" charset="0"/>
                      </a:rPr>
                      <m:t>+</m:t>
                    </m:r>
                    <m:r>
                      <a:rPr lang="en-US" sz="2000" b="0" i="1" smtClean="0">
                        <a:latin typeface="Cambria Math" panose="02040503050406030204" pitchFamily="18" charset="0"/>
                      </a:rPr>
                      <m:t>𝑃</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r>
                      <a:rPr lang="en-US" sz="2000" b="0" i="1" smtClean="0">
                        <a:latin typeface="Cambria Math" panose="02040503050406030204" pitchFamily="18" charset="0"/>
                      </a:rPr>
                      <m:t>=1</m:t>
                    </m:r>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GB" sz="2000" dirty="0">
                    <a:latin typeface="Lora" pitchFamily="2" charset="0"/>
                  </a:rPr>
                  <a:t>A state can be illustrated on the Bloch sphere</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GB" sz="2000" dirty="0">
                    <a:latin typeface="Lora" pitchFamily="2" charset="0"/>
                  </a:rPr>
                  <a:t>The coordinates of a state are determined by the Bloch vector:</a:t>
                </a:r>
              </a:p>
              <a:p>
                <a:endParaRPr lang="en-GB" sz="20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bar>
                        <m:barPr>
                          <m:pos m:val="top"/>
                          <m:ctrlPr>
                            <a:rPr lang="en-GB" sz="2000" i="1" smtClean="0">
                              <a:latin typeface="Cambria Math" panose="02040503050406030204" pitchFamily="18" charset="0"/>
                            </a:rPr>
                          </m:ctrlPr>
                        </m:barPr>
                        <m:e>
                          <m:r>
                            <a:rPr lang="en-US" sz="2000" b="0" i="1" smtClean="0">
                              <a:latin typeface="Cambria Math" panose="02040503050406030204" pitchFamily="18" charset="0"/>
                            </a:rPr>
                            <m:t>𝑟</m:t>
                          </m:r>
                        </m:e>
                      </m:bar>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𝑠</m:t>
                                </m:r>
                                <m:r>
                                  <a:rPr lang="en-US" sz="2000" b="0" i="1" smtClean="0">
                                    <a:latin typeface="Cambria Math" panose="02040503050406030204" pitchFamily="18" charset="0"/>
                                  </a:rPr>
                                  <m:t>𝑖𝑛</m:t>
                                </m:r>
                                <m:r>
                                  <a:rPr lang="en-US" sz="2000" b="0" i="1" smtClean="0">
                                    <a:latin typeface="Cambria Math" panose="02040503050406030204" pitchFamily="18" charset="0"/>
                                    <a:ea typeface="Cambria Math" panose="02040503050406030204" pitchFamily="18" charset="0"/>
                                  </a:rPr>
                                  <m:t>𝜃</m:t>
                                </m:r>
                                <m:r>
                                  <a:rPr lang="en-US" sz="2000" b="0" i="1" smtClean="0">
                                    <a:latin typeface="Cambria Math" panose="02040503050406030204" pitchFamily="18" charset="0"/>
                                    <a:ea typeface="Cambria Math" panose="02040503050406030204" pitchFamily="18" charset="0"/>
                                  </a:rPr>
                                  <m:t>𝑐𝑜𝑠</m:t>
                                </m:r>
                                <m:r>
                                  <a:rPr lang="en-US" sz="2000" b="0" i="1" smtClean="0">
                                    <a:latin typeface="Cambria Math" panose="02040503050406030204" pitchFamily="18" charset="0"/>
                                    <a:ea typeface="Cambria Math" panose="02040503050406030204" pitchFamily="18" charset="0"/>
                                  </a:rPr>
                                  <m:t>𝜃</m:t>
                                </m:r>
                              </m:e>
                            </m:mr>
                            <m:mr>
                              <m:e>
                                <m:r>
                                  <a:rPr lang="en-US" sz="2000" b="0" i="1" smtClean="0">
                                    <a:latin typeface="Cambria Math" panose="02040503050406030204" pitchFamily="18" charset="0"/>
                                  </a:rPr>
                                  <m:t>𝑠𝑖𝑛</m:t>
                                </m:r>
                                <m:r>
                                  <a:rPr lang="en-US" sz="2000" b="0" i="1" smtClean="0">
                                    <a:latin typeface="Cambria Math" panose="02040503050406030204" pitchFamily="18" charset="0"/>
                                    <a:ea typeface="Cambria Math" panose="02040503050406030204" pitchFamily="18" charset="0"/>
                                  </a:rPr>
                                  <m:t>𝜃</m:t>
                                </m:r>
                                <m:r>
                                  <a:rPr lang="en-US" sz="2000" b="0" i="1" smtClean="0">
                                    <a:latin typeface="Cambria Math" panose="02040503050406030204" pitchFamily="18" charset="0"/>
                                    <a:ea typeface="Cambria Math" panose="02040503050406030204" pitchFamily="18" charset="0"/>
                                  </a:rPr>
                                  <m:t>𝑠𝑖𝑛</m:t>
                                </m:r>
                                <m:r>
                                  <a:rPr lang="en-US" sz="2000" b="0" i="1" smtClean="0">
                                    <a:latin typeface="Cambria Math" panose="02040503050406030204" pitchFamily="18" charset="0"/>
                                    <a:ea typeface="Cambria Math" panose="02040503050406030204" pitchFamily="18" charset="0"/>
                                  </a:rPr>
                                  <m:t>𝜑</m:t>
                                </m:r>
                              </m:e>
                            </m:mr>
                            <m:mr>
                              <m:e>
                                <m:r>
                                  <a:rPr lang="en-US" sz="2000" b="0" i="1" smtClean="0">
                                    <a:latin typeface="Cambria Math" panose="02040503050406030204" pitchFamily="18" charset="0"/>
                                  </a:rPr>
                                  <m:t>𝑐𝑜𝑠</m:t>
                                </m:r>
                                <m:r>
                                  <a:rPr lang="en-US" sz="2000" b="0" i="1" smtClean="0">
                                    <a:latin typeface="Cambria Math" panose="02040503050406030204" pitchFamily="18" charset="0"/>
                                    <a:ea typeface="Cambria Math" panose="02040503050406030204" pitchFamily="18" charset="0"/>
                                  </a:rPr>
                                  <m:t>𝜃</m:t>
                                </m:r>
                              </m:e>
                            </m:mr>
                          </m:m>
                        </m:e>
                      </m:d>
                    </m:oMath>
                  </m:oMathPara>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mc:Choice>
        <mc:Fallback xmlns="">
          <p:sp>
            <p:nvSpPr>
              <p:cNvPr id="9" name="TextBox 8">
                <a:extLst>
                  <a:ext uri="{FF2B5EF4-FFF2-40B4-BE49-F238E27FC236}">
                    <a16:creationId xmlns:a16="http://schemas.microsoft.com/office/drawing/2014/main" id="{EF3EFEEA-63E5-754E-EC61-CD70400E7AA9}"/>
                  </a:ext>
                </a:extLst>
              </p:cNvPr>
              <p:cNvSpPr txBox="1">
                <a:spLocks noRot="1" noChangeAspect="1" noMove="1" noResize="1" noEditPoints="1" noAdjustHandles="1" noChangeArrowheads="1" noChangeShapeType="1" noTextEdit="1"/>
              </p:cNvSpPr>
              <p:nvPr/>
            </p:nvSpPr>
            <p:spPr>
              <a:xfrm>
                <a:off x="612183" y="931543"/>
                <a:ext cx="7998417" cy="5512535"/>
              </a:xfrm>
              <a:prstGeom prst="rect">
                <a:avLst/>
              </a:prstGeom>
              <a:blipFill>
                <a:blip r:embed="rId4"/>
                <a:stretch>
                  <a:fillRect l="-685"/>
                </a:stretch>
              </a:blipFill>
            </p:spPr>
            <p:txBody>
              <a:bodyPr/>
              <a:lstStyle/>
              <a:p>
                <a:r>
                  <a:rPr lang="en-GB">
                    <a:noFill/>
                  </a:rPr>
                  <a:t> </a:t>
                </a:r>
              </a:p>
            </p:txBody>
          </p:sp>
        </mc:Fallback>
      </mc:AlternateContent>
      <p:sp>
        <p:nvSpPr>
          <p:cNvPr id="10" name="Rectangle 9">
            <a:extLst>
              <a:ext uri="{FF2B5EF4-FFF2-40B4-BE49-F238E27FC236}">
                <a16:creationId xmlns:a16="http://schemas.microsoft.com/office/drawing/2014/main" id="{97A93266-60D7-5F42-E98F-1802C1ADB2B2}"/>
              </a:ext>
            </a:extLst>
          </p:cNvPr>
          <p:cNvSpPr/>
          <p:nvPr/>
        </p:nvSpPr>
        <p:spPr>
          <a:xfrm>
            <a:off x="5317560" y="967005"/>
            <a:ext cx="3279186" cy="56626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04934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24</a:t>
            </a:fld>
            <a:endParaRPr lang="en-GB"/>
          </a:p>
        </p:txBody>
      </p:sp>
      <p:pic>
        <p:nvPicPr>
          <p:cNvPr id="1026" name="Picture 2">
            <a:extLst>
              <a:ext uri="{FF2B5EF4-FFF2-40B4-BE49-F238E27FC236}">
                <a16:creationId xmlns:a16="http://schemas.microsoft.com/office/drawing/2014/main" id="{0570DAB4-EC28-A3EC-DA55-1FB8076F2E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3273" y="1195803"/>
            <a:ext cx="4344481" cy="385609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F3EFEEA-63E5-754E-EC61-CD70400E7AA9}"/>
                  </a:ext>
                </a:extLst>
              </p:cNvPr>
              <p:cNvSpPr txBox="1"/>
              <p:nvPr/>
            </p:nvSpPr>
            <p:spPr>
              <a:xfrm>
                <a:off x="509916" y="904546"/>
                <a:ext cx="7809737" cy="5759269"/>
              </a:xfrm>
              <a:prstGeom prst="rect">
                <a:avLst/>
              </a:prstGeom>
              <a:noFill/>
            </p:spPr>
            <p:txBody>
              <a:bodyPr wrap="square" rtlCol="0">
                <a:spAutoFit/>
              </a:bodyPr>
              <a:lstStyle/>
              <a:p>
                <a:r>
                  <a:rPr lang="en-US" sz="1900" dirty="0"/>
                  <a:t>                                                                       </a:t>
                </a:r>
                <a14:m>
                  <m:oMath xmlns:m="http://schemas.openxmlformats.org/officeDocument/2006/math">
                    <m:d>
                      <m:dPr>
                        <m:begChr m:val=""/>
                        <m:endChr m:val="⟩"/>
                        <m:ctrlPr>
                          <a:rPr lang="en-US" sz="1900" i="1" smtClean="0">
                            <a:latin typeface="Cambria Math" panose="02040503050406030204" pitchFamily="18" charset="0"/>
                          </a:rPr>
                        </m:ctrlPr>
                      </m:dPr>
                      <m:e>
                        <m:r>
                          <a:rPr lang="en-US" sz="1900" b="0" i="1" smtClean="0">
                            <a:latin typeface="Cambria Math" panose="02040503050406030204" pitchFamily="18" charset="0"/>
                          </a:rPr>
                          <m:t>|</m:t>
                        </m:r>
                        <m:r>
                          <m:rPr>
                            <m:sty m:val="p"/>
                          </m:rPr>
                          <a:rPr lang="el-GR" sz="1900" i="1" smtClean="0">
                            <a:latin typeface="Cambria Math" panose="02040503050406030204" pitchFamily="18" charset="0"/>
                          </a:rPr>
                          <m:t>ψ</m:t>
                        </m:r>
                      </m:e>
                    </m:d>
                    <m:r>
                      <a:rPr lang="en-US" sz="1900" b="0" i="1" smtClean="0">
                        <a:latin typeface="Cambria Math" panose="02040503050406030204" pitchFamily="18" charset="0"/>
                      </a:rPr>
                      <m:t>=</m:t>
                    </m:r>
                    <m:r>
                      <a:rPr lang="en-US" sz="1900" b="0" i="1" smtClean="0">
                        <a:latin typeface="Cambria Math" panose="02040503050406030204" pitchFamily="18" charset="0"/>
                      </a:rPr>
                      <m:t>𝑐𝑜𝑠</m:t>
                    </m:r>
                    <m:f>
                      <m:fPr>
                        <m:ctrlPr>
                          <a:rPr lang="en-US" sz="1900" b="0" i="1" smtClean="0">
                            <a:latin typeface="Cambria Math" panose="02040503050406030204" pitchFamily="18" charset="0"/>
                          </a:rPr>
                        </m:ctrlPr>
                      </m:fPr>
                      <m:num>
                        <m:r>
                          <a:rPr lang="en-US" sz="1900" b="0" i="1" smtClean="0">
                            <a:latin typeface="Cambria Math" panose="02040503050406030204" pitchFamily="18" charset="0"/>
                            <a:ea typeface="Cambria Math" panose="02040503050406030204" pitchFamily="18" charset="0"/>
                          </a:rPr>
                          <m:t>𝜃</m:t>
                        </m:r>
                      </m:num>
                      <m:den>
                        <m:r>
                          <a:rPr lang="en-US" sz="1900" b="0" i="1" smtClean="0">
                            <a:latin typeface="Cambria Math" panose="02040503050406030204" pitchFamily="18" charset="0"/>
                          </a:rPr>
                          <m:t>2</m:t>
                        </m:r>
                      </m:den>
                    </m:f>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0</m:t>
                        </m:r>
                      </m:e>
                    </m:d>
                    <m:r>
                      <a:rPr lang="en-US" sz="1900" b="0" i="1" smtClean="0">
                        <a:latin typeface="Cambria Math" panose="02040503050406030204" pitchFamily="18" charset="0"/>
                      </a:rPr>
                      <m:t>+</m:t>
                    </m:r>
                    <m:sSup>
                      <m:sSupPr>
                        <m:ctrlPr>
                          <a:rPr lang="en-US" sz="1900" b="0" i="1" smtClean="0">
                            <a:latin typeface="Cambria Math" panose="02040503050406030204" pitchFamily="18" charset="0"/>
                          </a:rPr>
                        </m:ctrlPr>
                      </m:sSupPr>
                      <m:e>
                        <m:r>
                          <a:rPr lang="en-US" sz="1900" b="0" i="1" smtClean="0">
                            <a:latin typeface="Cambria Math" panose="02040503050406030204" pitchFamily="18" charset="0"/>
                          </a:rPr>
                          <m:t>𝑒</m:t>
                        </m:r>
                      </m:e>
                      <m:sup>
                        <m:r>
                          <a:rPr lang="en-US" sz="1900" b="0" i="1" smtClean="0">
                            <a:latin typeface="Cambria Math" panose="02040503050406030204" pitchFamily="18" charset="0"/>
                          </a:rPr>
                          <m:t>𝑖</m:t>
                        </m:r>
                        <m:r>
                          <a:rPr lang="en-US" sz="1900" b="0" i="1" smtClean="0">
                            <a:latin typeface="Cambria Math" panose="02040503050406030204" pitchFamily="18" charset="0"/>
                            <a:ea typeface="Cambria Math" panose="02040503050406030204" pitchFamily="18" charset="0"/>
                          </a:rPr>
                          <m:t>𝜑</m:t>
                        </m:r>
                      </m:sup>
                    </m:sSup>
                    <m:r>
                      <a:rPr lang="en-US" sz="1900" b="0" i="1" smtClean="0">
                        <a:latin typeface="Cambria Math" panose="02040503050406030204" pitchFamily="18" charset="0"/>
                      </a:rPr>
                      <m:t>𝑠𝑖𝑛</m:t>
                    </m:r>
                    <m:f>
                      <m:fPr>
                        <m:ctrlPr>
                          <a:rPr lang="en-US" sz="1900" i="1">
                            <a:latin typeface="Cambria Math" panose="02040503050406030204" pitchFamily="18" charset="0"/>
                          </a:rPr>
                        </m:ctrlPr>
                      </m:fPr>
                      <m:num>
                        <m:r>
                          <a:rPr lang="en-US" sz="1900" i="1">
                            <a:latin typeface="Cambria Math" panose="02040503050406030204" pitchFamily="18" charset="0"/>
                            <a:ea typeface="Cambria Math" panose="02040503050406030204" pitchFamily="18" charset="0"/>
                          </a:rPr>
                          <m:t>𝜃</m:t>
                        </m:r>
                      </m:num>
                      <m:den>
                        <m:r>
                          <a:rPr lang="en-US" sz="1900" i="1">
                            <a:latin typeface="Cambria Math" panose="02040503050406030204" pitchFamily="18" charset="0"/>
                          </a:rPr>
                          <m:t>2</m:t>
                        </m:r>
                      </m:den>
                    </m:f>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r>
                          <a:rPr lang="en-US" sz="1900" b="0" i="1" smtClean="0">
                            <a:latin typeface="Cambria Math" panose="02040503050406030204" pitchFamily="18" charset="0"/>
                          </a:rPr>
                          <m:t>1</m:t>
                        </m:r>
                      </m:e>
                    </m:d>
                  </m:oMath>
                </a14:m>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u="sng" dirty="0">
                    <a:latin typeface="Lora" pitchFamily="2" charset="0"/>
                  </a:rPr>
                  <a:t>Example 1:</a:t>
                </a:r>
                <a:r>
                  <a:rPr lang="en-GB" sz="1900" dirty="0">
                    <a:latin typeface="Lora" pitchFamily="2" charset="0"/>
                  </a:rPr>
                  <a:t> </a:t>
                </a:r>
                <a14:m>
                  <m:oMath xmlns:m="http://schemas.openxmlformats.org/officeDocument/2006/math">
                    <m:d>
                      <m:dPr>
                        <m:begChr m:val=""/>
                        <m:endChr m:val="⟩"/>
                        <m:ctrlPr>
                          <a:rPr lang="en-US" sz="1900" i="1" smtClean="0">
                            <a:latin typeface="Cambria Math" panose="02040503050406030204" pitchFamily="18" charset="0"/>
                          </a:rPr>
                        </m:ctrlPr>
                      </m:dPr>
                      <m:e>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sSub>
                              <m:sSubPr>
                                <m:ctrlPr>
                                  <a:rPr lang="en-US" sz="1900" b="0" i="1" smtClean="0">
                                    <a:latin typeface="Cambria Math" panose="02040503050406030204" pitchFamily="18" charset="0"/>
                                  </a:rPr>
                                </m:ctrlPr>
                              </m:sSubPr>
                              <m:e>
                                <m:r>
                                  <m:rPr>
                                    <m:sty m:val="p"/>
                                  </m:rPr>
                                  <a:rPr lang="el-GR" sz="1900" i="1">
                                    <a:latin typeface="Cambria Math" panose="02040503050406030204" pitchFamily="18" charset="0"/>
                                  </a:rPr>
                                  <m:t>ψ</m:t>
                                </m:r>
                              </m:e>
                              <m:sub>
                                <m:r>
                                  <a:rPr lang="en-US" sz="1900" b="0" i="1" smtClean="0">
                                    <a:latin typeface="Cambria Math" panose="02040503050406030204" pitchFamily="18" charset="0"/>
                                  </a:rPr>
                                  <m:t>1</m:t>
                                </m:r>
                              </m:sub>
                            </m:sSub>
                          </m:e>
                        </m:d>
                        <m:r>
                          <a:rPr lang="en-US" sz="1900" i="1">
                            <a:latin typeface="Cambria Math" panose="02040503050406030204" pitchFamily="18" charset="0"/>
                          </a:rPr>
                          <m:t>=</m:t>
                        </m:r>
                        <m:r>
                          <a:rPr lang="en-US" sz="1900" b="0" i="1" smtClean="0">
                            <a:latin typeface="Cambria Math" panose="02040503050406030204" pitchFamily="18" charset="0"/>
                          </a:rPr>
                          <m:t>|0</m:t>
                        </m:r>
                      </m:e>
                    </m:d>
                    <m:r>
                      <a:rPr lang="en-US" sz="1900" b="0" i="1" smtClean="0">
                        <a:latin typeface="Cambria Math" panose="02040503050406030204" pitchFamily="18" charset="0"/>
                      </a:rPr>
                      <m:t>:   </m:t>
                    </m:r>
                    <m:r>
                      <a:rPr lang="en-US" sz="1900" b="0" i="1" smtClean="0">
                        <a:latin typeface="Cambria Math" panose="02040503050406030204" pitchFamily="18" charset="0"/>
                        <a:ea typeface="Cambria Math" panose="02040503050406030204" pitchFamily="18" charset="0"/>
                      </a:rPr>
                      <m:t>𝜃</m:t>
                    </m:r>
                    <m:r>
                      <a:rPr lang="en-US" sz="1900" b="0" i="1" smtClean="0">
                        <a:latin typeface="Cambria Math" panose="02040503050406030204" pitchFamily="18" charset="0"/>
                        <a:ea typeface="Cambria Math" panose="02040503050406030204" pitchFamily="18" charset="0"/>
                      </a:rPr>
                      <m:t>=0</m:t>
                    </m:r>
                  </m:oMath>
                </a14:m>
                <a:r>
                  <a:rPr lang="en-GB" sz="1900" dirty="0">
                    <a:latin typeface="Lora" pitchFamily="2" charset="0"/>
                  </a:rPr>
                  <a:t>,           </a:t>
                </a:r>
                <a14:m>
                  <m:oMath xmlns:m="http://schemas.openxmlformats.org/officeDocument/2006/math">
                    <m:bar>
                      <m:barPr>
                        <m:pos m:val="top"/>
                        <m:ctrlPr>
                          <a:rPr lang="en-GB" sz="1900" i="1">
                            <a:latin typeface="Cambria Math" panose="02040503050406030204" pitchFamily="18" charset="0"/>
                          </a:rPr>
                        </m:ctrlPr>
                      </m:barPr>
                      <m:e>
                        <m:r>
                          <a:rPr lang="en-US" sz="1900" i="1">
                            <a:latin typeface="Cambria Math" panose="02040503050406030204" pitchFamily="18" charset="0"/>
                          </a:rPr>
                          <m:t>𝑟</m:t>
                        </m:r>
                      </m:e>
                    </m:bar>
                    <m:r>
                      <a:rPr lang="en-US" sz="1900" i="1">
                        <a:latin typeface="Cambria Math" panose="02040503050406030204" pitchFamily="18" charset="0"/>
                      </a:rPr>
                      <m:t>=</m:t>
                    </m:r>
                    <m:d>
                      <m:dPr>
                        <m:ctrlPr>
                          <a:rPr lang="en-US" sz="1900" i="1">
                            <a:latin typeface="Cambria Math" panose="02040503050406030204" pitchFamily="18" charset="0"/>
                          </a:rPr>
                        </m:ctrlPr>
                      </m:dPr>
                      <m:e>
                        <m:m>
                          <m:mPr>
                            <m:mcs>
                              <m:mc>
                                <m:mcPr>
                                  <m:count m:val="1"/>
                                  <m:mcJc m:val="center"/>
                                </m:mcPr>
                              </m:mc>
                            </m:mcs>
                            <m:ctrlPr>
                              <a:rPr lang="en-US" sz="1900" i="1">
                                <a:latin typeface="Cambria Math" panose="02040503050406030204" pitchFamily="18" charset="0"/>
                              </a:rPr>
                            </m:ctrlPr>
                          </m:mPr>
                          <m:mr>
                            <m:e>
                              <m:r>
                                <a:rPr lang="en-US" sz="1900" b="0" i="1" smtClean="0">
                                  <a:latin typeface="Cambria Math" panose="02040503050406030204" pitchFamily="18" charset="0"/>
                                </a:rPr>
                                <m:t>0</m:t>
                              </m:r>
                            </m:e>
                          </m:mr>
                          <m:mr>
                            <m:e>
                              <m:r>
                                <a:rPr lang="en-US" sz="1900" b="0" i="1" smtClean="0">
                                  <a:latin typeface="Cambria Math" panose="02040503050406030204" pitchFamily="18" charset="0"/>
                                </a:rPr>
                                <m:t>0</m:t>
                              </m:r>
                            </m:e>
                          </m:mr>
                          <m:mr>
                            <m:e>
                              <m:r>
                                <a:rPr lang="en-US" sz="1900" b="0" i="1" smtClean="0">
                                  <a:latin typeface="Cambria Math" panose="02040503050406030204" pitchFamily="18" charset="0"/>
                                </a:rPr>
                                <m:t>1</m:t>
                              </m:r>
                            </m:e>
                          </m:mr>
                        </m:m>
                      </m:e>
                    </m:d>
                  </m:oMath>
                </a14:m>
                <a:r>
                  <a:rPr lang="en-GB" sz="1900" dirty="0">
                    <a:latin typeface="Lora" pitchFamily="2" charset="0"/>
                  </a:rPr>
                  <a:t>          </a:t>
                </a:r>
                <a14:m>
                  <m:oMath xmlns:m="http://schemas.openxmlformats.org/officeDocument/2006/math">
                    <m:bar>
                      <m:barPr>
                        <m:pos m:val="top"/>
                        <m:ctrlPr>
                          <a:rPr lang="en-GB" i="1">
                            <a:latin typeface="Cambria Math" panose="02040503050406030204" pitchFamily="18" charset="0"/>
                          </a:rPr>
                        </m:ctrlPr>
                      </m:barPr>
                      <m:e>
                        <m:r>
                          <a:rPr lang="en-US" i="1">
                            <a:latin typeface="Cambria Math" panose="02040503050406030204" pitchFamily="18" charset="0"/>
                          </a:rPr>
                          <m:t>𝑟</m:t>
                        </m:r>
                      </m:e>
                    </m:bar>
                    <m:r>
                      <a:rPr lang="en-US" i="1">
                        <a:latin typeface="Cambria Math" panose="02040503050406030204" pitchFamily="18" charset="0"/>
                      </a:rPr>
                      <m:t>=</m:t>
                    </m:r>
                    <m:d>
                      <m:dPr>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𝑠</m:t>
                              </m:r>
                              <m:r>
                                <a:rPr lang="en-US" i="1">
                                  <a:latin typeface="Cambria Math" panose="02040503050406030204" pitchFamily="18" charset="0"/>
                                </a:rPr>
                                <m:t>𝑖𝑛</m:t>
                              </m:r>
                              <m:r>
                                <a:rPr lang="en-US" i="1">
                                  <a:latin typeface="Cambria Math" panose="02040503050406030204" pitchFamily="18" charset="0"/>
                                  <a:ea typeface="Cambria Math" panose="02040503050406030204" pitchFamily="18" charset="0"/>
                                </a:rPr>
                                <m:t>𝜃</m:t>
                              </m:r>
                              <m:r>
                                <a:rPr lang="en-US" i="1">
                                  <a:latin typeface="Cambria Math" panose="02040503050406030204" pitchFamily="18" charset="0"/>
                                  <a:ea typeface="Cambria Math" panose="02040503050406030204" pitchFamily="18" charset="0"/>
                                </a:rPr>
                                <m:t>𝑐𝑜𝑠</m:t>
                              </m:r>
                              <m:r>
                                <a:rPr lang="en-US" i="1">
                                  <a:latin typeface="Cambria Math" panose="02040503050406030204" pitchFamily="18" charset="0"/>
                                  <a:ea typeface="Cambria Math" panose="02040503050406030204" pitchFamily="18" charset="0"/>
                                </a:rPr>
                                <m:t>𝜃</m:t>
                              </m:r>
                            </m:e>
                          </m:mr>
                          <m:mr>
                            <m:e>
                              <m:r>
                                <a:rPr lang="en-US" i="1">
                                  <a:latin typeface="Cambria Math" panose="02040503050406030204" pitchFamily="18" charset="0"/>
                                </a:rPr>
                                <m:t>𝑠𝑖𝑛</m:t>
                              </m:r>
                              <m:r>
                                <a:rPr lang="en-US" i="1">
                                  <a:latin typeface="Cambria Math" panose="02040503050406030204" pitchFamily="18" charset="0"/>
                                  <a:ea typeface="Cambria Math" panose="02040503050406030204" pitchFamily="18" charset="0"/>
                                </a:rPr>
                                <m:t>𝜃</m:t>
                              </m:r>
                              <m:r>
                                <a:rPr lang="en-US" i="1">
                                  <a:latin typeface="Cambria Math" panose="02040503050406030204" pitchFamily="18" charset="0"/>
                                  <a:ea typeface="Cambria Math" panose="02040503050406030204" pitchFamily="18" charset="0"/>
                                </a:rPr>
                                <m:t>𝑠𝑖𝑛</m:t>
                              </m:r>
                              <m:r>
                                <a:rPr lang="en-US" i="1">
                                  <a:latin typeface="Cambria Math" panose="02040503050406030204" pitchFamily="18" charset="0"/>
                                  <a:ea typeface="Cambria Math" panose="02040503050406030204" pitchFamily="18" charset="0"/>
                                </a:rPr>
                                <m:t>𝜑</m:t>
                              </m:r>
                            </m:e>
                          </m:mr>
                          <m:mr>
                            <m:e>
                              <m:r>
                                <a:rPr lang="en-US" i="1">
                                  <a:latin typeface="Cambria Math" panose="02040503050406030204" pitchFamily="18" charset="0"/>
                                </a:rPr>
                                <m:t>𝑐𝑜𝑠</m:t>
                              </m:r>
                              <m:r>
                                <a:rPr lang="en-US" i="1">
                                  <a:latin typeface="Cambria Math" panose="02040503050406030204" pitchFamily="18" charset="0"/>
                                  <a:ea typeface="Cambria Math" panose="02040503050406030204" pitchFamily="18" charset="0"/>
                                </a:rPr>
                                <m:t>𝜃</m:t>
                              </m:r>
                            </m:e>
                          </m:mr>
                        </m:m>
                      </m:e>
                    </m:d>
                  </m:oMath>
                </a14:m>
                <a:endParaRPr lang="en-GB" sz="1900" b="1" u="sng" dirty="0">
                  <a:latin typeface="Lora" pitchFamily="2" charset="0"/>
                </a:endParaRPr>
              </a:p>
              <a:p>
                <a:pPr marL="285750" indent="-285750">
                  <a:buFont typeface="Arial" panose="020B0604020202020204" pitchFamily="34" charset="0"/>
                  <a:buChar char="•"/>
                </a:pPr>
                <a:r>
                  <a:rPr lang="en-GB" sz="1900" u="sng" dirty="0">
                    <a:latin typeface="Lora" pitchFamily="2" charset="0"/>
                  </a:rPr>
                  <a:t>Example 2:</a:t>
                </a:r>
                <a:r>
                  <a:rPr lang="en-GB" sz="1900" dirty="0">
                    <a:latin typeface="Lora" pitchFamily="2" charset="0"/>
                  </a:rPr>
                  <a:t>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sSub>
                          <m:sSubPr>
                            <m:ctrlPr>
                              <a:rPr lang="en-US" sz="1900" b="0" i="1" smtClean="0">
                                <a:latin typeface="Cambria Math" panose="02040503050406030204" pitchFamily="18" charset="0"/>
                              </a:rPr>
                            </m:ctrlPr>
                          </m:sSubPr>
                          <m:e>
                            <m:r>
                              <m:rPr>
                                <m:sty m:val="p"/>
                              </m:rPr>
                              <a:rPr lang="el-GR" sz="1900" i="1">
                                <a:latin typeface="Cambria Math" panose="02040503050406030204" pitchFamily="18" charset="0"/>
                              </a:rPr>
                              <m:t>ψ</m:t>
                            </m:r>
                          </m:e>
                          <m:sub>
                            <m:r>
                              <a:rPr lang="en-US" sz="1900" b="0" i="1" smtClean="0">
                                <a:latin typeface="Cambria Math" panose="02040503050406030204" pitchFamily="18" charset="0"/>
                              </a:rPr>
                              <m:t>2</m:t>
                            </m:r>
                          </m:sub>
                        </m:sSub>
                      </m:e>
                    </m:d>
                    <m:r>
                      <a:rPr lang="en-US" sz="1900" i="1">
                        <a:latin typeface="Cambria Math" panose="02040503050406030204" pitchFamily="18" charset="0"/>
                      </a:rPr>
                      <m:t>= </m:t>
                    </m:r>
                    <m:d>
                      <m:dPr>
                        <m:begChr m:val=""/>
                        <m:endChr m:val="⟩"/>
                        <m:ctrlPr>
                          <a:rPr lang="en-US" sz="1900" i="1" smtClean="0">
                            <a:latin typeface="Cambria Math" panose="02040503050406030204" pitchFamily="18" charset="0"/>
                          </a:rPr>
                        </m:ctrlPr>
                      </m:dPr>
                      <m:e>
                        <m:r>
                          <a:rPr lang="en-US" sz="1900" b="0" i="1" smtClean="0">
                            <a:latin typeface="Cambria Math" panose="02040503050406030204" pitchFamily="18" charset="0"/>
                          </a:rPr>
                          <m:t>|1</m:t>
                        </m:r>
                      </m:e>
                    </m:d>
                    <m:r>
                      <a:rPr lang="en-US" sz="1900" b="0" i="1" smtClean="0">
                        <a:latin typeface="Cambria Math" panose="02040503050406030204" pitchFamily="18" charset="0"/>
                      </a:rPr>
                      <m:t>:   </m:t>
                    </m:r>
                    <m:r>
                      <a:rPr lang="en-US" sz="1900" b="0" i="1" smtClean="0">
                        <a:latin typeface="Cambria Math" panose="02040503050406030204" pitchFamily="18" charset="0"/>
                        <a:ea typeface="Cambria Math" panose="02040503050406030204" pitchFamily="18" charset="0"/>
                      </a:rPr>
                      <m:t>𝜃</m:t>
                    </m:r>
                    <m:r>
                      <a:rPr lang="en-US" sz="1900" b="0" i="1" smtClean="0">
                        <a:latin typeface="Cambria Math" panose="02040503050406030204" pitchFamily="18" charset="0"/>
                        <a:ea typeface="Cambria Math" panose="02040503050406030204" pitchFamily="18" charset="0"/>
                      </a:rPr>
                      <m:t>=</m:t>
                    </m:r>
                    <m:r>
                      <a:rPr lang="en-US" sz="1900" b="0" i="1" smtClean="0">
                        <a:latin typeface="Cambria Math" panose="02040503050406030204" pitchFamily="18" charset="0"/>
                        <a:ea typeface="Cambria Math" panose="02040503050406030204" pitchFamily="18" charset="0"/>
                      </a:rPr>
                      <m:t>𝜋</m:t>
                    </m:r>
                  </m:oMath>
                </a14:m>
                <a:r>
                  <a:rPr lang="en-GB" sz="1900" dirty="0">
                    <a:latin typeface="Lora" pitchFamily="2" charset="0"/>
                  </a:rPr>
                  <a:t> (180</a:t>
                </a:r>
                <a:r>
                  <a:rPr lang="en-GB" sz="1900" dirty="0"/>
                  <a:t>°)</a:t>
                </a:r>
                <a14:m>
                  <m:oMath xmlns:m="http://schemas.openxmlformats.org/officeDocument/2006/math">
                    <m:r>
                      <a:rPr lang="en-US" sz="1900" i="1">
                        <a:latin typeface="Cambria Math" panose="02040503050406030204" pitchFamily="18" charset="0"/>
                        <a:ea typeface="Cambria Math" panose="02040503050406030204" pitchFamily="18" charset="0"/>
                      </a:rPr>
                      <m:t>,  </m:t>
                    </m:r>
                    <m:r>
                      <a:rPr lang="en-US" sz="1900" i="1">
                        <a:latin typeface="Cambria Math" panose="02040503050406030204" pitchFamily="18" charset="0"/>
                        <a:ea typeface="Cambria Math" panose="02040503050406030204" pitchFamily="18" charset="0"/>
                      </a:rPr>
                      <m:t>𝜑</m:t>
                    </m:r>
                    <m:r>
                      <a:rPr lang="en-US" sz="1900" i="1">
                        <a:latin typeface="Cambria Math" panose="02040503050406030204" pitchFamily="18" charset="0"/>
                        <a:ea typeface="Cambria Math" panose="02040503050406030204" pitchFamily="18" charset="0"/>
                      </a:rPr>
                      <m:t>=0</m:t>
                    </m:r>
                  </m:oMath>
                </a14:m>
                <a:r>
                  <a:rPr lang="en-GB" sz="1900" dirty="0">
                    <a:latin typeface="Lora" pitchFamily="2" charset="0"/>
                  </a:rPr>
                  <a:t>,   </a:t>
                </a:r>
                <a14:m>
                  <m:oMath xmlns:m="http://schemas.openxmlformats.org/officeDocument/2006/math">
                    <m:bar>
                      <m:barPr>
                        <m:pos m:val="top"/>
                        <m:ctrlPr>
                          <a:rPr lang="en-GB" sz="1900" i="1">
                            <a:latin typeface="Cambria Math" panose="02040503050406030204" pitchFamily="18" charset="0"/>
                          </a:rPr>
                        </m:ctrlPr>
                      </m:barPr>
                      <m:e>
                        <m:r>
                          <a:rPr lang="en-US" sz="1900" i="1">
                            <a:latin typeface="Cambria Math" panose="02040503050406030204" pitchFamily="18" charset="0"/>
                          </a:rPr>
                          <m:t>𝑟</m:t>
                        </m:r>
                      </m:e>
                    </m:bar>
                    <m:r>
                      <a:rPr lang="en-US" sz="1900" i="1">
                        <a:latin typeface="Cambria Math" panose="02040503050406030204" pitchFamily="18" charset="0"/>
                      </a:rPr>
                      <m:t>=</m:t>
                    </m:r>
                    <m:d>
                      <m:dPr>
                        <m:ctrlPr>
                          <a:rPr lang="en-US" sz="1900" i="1">
                            <a:latin typeface="Cambria Math" panose="02040503050406030204" pitchFamily="18" charset="0"/>
                          </a:rPr>
                        </m:ctrlPr>
                      </m:dPr>
                      <m:e>
                        <m:m>
                          <m:mPr>
                            <m:mcs>
                              <m:mc>
                                <m:mcPr>
                                  <m:count m:val="1"/>
                                  <m:mcJc m:val="center"/>
                                </m:mcPr>
                              </m:mc>
                            </m:mcs>
                            <m:ctrlPr>
                              <a:rPr lang="en-US" sz="1900" i="1">
                                <a:latin typeface="Cambria Math" panose="02040503050406030204" pitchFamily="18" charset="0"/>
                              </a:rPr>
                            </m:ctrlPr>
                          </m:mPr>
                          <m:mr>
                            <m:e>
                              <m:r>
                                <a:rPr lang="en-US" sz="1900" b="0" i="1" smtClean="0">
                                  <a:latin typeface="Cambria Math" panose="02040503050406030204" pitchFamily="18" charset="0"/>
                                </a:rPr>
                                <m:t>0</m:t>
                              </m:r>
                            </m:e>
                          </m:mr>
                          <m:mr>
                            <m:e>
                              <m:r>
                                <a:rPr lang="en-US" sz="1900" b="0" i="1" smtClean="0">
                                  <a:latin typeface="Cambria Math" panose="02040503050406030204" pitchFamily="18" charset="0"/>
                                </a:rPr>
                                <m:t>0</m:t>
                              </m:r>
                            </m:e>
                          </m:mr>
                          <m:mr>
                            <m:e>
                              <m:r>
                                <a:rPr lang="en-US" sz="1900" b="0" i="1" smtClean="0">
                                  <a:latin typeface="Cambria Math" panose="02040503050406030204" pitchFamily="18" charset="0"/>
                                  <a:ea typeface="Cambria Math" panose="02040503050406030204" pitchFamily="18" charset="0"/>
                                </a:rPr>
                                <m:t>−</m:t>
                              </m:r>
                              <m:r>
                                <a:rPr lang="en-US" sz="1900" b="0" i="1" smtClean="0">
                                  <a:latin typeface="Cambria Math" panose="02040503050406030204" pitchFamily="18" charset="0"/>
                                </a:rPr>
                                <m:t>1</m:t>
                              </m:r>
                            </m:e>
                          </m:mr>
                        </m:m>
                      </m:e>
                    </m:d>
                  </m:oMath>
                </a14:m>
                <a:r>
                  <a:rPr lang="en-GB" sz="1900" dirty="0">
                    <a:latin typeface="Lora" pitchFamily="2" charset="0"/>
                  </a:rPr>
                  <a:t> </a:t>
                </a:r>
              </a:p>
              <a:p>
                <a:pPr marL="285750" indent="-285750">
                  <a:buFont typeface="Arial" panose="020B0604020202020204" pitchFamily="34" charset="0"/>
                  <a:buChar char="•"/>
                </a:pPr>
                <a:r>
                  <a:rPr lang="en-GB" sz="1900" u="sng" dirty="0">
                    <a:latin typeface="Lora" pitchFamily="2" charset="0"/>
                  </a:rPr>
                  <a:t>Example 3:</a:t>
                </a:r>
                <a:r>
                  <a:rPr lang="en-US" sz="1900" dirty="0"/>
                  <a:t> </a:t>
                </a:r>
                <a14:m>
                  <m:oMath xmlns:m="http://schemas.openxmlformats.org/officeDocument/2006/math">
                    <m:d>
                      <m:dPr>
                        <m:begChr m:val=""/>
                        <m:endChr m:val="⟩"/>
                        <m:ctrlPr>
                          <a:rPr lang="en-US" sz="1900" i="1">
                            <a:latin typeface="Cambria Math" panose="02040503050406030204" pitchFamily="18" charset="0"/>
                          </a:rPr>
                        </m:ctrlPr>
                      </m:dPr>
                      <m:e>
                        <m:r>
                          <a:rPr lang="en-US" sz="1900" i="1">
                            <a:latin typeface="Cambria Math" panose="02040503050406030204" pitchFamily="18" charset="0"/>
                          </a:rPr>
                          <m:t>|</m:t>
                        </m:r>
                        <m:sSub>
                          <m:sSubPr>
                            <m:ctrlPr>
                              <a:rPr lang="en-US" sz="1900" b="0" i="1" smtClean="0">
                                <a:latin typeface="Cambria Math" panose="02040503050406030204" pitchFamily="18" charset="0"/>
                              </a:rPr>
                            </m:ctrlPr>
                          </m:sSubPr>
                          <m:e>
                            <m:r>
                              <m:rPr>
                                <m:sty m:val="p"/>
                              </m:rPr>
                              <a:rPr lang="el-GR" sz="1900" i="1">
                                <a:latin typeface="Cambria Math" panose="02040503050406030204" pitchFamily="18" charset="0"/>
                              </a:rPr>
                              <m:t>ψ</m:t>
                            </m:r>
                          </m:e>
                          <m:sub>
                            <m:r>
                              <a:rPr lang="en-US" sz="1900" b="0" i="1" smtClean="0">
                                <a:latin typeface="Cambria Math" panose="02040503050406030204" pitchFamily="18" charset="0"/>
                              </a:rPr>
                              <m:t>3</m:t>
                            </m:r>
                          </m:sub>
                        </m:sSub>
                      </m:e>
                    </m:d>
                    <m:r>
                      <a:rPr lang="en-US" sz="1900" i="1">
                        <a:latin typeface="Cambria Math" panose="02040503050406030204" pitchFamily="18" charset="0"/>
                      </a:rPr>
                      <m:t>=</m:t>
                    </m:r>
                  </m:oMath>
                </a14:m>
                <a:r>
                  <a:rPr lang="en-GB" sz="1900" dirty="0">
                    <a:latin typeface="Lora" pitchFamily="2" charset="0"/>
                  </a:rPr>
                  <a:t> </a:t>
                </a:r>
                <a14:m>
                  <m:oMath xmlns:m="http://schemas.openxmlformats.org/officeDocument/2006/math">
                    <m:d>
                      <m:dPr>
                        <m:begChr m:val=""/>
                        <m:endChr m:val="⟩"/>
                        <m:ctrlPr>
                          <a:rPr lang="en-US" sz="1900" i="1">
                            <a:latin typeface="Cambria Math" panose="02040503050406030204" pitchFamily="18" charset="0"/>
                          </a:rPr>
                        </m:ctrlPr>
                      </m:dPr>
                      <m:e>
                        <m:r>
                          <a:rPr lang="en-US" sz="1900" b="0" i="1" smtClean="0">
                            <a:latin typeface="Cambria Math" panose="02040503050406030204" pitchFamily="18" charset="0"/>
                          </a:rPr>
                          <m:t>|+</m:t>
                        </m:r>
                      </m:e>
                    </m:d>
                    <m:r>
                      <a:rPr lang="en-US" sz="1900" b="0" i="0" smtClean="0">
                        <a:latin typeface="Cambria Math" panose="02040503050406030204" pitchFamily="18" charset="0"/>
                      </a:rPr>
                      <m:t>:  </m:t>
                    </m:r>
                    <m:r>
                      <m:rPr>
                        <m:sty m:val="p"/>
                      </m:rPr>
                      <a:rPr lang="el-GR" sz="1900" b="0" i="1" smtClean="0">
                        <a:latin typeface="Cambria Math" panose="02040503050406030204" pitchFamily="18" charset="0"/>
                        <a:ea typeface="Cambria Math" panose="02040503050406030204" pitchFamily="18" charset="0"/>
                      </a:rPr>
                      <m:t>θ</m:t>
                    </m:r>
                    <m:r>
                      <a:rPr lang="en-US" sz="1900" b="0" i="1" smtClean="0">
                        <a:latin typeface="Cambria Math" panose="02040503050406030204" pitchFamily="18" charset="0"/>
                        <a:ea typeface="Cambria Math" panose="02040503050406030204" pitchFamily="18" charset="0"/>
                      </a:rPr>
                      <m:t>=</m:t>
                    </m:r>
                    <m:f>
                      <m:fPr>
                        <m:ctrlPr>
                          <a:rPr lang="en-US" sz="1900" b="0" i="1" smtClean="0">
                            <a:latin typeface="Cambria Math" panose="02040503050406030204" pitchFamily="18" charset="0"/>
                            <a:ea typeface="Cambria Math" panose="02040503050406030204" pitchFamily="18" charset="0"/>
                          </a:rPr>
                        </m:ctrlPr>
                      </m:fPr>
                      <m:num>
                        <m:r>
                          <a:rPr lang="en-US" sz="1900" b="0" i="1" smtClean="0">
                            <a:latin typeface="Cambria Math" panose="02040503050406030204" pitchFamily="18" charset="0"/>
                            <a:ea typeface="Cambria Math" panose="02040503050406030204" pitchFamily="18" charset="0"/>
                          </a:rPr>
                          <m:t>𝜋</m:t>
                        </m:r>
                      </m:num>
                      <m:den>
                        <m:r>
                          <a:rPr lang="en-US" sz="1900" b="0" i="1" smtClean="0">
                            <a:latin typeface="Cambria Math" panose="02040503050406030204" pitchFamily="18" charset="0"/>
                            <a:ea typeface="Cambria Math" panose="02040503050406030204" pitchFamily="18" charset="0"/>
                          </a:rPr>
                          <m:t>2</m:t>
                        </m:r>
                      </m:den>
                    </m:f>
                    <m:r>
                      <a:rPr lang="en-US" sz="1900" b="0" i="1" smtClean="0">
                        <a:latin typeface="Cambria Math" panose="02040503050406030204" pitchFamily="18" charset="0"/>
                        <a:ea typeface="Cambria Math" panose="02040503050406030204" pitchFamily="18" charset="0"/>
                      </a:rPr>
                      <m:t>,  </m:t>
                    </m:r>
                    <m:r>
                      <a:rPr lang="en-US" sz="1900" b="0" i="1" smtClean="0">
                        <a:latin typeface="Cambria Math" panose="02040503050406030204" pitchFamily="18" charset="0"/>
                        <a:ea typeface="Cambria Math" panose="02040503050406030204" pitchFamily="18" charset="0"/>
                      </a:rPr>
                      <m:t>𝜑</m:t>
                    </m:r>
                    <m:r>
                      <a:rPr lang="en-US" sz="1900" b="0" i="1" smtClean="0">
                        <a:latin typeface="Cambria Math" panose="02040503050406030204" pitchFamily="18" charset="0"/>
                        <a:ea typeface="Cambria Math" panose="02040503050406030204" pitchFamily="18" charset="0"/>
                      </a:rPr>
                      <m:t>=0</m:t>
                    </m:r>
                  </m:oMath>
                </a14:m>
                <a:r>
                  <a:rPr lang="en-GB" sz="1900" dirty="0">
                    <a:latin typeface="Lora" pitchFamily="2" charset="0"/>
                  </a:rPr>
                  <a:t>, </a:t>
                </a:r>
                <a14:m>
                  <m:oMath xmlns:m="http://schemas.openxmlformats.org/officeDocument/2006/math">
                    <m:r>
                      <a:rPr lang="en-US" sz="1900" b="0" i="0" smtClean="0">
                        <a:latin typeface="Cambria Math" panose="02040503050406030204" pitchFamily="18" charset="0"/>
                      </a:rPr>
                      <m:t>  </m:t>
                    </m:r>
                    <m:bar>
                      <m:barPr>
                        <m:pos m:val="top"/>
                        <m:ctrlPr>
                          <a:rPr lang="en-GB" sz="1900" i="1">
                            <a:latin typeface="Cambria Math" panose="02040503050406030204" pitchFamily="18" charset="0"/>
                          </a:rPr>
                        </m:ctrlPr>
                      </m:barPr>
                      <m:e>
                        <m:r>
                          <a:rPr lang="en-US" sz="1900" i="1">
                            <a:latin typeface="Cambria Math" panose="02040503050406030204" pitchFamily="18" charset="0"/>
                          </a:rPr>
                          <m:t>𝑟</m:t>
                        </m:r>
                      </m:e>
                    </m:bar>
                    <m:r>
                      <a:rPr lang="en-US" sz="1900" i="1">
                        <a:latin typeface="Cambria Math" panose="02040503050406030204" pitchFamily="18" charset="0"/>
                      </a:rPr>
                      <m:t>=</m:t>
                    </m:r>
                    <m:d>
                      <m:dPr>
                        <m:ctrlPr>
                          <a:rPr lang="en-US" sz="1900" i="1">
                            <a:latin typeface="Cambria Math" panose="02040503050406030204" pitchFamily="18" charset="0"/>
                          </a:rPr>
                        </m:ctrlPr>
                      </m:dPr>
                      <m:e>
                        <m:m>
                          <m:mPr>
                            <m:mcs>
                              <m:mc>
                                <m:mcPr>
                                  <m:count m:val="1"/>
                                  <m:mcJc m:val="center"/>
                                </m:mcPr>
                              </m:mc>
                            </m:mcs>
                            <m:ctrlPr>
                              <a:rPr lang="en-US" sz="1900" i="1">
                                <a:latin typeface="Cambria Math" panose="02040503050406030204" pitchFamily="18" charset="0"/>
                              </a:rPr>
                            </m:ctrlPr>
                          </m:mPr>
                          <m:mr>
                            <m:e>
                              <m:r>
                                <m:rPr>
                                  <m:brk m:alnAt="7"/>
                                </m:rPr>
                                <a:rPr lang="en-US" sz="1900" b="0" i="1" smtClean="0">
                                  <a:latin typeface="Cambria Math" panose="02040503050406030204" pitchFamily="18" charset="0"/>
                                </a:rPr>
                                <m:t>1</m:t>
                              </m:r>
                            </m:e>
                          </m:mr>
                          <m:mr>
                            <m:e>
                              <m:r>
                                <a:rPr lang="en-US" sz="1900" i="1">
                                  <a:latin typeface="Cambria Math" panose="02040503050406030204" pitchFamily="18" charset="0"/>
                                </a:rPr>
                                <m:t>0</m:t>
                              </m:r>
                            </m:e>
                          </m:mr>
                          <m:mr>
                            <m:e>
                              <m:r>
                                <a:rPr lang="en-US" sz="1900" b="0" i="1" smtClean="0">
                                  <a:latin typeface="Cambria Math" panose="02040503050406030204" pitchFamily="18" charset="0"/>
                                </a:rPr>
                                <m:t>0</m:t>
                              </m:r>
                            </m:e>
                          </m:mr>
                        </m:m>
                      </m:e>
                    </m:d>
                  </m:oMath>
                </a14:m>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Note that angles on Bloch sphere are double what you get in your normal (Hilbert) space</a:t>
                </a:r>
              </a:p>
              <a:p>
                <a:pPr marL="285750" indent="-285750">
                  <a:buFont typeface="Arial" panose="020B0604020202020204" pitchFamily="34" charset="0"/>
                  <a:buChar char="•"/>
                </a:pPr>
                <a:endParaRPr lang="en-GB" sz="1900" dirty="0"/>
              </a:p>
              <a:p>
                <a:pPr marL="285750" indent="-285750">
                  <a:buFont typeface="Arial" panose="020B0604020202020204" pitchFamily="34" charset="0"/>
                  <a:buChar char="•"/>
                </a:pPr>
                <a:r>
                  <a:rPr lang="en-GB" sz="1900" dirty="0">
                    <a:latin typeface="Lora" pitchFamily="2" charset="0"/>
                  </a:rPr>
                  <a:t>Z-measurement corresponds to a projection onto the z-axis</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Similarly for x and y-measurements</a:t>
                </a:r>
              </a:p>
              <a:p>
                <a:pPr marL="285750" indent="-285750">
                  <a:buFont typeface="Arial" panose="020B0604020202020204" pitchFamily="34" charset="0"/>
                  <a:buChar char="•"/>
                </a:pPr>
                <a:endParaRPr lang="en-GB" sz="1900" dirty="0"/>
              </a:p>
              <a:p>
                <a:pPr marL="285750" indent="-285750">
                  <a:buFont typeface="Arial" panose="020B0604020202020204" pitchFamily="34" charset="0"/>
                  <a:buChar char="•"/>
                </a:pPr>
                <a:endParaRPr lang="en-GB" sz="1900" dirty="0"/>
              </a:p>
            </p:txBody>
          </p:sp>
        </mc:Choice>
        <mc:Fallback xmlns="">
          <p:sp>
            <p:nvSpPr>
              <p:cNvPr id="7" name="TextBox 6">
                <a:extLst>
                  <a:ext uri="{FF2B5EF4-FFF2-40B4-BE49-F238E27FC236}">
                    <a16:creationId xmlns:a16="http://schemas.microsoft.com/office/drawing/2014/main" id="{EF3EFEEA-63E5-754E-EC61-CD70400E7AA9}"/>
                  </a:ext>
                </a:extLst>
              </p:cNvPr>
              <p:cNvSpPr txBox="1">
                <a:spLocks noRot="1" noChangeAspect="1" noMove="1" noResize="1" noEditPoints="1" noAdjustHandles="1" noChangeArrowheads="1" noChangeShapeType="1" noTextEdit="1"/>
              </p:cNvSpPr>
              <p:nvPr/>
            </p:nvSpPr>
            <p:spPr>
              <a:xfrm>
                <a:off x="509916" y="904546"/>
                <a:ext cx="7809737" cy="5759269"/>
              </a:xfrm>
              <a:prstGeom prst="rect">
                <a:avLst/>
              </a:prstGeom>
              <a:blipFill>
                <a:blip r:embed="rId4"/>
                <a:stretch>
                  <a:fillRect l="-625" t="-6561" r="-1561"/>
                </a:stretch>
              </a:blipFill>
            </p:spPr>
            <p:txBody>
              <a:bodyPr/>
              <a:lstStyle/>
              <a:p>
                <a:r>
                  <a:rPr lang="en-GB">
                    <a:noFill/>
                  </a:rPr>
                  <a:t> </a:t>
                </a:r>
              </a:p>
            </p:txBody>
          </p:sp>
        </mc:Fallback>
      </mc:AlternateContent>
      <p:sp>
        <p:nvSpPr>
          <p:cNvPr id="8" name="Rectangle 7">
            <a:extLst>
              <a:ext uri="{FF2B5EF4-FFF2-40B4-BE49-F238E27FC236}">
                <a16:creationId xmlns:a16="http://schemas.microsoft.com/office/drawing/2014/main" id="{97A93266-60D7-5F42-E98F-1802C1ADB2B2}"/>
              </a:ext>
            </a:extLst>
          </p:cNvPr>
          <p:cNvSpPr/>
          <p:nvPr/>
        </p:nvSpPr>
        <p:spPr>
          <a:xfrm>
            <a:off x="4375103" y="948296"/>
            <a:ext cx="3126553" cy="49699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8">
            <a:extLst>
              <a:ext uri="{FF2B5EF4-FFF2-40B4-BE49-F238E27FC236}">
                <a16:creationId xmlns:a16="http://schemas.microsoft.com/office/drawing/2014/main" id="{4D6E2ABD-A657-EC45-BAFE-6ED45C3C09B6}"/>
              </a:ext>
            </a:extLst>
          </p:cNvPr>
          <p:cNvSpPr>
            <a:spLocks noGrp="1"/>
          </p:cNvSpPr>
          <p:nvPr>
            <p:ph type="title"/>
          </p:nvPr>
        </p:nvSpPr>
        <p:spPr/>
        <p:txBody>
          <a:bodyPr/>
          <a:lstStyle/>
          <a:p>
            <a:r>
              <a:rPr lang="en-GB" sz="4000" dirty="0">
                <a:solidFill>
                  <a:srgbClr val="2F5597"/>
                </a:solidFill>
                <a:latin typeface="Lora" pitchFamily="2" charset="0"/>
              </a:rPr>
              <a:t>Bloch Sphere - continued</a:t>
            </a:r>
          </a:p>
        </p:txBody>
      </p:sp>
    </p:spTree>
    <p:extLst>
      <p:ext uri="{BB962C8B-B14F-4D97-AF65-F5344CB8AC3E}">
        <p14:creationId xmlns:p14="http://schemas.microsoft.com/office/powerpoint/2010/main" val="542891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7A287B-FD46-A1F9-3D5A-CE6806F65C82}"/>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3525C1AC-6D83-0DDF-8448-8198DAE0741E}"/>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30E3DE62-32E5-84C0-643C-1CCFC83D56C7}"/>
              </a:ext>
            </a:extLst>
          </p:cNvPr>
          <p:cNvSpPr>
            <a:spLocks noGrp="1"/>
          </p:cNvSpPr>
          <p:nvPr>
            <p:ph type="sldNum" sz="quarter" idx="12"/>
          </p:nvPr>
        </p:nvSpPr>
        <p:spPr/>
        <p:txBody>
          <a:bodyPr/>
          <a:lstStyle/>
          <a:p>
            <a:fld id="{97D63191-F394-46E6-9F57-66EF97066736}" type="slidenum">
              <a:rPr lang="en-GB" smtClean="0"/>
              <a:t>25</a:t>
            </a:fld>
            <a:endParaRPr lang="en-GB"/>
          </a:p>
        </p:txBody>
      </p:sp>
      <p:sp>
        <p:nvSpPr>
          <p:cNvPr id="5" name="Title 4">
            <a:extLst>
              <a:ext uri="{FF2B5EF4-FFF2-40B4-BE49-F238E27FC236}">
                <a16:creationId xmlns:a16="http://schemas.microsoft.com/office/drawing/2014/main" id="{EA6B1F75-9F5F-3CBD-12A6-11140DB9B5C0}"/>
              </a:ext>
            </a:extLst>
          </p:cNvPr>
          <p:cNvSpPr>
            <a:spLocks noGrp="1"/>
          </p:cNvSpPr>
          <p:nvPr>
            <p:ph type="title"/>
          </p:nvPr>
        </p:nvSpPr>
        <p:spPr/>
        <p:txBody>
          <a:bodyPr/>
          <a:lstStyle/>
          <a:p>
            <a:r>
              <a:rPr lang="en-US" sz="4000" dirty="0">
                <a:solidFill>
                  <a:srgbClr val="2F5597"/>
                </a:solidFill>
                <a:latin typeface="Lora" pitchFamily="2" charset="0"/>
              </a:rPr>
              <a:t>Bloch Sphere - continued</a:t>
            </a:r>
            <a:endParaRPr lang="en-GB" sz="4000" dirty="0">
              <a:solidFill>
                <a:srgbClr val="2F5597"/>
              </a:solidFill>
              <a:latin typeface="Lora" pitchFamily="2" charset="0"/>
            </a:endParaRPr>
          </a:p>
        </p:txBody>
      </p:sp>
      <p:pic>
        <p:nvPicPr>
          <p:cNvPr id="7" name="Picture 6" descr="A picture containing building, dome&#10;&#10;Description automatically generated">
            <a:extLst>
              <a:ext uri="{FF2B5EF4-FFF2-40B4-BE49-F238E27FC236}">
                <a16:creationId xmlns:a16="http://schemas.microsoft.com/office/drawing/2014/main" id="{4132F712-9CA6-FB5A-AF02-FF88957F5B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4750" y="1047750"/>
            <a:ext cx="4762500" cy="4762500"/>
          </a:xfrm>
          <a:prstGeom prst="rect">
            <a:avLst/>
          </a:prstGeom>
        </p:spPr>
      </p:pic>
      <p:sp>
        <p:nvSpPr>
          <p:cNvPr id="8" name="TextBox 7">
            <a:hlinkClick r:id="rId3"/>
            <a:extLst>
              <a:ext uri="{FF2B5EF4-FFF2-40B4-BE49-F238E27FC236}">
                <a16:creationId xmlns:a16="http://schemas.microsoft.com/office/drawing/2014/main" id="{4F085C59-685A-AFDE-D237-C29F774D1B0C}"/>
              </a:ext>
            </a:extLst>
          </p:cNvPr>
          <p:cNvSpPr txBox="1"/>
          <p:nvPr/>
        </p:nvSpPr>
        <p:spPr>
          <a:xfrm>
            <a:off x="4031673" y="5632511"/>
            <a:ext cx="3893127" cy="369332"/>
          </a:xfrm>
          <a:prstGeom prst="rect">
            <a:avLst/>
          </a:prstGeom>
          <a:noFill/>
        </p:spPr>
        <p:txBody>
          <a:bodyPr wrap="square">
            <a:spAutoFit/>
          </a:bodyPr>
          <a:lstStyle/>
          <a:p>
            <a:r>
              <a:rPr lang="en-GB" dirty="0"/>
              <a:t>https://javafxpert.github.io/grok-bloch/</a:t>
            </a:r>
          </a:p>
        </p:txBody>
      </p:sp>
    </p:spTree>
    <p:extLst>
      <p:ext uri="{BB962C8B-B14F-4D97-AF65-F5344CB8AC3E}">
        <p14:creationId xmlns:p14="http://schemas.microsoft.com/office/powerpoint/2010/main" val="33060479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26</a:t>
            </a:fld>
            <a:endParaRPr lang="en-GB"/>
          </a:p>
        </p:txBody>
      </p:sp>
      <p:sp>
        <p:nvSpPr>
          <p:cNvPr id="8" name="TextBox 7">
            <a:extLst>
              <a:ext uri="{FF2B5EF4-FFF2-40B4-BE49-F238E27FC236}">
                <a16:creationId xmlns:a16="http://schemas.microsoft.com/office/drawing/2014/main" id="{61C7777C-DA4B-721D-BB26-E389825A7EFB}"/>
              </a:ext>
            </a:extLst>
          </p:cNvPr>
          <p:cNvSpPr txBox="1"/>
          <p:nvPr/>
        </p:nvSpPr>
        <p:spPr>
          <a:xfrm>
            <a:off x="740013" y="1225689"/>
            <a:ext cx="7822096" cy="563231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A classical bit can only be in the state corresponding to 0 or the state corresponding to 1</a:t>
            </a:r>
            <a:endParaRPr lang="en-GB"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Superposition is an ambiguous state in which a particle can be </a:t>
            </a:r>
            <a:r>
              <a:rPr lang="en-US" sz="2000" b="1" dirty="0">
                <a:latin typeface="Lora" pitchFamily="2" charset="0"/>
              </a:rPr>
              <a:t>both</a:t>
            </a:r>
            <a:r>
              <a:rPr lang="en-US" sz="2000" dirty="0">
                <a:latin typeface="Lora" pitchFamily="2" charset="0"/>
              </a:rPr>
              <a:t> a 0 and a 1 (until you measure it)</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t> </a:t>
            </a:r>
            <a:r>
              <a:rPr lang="en-US" sz="2000" dirty="0">
                <a:latin typeface="Lora" pitchFamily="2" charset="0"/>
              </a:rPr>
              <a:t>The probability of measuring 0 or 1 for a qubit is in general neither 0% nor 100%</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The </a:t>
            </a:r>
            <a:r>
              <a:rPr lang="en-US" sz="2000" dirty="0" err="1">
                <a:latin typeface="Lora" pitchFamily="2" charset="0"/>
              </a:rPr>
              <a:t>statevector</a:t>
            </a:r>
            <a:r>
              <a:rPr lang="en-US" sz="2000" dirty="0">
                <a:latin typeface="Lora" pitchFamily="2" charset="0"/>
              </a:rPr>
              <a:t> collapses into </a:t>
            </a:r>
            <a:r>
              <a:rPr lang="en-US" sz="2000" dirty="0">
                <a:solidFill>
                  <a:srgbClr val="FF0000"/>
                </a:solidFill>
                <a:latin typeface="Lora" pitchFamily="2" charset="0"/>
              </a:rPr>
              <a:t>one</a:t>
            </a:r>
            <a:r>
              <a:rPr lang="en-US" sz="2000" dirty="0">
                <a:latin typeface="Lora" pitchFamily="2" charset="0"/>
              </a:rPr>
              <a:t> of the states when observed/an interaction with the environment occurs (like stopping a coin from flipping in the air)</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 Bloch sphere can be used to illustrate a quantum state</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p:sp>
        <p:nvSpPr>
          <p:cNvPr id="10" name="Title 9">
            <a:extLst>
              <a:ext uri="{FF2B5EF4-FFF2-40B4-BE49-F238E27FC236}">
                <a16:creationId xmlns:a16="http://schemas.microsoft.com/office/drawing/2014/main" id="{18AC786D-BC0C-C800-1D31-EB53DEA12A6F}"/>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Superposition – takeaway points</a:t>
            </a:r>
            <a:endParaRPr lang="en-GB" dirty="0">
              <a:effectLst/>
            </a:endParaRPr>
          </a:p>
        </p:txBody>
      </p:sp>
      <p:pic>
        <p:nvPicPr>
          <p:cNvPr id="6" name="Picture 5" descr="A picture containing text&#10;&#10;Description automatically generated">
            <a:extLst>
              <a:ext uri="{FF2B5EF4-FFF2-40B4-BE49-F238E27FC236}">
                <a16:creationId xmlns:a16="http://schemas.microsoft.com/office/drawing/2014/main" id="{616D5E39-276F-4ADD-9402-A118AD86D8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9511" y="3624248"/>
            <a:ext cx="2806827" cy="24359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Text, letter&#10;&#10;Description automatically generated">
            <a:extLst>
              <a:ext uri="{FF2B5EF4-FFF2-40B4-BE49-F238E27FC236}">
                <a16:creationId xmlns:a16="http://schemas.microsoft.com/office/drawing/2014/main" id="{D56022C3-1A11-09C6-73A5-B9D85730E8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9581" y="1166529"/>
            <a:ext cx="3186685" cy="21861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199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27</a:t>
            </a:fld>
            <a:endParaRPr lang="en-GB"/>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
        <p:nvSpPr>
          <p:cNvPr id="8" name="TextBox 7">
            <a:extLst>
              <a:ext uri="{FF2B5EF4-FFF2-40B4-BE49-F238E27FC236}">
                <a16:creationId xmlns:a16="http://schemas.microsoft.com/office/drawing/2014/main" id="{54E3DDDA-9032-2EF8-2241-863017BDD876}"/>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solidFill>
                  <a:srgbClr val="B2B2B2"/>
                </a:solidFill>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r>
              <a:rPr lang="en-US" sz="2000" dirty="0">
                <a:solidFill>
                  <a:srgbClr val="B2B2B2"/>
                </a:solidFill>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Tree>
    <p:extLst>
      <p:ext uri="{BB962C8B-B14F-4D97-AF65-F5344CB8AC3E}">
        <p14:creationId xmlns:p14="http://schemas.microsoft.com/office/powerpoint/2010/main" val="35768430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28</a:t>
            </a:fld>
            <a:endParaRPr lang="en-GB"/>
          </a:p>
        </p:txBody>
      </p:sp>
      <p:sp>
        <p:nvSpPr>
          <p:cNvPr id="6" name="TextBox 5">
            <a:extLst>
              <a:ext uri="{FF2B5EF4-FFF2-40B4-BE49-F238E27FC236}">
                <a16:creationId xmlns:a16="http://schemas.microsoft.com/office/drawing/2014/main" id="{EFEE274A-9FF7-B8B0-C583-3250D8FABF94}"/>
              </a:ext>
            </a:extLst>
          </p:cNvPr>
          <p:cNvSpPr txBox="1"/>
          <p:nvPr/>
        </p:nvSpPr>
        <p:spPr>
          <a:xfrm>
            <a:off x="540628" y="960328"/>
            <a:ext cx="11110744" cy="6247864"/>
          </a:xfrm>
          <a:prstGeom prst="rect">
            <a:avLst/>
          </a:prstGeom>
          <a:noFill/>
        </p:spPr>
        <p:txBody>
          <a:bodyPr wrap="square" rtlCol="0">
            <a:spAutoFit/>
          </a:bodyPr>
          <a:lstStyle/>
          <a:p>
            <a:pPr marL="285750" indent="-285750">
              <a:buFont typeface="Arial" panose="020B0604020202020204" pitchFamily="34" charset="0"/>
              <a:buChar char="•"/>
            </a:pPr>
            <a:r>
              <a:rPr lang="en-US" sz="2000" b="0" i="0" dirty="0">
                <a:solidFill>
                  <a:srgbClr val="202122"/>
                </a:solidFill>
                <a:effectLst/>
                <a:latin typeface="Lora" pitchFamily="2" charset="0"/>
              </a:rPr>
              <a:t>A f</a:t>
            </a:r>
            <a:r>
              <a:rPr lang="en-US" sz="2000" dirty="0">
                <a:latin typeface="Lora" pitchFamily="2" charset="0"/>
              </a:rPr>
              <a:t>eature of quantum mechanics that is not present in classical mechanics (i.e. confusing)</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Describes correlations between particles (on a quantum level)</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 group of particles are generated, interact, or share spatial proximity in a certain way (more than 1 qubit)</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Grouped particles are so intertwined that one constituent </a:t>
            </a:r>
            <a:r>
              <a:rPr lang="en-US" sz="2000" dirty="0">
                <a:solidFill>
                  <a:srgbClr val="FF0000"/>
                </a:solidFill>
                <a:latin typeface="Lora" pitchFamily="2" charset="0"/>
              </a:rPr>
              <a:t>cannot be fully described without considering the other(s)</a:t>
            </a:r>
          </a:p>
          <a:p>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Quantum state of each particle of the group cannot be described independently of the state of the others, even if separated by huge distances</a:t>
            </a:r>
          </a:p>
          <a:p>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Described by Einstein as “spooky action at a distance”</a:t>
            </a:r>
          </a:p>
          <a:p>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Root of very deep and very fundamental disagreements on how we define quantum mechanics and how we interpret it </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p:txBody>
      </p:sp>
      <p:sp>
        <p:nvSpPr>
          <p:cNvPr id="7" name="Title 6">
            <a:extLst>
              <a:ext uri="{FF2B5EF4-FFF2-40B4-BE49-F238E27FC236}">
                <a16:creationId xmlns:a16="http://schemas.microsoft.com/office/drawing/2014/main" id="{5ECE0928-BA5F-02FC-4C0A-89AEDF4C3230}"/>
              </a:ext>
            </a:extLst>
          </p:cNvPr>
          <p:cNvSpPr>
            <a:spLocks noGrp="1"/>
          </p:cNvSpPr>
          <p:nvPr>
            <p:ph type="title"/>
          </p:nvPr>
        </p:nvSpPr>
        <p:spPr/>
        <p:txBody>
          <a:bodyPr>
            <a:normAutofit/>
          </a:bodyPr>
          <a:lstStyle/>
          <a:p>
            <a:r>
              <a:rPr lang="en-GB" sz="4000" dirty="0">
                <a:solidFill>
                  <a:srgbClr val="2F5597"/>
                </a:solidFill>
                <a:latin typeface="Lora" pitchFamily="2" charset="0"/>
              </a:rPr>
              <a:t>Entanglement</a:t>
            </a:r>
          </a:p>
        </p:txBody>
      </p:sp>
    </p:spTree>
    <p:extLst>
      <p:ext uri="{BB962C8B-B14F-4D97-AF65-F5344CB8AC3E}">
        <p14:creationId xmlns:p14="http://schemas.microsoft.com/office/powerpoint/2010/main" val="1909743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29</a:t>
            </a:fld>
            <a:endParaRPr lang="en-GB"/>
          </a:p>
        </p:txBody>
      </p:sp>
      <p:sp>
        <p:nvSpPr>
          <p:cNvPr id="6" name="TextBox 5">
            <a:extLst>
              <a:ext uri="{FF2B5EF4-FFF2-40B4-BE49-F238E27FC236}">
                <a16:creationId xmlns:a16="http://schemas.microsoft.com/office/drawing/2014/main" id="{EFEE274A-9FF7-B8B0-C583-3250D8FABF94}"/>
              </a:ext>
            </a:extLst>
          </p:cNvPr>
          <p:cNvSpPr txBox="1"/>
          <p:nvPr/>
        </p:nvSpPr>
        <p:spPr>
          <a:xfrm>
            <a:off x="685801" y="972949"/>
            <a:ext cx="7897091" cy="5324535"/>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Subject of the </a:t>
            </a:r>
            <a:r>
              <a:rPr lang="en-US" sz="2000" dirty="0">
                <a:latin typeface="Lora" pitchFamily="2" charset="0"/>
                <a:hlinkClick r:id="rId2"/>
              </a:rPr>
              <a:t>2022 Nobel Prize in Physics</a:t>
            </a: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In November 2024, NASA launched a quantum entanglement experiment called </a:t>
            </a:r>
            <a:r>
              <a:rPr lang="en-US" sz="2000" dirty="0">
                <a:latin typeface="Lora" pitchFamily="2" charset="0"/>
                <a:hlinkClick r:id="rId3"/>
              </a:rPr>
              <a:t>SEAQUE</a:t>
            </a:r>
            <a:r>
              <a:rPr lang="en-US" sz="2000" dirty="0">
                <a:latin typeface="Lora" pitchFamily="2" charset="0"/>
              </a:rPr>
              <a:t> to the International Space Station</a:t>
            </a:r>
          </a:p>
          <a:p>
            <a:endParaRPr lang="en-US" sz="2000" u="sng" dirty="0">
              <a:latin typeface="Lora" pitchFamily="2" charset="0"/>
            </a:endParaRPr>
          </a:p>
          <a:p>
            <a:r>
              <a:rPr lang="en-US" sz="2000" u="sng" dirty="0">
                <a:latin typeface="Lora" pitchFamily="2" charset="0"/>
              </a:rPr>
              <a:t>Example 1:</a:t>
            </a:r>
          </a:p>
          <a:p>
            <a:pPr marL="285750" indent="-285750">
              <a:buFont typeface="Wingdings" panose="05000000000000000000" pitchFamily="2" charset="2"/>
              <a:buChar char="Ø"/>
            </a:pPr>
            <a:r>
              <a:rPr lang="en-US" sz="2000" dirty="0">
                <a:latin typeface="Lora" pitchFamily="2" charset="0"/>
              </a:rPr>
              <a:t>You are hungry, so you order a burger and a hotdog from a local restaurant</a:t>
            </a:r>
          </a:p>
          <a:p>
            <a:pPr marL="285750" indent="-285750">
              <a:buFont typeface="Wingdings" panose="05000000000000000000" pitchFamily="2" charset="2"/>
              <a:buChar char="Ø"/>
            </a:pPr>
            <a:endParaRPr lang="en-US" sz="2000" dirty="0">
              <a:latin typeface="Lora" pitchFamily="2" charset="0"/>
            </a:endParaRPr>
          </a:p>
          <a:p>
            <a:pPr marL="285750" indent="-285750">
              <a:buFont typeface="Wingdings" panose="05000000000000000000" pitchFamily="2" charset="2"/>
              <a:buChar char="Ø"/>
            </a:pPr>
            <a:r>
              <a:rPr lang="en-US" sz="2000" dirty="0">
                <a:latin typeface="Lora" pitchFamily="2" charset="0"/>
              </a:rPr>
              <a:t>You receive your order in 2 identical, unlabeled boxes </a:t>
            </a:r>
          </a:p>
          <a:p>
            <a:pPr marL="285750" indent="-285750">
              <a:buFont typeface="Wingdings" panose="05000000000000000000" pitchFamily="2" charset="2"/>
              <a:buChar char="Ø"/>
            </a:pPr>
            <a:endParaRPr lang="en-US" sz="2000" dirty="0">
              <a:latin typeface="Lora" pitchFamily="2" charset="0"/>
            </a:endParaRPr>
          </a:p>
          <a:p>
            <a:pPr marL="285750" indent="-285750">
              <a:buFont typeface="Wingdings" panose="05000000000000000000" pitchFamily="2" charset="2"/>
              <a:buChar char="Ø"/>
            </a:pPr>
            <a:r>
              <a:rPr lang="en-US" sz="2000" dirty="0">
                <a:latin typeface="Lora" pitchFamily="2" charset="0"/>
              </a:rPr>
              <a:t>If you open one box, and discover it contains a burger, then, by definition, the other box contains a hotdog (assuming the restaurant didn’t mess up your order)</a:t>
            </a:r>
          </a:p>
          <a:p>
            <a:pPr marL="285750" indent="-285750">
              <a:buFont typeface="Wingdings" panose="05000000000000000000" pitchFamily="2" charset="2"/>
              <a:buChar char="Ø"/>
            </a:pPr>
            <a:endParaRPr lang="en-US" sz="2000" dirty="0">
              <a:latin typeface="Lora" pitchFamily="2" charset="0"/>
            </a:endParaRPr>
          </a:p>
          <a:p>
            <a:pPr marL="285750" indent="-285750">
              <a:buFont typeface="Wingdings" panose="05000000000000000000" pitchFamily="2" charset="2"/>
              <a:buChar char="Ø"/>
            </a:pPr>
            <a:r>
              <a:rPr lang="en-US" sz="2000" dirty="0">
                <a:latin typeface="Lora" pitchFamily="2" charset="0"/>
              </a:rPr>
              <a:t>This is also true even if you travel with one of the boxes and leave the other one behind </a:t>
            </a:r>
          </a:p>
        </p:txBody>
      </p:sp>
      <p:pic>
        <p:nvPicPr>
          <p:cNvPr id="1026" name="Picture 2" descr="Bloomberg thinks hot-dog contests are fun, but soda and burgers are  shameful.">
            <a:extLst>
              <a:ext uri="{FF2B5EF4-FFF2-40B4-BE49-F238E27FC236}">
                <a16:creationId xmlns:a16="http://schemas.microsoft.com/office/drawing/2014/main" id="{05107E7F-2A68-F979-2558-653A755A7C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10600" y="2346973"/>
            <a:ext cx="3336659" cy="20325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9E9C3C2E-7B4E-23C2-A6F8-17971D6DE5F5}"/>
              </a:ext>
            </a:extLst>
          </p:cNvPr>
          <p:cNvSpPr>
            <a:spLocks noGrp="1"/>
          </p:cNvSpPr>
          <p:nvPr>
            <p:ph type="title"/>
          </p:nvPr>
        </p:nvSpPr>
        <p:spPr/>
        <p:txBody>
          <a:bodyPr>
            <a:normAutofit/>
          </a:bodyPr>
          <a:lstStyle/>
          <a:p>
            <a:r>
              <a:rPr lang="en-GB" sz="4000" dirty="0">
                <a:solidFill>
                  <a:srgbClr val="2F5597"/>
                </a:solidFill>
                <a:latin typeface="Lora" pitchFamily="2" charset="0"/>
              </a:rPr>
              <a:t>Entanglement - continued</a:t>
            </a:r>
          </a:p>
        </p:txBody>
      </p:sp>
    </p:spTree>
    <p:extLst>
      <p:ext uri="{BB962C8B-B14F-4D97-AF65-F5344CB8AC3E}">
        <p14:creationId xmlns:p14="http://schemas.microsoft.com/office/powerpoint/2010/main" val="1707094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F8E36E-C15F-F31E-F111-46F8BCF5DCB8}"/>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4A4CEA0F-72CE-BBF8-1546-AFB5BECEC035}"/>
              </a:ext>
            </a:extLst>
          </p:cNvPr>
          <p:cNvSpPr>
            <a:spLocks noGrp="1"/>
          </p:cNvSpPr>
          <p:nvPr>
            <p:ph type="dt" sz="half" idx="10"/>
          </p:nvPr>
        </p:nvSpPr>
        <p:spPr/>
        <p:txBody>
          <a:bodyPr/>
          <a:lstStyle/>
          <a:p>
            <a:r>
              <a:rPr lang="en-US"/>
              <a:t>1 July 2025</a:t>
            </a:r>
            <a:endParaRPr lang="en-GB"/>
          </a:p>
        </p:txBody>
      </p:sp>
      <p:sp>
        <p:nvSpPr>
          <p:cNvPr id="4" name="Footer Placeholder 3">
            <a:extLst>
              <a:ext uri="{FF2B5EF4-FFF2-40B4-BE49-F238E27FC236}">
                <a16:creationId xmlns:a16="http://schemas.microsoft.com/office/drawing/2014/main" id="{63106BD8-9311-0616-148F-1A7ACF8E04C5}"/>
              </a:ext>
            </a:extLst>
          </p:cNvPr>
          <p:cNvSpPr>
            <a:spLocks noGrp="1"/>
          </p:cNvSpPr>
          <p:nvPr>
            <p:ph type="ftr" sz="quarter" idx="11"/>
          </p:nvPr>
        </p:nvSpPr>
        <p:spPr/>
        <p:txBody>
          <a:bodyPr/>
          <a:lstStyle/>
          <a:p>
            <a:r>
              <a:rPr lang="en-GB"/>
              <a:t>Ahmed Abdelmotteleb | Quantum Computing | LHCb QC Workshop</a:t>
            </a:r>
          </a:p>
        </p:txBody>
      </p:sp>
      <p:sp>
        <p:nvSpPr>
          <p:cNvPr id="5" name="Slide Number Placeholder 4">
            <a:extLst>
              <a:ext uri="{FF2B5EF4-FFF2-40B4-BE49-F238E27FC236}">
                <a16:creationId xmlns:a16="http://schemas.microsoft.com/office/drawing/2014/main" id="{72ED77E0-C894-A0C4-54DC-889E733FC776}"/>
              </a:ext>
            </a:extLst>
          </p:cNvPr>
          <p:cNvSpPr>
            <a:spLocks noGrp="1"/>
          </p:cNvSpPr>
          <p:nvPr>
            <p:ph type="sldNum" sz="quarter" idx="12"/>
          </p:nvPr>
        </p:nvSpPr>
        <p:spPr/>
        <p:txBody>
          <a:bodyPr/>
          <a:lstStyle/>
          <a:p>
            <a:fld id="{97D63191-F394-46E6-9F57-66EF97066736}" type="slidenum">
              <a:rPr lang="en-GB" smtClean="0"/>
              <a:t>3</a:t>
            </a:fld>
            <a:endParaRPr lang="en-GB"/>
          </a:p>
        </p:txBody>
      </p:sp>
      <p:sp>
        <p:nvSpPr>
          <p:cNvPr id="2" name="Title 1">
            <a:extLst>
              <a:ext uri="{FF2B5EF4-FFF2-40B4-BE49-F238E27FC236}">
                <a16:creationId xmlns:a16="http://schemas.microsoft.com/office/drawing/2014/main" id="{4D71FEE6-A928-E2EF-44AB-CA3684295D2D}"/>
              </a:ext>
            </a:extLst>
          </p:cNvPr>
          <p:cNvSpPr>
            <a:spLocks noGrp="1"/>
          </p:cNvSpPr>
          <p:nvPr>
            <p:ph type="title"/>
          </p:nvPr>
        </p:nvSpPr>
        <p:spPr>
          <a:xfrm>
            <a:off x="357808" y="-57081"/>
            <a:ext cx="10515600" cy="1325563"/>
          </a:xfrm>
        </p:spPr>
        <p:txBody>
          <a:bodyPr>
            <a:normAutofit/>
          </a:bodyPr>
          <a:lstStyle/>
          <a:p>
            <a:r>
              <a:rPr lang="en-US" sz="4000" dirty="0">
                <a:solidFill>
                  <a:schemeClr val="accent1">
                    <a:lumMod val="75000"/>
                  </a:schemeClr>
                </a:solidFill>
                <a:latin typeface="Lora" pitchFamily="2" charset="0"/>
              </a:rPr>
              <a:t>On the origins of chess</a:t>
            </a:r>
            <a:endParaRPr lang="en-GB" sz="4000" dirty="0">
              <a:solidFill>
                <a:schemeClr val="accent1">
                  <a:lumMod val="75000"/>
                </a:schemeClr>
              </a:solidFill>
              <a:latin typeface="Lora" pitchFamily="2" charset="0"/>
            </a:endParaRPr>
          </a:p>
        </p:txBody>
      </p:sp>
      <p:pic>
        <p:nvPicPr>
          <p:cNvPr id="1026" name="Picture 2">
            <a:extLst>
              <a:ext uri="{FF2B5EF4-FFF2-40B4-BE49-F238E27FC236}">
                <a16:creationId xmlns:a16="http://schemas.microsoft.com/office/drawing/2014/main" id="{272257A0-1E61-3DCF-A83D-43176451AC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0312" y="1533035"/>
            <a:ext cx="4841428" cy="35979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46CE70A0-071D-2776-2E20-26C1D6AD601B}"/>
              </a:ext>
            </a:extLst>
          </p:cNvPr>
          <p:cNvSpPr txBox="1"/>
          <p:nvPr/>
        </p:nvSpPr>
        <p:spPr>
          <a:xfrm>
            <a:off x="560352" y="1464364"/>
            <a:ext cx="6096000" cy="2554545"/>
          </a:xfrm>
          <a:prstGeom prst="rect">
            <a:avLst/>
          </a:prstGeom>
          <a:noFill/>
        </p:spPr>
        <p:txBody>
          <a:bodyPr wrap="square">
            <a:spAutoFit/>
          </a:bodyPr>
          <a:lstStyle/>
          <a:p>
            <a:r>
              <a:rPr lang="en-US" sz="2000" dirty="0">
                <a:solidFill>
                  <a:srgbClr val="1B1B1F"/>
                </a:solidFill>
                <a:latin typeface="Lora" pitchFamily="2" charset="0"/>
              </a:rPr>
              <a:t>“</a:t>
            </a:r>
            <a:r>
              <a:rPr lang="en-US" sz="2000" b="0" i="0" dirty="0">
                <a:solidFill>
                  <a:srgbClr val="1B1B1F"/>
                </a:solidFill>
                <a:effectLst/>
                <a:latin typeface="Lora" pitchFamily="2" charset="0"/>
              </a:rPr>
              <a:t>Just one grain of wheat on the first square of a chessboard. Then put two on the second square, four on the next, then eight, and continue, doubling the number of grains on each successive square, until every square on the chessboard is reached.”</a:t>
            </a:r>
          </a:p>
          <a:p>
            <a:endParaRPr lang="en-US" sz="2000" dirty="0">
              <a:solidFill>
                <a:srgbClr val="1B1B1F"/>
              </a:solidFill>
              <a:latin typeface="Lora" pitchFamily="2" charset="0"/>
            </a:endParaRPr>
          </a:p>
          <a:p>
            <a:r>
              <a:rPr lang="en-US" sz="2000" dirty="0">
                <a:solidFill>
                  <a:srgbClr val="1B1B1F"/>
                </a:solidFill>
                <a:latin typeface="Lora" pitchFamily="2" charset="0"/>
              </a:rPr>
              <a:t>“Sure thing fam.” – famous last words</a:t>
            </a:r>
            <a:endParaRPr lang="en-GB" sz="2000" dirty="0">
              <a:latin typeface="Lora" pitchFamily="2" charset="0"/>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C2A09E3-4660-1EFE-A362-A85D5CC72834}"/>
                  </a:ext>
                </a:extLst>
              </p:cNvPr>
              <p:cNvSpPr txBox="1"/>
              <p:nvPr/>
            </p:nvSpPr>
            <p:spPr>
              <a:xfrm>
                <a:off x="1345998" y="4256817"/>
                <a:ext cx="4841428" cy="400110"/>
              </a:xfrm>
              <a:prstGeom prst="rect">
                <a:avLst/>
              </a:prstGeom>
              <a:noFill/>
              <a:ln w="28575">
                <a:solidFill>
                  <a:srgbClr val="FF0000"/>
                </a:solidFill>
              </a:ln>
            </p:spPr>
            <p:txBody>
              <a:bodyPr wrap="square">
                <a:spAutoFit/>
              </a:bodyPr>
              <a:lstStyle/>
              <a:p>
                <a:r>
                  <a:rPr lang="en-GB" sz="2000" b="0" i="0" dirty="0">
                    <a:solidFill>
                      <a:srgbClr val="202122"/>
                    </a:solidFill>
                    <a:effectLst/>
                    <a:latin typeface="Lora" pitchFamily="2" charset="0"/>
                  </a:rPr>
                  <a:t> 18,446,744,073,709,551,615 </a:t>
                </a:r>
                <a:r>
                  <a:rPr lang="en-GB" sz="2000" b="0" i="0" dirty="0">
                    <a:solidFill>
                      <a:srgbClr val="1B1B1F"/>
                    </a:solidFill>
                    <a:effectLst/>
                    <a:latin typeface="Lora" pitchFamily="2" charset="0"/>
                  </a:rPr>
                  <a:t> grains</a:t>
                </a:r>
                <a:r>
                  <a:rPr lang="en-GB" sz="2000" dirty="0">
                    <a:solidFill>
                      <a:srgbClr val="1B1B1F"/>
                    </a:solidFill>
                    <a:latin typeface="Lora" pitchFamily="2" charset="0"/>
                  </a:rPr>
                  <a:t> (</a:t>
                </a:r>
                <a14:m>
                  <m:oMath xmlns:m="http://schemas.openxmlformats.org/officeDocument/2006/math">
                    <m:sSup>
                      <m:sSupPr>
                        <m:ctrlPr>
                          <a:rPr lang="en-US" sz="2000" b="0" i="1" smtClean="0">
                            <a:solidFill>
                              <a:srgbClr val="1B1B1F"/>
                            </a:solidFill>
                            <a:latin typeface="Cambria Math" panose="02040503050406030204" pitchFamily="18" charset="0"/>
                          </a:rPr>
                        </m:ctrlPr>
                      </m:sSupPr>
                      <m:e>
                        <m:r>
                          <a:rPr lang="en-US" sz="2000" b="0" i="1" smtClean="0">
                            <a:solidFill>
                              <a:srgbClr val="1B1B1F"/>
                            </a:solidFill>
                            <a:latin typeface="Cambria Math" panose="02040503050406030204" pitchFamily="18" charset="0"/>
                          </a:rPr>
                          <m:t>2</m:t>
                        </m:r>
                      </m:e>
                      <m:sup>
                        <m:r>
                          <a:rPr lang="en-US" sz="2000" b="0" i="1" smtClean="0">
                            <a:solidFill>
                              <a:srgbClr val="1B1B1F"/>
                            </a:solidFill>
                            <a:latin typeface="Cambria Math" panose="02040503050406030204" pitchFamily="18" charset="0"/>
                          </a:rPr>
                          <m:t>64</m:t>
                        </m:r>
                      </m:sup>
                    </m:sSup>
                  </m:oMath>
                </a14:m>
                <a:r>
                  <a:rPr lang="en-GB" sz="2000" b="0" i="0" dirty="0">
                    <a:solidFill>
                      <a:srgbClr val="1B1B1F"/>
                    </a:solidFill>
                    <a:effectLst/>
                    <a:latin typeface="Lora" pitchFamily="2" charset="0"/>
                  </a:rPr>
                  <a:t>)</a:t>
                </a:r>
              </a:p>
            </p:txBody>
          </p:sp>
        </mc:Choice>
        <mc:Fallback xmlns="">
          <p:sp>
            <p:nvSpPr>
              <p:cNvPr id="13" name="TextBox 12">
                <a:extLst>
                  <a:ext uri="{FF2B5EF4-FFF2-40B4-BE49-F238E27FC236}">
                    <a16:creationId xmlns:a16="http://schemas.microsoft.com/office/drawing/2014/main" id="{11ACDFC8-7CF9-A962-6D05-F4B2A0D6C19B}"/>
                  </a:ext>
                </a:extLst>
              </p:cNvPr>
              <p:cNvSpPr txBox="1">
                <a:spLocks noRot="1" noChangeAspect="1" noMove="1" noResize="1" noEditPoints="1" noAdjustHandles="1" noChangeArrowheads="1" noChangeShapeType="1" noTextEdit="1"/>
              </p:cNvSpPr>
              <p:nvPr/>
            </p:nvSpPr>
            <p:spPr>
              <a:xfrm>
                <a:off x="1345998" y="4256817"/>
                <a:ext cx="4841428" cy="400110"/>
              </a:xfrm>
              <a:prstGeom prst="rect">
                <a:avLst/>
              </a:prstGeom>
              <a:blipFill>
                <a:blip r:embed="rId3"/>
                <a:stretch>
                  <a:fillRect t="-2817" b="-21127"/>
                </a:stretch>
              </a:blipFill>
              <a:ln w="28575">
                <a:solidFill>
                  <a:srgbClr val="FF0000"/>
                </a:solidFill>
              </a:ln>
            </p:spPr>
            <p:txBody>
              <a:bodyPr/>
              <a:lstStyle/>
              <a:p>
                <a:r>
                  <a:rPr lang="en-GB">
                    <a:noFill/>
                  </a:rPr>
                  <a:t> </a:t>
                </a:r>
              </a:p>
            </p:txBody>
          </p:sp>
        </mc:Fallback>
      </mc:AlternateContent>
      <p:sp>
        <p:nvSpPr>
          <p:cNvPr id="14" name="TextBox 13">
            <a:extLst>
              <a:ext uri="{FF2B5EF4-FFF2-40B4-BE49-F238E27FC236}">
                <a16:creationId xmlns:a16="http://schemas.microsoft.com/office/drawing/2014/main" id="{4729C1E8-8334-1C63-3058-A0AE7DD8C100}"/>
              </a:ext>
            </a:extLst>
          </p:cNvPr>
          <p:cNvSpPr txBox="1"/>
          <p:nvPr/>
        </p:nvSpPr>
        <p:spPr>
          <a:xfrm>
            <a:off x="597242" y="5039693"/>
            <a:ext cx="5930348" cy="707886"/>
          </a:xfrm>
          <a:prstGeom prst="rect">
            <a:avLst/>
          </a:prstGeom>
          <a:noFill/>
        </p:spPr>
        <p:txBody>
          <a:bodyPr wrap="square" rtlCol="0">
            <a:spAutoFit/>
          </a:bodyPr>
          <a:lstStyle/>
          <a:p>
            <a:r>
              <a:rPr lang="en-US" sz="2000" b="0" i="0" dirty="0">
                <a:solidFill>
                  <a:srgbClr val="202122"/>
                </a:solidFill>
                <a:effectLst/>
                <a:latin typeface="Lora" pitchFamily="2" charset="0"/>
              </a:rPr>
              <a:t>Over 2,000 times the annual world production of wheat!</a:t>
            </a:r>
            <a:endParaRPr lang="en-GB" sz="2000" dirty="0">
              <a:latin typeface="Lora" pitchFamily="2" charset="0"/>
            </a:endParaRPr>
          </a:p>
        </p:txBody>
      </p:sp>
    </p:spTree>
    <p:extLst>
      <p:ext uri="{BB962C8B-B14F-4D97-AF65-F5344CB8AC3E}">
        <p14:creationId xmlns:p14="http://schemas.microsoft.com/office/powerpoint/2010/main" val="2640535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30</a:t>
            </a:fld>
            <a:endParaRPr lang="en-GB" dirty="0"/>
          </a:p>
        </p:txBody>
      </p:sp>
      <p:sp>
        <p:nvSpPr>
          <p:cNvPr id="6" name="TextBox 5">
            <a:extLst>
              <a:ext uri="{FF2B5EF4-FFF2-40B4-BE49-F238E27FC236}">
                <a16:creationId xmlns:a16="http://schemas.microsoft.com/office/drawing/2014/main" id="{EFEE274A-9FF7-B8B0-C583-3250D8FABF94}"/>
              </a:ext>
            </a:extLst>
          </p:cNvPr>
          <p:cNvSpPr txBox="1"/>
          <p:nvPr/>
        </p:nvSpPr>
        <p:spPr>
          <a:xfrm>
            <a:off x="247916" y="1001038"/>
            <a:ext cx="8459665" cy="5062924"/>
          </a:xfrm>
          <a:prstGeom prst="rect">
            <a:avLst/>
          </a:prstGeom>
          <a:noFill/>
        </p:spPr>
        <p:txBody>
          <a:bodyPr wrap="square" rtlCol="0">
            <a:spAutoFit/>
          </a:bodyPr>
          <a:lstStyle/>
          <a:p>
            <a:pPr marL="285750" indent="-285750">
              <a:buFont typeface="Arial" panose="020B0604020202020204" pitchFamily="34" charset="0"/>
              <a:buChar char="•"/>
            </a:pPr>
            <a:r>
              <a:rPr lang="en-US" sz="1900" dirty="0">
                <a:latin typeface="Lora" pitchFamily="2" charset="0"/>
              </a:rPr>
              <a:t>Measurements of physical properties such as position, momentum, spin, and </a:t>
            </a:r>
            <a:r>
              <a:rPr lang="en-US" sz="1900" dirty="0" err="1">
                <a:latin typeface="Lora" pitchFamily="2" charset="0"/>
              </a:rPr>
              <a:t>polarisation</a:t>
            </a:r>
            <a:r>
              <a:rPr lang="en-US" sz="1900" dirty="0">
                <a:latin typeface="Lora" pitchFamily="2" charset="0"/>
              </a:rPr>
              <a:t> performed on entangled particles can, in some cases, be found to be perfectly correlated</a:t>
            </a:r>
          </a:p>
          <a:p>
            <a:pPr marL="285750" indent="-285750">
              <a:buFont typeface="Arial" panose="020B0604020202020204" pitchFamily="34" charset="0"/>
              <a:buChar char="•"/>
            </a:pPr>
            <a:endParaRPr lang="en-US" sz="1900" dirty="0">
              <a:latin typeface="Lora" pitchFamily="2" charset="0"/>
            </a:endParaRPr>
          </a:p>
          <a:p>
            <a:r>
              <a:rPr lang="en-US" sz="1900" u="sng" dirty="0">
                <a:latin typeface="Lora" pitchFamily="2" charset="0"/>
              </a:rPr>
              <a:t>Example 2:</a:t>
            </a:r>
          </a:p>
          <a:p>
            <a:pPr marL="285750" indent="-285750">
              <a:buFont typeface="Wingdings" panose="05000000000000000000" pitchFamily="2" charset="2"/>
              <a:buChar char="Ø"/>
            </a:pPr>
            <a:r>
              <a:rPr lang="en-US" sz="1900" dirty="0">
                <a:latin typeface="Lora" pitchFamily="2" charset="0"/>
              </a:rPr>
              <a:t>Have 2 entangled electrons such that their total spin is known to be zero (but both are in a state of superposition)</a:t>
            </a:r>
          </a:p>
          <a:p>
            <a:pPr marL="285750" indent="-285750">
              <a:buFont typeface="Arial" panose="020B0604020202020204" pitchFamily="34" charset="0"/>
              <a:buChar char="•"/>
            </a:pPr>
            <a:endParaRPr lang="en-US" sz="1900" dirty="0">
              <a:latin typeface="Lora" pitchFamily="2" charset="0"/>
            </a:endParaRPr>
          </a:p>
          <a:p>
            <a:pPr marL="285750" indent="-285750">
              <a:buFont typeface="Wingdings" panose="05000000000000000000" pitchFamily="2" charset="2"/>
              <a:buChar char="Ø"/>
            </a:pPr>
            <a:r>
              <a:rPr lang="en-US" sz="1900" dirty="0">
                <a:latin typeface="Lora" pitchFamily="2" charset="0"/>
              </a:rPr>
              <a:t>If you measure one of them to be spin-up, then, by definition, the other one will have to be spin-down</a:t>
            </a:r>
          </a:p>
          <a:p>
            <a:endParaRPr lang="en-US" sz="1900" u="sng" dirty="0">
              <a:latin typeface="Lora" pitchFamily="2" charset="0"/>
            </a:endParaRPr>
          </a:p>
          <a:p>
            <a:r>
              <a:rPr lang="en-US" sz="1900" u="sng" dirty="0">
                <a:latin typeface="Lora" pitchFamily="2" charset="0"/>
              </a:rPr>
              <a:t>Example 3:</a:t>
            </a:r>
          </a:p>
          <a:p>
            <a:pPr marL="285750" indent="-285750">
              <a:buFont typeface="Wingdings" panose="05000000000000000000" pitchFamily="2" charset="2"/>
              <a:buChar char="Ø"/>
            </a:pPr>
            <a:r>
              <a:rPr lang="en-US" sz="1900" dirty="0">
                <a:latin typeface="Lora" pitchFamily="2" charset="0"/>
              </a:rPr>
              <a:t>Have 2 entangled photons such that their total </a:t>
            </a:r>
            <a:r>
              <a:rPr lang="en-US" sz="1900" dirty="0" err="1">
                <a:latin typeface="Lora" pitchFamily="2" charset="0"/>
              </a:rPr>
              <a:t>polarisation</a:t>
            </a:r>
            <a:r>
              <a:rPr lang="en-US" sz="1900" dirty="0">
                <a:latin typeface="Lora" pitchFamily="2" charset="0"/>
              </a:rPr>
              <a:t> is known to be zero (again, both are in a state of superposition)</a:t>
            </a:r>
          </a:p>
          <a:p>
            <a:pPr marL="285750" indent="-285750">
              <a:buFont typeface="Arial" panose="020B0604020202020204" pitchFamily="34" charset="0"/>
              <a:buChar char="•"/>
            </a:pPr>
            <a:endParaRPr lang="en-US" sz="1900" dirty="0">
              <a:latin typeface="Lora" pitchFamily="2" charset="0"/>
            </a:endParaRPr>
          </a:p>
          <a:p>
            <a:pPr marL="285750" indent="-285750">
              <a:buFont typeface="Wingdings" panose="05000000000000000000" pitchFamily="2" charset="2"/>
              <a:buChar char="Ø"/>
            </a:pPr>
            <a:r>
              <a:rPr lang="en-US" sz="1900" dirty="0">
                <a:latin typeface="Lora" pitchFamily="2" charset="0"/>
              </a:rPr>
              <a:t>If you measure one of them to be </a:t>
            </a:r>
            <a:r>
              <a:rPr lang="en-US" sz="1900" dirty="0" err="1">
                <a:latin typeface="Lora" pitchFamily="2" charset="0"/>
              </a:rPr>
              <a:t>polarised</a:t>
            </a:r>
            <a:r>
              <a:rPr lang="en-US" sz="1900" dirty="0">
                <a:latin typeface="Lora" pitchFamily="2" charset="0"/>
              </a:rPr>
              <a:t> 90 degrees clockwise, then, by definition, the other one will have to be 90 degrees anticlockwise</a:t>
            </a:r>
          </a:p>
        </p:txBody>
      </p:sp>
      <p:pic>
        <p:nvPicPr>
          <p:cNvPr id="9" name="Picture 8" descr="Graphical user interface, text&#10;&#10;Description automatically generated">
            <a:extLst>
              <a:ext uri="{FF2B5EF4-FFF2-40B4-BE49-F238E27FC236}">
                <a16:creationId xmlns:a16="http://schemas.microsoft.com/office/drawing/2014/main" id="{644E83AD-A7D7-60E2-7D66-AD542A9A5E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926" y="1477823"/>
            <a:ext cx="3193093" cy="3902354"/>
          </a:xfrm>
          <a:prstGeom prst="rect">
            <a:avLst/>
          </a:prstGeom>
        </p:spPr>
      </p:pic>
      <p:sp>
        <p:nvSpPr>
          <p:cNvPr id="7" name="Title 6">
            <a:extLst>
              <a:ext uri="{FF2B5EF4-FFF2-40B4-BE49-F238E27FC236}">
                <a16:creationId xmlns:a16="http://schemas.microsoft.com/office/drawing/2014/main" id="{7AC76353-0C16-7AC2-0DB8-C3260F105AAF}"/>
              </a:ext>
            </a:extLst>
          </p:cNvPr>
          <p:cNvSpPr>
            <a:spLocks noGrp="1"/>
          </p:cNvSpPr>
          <p:nvPr>
            <p:ph type="title"/>
          </p:nvPr>
        </p:nvSpPr>
        <p:spPr/>
        <p:txBody>
          <a:bodyPr/>
          <a:lstStyle/>
          <a:p>
            <a:r>
              <a:rPr lang="en-US" sz="4000" dirty="0">
                <a:solidFill>
                  <a:srgbClr val="2F5597"/>
                </a:solidFill>
                <a:latin typeface="Lora" pitchFamily="2" charset="0"/>
              </a:rPr>
              <a:t>Entanglement - continued</a:t>
            </a:r>
            <a:endParaRPr lang="en-GB" sz="4000" dirty="0">
              <a:solidFill>
                <a:srgbClr val="2F5597"/>
              </a:solidFill>
              <a:latin typeface="Lora" pitchFamily="2" charset="0"/>
            </a:endParaRPr>
          </a:p>
        </p:txBody>
      </p:sp>
    </p:spTree>
    <p:extLst>
      <p:ext uri="{BB962C8B-B14F-4D97-AF65-F5344CB8AC3E}">
        <p14:creationId xmlns:p14="http://schemas.microsoft.com/office/powerpoint/2010/main" val="115328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31</a:t>
            </a:fld>
            <a:endParaRPr lang="en-GB"/>
          </a:p>
        </p:txBody>
      </p:sp>
      <p:sp>
        <p:nvSpPr>
          <p:cNvPr id="6" name="TextBox 5">
            <a:extLst>
              <a:ext uri="{FF2B5EF4-FFF2-40B4-BE49-F238E27FC236}">
                <a16:creationId xmlns:a16="http://schemas.microsoft.com/office/drawing/2014/main" id="{EFEE274A-9FF7-B8B0-C583-3250D8FABF94}"/>
              </a:ext>
            </a:extLst>
          </p:cNvPr>
          <p:cNvSpPr txBox="1"/>
          <p:nvPr/>
        </p:nvSpPr>
        <p:spPr>
          <a:xfrm>
            <a:off x="1067402" y="1421642"/>
            <a:ext cx="7694618" cy="4154984"/>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Lora" pitchFamily="2" charset="0"/>
              </a:rPr>
              <a:t>A special connection between </a:t>
            </a:r>
            <a:r>
              <a:rPr lang="en-US" sz="2200" b="1" dirty="0">
                <a:latin typeface="Lora" pitchFamily="2" charset="0"/>
              </a:rPr>
              <a:t>two or more</a:t>
            </a:r>
            <a:r>
              <a:rPr lang="en-US" sz="2200" dirty="0">
                <a:latin typeface="Lora" pitchFamily="2" charset="0"/>
              </a:rPr>
              <a:t> qubits</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b="0" i="0" dirty="0">
                <a:solidFill>
                  <a:srgbClr val="202122"/>
                </a:solidFill>
                <a:effectLst/>
                <a:latin typeface="Lora" pitchFamily="2" charset="0"/>
              </a:rPr>
              <a:t>A f</a:t>
            </a:r>
            <a:r>
              <a:rPr lang="en-US" sz="2200" dirty="0">
                <a:latin typeface="Lora" pitchFamily="2" charset="0"/>
              </a:rPr>
              <a:t>eature of quantum mechanics is that some particles are connected and correlated to each other</a:t>
            </a:r>
          </a:p>
          <a:p>
            <a:pPr marL="285750" indent="-285750">
              <a:buFont typeface="Arial" panose="020B0604020202020204" pitchFamily="34" charset="0"/>
              <a:buChar char="•"/>
            </a:pPr>
            <a:endParaRPr lang="en-US" sz="2200" dirty="0">
              <a:latin typeface="Lora" pitchFamily="2" charset="0"/>
            </a:endParaRPr>
          </a:p>
          <a:p>
            <a:pPr marL="285750" indent="-285750">
              <a:buFont typeface="Arial" panose="020B0604020202020204" pitchFamily="34" charset="0"/>
              <a:buChar char="•"/>
            </a:pPr>
            <a:r>
              <a:rPr lang="en-US" sz="2200" dirty="0">
                <a:latin typeface="Lora" pitchFamily="2" charset="0"/>
              </a:rPr>
              <a:t>Once you know a property of one of them, you can deduce the property of the other</a:t>
            </a:r>
          </a:p>
          <a:p>
            <a:pPr marL="285750" indent="-285750">
              <a:buFont typeface="Arial" panose="020B0604020202020204" pitchFamily="34" charset="0"/>
              <a:buChar char="•"/>
            </a:pPr>
            <a:endParaRPr lang="en-US" sz="2200" dirty="0">
              <a:latin typeface="Lora" pitchFamily="2" charset="0"/>
            </a:endParaRPr>
          </a:p>
          <a:p>
            <a:pPr marL="285750" indent="-285750">
              <a:buFont typeface="Arial" panose="020B0604020202020204" pitchFamily="34" charset="0"/>
              <a:buChar char="•"/>
            </a:pPr>
            <a:r>
              <a:rPr lang="en-US" sz="2200" dirty="0">
                <a:latin typeface="Lora" pitchFamily="2" charset="0"/>
              </a:rPr>
              <a:t>Each particle </a:t>
            </a:r>
            <a:r>
              <a:rPr lang="en-US" sz="2200" b="1" dirty="0">
                <a:latin typeface="Lora" pitchFamily="2" charset="0"/>
              </a:rPr>
              <a:t>cannot</a:t>
            </a:r>
            <a:r>
              <a:rPr lang="en-US" sz="2200" dirty="0">
                <a:latin typeface="Lora" pitchFamily="2" charset="0"/>
              </a:rPr>
              <a:t> be described independently</a:t>
            </a:r>
          </a:p>
          <a:p>
            <a:pPr marL="285750" indent="-285750">
              <a:buFont typeface="Arial" panose="020B0604020202020204" pitchFamily="34" charset="0"/>
              <a:buChar char="•"/>
            </a:pPr>
            <a:endParaRPr lang="en-US" sz="2200" dirty="0">
              <a:latin typeface="Lora" pitchFamily="2" charset="0"/>
            </a:endParaRPr>
          </a:p>
          <a:p>
            <a:pPr marL="285750" indent="-285750">
              <a:buFont typeface="Arial" panose="020B0604020202020204" pitchFamily="34" charset="0"/>
              <a:buChar char="•"/>
            </a:pPr>
            <a:r>
              <a:rPr lang="en-US" sz="2200" dirty="0">
                <a:latin typeface="Lora" pitchFamily="2" charset="0"/>
              </a:rPr>
              <a:t>This property does not change with distance</a:t>
            </a:r>
          </a:p>
          <a:p>
            <a:endParaRPr lang="en-US" sz="2200" dirty="0">
              <a:latin typeface="Lora" pitchFamily="2" charset="0"/>
            </a:endParaRPr>
          </a:p>
        </p:txBody>
      </p:sp>
      <p:sp>
        <p:nvSpPr>
          <p:cNvPr id="7" name="Title 6">
            <a:extLst>
              <a:ext uri="{FF2B5EF4-FFF2-40B4-BE49-F238E27FC236}">
                <a16:creationId xmlns:a16="http://schemas.microsoft.com/office/drawing/2014/main" id="{5ECE0928-BA5F-02FC-4C0A-89AEDF4C3230}"/>
              </a:ext>
            </a:extLst>
          </p:cNvPr>
          <p:cNvSpPr>
            <a:spLocks noGrp="1"/>
          </p:cNvSpPr>
          <p:nvPr>
            <p:ph type="title"/>
          </p:nvPr>
        </p:nvSpPr>
        <p:spPr/>
        <p:txBody>
          <a:bodyPr>
            <a:normAutofit/>
          </a:bodyPr>
          <a:lstStyle/>
          <a:p>
            <a:r>
              <a:rPr lang="en-GB" sz="4000" dirty="0">
                <a:solidFill>
                  <a:srgbClr val="2F5597"/>
                </a:solidFill>
                <a:latin typeface="Lora" pitchFamily="2" charset="0"/>
              </a:rPr>
              <a:t>Entanglement – takeaway points</a:t>
            </a:r>
          </a:p>
        </p:txBody>
      </p:sp>
    </p:spTree>
    <p:extLst>
      <p:ext uri="{BB962C8B-B14F-4D97-AF65-F5344CB8AC3E}">
        <p14:creationId xmlns:p14="http://schemas.microsoft.com/office/powerpoint/2010/main" val="50893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32</a:t>
            </a:fld>
            <a:endParaRPr lang="en-GB"/>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
        <p:nvSpPr>
          <p:cNvPr id="8" name="TextBox 7">
            <a:extLst>
              <a:ext uri="{FF2B5EF4-FFF2-40B4-BE49-F238E27FC236}">
                <a16:creationId xmlns:a16="http://schemas.microsoft.com/office/drawing/2014/main" id="{54E3DDDA-9032-2EF8-2241-863017BDD876}"/>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solidFill>
                  <a:srgbClr val="B2B2B2"/>
                </a:solidFill>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r>
              <a:rPr lang="en-US" sz="2000" dirty="0">
                <a:solidFill>
                  <a:srgbClr val="B2B2B2"/>
                </a:solidFill>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Tree>
    <p:extLst>
      <p:ext uri="{BB962C8B-B14F-4D97-AF65-F5344CB8AC3E}">
        <p14:creationId xmlns:p14="http://schemas.microsoft.com/office/powerpoint/2010/main" val="1065041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33</a:t>
            </a:fld>
            <a:endParaRPr lang="en-GB"/>
          </a:p>
        </p:txBody>
      </p:sp>
      <p:sp>
        <p:nvSpPr>
          <p:cNvPr id="6" name="TextBox 5">
            <a:extLst>
              <a:ext uri="{FF2B5EF4-FFF2-40B4-BE49-F238E27FC236}">
                <a16:creationId xmlns:a16="http://schemas.microsoft.com/office/drawing/2014/main" id="{1306536B-FB1C-E8BB-33F7-0F0DF6289434}"/>
              </a:ext>
            </a:extLst>
          </p:cNvPr>
          <p:cNvSpPr txBox="1"/>
          <p:nvPr/>
        </p:nvSpPr>
        <p:spPr>
          <a:xfrm>
            <a:off x="689112" y="1239803"/>
            <a:ext cx="4485562" cy="4401205"/>
          </a:xfrm>
          <a:prstGeom prst="rect">
            <a:avLst/>
          </a:prstGeom>
          <a:noFill/>
        </p:spPr>
        <p:txBody>
          <a:bodyPr wrap="square" rtlCol="0">
            <a:spAutoFit/>
          </a:bodyPr>
          <a:lstStyle/>
          <a:p>
            <a:pPr marL="285750" indent="-285750">
              <a:buFont typeface="Arial" panose="020B0604020202020204" pitchFamily="34" charset="0"/>
              <a:buChar char="•"/>
            </a:pPr>
            <a:r>
              <a:rPr lang="en-GB" sz="2000" dirty="0">
                <a:latin typeface="Lora" pitchFamily="2" charset="0"/>
              </a:rPr>
              <a:t>Due to </a:t>
            </a:r>
            <a:r>
              <a:rPr lang="en-US" sz="2000" dirty="0">
                <a:latin typeface="Lora" pitchFamily="2" charset="0"/>
              </a:rPr>
              <a:t>“</a:t>
            </a:r>
            <a:r>
              <a:rPr lang="en-GB" sz="2000" b="1" dirty="0">
                <a:latin typeface="Lora" pitchFamily="2" charset="0"/>
              </a:rPr>
              <a:t>wave-particle duality</a:t>
            </a:r>
            <a:r>
              <a:rPr lang="en-GB" sz="2000" dirty="0">
                <a:latin typeface="Lora" pitchFamily="2" charset="0"/>
              </a:rPr>
              <a:t>”, at the subatomic (quantum) level, particles have wavelike properties</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US" sz="2000" dirty="0">
                <a:latin typeface="Lora" pitchFamily="2" charset="0"/>
              </a:rPr>
              <a:t>This is why electron orbitals are depicted as clouds of probability instead of as orbits like planets around the sun</a:t>
            </a: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US" sz="2000" dirty="0">
                <a:latin typeface="Lora" pitchFamily="2" charset="0"/>
              </a:rPr>
              <a:t>In quantum computing, </a:t>
            </a:r>
            <a:r>
              <a:rPr lang="en-US" sz="2000" b="1" dirty="0">
                <a:latin typeface="Lora" pitchFamily="2" charset="0"/>
              </a:rPr>
              <a:t>interference</a:t>
            </a:r>
            <a:r>
              <a:rPr lang="en-US" sz="2000" dirty="0">
                <a:latin typeface="Lora" pitchFamily="2" charset="0"/>
              </a:rPr>
              <a:t> is used to affect probability amplitudes</a:t>
            </a: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p:sp>
        <p:nvSpPr>
          <p:cNvPr id="7" name="Title 6">
            <a:extLst>
              <a:ext uri="{FF2B5EF4-FFF2-40B4-BE49-F238E27FC236}">
                <a16:creationId xmlns:a16="http://schemas.microsoft.com/office/drawing/2014/main" id="{4CBBB052-02E0-7AEB-D838-1985E90C46B4}"/>
              </a:ext>
            </a:extLst>
          </p:cNvPr>
          <p:cNvSpPr>
            <a:spLocks noGrp="1"/>
          </p:cNvSpPr>
          <p:nvPr>
            <p:ph type="title"/>
          </p:nvPr>
        </p:nvSpPr>
        <p:spPr/>
        <p:txBody>
          <a:bodyPr>
            <a:normAutofit/>
          </a:bodyPr>
          <a:lstStyle/>
          <a:p>
            <a:r>
              <a:rPr lang="en-GB" sz="4000" dirty="0">
                <a:solidFill>
                  <a:srgbClr val="2F5597"/>
                </a:solidFill>
                <a:latin typeface="Lora" pitchFamily="2" charset="0"/>
              </a:rPr>
              <a:t>Interference</a:t>
            </a:r>
          </a:p>
        </p:txBody>
      </p:sp>
      <p:pic>
        <p:nvPicPr>
          <p:cNvPr id="2050" name="Picture 2" descr="what's an orbital : r/chemistrymemes">
            <a:extLst>
              <a:ext uri="{FF2B5EF4-FFF2-40B4-BE49-F238E27FC236}">
                <a16:creationId xmlns:a16="http://schemas.microsoft.com/office/drawing/2014/main" id="{C891DACD-F270-CDF1-546B-5FF5CAEF5D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5799" y="1533553"/>
            <a:ext cx="5541208" cy="38172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33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34</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306536B-FB1C-E8BB-33F7-0F0DF6289434}"/>
                  </a:ext>
                </a:extLst>
              </p:cNvPr>
              <p:cNvSpPr txBox="1"/>
              <p:nvPr/>
            </p:nvSpPr>
            <p:spPr>
              <a:xfrm>
                <a:off x="689112" y="1239803"/>
                <a:ext cx="8027292" cy="3927614"/>
              </a:xfrm>
              <a:prstGeom prst="rect">
                <a:avLst/>
              </a:prstGeom>
              <a:noFill/>
            </p:spPr>
            <p:txBody>
              <a:bodyPr wrap="square" rtlCol="0">
                <a:spAutoFit/>
              </a:bodyPr>
              <a:lstStyle/>
              <a:p>
                <a:pPr marL="342900" indent="-342900">
                  <a:buFont typeface="Arial" panose="020B0604020202020204" pitchFamily="34" charset="0"/>
                  <a:buChar char="•"/>
                </a:pPr>
                <a:r>
                  <a:rPr lang="en-GB" sz="2000" dirty="0">
                    <a:latin typeface="Lora" pitchFamily="2" charset="0"/>
                  </a:rPr>
                  <a:t>Each qubit corresponds to a “wave” (described by a wave function) e.g.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m:rPr>
                            <m:sty m:val="p"/>
                          </m:rPr>
                          <a:rPr lang="el-GR" sz="2000" i="1">
                            <a:latin typeface="Cambria Math" panose="02040503050406030204" pitchFamily="18" charset="0"/>
                          </a:rPr>
                          <m:t>ψ</m:t>
                        </m:r>
                      </m:e>
                    </m:d>
                    <m:r>
                      <a:rPr lang="en-US" sz="2000" i="1">
                        <a:latin typeface="Cambria Math" panose="02040503050406030204" pitchFamily="18" charset="0"/>
                      </a:rPr>
                      <m:t>=</m:t>
                    </m:r>
                    <m:r>
                      <a:rPr lang="en-US" sz="2000" i="1">
                        <a:latin typeface="Cambria Math" panose="02040503050406030204" pitchFamily="18" charset="0"/>
                      </a:rPr>
                      <m:t>𝑐𝑜𝑠</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𝑖</m:t>
                        </m:r>
                        <m:r>
                          <a:rPr lang="en-US" sz="2000" i="1">
                            <a:latin typeface="Cambria Math" panose="02040503050406030204" pitchFamily="18" charset="0"/>
                            <a:ea typeface="Cambria Math" panose="02040503050406030204" pitchFamily="18" charset="0"/>
                          </a:rPr>
                          <m:t>𝜑</m:t>
                        </m:r>
                      </m:sup>
                    </m:sSup>
                    <m:r>
                      <a:rPr lang="en-US" sz="2000" i="1">
                        <a:latin typeface="Cambria Math" panose="02040503050406030204" pitchFamily="18" charset="0"/>
                      </a:rPr>
                      <m:t>𝑠𝑖𝑛</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oMath>
                </a14:m>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US" sz="2000" dirty="0">
                    <a:latin typeface="Lora" pitchFamily="2" charset="0"/>
                  </a:rPr>
                  <a:t>Each of the waves correspond to a specific path to solving a problem. There are correct paths to solving the problem and wrong paths as well</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All paths are available at the same time due to the principle of superposition which allows the qubits to “have” all the possible states simultaneously </a:t>
                </a:r>
                <a:endParaRPr lang="en-GB" sz="2000" dirty="0">
                  <a:latin typeface="Lora" pitchFamily="2" charset="0"/>
                </a:endParaRPr>
              </a:p>
            </p:txBody>
          </p:sp>
        </mc:Choice>
        <mc:Fallback xmlns="">
          <p:sp>
            <p:nvSpPr>
              <p:cNvPr id="6" name="TextBox 5">
                <a:extLst>
                  <a:ext uri="{FF2B5EF4-FFF2-40B4-BE49-F238E27FC236}">
                    <a16:creationId xmlns:a16="http://schemas.microsoft.com/office/drawing/2014/main" id="{1306536B-FB1C-E8BB-33F7-0F0DF6289434}"/>
                  </a:ext>
                </a:extLst>
              </p:cNvPr>
              <p:cNvSpPr txBox="1">
                <a:spLocks noRot="1" noChangeAspect="1" noMove="1" noResize="1" noEditPoints="1" noAdjustHandles="1" noChangeArrowheads="1" noChangeShapeType="1" noTextEdit="1"/>
              </p:cNvSpPr>
              <p:nvPr/>
            </p:nvSpPr>
            <p:spPr>
              <a:xfrm>
                <a:off x="689112" y="1239803"/>
                <a:ext cx="8027292" cy="3927614"/>
              </a:xfrm>
              <a:prstGeom prst="rect">
                <a:avLst/>
              </a:prstGeom>
              <a:blipFill>
                <a:blip r:embed="rId2"/>
                <a:stretch>
                  <a:fillRect l="-683" t="-775" b="-1705"/>
                </a:stretch>
              </a:blipFill>
            </p:spPr>
            <p:txBody>
              <a:bodyPr/>
              <a:lstStyle/>
              <a:p>
                <a:r>
                  <a:rPr lang="en-GB">
                    <a:noFill/>
                  </a:rPr>
                  <a:t> </a:t>
                </a:r>
              </a:p>
            </p:txBody>
          </p:sp>
        </mc:Fallback>
      </mc:AlternateContent>
      <p:sp>
        <p:nvSpPr>
          <p:cNvPr id="7" name="Title 6">
            <a:extLst>
              <a:ext uri="{FF2B5EF4-FFF2-40B4-BE49-F238E27FC236}">
                <a16:creationId xmlns:a16="http://schemas.microsoft.com/office/drawing/2014/main" id="{4CBBB052-02E0-7AEB-D838-1985E90C46B4}"/>
              </a:ext>
            </a:extLst>
          </p:cNvPr>
          <p:cNvSpPr>
            <a:spLocks noGrp="1"/>
          </p:cNvSpPr>
          <p:nvPr>
            <p:ph type="title"/>
          </p:nvPr>
        </p:nvSpPr>
        <p:spPr/>
        <p:txBody>
          <a:bodyPr>
            <a:normAutofit/>
          </a:bodyPr>
          <a:lstStyle/>
          <a:p>
            <a:r>
              <a:rPr lang="en-GB" sz="4000" dirty="0">
                <a:solidFill>
                  <a:srgbClr val="2F5597"/>
                </a:solidFill>
                <a:latin typeface="Lora" pitchFamily="2" charset="0"/>
              </a:rPr>
              <a:t>Interference - continued</a:t>
            </a:r>
          </a:p>
        </p:txBody>
      </p:sp>
    </p:spTree>
    <p:extLst>
      <p:ext uri="{BB962C8B-B14F-4D97-AF65-F5344CB8AC3E}">
        <p14:creationId xmlns:p14="http://schemas.microsoft.com/office/powerpoint/2010/main" val="2110065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35</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306536B-FB1C-E8BB-33F7-0F0DF6289434}"/>
                  </a:ext>
                </a:extLst>
              </p:cNvPr>
              <p:cNvSpPr txBox="1"/>
              <p:nvPr/>
            </p:nvSpPr>
            <p:spPr>
              <a:xfrm>
                <a:off x="303783" y="943341"/>
                <a:ext cx="7865214" cy="559557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m:t>
                          </m:r>
                          <m:r>
                            <m:rPr>
                              <m:sty m:val="p"/>
                            </m:rPr>
                            <a:rPr lang="el-GR" sz="2000" i="1">
                              <a:latin typeface="Cambria Math" panose="02040503050406030204" pitchFamily="18" charset="0"/>
                            </a:rPr>
                            <m:t>ψ</m:t>
                          </m:r>
                        </m:e>
                      </m:d>
                      <m:r>
                        <a:rPr lang="en-US" sz="2000" i="1">
                          <a:latin typeface="Cambria Math" panose="02040503050406030204" pitchFamily="18" charset="0"/>
                        </a:rPr>
                        <m:t>=</m:t>
                      </m:r>
                      <m:r>
                        <a:rPr lang="en-US" sz="2000" i="1">
                          <a:latin typeface="Cambria Math" panose="02040503050406030204" pitchFamily="18" charset="0"/>
                        </a:rPr>
                        <m:t>𝑐𝑜𝑠</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e>
                      </m:d>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𝑖</m:t>
                          </m:r>
                          <m:r>
                            <a:rPr lang="en-US" sz="2000" i="1" smtClean="0">
                              <a:solidFill>
                                <a:srgbClr val="FF0000"/>
                              </a:solidFill>
                              <a:latin typeface="Cambria Math" panose="02040503050406030204" pitchFamily="18" charset="0"/>
                              <a:ea typeface="Cambria Math" panose="02040503050406030204" pitchFamily="18" charset="0"/>
                            </a:rPr>
                            <m:t>𝜑</m:t>
                          </m:r>
                        </m:sup>
                      </m:sSup>
                      <m:r>
                        <a:rPr lang="en-US" sz="2000" i="1">
                          <a:latin typeface="Cambria Math" panose="02040503050406030204" pitchFamily="18" charset="0"/>
                        </a:rPr>
                        <m:t>𝑠𝑖𝑛</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𝜃</m:t>
                          </m:r>
                        </m:num>
                        <m:den>
                          <m:r>
                            <a:rPr lang="en-US" sz="2000" i="1">
                              <a:latin typeface="Cambria Math" panose="02040503050406030204" pitchFamily="18" charset="0"/>
                            </a:rPr>
                            <m:t>2</m:t>
                          </m:r>
                        </m:den>
                      </m:f>
                      <m:d>
                        <m:dPr>
                          <m:begChr m:val=""/>
                          <m:endChr m:val="⟩"/>
                          <m:ctrlPr>
                            <a:rPr lang="en-US" sz="2000" i="1">
                              <a:latin typeface="Cambria Math" panose="02040503050406030204" pitchFamily="18" charset="0"/>
                            </a:rPr>
                          </m:ctrlPr>
                        </m:dPr>
                        <m:e>
                          <m:r>
                            <a:rPr lang="en-US" sz="2000" i="1">
                              <a:latin typeface="Cambria Math" panose="02040503050406030204" pitchFamily="18" charset="0"/>
                            </a:rPr>
                            <m:t>|1</m:t>
                          </m:r>
                        </m:e>
                      </m:d>
                    </m:oMath>
                  </m:oMathPara>
                </a14:m>
                <a:endParaRPr lang="en-US" sz="2000" b="0" i="0" u="none" strike="noStrike" baseline="0" dirty="0">
                  <a:solidFill>
                    <a:srgbClr val="000000"/>
                  </a:solidFill>
                  <a:latin typeface="Lora" pitchFamily="2" charset="0"/>
                </a:endParaRPr>
              </a:p>
              <a:p>
                <a:pPr marL="285750" indent="-285750">
                  <a:buFont typeface="Arial" panose="020B0604020202020204" pitchFamily="34" charset="0"/>
                  <a:buChar char="•"/>
                </a:pPr>
                <a:r>
                  <a:rPr lang="en-US" sz="2000" b="0" i="0" u="none" strike="noStrike" baseline="0" dirty="0">
                    <a:solidFill>
                      <a:srgbClr val="000000"/>
                    </a:solidFill>
                    <a:latin typeface="Lora" pitchFamily="2" charset="0"/>
                  </a:rPr>
                  <a:t>One codes a “phase” onto each of the states of the qubits or “waves”</a:t>
                </a:r>
              </a:p>
              <a:p>
                <a:pPr marL="285750" indent="-285750">
                  <a:buFont typeface="Arial" panose="020B0604020202020204" pitchFamily="34" charset="0"/>
                  <a:buChar char="•"/>
                </a:pPr>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Q</a:t>
                </a:r>
                <a:r>
                  <a:rPr lang="en-US" sz="2000" b="0" i="0" u="none" strike="noStrike" baseline="0" dirty="0">
                    <a:solidFill>
                      <a:srgbClr val="000000"/>
                    </a:solidFill>
                    <a:latin typeface="Lora" pitchFamily="2" charset="0"/>
                  </a:rPr>
                  <a:t>ubits could then interact together and exhibit constructive and destructive interference</a:t>
                </a:r>
              </a:p>
              <a:p>
                <a:pPr marL="285750" indent="-285750">
                  <a:buFont typeface="Arial" panose="020B0604020202020204" pitchFamily="34" charset="0"/>
                  <a:buChar char="•"/>
                </a:pPr>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b="0" i="0" u="none" strike="noStrike" baseline="0" dirty="0">
                    <a:solidFill>
                      <a:srgbClr val="000000"/>
                    </a:solidFill>
                    <a:latin typeface="Lora" pitchFamily="2" charset="0"/>
                  </a:rPr>
                  <a:t>By applying certain quantum algorithms and “phases” to try to solve the problem, we should get a constructive interference at the best path to our solution (i.e. the correct solution) </a:t>
                </a:r>
              </a:p>
              <a:p>
                <a:pPr marL="285750" indent="-285750">
                  <a:buFont typeface="Arial" panose="020B0604020202020204" pitchFamily="34" charset="0"/>
                  <a:buChar char="•"/>
                </a:pPr>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W</a:t>
                </a:r>
                <a:r>
                  <a:rPr lang="en-US" sz="2000" b="0" i="0" u="none" strike="noStrike" baseline="0" dirty="0">
                    <a:solidFill>
                      <a:srgbClr val="000000"/>
                    </a:solidFill>
                    <a:latin typeface="Lora" pitchFamily="2" charset="0"/>
                  </a:rPr>
                  <a:t>e should get a destructive interference for the other paths that we do not require</a:t>
                </a:r>
              </a:p>
              <a:p>
                <a:pPr marL="285750" indent="-285750">
                  <a:buFont typeface="Arial" panose="020B0604020202020204" pitchFamily="34" charset="0"/>
                  <a:buChar char="•"/>
                </a:pPr>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Interference is how most </a:t>
                </a:r>
                <a:r>
                  <a:rPr lang="en-US" sz="2000" b="1" dirty="0" err="1">
                    <a:solidFill>
                      <a:srgbClr val="000000"/>
                    </a:solidFill>
                    <a:latin typeface="Lora" pitchFamily="2" charset="0"/>
                  </a:rPr>
                  <a:t>optimisation</a:t>
                </a:r>
                <a:r>
                  <a:rPr lang="en-US" sz="2000" dirty="0">
                    <a:solidFill>
                      <a:srgbClr val="000000"/>
                    </a:solidFill>
                    <a:latin typeface="Lora" pitchFamily="2" charset="0"/>
                  </a:rPr>
                  <a:t> problems work with Quantum Computing </a:t>
                </a:r>
              </a:p>
              <a:p>
                <a:pPr marL="285750" indent="-285750">
                  <a:buFont typeface="Arial" panose="020B0604020202020204" pitchFamily="34" charset="0"/>
                  <a:buChar char="•"/>
                </a:pPr>
                <a:endParaRPr lang="en-US" sz="2000" b="0" i="0" u="none" strike="noStrike" baseline="0" dirty="0">
                  <a:solidFill>
                    <a:srgbClr val="000000"/>
                  </a:solidFill>
                  <a:latin typeface="Lora" pitchFamily="2" charset="0"/>
                </a:endParaRPr>
              </a:p>
            </p:txBody>
          </p:sp>
        </mc:Choice>
        <mc:Fallback xmlns="">
          <p:sp>
            <p:nvSpPr>
              <p:cNvPr id="6" name="TextBox 5">
                <a:extLst>
                  <a:ext uri="{FF2B5EF4-FFF2-40B4-BE49-F238E27FC236}">
                    <a16:creationId xmlns:a16="http://schemas.microsoft.com/office/drawing/2014/main" id="{1306536B-FB1C-E8BB-33F7-0F0DF6289434}"/>
                  </a:ext>
                </a:extLst>
              </p:cNvPr>
              <p:cNvSpPr txBox="1">
                <a:spLocks noRot="1" noChangeAspect="1" noMove="1" noResize="1" noEditPoints="1" noAdjustHandles="1" noChangeArrowheads="1" noChangeShapeType="1" noTextEdit="1"/>
              </p:cNvSpPr>
              <p:nvPr/>
            </p:nvSpPr>
            <p:spPr>
              <a:xfrm>
                <a:off x="303783" y="943341"/>
                <a:ext cx="7865214" cy="5595571"/>
              </a:xfrm>
              <a:prstGeom prst="rect">
                <a:avLst/>
              </a:prstGeom>
              <a:blipFill>
                <a:blip r:embed="rId2"/>
                <a:stretch>
                  <a:fillRect l="-698" r="-930"/>
                </a:stretch>
              </a:blipFill>
            </p:spPr>
            <p:txBody>
              <a:bodyPr/>
              <a:lstStyle/>
              <a:p>
                <a:r>
                  <a:rPr lang="en-GB">
                    <a:noFill/>
                  </a:rPr>
                  <a:t> </a:t>
                </a:r>
              </a:p>
            </p:txBody>
          </p:sp>
        </mc:Fallback>
      </mc:AlternateContent>
      <p:sp>
        <p:nvSpPr>
          <p:cNvPr id="7" name="Title 6">
            <a:extLst>
              <a:ext uri="{FF2B5EF4-FFF2-40B4-BE49-F238E27FC236}">
                <a16:creationId xmlns:a16="http://schemas.microsoft.com/office/drawing/2014/main" id="{458C3A3B-2572-1BFF-E0B6-AB5F5221B63C}"/>
              </a:ext>
            </a:extLst>
          </p:cNvPr>
          <p:cNvSpPr>
            <a:spLocks noGrp="1"/>
          </p:cNvSpPr>
          <p:nvPr>
            <p:ph type="title"/>
          </p:nvPr>
        </p:nvSpPr>
        <p:spPr/>
        <p:txBody>
          <a:bodyPr/>
          <a:lstStyle/>
          <a:p>
            <a:r>
              <a:rPr lang="en-GB" sz="4000" dirty="0">
                <a:solidFill>
                  <a:srgbClr val="2F5597"/>
                </a:solidFill>
                <a:latin typeface="Lora" pitchFamily="2" charset="0"/>
              </a:rPr>
              <a:t>Interference - continued</a:t>
            </a:r>
          </a:p>
        </p:txBody>
      </p:sp>
      <p:pic>
        <p:nvPicPr>
          <p:cNvPr id="3074" name="Picture 2" descr="Physics - Interference - University of Birmingham">
            <a:extLst>
              <a:ext uri="{FF2B5EF4-FFF2-40B4-BE49-F238E27FC236}">
                <a16:creationId xmlns:a16="http://schemas.microsoft.com/office/drawing/2014/main" id="{66234400-AB13-6335-946E-1D247F2FFC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2745" y="1997585"/>
            <a:ext cx="4023003" cy="30350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840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36</a:t>
            </a:fld>
            <a:endParaRPr lang="en-GB"/>
          </a:p>
        </p:txBody>
      </p:sp>
      <p:sp>
        <p:nvSpPr>
          <p:cNvPr id="7" name="Title 6">
            <a:extLst>
              <a:ext uri="{FF2B5EF4-FFF2-40B4-BE49-F238E27FC236}">
                <a16:creationId xmlns:a16="http://schemas.microsoft.com/office/drawing/2014/main" id="{5ECE0928-BA5F-02FC-4C0A-89AEDF4C3230}"/>
              </a:ext>
            </a:extLst>
          </p:cNvPr>
          <p:cNvSpPr>
            <a:spLocks noGrp="1"/>
          </p:cNvSpPr>
          <p:nvPr>
            <p:ph type="title"/>
          </p:nvPr>
        </p:nvSpPr>
        <p:spPr/>
        <p:txBody>
          <a:bodyPr>
            <a:normAutofit/>
          </a:bodyPr>
          <a:lstStyle/>
          <a:p>
            <a:r>
              <a:rPr lang="en-GB" sz="4000" dirty="0">
                <a:solidFill>
                  <a:srgbClr val="2F5597"/>
                </a:solidFill>
                <a:latin typeface="Lora" pitchFamily="2" charset="0"/>
              </a:rPr>
              <a:t>Interference – takeaway points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D632581-8B1D-D444-26D2-F0F24C3BD771}"/>
                  </a:ext>
                </a:extLst>
              </p:cNvPr>
              <p:cNvSpPr txBox="1"/>
              <p:nvPr/>
            </p:nvSpPr>
            <p:spPr>
              <a:xfrm>
                <a:off x="634269" y="1312522"/>
                <a:ext cx="6535274" cy="4493538"/>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rgbClr val="202122"/>
                    </a:solidFill>
                    <a:latin typeface="Lora" pitchFamily="2" charset="0"/>
                  </a:rPr>
                  <a:t>Quantum systems can behave as waves</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dirty="0">
                    <a:solidFill>
                      <a:srgbClr val="202122"/>
                    </a:solidFill>
                    <a:latin typeface="Lora" pitchFamily="2" charset="0"/>
                  </a:rPr>
                  <a:t>Waves can interfere constructively or destructively</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dirty="0">
                    <a:solidFill>
                      <a:srgbClr val="202122"/>
                    </a:solidFill>
                    <a:latin typeface="Lora" pitchFamily="2" charset="0"/>
                  </a:rPr>
                  <a:t>We use constructive interference to increase the probability of finding the best solution</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dirty="0">
                    <a:solidFill>
                      <a:srgbClr val="202122"/>
                    </a:solidFill>
                    <a:latin typeface="Lora" pitchFamily="2" charset="0"/>
                  </a:rPr>
                  <a:t>We use destructive interference to decrease the probability of finding the wrong solution</a:t>
                </a:r>
              </a:p>
              <a:p>
                <a:pPr marL="285750" indent="-285750">
                  <a:buFont typeface="Arial" panose="020B0604020202020204" pitchFamily="34" charset="0"/>
                  <a:buChar char="•"/>
                </a:pPr>
                <a:endParaRPr lang="en-US" sz="2200" dirty="0">
                  <a:solidFill>
                    <a:srgbClr val="202122"/>
                  </a:solidFill>
                  <a:latin typeface="Lora" pitchFamily="2" charset="0"/>
                </a:endParaRPr>
              </a:p>
              <a:p>
                <a:pPr marL="285750" indent="-285750">
                  <a:buFont typeface="Arial" panose="020B0604020202020204" pitchFamily="34" charset="0"/>
                  <a:buChar char="•"/>
                </a:pPr>
                <a:r>
                  <a:rPr lang="en-US" sz="2200" dirty="0">
                    <a:solidFill>
                      <a:srgbClr val="202122"/>
                    </a:solidFill>
                    <a:latin typeface="Lora" pitchFamily="2" charset="0"/>
                  </a:rPr>
                  <a:t>To do that, we code a phase, </a:t>
                </a:r>
                <a14:m>
                  <m:oMath xmlns:m="http://schemas.openxmlformats.org/officeDocument/2006/math">
                    <m:r>
                      <a:rPr lang="en-US" sz="2400" i="1" smtClean="0">
                        <a:solidFill>
                          <a:schemeClr val="tx1"/>
                        </a:solidFill>
                        <a:latin typeface="Cambria Math" panose="02040503050406030204" pitchFamily="18" charset="0"/>
                        <a:ea typeface="Cambria Math" panose="02040503050406030204" pitchFamily="18" charset="0"/>
                      </a:rPr>
                      <m:t>𝜑</m:t>
                    </m:r>
                    <m:r>
                      <a:rPr lang="en-US" sz="2200" b="0" i="1" smtClean="0">
                        <a:solidFill>
                          <a:srgbClr val="202122"/>
                        </a:solidFill>
                        <a:latin typeface="Cambria Math" panose="02040503050406030204" pitchFamily="18" charset="0"/>
                      </a:rPr>
                      <m:t>,</m:t>
                    </m:r>
                  </m:oMath>
                </a14:m>
                <a:r>
                  <a:rPr lang="en-US" sz="2200" dirty="0">
                    <a:solidFill>
                      <a:srgbClr val="202122"/>
                    </a:solidFill>
                    <a:latin typeface="Lora" pitchFamily="2" charset="0"/>
                  </a:rPr>
                  <a:t> onto our wavefunctions</a:t>
                </a:r>
              </a:p>
            </p:txBody>
          </p:sp>
        </mc:Choice>
        <mc:Fallback xmlns="">
          <p:sp>
            <p:nvSpPr>
              <p:cNvPr id="5" name="TextBox 4">
                <a:extLst>
                  <a:ext uri="{FF2B5EF4-FFF2-40B4-BE49-F238E27FC236}">
                    <a16:creationId xmlns:a16="http://schemas.microsoft.com/office/drawing/2014/main" id="{CD632581-8B1D-D444-26D2-F0F24C3BD771}"/>
                  </a:ext>
                </a:extLst>
              </p:cNvPr>
              <p:cNvSpPr txBox="1">
                <a:spLocks noRot="1" noChangeAspect="1" noMove="1" noResize="1" noEditPoints="1" noAdjustHandles="1" noChangeArrowheads="1" noChangeShapeType="1" noTextEdit="1"/>
              </p:cNvSpPr>
              <p:nvPr/>
            </p:nvSpPr>
            <p:spPr>
              <a:xfrm>
                <a:off x="634269" y="1312522"/>
                <a:ext cx="6535274" cy="4493538"/>
              </a:xfrm>
              <a:prstGeom prst="rect">
                <a:avLst/>
              </a:prstGeom>
              <a:blipFill>
                <a:blip r:embed="rId2"/>
                <a:stretch>
                  <a:fillRect l="-1026" t="-814" b="-2442"/>
                </a:stretch>
              </a:blipFill>
            </p:spPr>
            <p:txBody>
              <a:bodyPr/>
              <a:lstStyle/>
              <a:p>
                <a:r>
                  <a:rPr lang="en-GB">
                    <a:noFill/>
                  </a:rPr>
                  <a:t> </a:t>
                </a:r>
              </a:p>
            </p:txBody>
          </p:sp>
        </mc:Fallback>
      </mc:AlternateContent>
      <p:pic>
        <p:nvPicPr>
          <p:cNvPr id="9" name="Picture 8" descr="A picture containing chart&#10;&#10;Description automatically generated">
            <a:extLst>
              <a:ext uri="{FF2B5EF4-FFF2-40B4-BE49-F238E27FC236}">
                <a16:creationId xmlns:a16="http://schemas.microsoft.com/office/drawing/2014/main" id="{67FA8B1E-D4E6-FA82-AC2C-48BF33512F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2050" y="1878111"/>
            <a:ext cx="4050350" cy="24977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7558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37</a:t>
            </a:fld>
            <a:endParaRPr lang="en-GB"/>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Properties of Quantum Systems</a:t>
            </a:r>
            <a:endParaRPr lang="en-GB" dirty="0">
              <a:effectLst/>
            </a:endParaRPr>
          </a:p>
        </p:txBody>
      </p:sp>
      <p:sp>
        <p:nvSpPr>
          <p:cNvPr id="8" name="TextBox 7">
            <a:extLst>
              <a:ext uri="{FF2B5EF4-FFF2-40B4-BE49-F238E27FC236}">
                <a16:creationId xmlns:a16="http://schemas.microsoft.com/office/drawing/2014/main" id="{54E3DDDA-9032-2EF8-2241-863017BDD876}"/>
              </a:ext>
            </a:extLst>
          </p:cNvPr>
          <p:cNvSpPr txBox="1"/>
          <p:nvPr/>
        </p:nvSpPr>
        <p:spPr>
          <a:xfrm>
            <a:off x="783383" y="1685435"/>
            <a:ext cx="10025269" cy="3785652"/>
          </a:xfrm>
          <a:prstGeom prst="rect">
            <a:avLst/>
          </a:prstGeom>
          <a:noFill/>
        </p:spPr>
        <p:txBody>
          <a:bodyPr wrap="square" rtlCol="0">
            <a:spAutoFit/>
          </a:bodyPr>
          <a:lstStyle/>
          <a:p>
            <a:pPr marL="457200" indent="-457200">
              <a:buFont typeface="+mj-lt"/>
              <a:buAutoNum type="arabicPeriod"/>
            </a:pPr>
            <a:r>
              <a:rPr lang="en-US" sz="2000" dirty="0">
                <a:solidFill>
                  <a:srgbClr val="B2B2B2"/>
                </a:solidFill>
                <a:latin typeface="Lora" pitchFamily="2" charset="0"/>
                <a:hlinkClick r:id="rId2" action="ppaction://hlinksldjump">
                  <a:extLst>
                    <a:ext uri="{A12FA001-AC4F-418D-AE19-62706E023703}">
                      <ahyp:hlinkClr xmlns:ahyp="http://schemas.microsoft.com/office/drawing/2018/hyperlinkcolor" val="tx"/>
                    </a:ext>
                  </a:extLst>
                </a:hlinkClick>
              </a:rPr>
              <a:t>Superposition</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3" action="ppaction://hlinksldjump">
                  <a:extLst>
                    <a:ext uri="{A12FA001-AC4F-418D-AE19-62706E023703}">
                      <ahyp:hlinkClr xmlns:ahyp="http://schemas.microsoft.com/office/drawing/2018/hyperlinkcolor" val="tx"/>
                    </a:ext>
                  </a:extLst>
                </a:hlinkClick>
              </a:rPr>
              <a:t>Entanglement</a:t>
            </a:r>
            <a:endParaRPr lang="en-US" sz="2000" dirty="0">
              <a:solidFill>
                <a:srgbClr val="B2B2B2"/>
              </a:solidFill>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r>
              <a:rPr lang="en-US" sz="2000" dirty="0">
                <a:solidFill>
                  <a:srgbClr val="B2B2B2"/>
                </a:solidFill>
                <a:latin typeface="Lora" pitchFamily="2" charset="0"/>
                <a:hlinkClick r:id="rId4" action="ppaction://hlinksldjump">
                  <a:extLst>
                    <a:ext uri="{A12FA001-AC4F-418D-AE19-62706E023703}">
                      <ahyp:hlinkClr xmlns:ahyp="http://schemas.microsoft.com/office/drawing/2018/hyperlinkcolor" val="tx"/>
                    </a:ext>
                  </a:extLst>
                </a:hlinkClick>
              </a:rPr>
              <a:t>Interference</a:t>
            </a: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endParaRPr lang="en-US" sz="2000" dirty="0">
              <a:solidFill>
                <a:srgbClr val="B2B2B2"/>
              </a:solidFill>
              <a:latin typeface="Lora" pitchFamily="2" charset="0"/>
            </a:endParaRPr>
          </a:p>
          <a:p>
            <a:pPr marL="457200" indent="-457200">
              <a:buFont typeface="+mj-lt"/>
              <a:buAutoNum type="arabicPeriod"/>
            </a:pPr>
            <a:r>
              <a:rPr lang="en-US" sz="2000" dirty="0">
                <a:latin typeface="Lora" pitchFamily="2" charset="0"/>
                <a:hlinkClick r:id="rId5" action="ppaction://hlinksldjump">
                  <a:extLst>
                    <a:ext uri="{A12FA001-AC4F-418D-AE19-62706E023703}">
                      <ahyp:hlinkClr xmlns:ahyp="http://schemas.microsoft.com/office/drawing/2018/hyperlinkcolor" val="tx"/>
                    </a:ext>
                  </a:extLst>
                </a:hlinkClick>
              </a:rPr>
              <a:t>Decoherence and noise</a:t>
            </a:r>
            <a:endParaRPr lang="en-US" sz="2000" dirty="0">
              <a:latin typeface="Lora" pitchFamily="2" charset="0"/>
            </a:endParaRPr>
          </a:p>
          <a:p>
            <a:pPr marL="457200" indent="-457200">
              <a:buFont typeface="+mj-lt"/>
              <a:buAutoNum type="arabicPeriod"/>
            </a:pPr>
            <a:endParaRPr lang="en-US" sz="2000" dirty="0">
              <a:latin typeface="Lora" pitchFamily="2" charset="0"/>
            </a:endParaRPr>
          </a:p>
          <a:p>
            <a:pPr marL="457200" indent="-457200">
              <a:buFont typeface="+mj-lt"/>
              <a:buAutoNum type="arabicPeriod"/>
            </a:pPr>
            <a:endParaRPr lang="en-US" sz="2000" dirty="0">
              <a:latin typeface="Lora" pitchFamily="2" charset="0"/>
            </a:endParaRPr>
          </a:p>
        </p:txBody>
      </p:sp>
    </p:spTree>
    <p:extLst>
      <p:ext uri="{BB962C8B-B14F-4D97-AF65-F5344CB8AC3E}">
        <p14:creationId xmlns:p14="http://schemas.microsoft.com/office/powerpoint/2010/main" val="9878341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38</a:t>
            </a:fld>
            <a:endParaRPr lang="en-GB"/>
          </a:p>
        </p:txBody>
      </p:sp>
      <p:sp>
        <p:nvSpPr>
          <p:cNvPr id="6" name="TextBox 5">
            <a:extLst>
              <a:ext uri="{FF2B5EF4-FFF2-40B4-BE49-F238E27FC236}">
                <a16:creationId xmlns:a16="http://schemas.microsoft.com/office/drawing/2014/main" id="{586F71DC-198E-B667-8768-5E6FCC68155B}"/>
              </a:ext>
            </a:extLst>
          </p:cNvPr>
          <p:cNvSpPr txBox="1"/>
          <p:nvPr/>
        </p:nvSpPr>
        <p:spPr>
          <a:xfrm>
            <a:off x="838200" y="1243356"/>
            <a:ext cx="9539868"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Quantum states are very sensitive and vulnerable to errors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These errors arise from </a:t>
            </a:r>
            <a:r>
              <a:rPr lang="en-US" sz="2000" b="1" dirty="0">
                <a:latin typeface="Lora" pitchFamily="2" charset="0"/>
              </a:rPr>
              <a:t>decoherence</a:t>
            </a:r>
            <a:r>
              <a:rPr lang="en-US" sz="2000" dirty="0">
                <a:latin typeface="Lora" pitchFamily="2" charset="0"/>
              </a:rPr>
              <a:t>, </a:t>
            </a:r>
            <a:r>
              <a:rPr lang="en-US" sz="2000" b="0" i="0" dirty="0">
                <a:solidFill>
                  <a:srgbClr val="323232"/>
                </a:solidFill>
                <a:effectLst/>
                <a:latin typeface="Lora" pitchFamily="2" charset="0"/>
              </a:rPr>
              <a:t>a process in which the </a:t>
            </a:r>
            <a:r>
              <a:rPr lang="en-US" sz="2000" b="1" i="0" dirty="0">
                <a:solidFill>
                  <a:srgbClr val="323232"/>
                </a:solidFill>
                <a:effectLst/>
                <a:latin typeface="Lora" pitchFamily="2" charset="0"/>
              </a:rPr>
              <a:t>environment</a:t>
            </a:r>
            <a:r>
              <a:rPr lang="en-US" sz="2000" b="0" i="0" dirty="0">
                <a:solidFill>
                  <a:srgbClr val="323232"/>
                </a:solidFill>
                <a:effectLst/>
                <a:latin typeface="Lora" pitchFamily="2" charset="0"/>
              </a:rPr>
              <a:t> interacts with the qubits, uncontrollably changing their quantum states and causing information stored by the quantum computer to be lost</a:t>
            </a:r>
          </a:p>
          <a:p>
            <a:pPr marL="285750" indent="-285750">
              <a:buFont typeface="Arial" panose="020B0604020202020204" pitchFamily="34" charset="0"/>
              <a:buChar char="•"/>
            </a:pPr>
            <a:endParaRPr lang="en-US" sz="2000" dirty="0">
              <a:solidFill>
                <a:srgbClr val="323232"/>
              </a:solidFill>
              <a:latin typeface="Lora" pitchFamily="2" charset="0"/>
            </a:endParaRPr>
          </a:p>
          <a:p>
            <a:pPr marL="285750" indent="-285750">
              <a:buFont typeface="Arial" panose="020B0604020202020204" pitchFamily="34" charset="0"/>
              <a:buChar char="•"/>
            </a:pPr>
            <a:r>
              <a:rPr lang="en-US" sz="2000" dirty="0">
                <a:solidFill>
                  <a:srgbClr val="323232"/>
                </a:solidFill>
                <a:latin typeface="Lora" pitchFamily="2" charset="0"/>
              </a:rPr>
              <a:t>Decoherence could come from many aspects of the environment:</a:t>
            </a:r>
          </a:p>
          <a:p>
            <a:pPr marL="742950" lvl="1" indent="-285750">
              <a:buFont typeface="Wingdings" panose="05000000000000000000" pitchFamily="2" charset="2"/>
              <a:buChar char="Ø"/>
            </a:pPr>
            <a:r>
              <a:rPr lang="en-US" sz="2000" b="0" i="0" dirty="0">
                <a:solidFill>
                  <a:srgbClr val="323232"/>
                </a:solidFill>
                <a:effectLst/>
                <a:latin typeface="Lora" pitchFamily="2" charset="0"/>
              </a:rPr>
              <a:t>changing magnetic and electric fields</a:t>
            </a:r>
          </a:p>
          <a:p>
            <a:pPr marL="742950" lvl="1" indent="-285750">
              <a:buFont typeface="Wingdings" panose="05000000000000000000" pitchFamily="2" charset="2"/>
              <a:buChar char="Ø"/>
            </a:pPr>
            <a:r>
              <a:rPr lang="en-US" sz="2000" b="0" i="0" dirty="0">
                <a:solidFill>
                  <a:srgbClr val="323232"/>
                </a:solidFill>
                <a:effectLst/>
                <a:latin typeface="Lora" pitchFamily="2" charset="0"/>
              </a:rPr>
              <a:t>radiation from warm objects nearby	</a:t>
            </a:r>
          </a:p>
          <a:p>
            <a:pPr marL="742950" lvl="1" indent="-285750">
              <a:buFont typeface="Wingdings" panose="05000000000000000000" pitchFamily="2" charset="2"/>
              <a:buChar char="Ø"/>
            </a:pPr>
            <a:r>
              <a:rPr lang="en-US" sz="2000" b="0" i="0" dirty="0">
                <a:solidFill>
                  <a:srgbClr val="323232"/>
                </a:solidFill>
                <a:effectLst/>
                <a:latin typeface="Lora" pitchFamily="2" charset="0"/>
              </a:rPr>
              <a:t>cross talk between qubits</a:t>
            </a:r>
          </a:p>
          <a:p>
            <a:pPr marL="742950" lvl="1" indent="-285750">
              <a:buFont typeface="Wingdings" panose="05000000000000000000" pitchFamily="2" charset="2"/>
              <a:buChar char="Ø"/>
            </a:pPr>
            <a:endParaRPr lang="en-US" sz="2000" dirty="0">
              <a:solidFill>
                <a:srgbClr val="323232"/>
              </a:solidFill>
              <a:latin typeface="Georgia" panose="02040502050405020303" pitchFamily="18" charset="0"/>
            </a:endParaRPr>
          </a:p>
          <a:p>
            <a:pPr marL="285750" indent="-285750">
              <a:buFont typeface="Arial" panose="020B0604020202020204" pitchFamily="34" charset="0"/>
              <a:buChar char="•"/>
            </a:pPr>
            <a:r>
              <a:rPr lang="en-US" sz="2000" dirty="0">
                <a:solidFill>
                  <a:srgbClr val="323232"/>
                </a:solidFill>
                <a:latin typeface="Lora" pitchFamily="2" charset="0"/>
              </a:rPr>
              <a:t>This causes “noise” and uncertainty when it comes to measurements coming out of a quantum computer</a:t>
            </a:r>
          </a:p>
          <a:p>
            <a:pPr marL="285750" indent="-285750">
              <a:buFont typeface="Arial" panose="020B0604020202020204" pitchFamily="34" charset="0"/>
              <a:buChar char="•"/>
            </a:pPr>
            <a:endParaRPr lang="en-US" sz="2000" dirty="0">
              <a:solidFill>
                <a:srgbClr val="323232"/>
              </a:solidFill>
              <a:latin typeface="Lora" pitchFamily="2" charset="0"/>
            </a:endParaRPr>
          </a:p>
          <a:p>
            <a:pPr marL="285750" indent="-285750">
              <a:buFont typeface="Arial" panose="020B0604020202020204" pitchFamily="34" charset="0"/>
              <a:buChar char="•"/>
            </a:pPr>
            <a:r>
              <a:rPr lang="en-US" sz="2000" dirty="0">
                <a:solidFill>
                  <a:srgbClr val="323232"/>
                </a:solidFill>
                <a:latin typeface="Lora" pitchFamily="2" charset="0"/>
              </a:rPr>
              <a:t>This “noise” needs to be mitigated</a:t>
            </a:r>
            <a:endParaRPr lang="en-US" sz="2000" dirty="0">
              <a:latin typeface="Lora" pitchFamily="2" charset="0"/>
            </a:endParaRPr>
          </a:p>
        </p:txBody>
      </p:sp>
      <p:sp>
        <p:nvSpPr>
          <p:cNvPr id="7" name="Title 6">
            <a:extLst>
              <a:ext uri="{FF2B5EF4-FFF2-40B4-BE49-F238E27FC236}">
                <a16:creationId xmlns:a16="http://schemas.microsoft.com/office/drawing/2014/main" id="{AF479416-EDBA-9161-14FB-CDC2A3E0B5D5}"/>
              </a:ext>
            </a:extLst>
          </p:cNvPr>
          <p:cNvSpPr>
            <a:spLocks noGrp="1"/>
          </p:cNvSpPr>
          <p:nvPr>
            <p:ph type="title"/>
          </p:nvPr>
        </p:nvSpPr>
        <p:spPr/>
        <p:txBody>
          <a:bodyPr>
            <a:normAutofit/>
          </a:bodyPr>
          <a:lstStyle/>
          <a:p>
            <a:r>
              <a:rPr lang="en-GB" sz="4000" dirty="0">
                <a:solidFill>
                  <a:srgbClr val="2F5597"/>
                </a:solidFill>
                <a:latin typeface="Lora" pitchFamily="2" charset="0"/>
              </a:rPr>
              <a:t>Decoherence and noise</a:t>
            </a:r>
          </a:p>
        </p:txBody>
      </p:sp>
    </p:spTree>
    <p:extLst>
      <p:ext uri="{BB962C8B-B14F-4D97-AF65-F5344CB8AC3E}">
        <p14:creationId xmlns:p14="http://schemas.microsoft.com/office/powerpoint/2010/main" val="4168817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39</a:t>
            </a:fld>
            <a:endParaRPr lang="en-GB"/>
          </a:p>
        </p:txBody>
      </p:sp>
      <p:sp>
        <p:nvSpPr>
          <p:cNvPr id="6" name="TextBox 5">
            <a:extLst>
              <a:ext uri="{FF2B5EF4-FFF2-40B4-BE49-F238E27FC236}">
                <a16:creationId xmlns:a16="http://schemas.microsoft.com/office/drawing/2014/main" id="{586F71DC-198E-B667-8768-5E6FCC68155B}"/>
              </a:ext>
            </a:extLst>
          </p:cNvPr>
          <p:cNvSpPr txBox="1"/>
          <p:nvPr/>
        </p:nvSpPr>
        <p:spPr>
          <a:xfrm>
            <a:off x="268635" y="957606"/>
            <a:ext cx="7589705" cy="5324535"/>
          </a:xfrm>
          <a:prstGeom prst="rect">
            <a:avLst/>
          </a:prstGeom>
          <a:noFill/>
        </p:spPr>
        <p:txBody>
          <a:bodyPr wrap="square" rtlCol="0">
            <a:spAutoFit/>
          </a:bodyPr>
          <a:lstStyle/>
          <a:p>
            <a:pPr marL="285750" indent="-285750">
              <a:buFont typeface="Arial" panose="020B0604020202020204" pitchFamily="34" charset="0"/>
              <a:buChar char="•"/>
            </a:pPr>
            <a:r>
              <a:rPr lang="en-US" sz="2000" b="1" dirty="0">
                <a:latin typeface="Lora" pitchFamily="2" charset="0"/>
              </a:rPr>
              <a:t>Physical isolation: </a:t>
            </a:r>
            <a:r>
              <a:rPr lang="en-US" sz="2000" dirty="0">
                <a:latin typeface="Lora" pitchFamily="2" charset="0"/>
              </a:rPr>
              <a:t> e.g. cryogenic cooling, shielding the computer from EM radiation</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b="1" dirty="0">
                <a:latin typeface="Lora" pitchFamily="2" charset="0"/>
              </a:rPr>
              <a:t>Algorithmic improvements: </a:t>
            </a:r>
            <a:r>
              <a:rPr lang="en-US" sz="2000" dirty="0">
                <a:latin typeface="Lora" pitchFamily="2" charset="0"/>
              </a:rPr>
              <a:t> algorithms that are more robust to errors, can tolerate a certain amount of noise</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b="1" dirty="0">
                <a:latin typeface="Lora" pitchFamily="2" charset="0"/>
              </a:rPr>
              <a:t>Hardware improvements: </a:t>
            </a:r>
            <a:r>
              <a:rPr lang="en-US" sz="2000" dirty="0">
                <a:latin typeface="Lora" pitchFamily="2" charset="0"/>
              </a:rPr>
              <a:t>new materials, manufacturing techniques, or designs for quantum computers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b="1" dirty="0">
                <a:latin typeface="Lora" pitchFamily="2" charset="0"/>
              </a:rPr>
              <a:t>Quantum error correction: </a:t>
            </a:r>
          </a:p>
          <a:p>
            <a:pPr marL="800100" lvl="1" indent="-342900">
              <a:buFont typeface="Wingdings" panose="05000000000000000000" pitchFamily="2" charset="2"/>
              <a:buChar char="§"/>
            </a:pPr>
            <a:r>
              <a:rPr lang="en-US" sz="2000" dirty="0">
                <a:latin typeface="Lora" pitchFamily="2" charset="0"/>
              </a:rPr>
              <a:t>use redundancy to correct for noise errors </a:t>
            </a:r>
          </a:p>
          <a:p>
            <a:pPr marL="800100" lvl="1" indent="-342900">
              <a:buFont typeface="Wingdings" panose="05000000000000000000" pitchFamily="2" charset="2"/>
              <a:buChar char="§"/>
            </a:pPr>
            <a:r>
              <a:rPr lang="en-US" sz="2000" dirty="0">
                <a:latin typeface="Lora" pitchFamily="2" charset="0"/>
              </a:rPr>
              <a:t>encode information in a quantum state into multiple qubits, and then using a set of rules to correct for errors when they occur </a:t>
            </a:r>
          </a:p>
          <a:p>
            <a:pPr lvl="1"/>
            <a:r>
              <a:rPr lang="en-US" sz="2000" dirty="0">
                <a:latin typeface="Lora" pitchFamily="2" charset="0"/>
                <a:sym typeface="Wingdings" panose="05000000000000000000" pitchFamily="2" charset="2"/>
              </a:rPr>
              <a:t></a:t>
            </a:r>
            <a:r>
              <a:rPr lang="en-US" sz="2000" dirty="0">
                <a:latin typeface="Lora" pitchFamily="2" charset="0"/>
              </a:rPr>
              <a:t> by encoding info across multiple physical qubits, you form a </a:t>
            </a:r>
            <a:r>
              <a:rPr lang="en-US" sz="2000" b="1" dirty="0">
                <a:latin typeface="Lora" pitchFamily="2" charset="0"/>
              </a:rPr>
              <a:t>“logical qubit”</a:t>
            </a:r>
          </a:p>
          <a:p>
            <a:endParaRPr lang="en-US" sz="2000" dirty="0">
              <a:latin typeface="Lora" pitchFamily="2" charset="0"/>
            </a:endParaRPr>
          </a:p>
        </p:txBody>
      </p:sp>
      <p:sp>
        <p:nvSpPr>
          <p:cNvPr id="7" name="Title 6">
            <a:extLst>
              <a:ext uri="{FF2B5EF4-FFF2-40B4-BE49-F238E27FC236}">
                <a16:creationId xmlns:a16="http://schemas.microsoft.com/office/drawing/2014/main" id="{AF479416-EDBA-9161-14FB-CDC2A3E0B5D5}"/>
              </a:ext>
            </a:extLst>
          </p:cNvPr>
          <p:cNvSpPr>
            <a:spLocks noGrp="1"/>
          </p:cNvSpPr>
          <p:nvPr>
            <p:ph type="title"/>
          </p:nvPr>
        </p:nvSpPr>
        <p:spPr/>
        <p:txBody>
          <a:bodyPr>
            <a:normAutofit/>
          </a:bodyPr>
          <a:lstStyle/>
          <a:p>
            <a:r>
              <a:rPr lang="en-GB" sz="4000" dirty="0">
                <a:solidFill>
                  <a:srgbClr val="2F5597"/>
                </a:solidFill>
                <a:latin typeface="Lora" pitchFamily="2" charset="0"/>
              </a:rPr>
              <a:t>Decoherence and noise - continued</a:t>
            </a:r>
          </a:p>
        </p:txBody>
      </p:sp>
      <p:pic>
        <p:nvPicPr>
          <p:cNvPr id="10" name="Picture 9">
            <a:extLst>
              <a:ext uri="{FF2B5EF4-FFF2-40B4-BE49-F238E27FC236}">
                <a16:creationId xmlns:a16="http://schemas.microsoft.com/office/drawing/2014/main" id="{DCF3BF85-8541-51A7-728B-E56CB7A7BD96}"/>
              </a:ext>
            </a:extLst>
          </p:cNvPr>
          <p:cNvPicPr>
            <a:picLocks noChangeAspect="1"/>
          </p:cNvPicPr>
          <p:nvPr/>
        </p:nvPicPr>
        <p:blipFill>
          <a:blip r:embed="rId3"/>
          <a:stretch>
            <a:fillRect/>
          </a:stretch>
        </p:blipFill>
        <p:spPr>
          <a:xfrm>
            <a:off x="7858340" y="1243356"/>
            <a:ext cx="3938942" cy="42547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73721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EBBBC74-8BDF-813B-2CCF-A5E9A234C9D7}"/>
              </a:ext>
            </a:extLst>
          </p:cNvPr>
          <p:cNvSpPr>
            <a:spLocks noGrp="1"/>
          </p:cNvSpPr>
          <p:nvPr>
            <p:ph type="dt" sz="half" idx="10"/>
          </p:nvPr>
        </p:nvSpPr>
        <p:spPr/>
        <p:txBody>
          <a:bodyPr/>
          <a:lstStyle/>
          <a:p>
            <a:r>
              <a:rPr lang="en-US"/>
              <a:t>1 July 2025</a:t>
            </a:r>
            <a:endParaRPr lang="en-GB"/>
          </a:p>
        </p:txBody>
      </p:sp>
      <p:sp>
        <p:nvSpPr>
          <p:cNvPr id="4" name="Footer Placeholder 3">
            <a:extLst>
              <a:ext uri="{FF2B5EF4-FFF2-40B4-BE49-F238E27FC236}">
                <a16:creationId xmlns:a16="http://schemas.microsoft.com/office/drawing/2014/main" id="{EE350C7A-A5B6-4DED-6556-4DF3B225EC45}"/>
              </a:ext>
            </a:extLst>
          </p:cNvPr>
          <p:cNvSpPr>
            <a:spLocks noGrp="1"/>
          </p:cNvSpPr>
          <p:nvPr>
            <p:ph type="ftr" sz="quarter" idx="11"/>
          </p:nvPr>
        </p:nvSpPr>
        <p:spPr/>
        <p:txBody>
          <a:bodyPr/>
          <a:lstStyle/>
          <a:p>
            <a:r>
              <a:rPr lang="en-GB"/>
              <a:t>Ahmed Abdelmotteleb | Quantum Computing | LHCb QC Workshop</a:t>
            </a:r>
            <a:endParaRPr lang="en-GB" dirty="0"/>
          </a:p>
        </p:txBody>
      </p:sp>
      <p:sp>
        <p:nvSpPr>
          <p:cNvPr id="5" name="Slide Number Placeholder 4">
            <a:extLst>
              <a:ext uri="{FF2B5EF4-FFF2-40B4-BE49-F238E27FC236}">
                <a16:creationId xmlns:a16="http://schemas.microsoft.com/office/drawing/2014/main" id="{13832B72-82B0-FC33-CAC2-61EEF46B41FA}"/>
              </a:ext>
            </a:extLst>
          </p:cNvPr>
          <p:cNvSpPr>
            <a:spLocks noGrp="1"/>
          </p:cNvSpPr>
          <p:nvPr>
            <p:ph type="sldNum" sz="quarter" idx="12"/>
          </p:nvPr>
        </p:nvSpPr>
        <p:spPr/>
        <p:txBody>
          <a:bodyPr/>
          <a:lstStyle/>
          <a:p>
            <a:fld id="{97D63191-F394-46E6-9F57-66EF97066736}" type="slidenum">
              <a:rPr lang="en-GB" smtClean="0"/>
              <a:t>4</a:t>
            </a:fld>
            <a:endParaRPr lang="en-GB"/>
          </a:p>
        </p:txBody>
      </p:sp>
      <p:sp>
        <p:nvSpPr>
          <p:cNvPr id="2" name="Title 1">
            <a:extLst>
              <a:ext uri="{FF2B5EF4-FFF2-40B4-BE49-F238E27FC236}">
                <a16:creationId xmlns:a16="http://schemas.microsoft.com/office/drawing/2014/main" id="{D355411D-BD3E-9782-27E9-B4B31201FDDD}"/>
              </a:ext>
            </a:extLst>
          </p:cNvPr>
          <p:cNvSpPr>
            <a:spLocks noGrp="1"/>
          </p:cNvSpPr>
          <p:nvPr>
            <p:ph type="title"/>
          </p:nvPr>
        </p:nvSpPr>
        <p:spPr>
          <a:xfrm>
            <a:off x="417444" y="-48976"/>
            <a:ext cx="10515600" cy="1325563"/>
          </a:xfrm>
        </p:spPr>
        <p:txBody>
          <a:bodyPr>
            <a:normAutofit/>
          </a:bodyPr>
          <a:lstStyle/>
          <a:p>
            <a:r>
              <a:rPr lang="en-US" sz="4000" dirty="0">
                <a:solidFill>
                  <a:schemeClr val="accent1">
                    <a:lumMod val="75000"/>
                  </a:schemeClr>
                </a:solidFill>
                <a:latin typeface="Lora" pitchFamily="2" charset="0"/>
              </a:rPr>
              <a:t>Moore’s “Law”</a:t>
            </a:r>
            <a:endParaRPr lang="en-GB" sz="4000" dirty="0">
              <a:solidFill>
                <a:schemeClr val="accent1">
                  <a:lumMod val="75000"/>
                </a:schemeClr>
              </a:solidFill>
              <a:latin typeface="Lora" pitchFamily="2" charset="0"/>
            </a:endParaRPr>
          </a:p>
        </p:txBody>
      </p:sp>
      <p:sp>
        <p:nvSpPr>
          <p:cNvPr id="9" name="TextBox 8">
            <a:extLst>
              <a:ext uri="{FF2B5EF4-FFF2-40B4-BE49-F238E27FC236}">
                <a16:creationId xmlns:a16="http://schemas.microsoft.com/office/drawing/2014/main" id="{E403F19F-3430-E742-9744-82AA7603EDE9}"/>
              </a:ext>
            </a:extLst>
          </p:cNvPr>
          <p:cNvSpPr txBox="1"/>
          <p:nvPr/>
        </p:nvSpPr>
        <p:spPr>
          <a:xfrm>
            <a:off x="472498" y="989466"/>
            <a:ext cx="6148308" cy="5193729"/>
          </a:xfrm>
          <a:prstGeom prst="rect">
            <a:avLst/>
          </a:prstGeom>
          <a:noFill/>
        </p:spPr>
        <p:txBody>
          <a:bodyPr wrap="square" rtlCol="0">
            <a:spAutoFit/>
          </a:bodyPr>
          <a:lstStyle/>
          <a:p>
            <a:pPr marL="285750" indent="-285750">
              <a:buFont typeface="Arial" panose="020B0604020202020204" pitchFamily="34" charset="0"/>
              <a:buChar char="•"/>
            </a:pPr>
            <a:r>
              <a:rPr lang="en-US" sz="1950" dirty="0">
                <a:latin typeface="Lora" pitchFamily="2" charset="0"/>
              </a:rPr>
              <a:t>More of an observation by Gordon Moore of Intel</a:t>
            </a:r>
          </a:p>
          <a:p>
            <a:r>
              <a:rPr lang="en-US" sz="1950" dirty="0">
                <a:latin typeface="Lora" pitchFamily="2" charset="0"/>
              </a:rPr>
              <a:t>     (in 1965)</a:t>
            </a:r>
          </a:p>
          <a:p>
            <a:pPr marL="285750" indent="-285750">
              <a:buFont typeface="Arial" panose="020B0604020202020204" pitchFamily="34" charset="0"/>
              <a:buChar char="•"/>
            </a:pPr>
            <a:endParaRPr lang="en-US" sz="1950" dirty="0">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P</a:t>
            </a:r>
            <a:r>
              <a:rPr lang="en-US" sz="1950" b="0" i="0" u="none" strike="noStrike" baseline="0" dirty="0">
                <a:solidFill>
                  <a:srgbClr val="000000"/>
                </a:solidFill>
                <a:latin typeface="Lora" pitchFamily="2" charset="0"/>
              </a:rPr>
              <a:t>rocessing powers of (classical) computers</a:t>
            </a:r>
            <a:r>
              <a:rPr lang="en-US" sz="1950" b="0" i="0" u="none" strike="noStrike" dirty="0">
                <a:solidFill>
                  <a:srgbClr val="000000"/>
                </a:solidFill>
                <a:latin typeface="Lora" pitchFamily="2" charset="0"/>
              </a:rPr>
              <a:t> </a:t>
            </a:r>
            <a:r>
              <a:rPr lang="en-US" sz="1950" b="0" i="0" u="none" strike="noStrike" baseline="0" dirty="0">
                <a:solidFill>
                  <a:srgbClr val="000000"/>
                </a:solidFill>
                <a:latin typeface="Lora" pitchFamily="2" charset="0"/>
              </a:rPr>
              <a:t>double every 2 years</a:t>
            </a:r>
          </a:p>
          <a:p>
            <a:pPr marL="285750" indent="-285750">
              <a:buFont typeface="Arial" panose="020B0604020202020204" pitchFamily="34" charset="0"/>
              <a:buChar char="•"/>
            </a:pPr>
            <a:endParaRPr lang="en-US" sz="1950" b="0" i="0" u="none" strike="noStrike" baseline="0" dirty="0">
              <a:solidFill>
                <a:srgbClr val="000000"/>
              </a:solidFill>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P</a:t>
            </a:r>
            <a:r>
              <a:rPr lang="en-US" sz="1950" b="0" i="0" u="none" strike="noStrike" baseline="0" dirty="0">
                <a:solidFill>
                  <a:srgbClr val="000000"/>
                </a:solidFill>
                <a:latin typeface="Lora" pitchFamily="2" charset="0"/>
              </a:rPr>
              <a:t>roduction cost correspondingly halve  </a:t>
            </a:r>
          </a:p>
          <a:p>
            <a:pPr marL="285750" indent="-285750">
              <a:buFont typeface="Arial" panose="020B0604020202020204" pitchFamily="34" charset="0"/>
              <a:buChar char="•"/>
            </a:pPr>
            <a:endParaRPr lang="en-US" sz="1950" dirty="0">
              <a:solidFill>
                <a:srgbClr val="000000"/>
              </a:solidFill>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N</a:t>
            </a:r>
            <a:r>
              <a:rPr lang="en-US" sz="1950" b="0" i="0" u="none" strike="noStrike" baseline="0" dirty="0">
                <a:solidFill>
                  <a:srgbClr val="000000"/>
                </a:solidFill>
                <a:latin typeface="Lora" pitchFamily="2" charset="0"/>
              </a:rPr>
              <a:t>umber of transistors on a CPU chip double every two years (18 months) </a:t>
            </a:r>
          </a:p>
          <a:p>
            <a:pPr marL="285750" indent="-285750">
              <a:buFont typeface="Arial" panose="020B0604020202020204" pitchFamily="34" charset="0"/>
              <a:buChar char="•"/>
            </a:pPr>
            <a:endParaRPr lang="en-US" sz="1950" dirty="0">
              <a:solidFill>
                <a:srgbClr val="000000"/>
              </a:solidFill>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Moore’s Law was estimated to end sometime in the 2020s. Many experts agree that Moore’s Law is right now no longer true</a:t>
            </a:r>
          </a:p>
          <a:p>
            <a:pPr marL="285750" indent="-285750">
              <a:buFont typeface="Arial" panose="020B0604020202020204" pitchFamily="34" charset="0"/>
              <a:buChar char="•"/>
            </a:pPr>
            <a:endParaRPr lang="en-US" sz="1950" dirty="0">
              <a:solidFill>
                <a:srgbClr val="000000"/>
              </a:solidFill>
              <a:latin typeface="Lora" pitchFamily="2" charset="0"/>
            </a:endParaRPr>
          </a:p>
          <a:p>
            <a:pPr marL="285750" indent="-285750">
              <a:buFont typeface="Arial" panose="020B0604020202020204" pitchFamily="34" charset="0"/>
              <a:buChar char="•"/>
            </a:pPr>
            <a:r>
              <a:rPr lang="en-US" sz="1950" dirty="0">
                <a:solidFill>
                  <a:srgbClr val="000000"/>
                </a:solidFill>
                <a:latin typeface="Lora" pitchFamily="2" charset="0"/>
              </a:rPr>
              <a:t>Transistors can’t go any smaller without adverse temperature and quantum effects</a:t>
            </a:r>
          </a:p>
        </p:txBody>
      </p:sp>
      <p:pic>
        <p:nvPicPr>
          <p:cNvPr id="1026" name="Picture 2">
            <a:extLst>
              <a:ext uri="{FF2B5EF4-FFF2-40B4-BE49-F238E27FC236}">
                <a16:creationId xmlns:a16="http://schemas.microsoft.com/office/drawing/2014/main" id="{1CD1C5AC-CB07-BC98-3FFE-0195D1E9D9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7183" y="1990020"/>
            <a:ext cx="4981657" cy="36856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286B5E8A-9EDF-8A83-1A61-040EE36E0F41}"/>
              </a:ext>
            </a:extLst>
          </p:cNvPr>
          <p:cNvSpPr txBox="1"/>
          <p:nvPr/>
        </p:nvSpPr>
        <p:spPr>
          <a:xfrm>
            <a:off x="8426302" y="1549166"/>
            <a:ext cx="3111796" cy="400110"/>
          </a:xfrm>
          <a:prstGeom prst="rect">
            <a:avLst/>
          </a:prstGeom>
          <a:noFill/>
        </p:spPr>
        <p:txBody>
          <a:bodyPr wrap="square" rtlCol="0">
            <a:spAutoFit/>
          </a:bodyPr>
          <a:lstStyle/>
          <a:p>
            <a:r>
              <a:rPr lang="en-GB" sz="2000" dirty="0">
                <a:hlinkClick r:id="rId3"/>
              </a:rPr>
              <a:t>ourworldindata.org</a:t>
            </a:r>
            <a:endParaRPr lang="en-GB" sz="2000" dirty="0"/>
          </a:p>
        </p:txBody>
      </p:sp>
    </p:spTree>
    <p:extLst>
      <p:ext uri="{BB962C8B-B14F-4D97-AF65-F5344CB8AC3E}">
        <p14:creationId xmlns:p14="http://schemas.microsoft.com/office/powerpoint/2010/main" val="152726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A8F22BD-766B-464B-D49E-5D63859D0E9C}"/>
            </a:ext>
          </a:extLst>
        </p:cNvPr>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text&#10;&#10;Description automatically generated">
            <a:extLst>
              <a:ext uri="{FF2B5EF4-FFF2-40B4-BE49-F238E27FC236}">
                <a16:creationId xmlns:a16="http://schemas.microsoft.com/office/drawing/2014/main" id="{09820A92-9FBD-8C2A-8256-28C3894B9917}"/>
              </a:ext>
            </a:extLst>
          </p:cNvPr>
          <p:cNvPicPr>
            <a:picLocks noChangeAspect="1"/>
          </p:cNvPicPr>
          <p:nvPr/>
        </p:nvPicPr>
        <p:blipFill>
          <a:blip r:embed="rId2">
            <a:extLst>
              <a:ext uri="{28A0092B-C50C-407E-A947-70E740481C1C}">
                <a14:useLocalDpi xmlns:a14="http://schemas.microsoft.com/office/drawing/2010/main" val="0"/>
              </a:ext>
            </a:extLst>
          </a:blip>
          <a:srcRect t="11690" b="13310"/>
          <a:stretch>
            <a:fillRect/>
          </a:stretch>
        </p:blipFill>
        <p:spPr>
          <a:xfrm>
            <a:off x="-3047" y="10"/>
            <a:ext cx="12191999" cy="6857990"/>
          </a:xfrm>
          <a:prstGeom prst="rect">
            <a:avLst/>
          </a:prstGeom>
        </p:spPr>
      </p:pic>
      <p:sp>
        <p:nvSpPr>
          <p:cNvPr id="42" name="Rectangle 41">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22D5D89-EDD0-48B2-D17D-9EF3812CB75D}"/>
              </a:ext>
            </a:extLst>
          </p:cNvPr>
          <p:cNvSpPr txBox="1"/>
          <p:nvPr/>
        </p:nvSpPr>
        <p:spPr>
          <a:xfrm>
            <a:off x="1097280" y="325550"/>
            <a:ext cx="10058400" cy="3574778"/>
          </a:xfrm>
          <a:prstGeom prst="rect">
            <a:avLst/>
          </a:prstGeom>
          <a:effectLst>
            <a:outerShdw blurRad="50800" dist="38100" dir="2700000" algn="tl" rotWithShape="0">
              <a:prstClr val="black">
                <a:alpha val="40000"/>
              </a:prstClr>
            </a:outerShdw>
          </a:effectLst>
        </p:spPr>
        <p:txBody>
          <a:bodyPr vert="horz" lIns="91440" tIns="45720" rIns="91440" bIns="45720" rtlCol="0" anchor="b">
            <a:normAutofit/>
          </a:bodyPr>
          <a:lstStyle/>
          <a:p>
            <a:pPr algn="ctr">
              <a:lnSpc>
                <a:spcPct val="90000"/>
              </a:lnSpc>
              <a:spcBef>
                <a:spcPct val="0"/>
              </a:spcBef>
              <a:spcAft>
                <a:spcPts val="600"/>
              </a:spcAft>
            </a:pPr>
            <a:r>
              <a:rPr lang="en-US" sz="5200" b="1" i="0">
                <a:solidFill>
                  <a:srgbClr val="FFFFFF"/>
                </a:solidFill>
                <a:effectLst/>
                <a:latin typeface="+mj-lt"/>
                <a:ea typeface="+mj-ea"/>
                <a:cs typeface="+mj-cs"/>
              </a:rPr>
              <a:t>All done with theory! (for now…)</a:t>
            </a:r>
          </a:p>
          <a:p>
            <a:pPr algn="ctr">
              <a:lnSpc>
                <a:spcPct val="90000"/>
              </a:lnSpc>
              <a:spcBef>
                <a:spcPct val="0"/>
              </a:spcBef>
              <a:spcAft>
                <a:spcPts val="600"/>
              </a:spcAft>
            </a:pPr>
            <a:r>
              <a:rPr lang="en-US" sz="5200">
                <a:solidFill>
                  <a:srgbClr val="FFFFFF"/>
                </a:solidFill>
                <a:latin typeface="+mj-lt"/>
                <a:ea typeface="+mj-ea"/>
                <a:cs typeface="+mj-cs"/>
              </a:rPr>
              <a:t>	</a:t>
            </a:r>
          </a:p>
        </p:txBody>
      </p:sp>
      <p:sp>
        <p:nvSpPr>
          <p:cNvPr id="2" name="Date Placeholder 1">
            <a:extLst>
              <a:ext uri="{FF2B5EF4-FFF2-40B4-BE49-F238E27FC236}">
                <a16:creationId xmlns:a16="http://schemas.microsoft.com/office/drawing/2014/main" id="{0EE1606F-B9A7-5DEA-2A60-9095FCE1CCAE}"/>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defRPr/>
            </a:pPr>
            <a:r>
              <a:rPr lang="en-US">
                <a:solidFill>
                  <a:srgbClr val="FFFFFF"/>
                </a:solidFill>
                <a:latin typeface="Calibri" panose="020F0502020204030204"/>
              </a:rPr>
              <a:t>1 July 2025</a:t>
            </a:r>
          </a:p>
        </p:txBody>
      </p:sp>
      <p:sp>
        <p:nvSpPr>
          <p:cNvPr id="3" name="Footer Placeholder 2">
            <a:extLst>
              <a:ext uri="{FF2B5EF4-FFF2-40B4-BE49-F238E27FC236}">
                <a16:creationId xmlns:a16="http://schemas.microsoft.com/office/drawing/2014/main" id="{99AA0547-8237-FAC7-ABEA-9F53BD5340E0}"/>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defRPr/>
            </a:pPr>
            <a:r>
              <a:rPr lang="en-US" sz="1100" kern="1200">
                <a:solidFill>
                  <a:srgbClr val="FFFFFF"/>
                </a:solidFill>
                <a:latin typeface="Calibri" panose="020F0502020204030204"/>
                <a:ea typeface="+mn-ea"/>
                <a:cs typeface="+mn-cs"/>
              </a:rPr>
              <a:t>Ahmed Abdelmotteleb | Quantum Computing | LHCb QC Workshop</a:t>
            </a:r>
          </a:p>
        </p:txBody>
      </p:sp>
      <p:sp>
        <p:nvSpPr>
          <p:cNvPr id="4" name="Slide Number Placeholder 3">
            <a:extLst>
              <a:ext uri="{FF2B5EF4-FFF2-40B4-BE49-F238E27FC236}">
                <a16:creationId xmlns:a16="http://schemas.microsoft.com/office/drawing/2014/main" id="{BE7A1C92-B9A6-3E26-7F15-9625B84075FE}"/>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97D63191-F394-46E6-9F57-66EF97066736}" type="slidenum">
              <a:rPr lang="en-US" smtClean="0">
                <a:solidFill>
                  <a:srgbClr val="FFFFFF"/>
                </a:solidFill>
                <a:latin typeface="Calibri" panose="020F0502020204030204"/>
              </a:rPr>
              <a:pPr>
                <a:spcAft>
                  <a:spcPts val="600"/>
                </a:spcAft>
                <a:defRPr/>
              </a:pPr>
              <a:t>40</a:t>
            </a:fld>
            <a:endParaRPr lang="en-US">
              <a:solidFill>
                <a:srgbClr val="FFFFFF"/>
              </a:solidFill>
              <a:latin typeface="Calibri" panose="020F0502020204030204"/>
            </a:endParaRPr>
          </a:p>
        </p:txBody>
      </p:sp>
    </p:spTree>
    <p:extLst>
      <p:ext uri="{BB962C8B-B14F-4D97-AF65-F5344CB8AC3E}">
        <p14:creationId xmlns:p14="http://schemas.microsoft.com/office/powerpoint/2010/main" val="10191419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A9F2E-B4F3-F31A-57C4-155A01C344B1}"/>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15CCBE0F-C267-54DC-6A58-11801DFEBE00}"/>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C1CA0E39-4879-0091-B8B3-05ADE6F5F03D}"/>
              </a:ext>
            </a:extLst>
          </p:cNvPr>
          <p:cNvSpPr>
            <a:spLocks noGrp="1"/>
          </p:cNvSpPr>
          <p:nvPr>
            <p:ph type="sldNum" sz="quarter" idx="12"/>
          </p:nvPr>
        </p:nvSpPr>
        <p:spPr/>
        <p:txBody>
          <a:bodyPr/>
          <a:lstStyle/>
          <a:p>
            <a:fld id="{97D63191-F394-46E6-9F57-66EF97066736}" type="slidenum">
              <a:rPr lang="en-GB" smtClean="0"/>
              <a:t>41</a:t>
            </a:fld>
            <a:endParaRPr lang="en-GB"/>
          </a:p>
        </p:txBody>
      </p:sp>
      <p:sp>
        <p:nvSpPr>
          <p:cNvPr id="6" name="TextBox 5">
            <a:extLst>
              <a:ext uri="{FF2B5EF4-FFF2-40B4-BE49-F238E27FC236}">
                <a16:creationId xmlns:a16="http://schemas.microsoft.com/office/drawing/2014/main" id="{21E2620E-8F31-2992-BFE2-FDB22F68CAB7}"/>
              </a:ext>
            </a:extLst>
          </p:cNvPr>
          <p:cNvSpPr txBox="1"/>
          <p:nvPr/>
        </p:nvSpPr>
        <p:spPr>
          <a:xfrm>
            <a:off x="838200" y="1518363"/>
            <a:ext cx="10515600"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“Quantum advantage” is the demonstrated and measured ability of a quantum computer to solve a </a:t>
            </a:r>
            <a:r>
              <a:rPr lang="en-US" sz="2000" b="1" dirty="0">
                <a:latin typeface="Lora" pitchFamily="2" charset="0"/>
              </a:rPr>
              <a:t>real-world problem </a:t>
            </a:r>
            <a:r>
              <a:rPr lang="en-US" sz="2000" dirty="0">
                <a:latin typeface="Lora" pitchFamily="2" charset="0"/>
              </a:rPr>
              <a:t>faster than any classical computer</a:t>
            </a:r>
          </a:p>
          <a:p>
            <a:pPr marL="285750" indent="-285750">
              <a:buFont typeface="Arial" panose="020B0604020202020204" pitchFamily="34" charset="0"/>
              <a:buChar char="•"/>
            </a:pPr>
            <a:endParaRPr lang="en-US" sz="2000" dirty="0">
              <a:latin typeface="Lora" pitchFamily="2" charset="0"/>
              <a:cs typeface="Lao UI" panose="020B0604020202020204" pitchFamily="34" charset="0"/>
            </a:endParaRPr>
          </a:p>
          <a:p>
            <a:pPr marL="285750" indent="-285750">
              <a:buFont typeface="Arial" panose="020B0604020202020204" pitchFamily="34" charset="0"/>
              <a:buChar char="•"/>
            </a:pPr>
            <a:r>
              <a:rPr lang="en-US" sz="2000" dirty="0">
                <a:latin typeface="Lora" pitchFamily="2" charset="0"/>
                <a:cs typeface="Lao UI" panose="020B0604020202020204" pitchFamily="34" charset="0"/>
              </a:rPr>
              <a:t>Some people say that “quantum supremacy” means the same thing and both terms can be used interchangeably</a:t>
            </a:r>
          </a:p>
          <a:p>
            <a:pPr marL="285750" indent="-285750">
              <a:buFont typeface="Arial" panose="020B0604020202020204" pitchFamily="34" charset="0"/>
              <a:buChar char="•"/>
            </a:pPr>
            <a:endParaRPr lang="en-US" sz="2000" dirty="0">
              <a:latin typeface="Lora" pitchFamily="2" charset="0"/>
              <a:cs typeface="Lao UI" panose="020B0604020202020204" pitchFamily="34" charset="0"/>
            </a:endParaRPr>
          </a:p>
          <a:p>
            <a:pPr marL="285750" indent="-285750">
              <a:buFont typeface="Arial" panose="020B0604020202020204" pitchFamily="34" charset="0"/>
              <a:buChar char="•"/>
            </a:pPr>
            <a:r>
              <a:rPr lang="en-US" sz="2000" dirty="0">
                <a:latin typeface="Lora" pitchFamily="2" charset="0"/>
                <a:cs typeface="Lao UI" panose="020B0604020202020204" pitchFamily="34" charset="0"/>
              </a:rPr>
              <a:t>Some other people say “quantum supremacy” means that no classical computer can do the work of the quantum computer at all within a set of reasonable parameters</a:t>
            </a:r>
          </a:p>
          <a:p>
            <a:pPr marL="285750" indent="-285750">
              <a:buFont typeface="Arial" panose="020B0604020202020204" pitchFamily="34" charset="0"/>
              <a:buChar char="•"/>
            </a:pPr>
            <a:endParaRPr lang="en-US" sz="2000" dirty="0">
              <a:latin typeface="Lora" pitchFamily="2" charset="0"/>
              <a:cs typeface="Lao UI" panose="020B0604020202020204" pitchFamily="34" charset="0"/>
            </a:endParaRPr>
          </a:p>
          <a:p>
            <a:pPr marL="285750" indent="-285750">
              <a:buFont typeface="Arial" panose="020B0604020202020204" pitchFamily="34" charset="0"/>
              <a:buChar char="•"/>
            </a:pPr>
            <a:r>
              <a:rPr lang="en-US" sz="2000" dirty="0">
                <a:latin typeface="Lora" pitchFamily="2" charset="0"/>
                <a:cs typeface="Lao UI" panose="020B0604020202020204" pitchFamily="34" charset="0"/>
              </a:rPr>
              <a:t>The term “quantum advantage” is now the more preferred term </a:t>
            </a:r>
          </a:p>
        </p:txBody>
      </p:sp>
      <p:sp>
        <p:nvSpPr>
          <p:cNvPr id="7" name="Title 6">
            <a:extLst>
              <a:ext uri="{FF2B5EF4-FFF2-40B4-BE49-F238E27FC236}">
                <a16:creationId xmlns:a16="http://schemas.microsoft.com/office/drawing/2014/main" id="{9F99A654-2ACB-FA74-760F-425B7AB7240E}"/>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Quantum advantage (“supremacy”)</a:t>
            </a:r>
            <a:endParaRPr lang="en-GB" dirty="0">
              <a:effectLst/>
            </a:endParaRPr>
          </a:p>
        </p:txBody>
      </p:sp>
    </p:spTree>
    <p:extLst>
      <p:ext uri="{BB962C8B-B14F-4D97-AF65-F5344CB8AC3E}">
        <p14:creationId xmlns:p14="http://schemas.microsoft.com/office/powerpoint/2010/main" val="370109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70D0D-1672-FB1E-DBAC-301DDD79209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63D43C9-2509-A627-A5E8-7CB4CB31BAF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6DB943D3-E282-88CC-4C35-C6833C74DD96}"/>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674A9916-C149-02AD-A9CC-E26698D27A51}"/>
              </a:ext>
            </a:extLst>
          </p:cNvPr>
          <p:cNvSpPr>
            <a:spLocks noGrp="1"/>
          </p:cNvSpPr>
          <p:nvPr>
            <p:ph type="sldNum" sz="quarter" idx="12"/>
          </p:nvPr>
        </p:nvSpPr>
        <p:spPr/>
        <p:txBody>
          <a:bodyPr/>
          <a:lstStyle/>
          <a:p>
            <a:fld id="{97D63191-F394-46E6-9F57-66EF97066736}" type="slidenum">
              <a:rPr lang="en-GB" smtClean="0"/>
              <a:t>42</a:t>
            </a:fld>
            <a:endParaRPr lang="en-GB"/>
          </a:p>
        </p:txBody>
      </p:sp>
      <p:sp>
        <p:nvSpPr>
          <p:cNvPr id="7" name="Title 6">
            <a:extLst>
              <a:ext uri="{FF2B5EF4-FFF2-40B4-BE49-F238E27FC236}">
                <a16:creationId xmlns:a16="http://schemas.microsoft.com/office/drawing/2014/main" id="{6E16B536-4AFF-DAD1-56EF-F6014FBC57DA}"/>
              </a:ext>
            </a:extLst>
          </p:cNvPr>
          <p:cNvSpPr>
            <a:spLocks noGrp="1"/>
          </p:cNvSpPr>
          <p:nvPr>
            <p:ph type="title"/>
          </p:nvPr>
        </p:nvSpPr>
        <p:spPr/>
        <p:txBody>
          <a:bodyPr>
            <a:normAutofit/>
          </a:bodyPr>
          <a:lstStyle/>
          <a:p>
            <a:pPr rtl="0" eaLnBrk="1" latinLnBrk="0" hangingPunct="1"/>
            <a:r>
              <a:rPr lang="en-US" sz="3600" kern="1200" dirty="0">
                <a:solidFill>
                  <a:srgbClr val="2F5597"/>
                </a:solidFill>
                <a:effectLst/>
                <a:latin typeface="Lora" pitchFamily="2" charset="0"/>
                <a:ea typeface="+mn-ea"/>
                <a:cs typeface="+mn-cs"/>
              </a:rPr>
              <a:t>Quantum advantage (“supremacy”)</a:t>
            </a:r>
            <a:r>
              <a:rPr lang="en-US" sz="3600" dirty="0">
                <a:solidFill>
                  <a:srgbClr val="2F5597"/>
                </a:solidFill>
                <a:latin typeface="Lora" pitchFamily="2" charset="0"/>
                <a:ea typeface="+mn-ea"/>
                <a:cs typeface="+mn-cs"/>
              </a:rPr>
              <a:t> - continued</a:t>
            </a:r>
            <a:endParaRPr lang="en-GB" sz="4000" dirty="0">
              <a:effectLst/>
            </a:endParaRPr>
          </a:p>
        </p:txBody>
      </p:sp>
      <p:sp>
        <p:nvSpPr>
          <p:cNvPr id="5" name="TextBox 4">
            <a:extLst>
              <a:ext uri="{FF2B5EF4-FFF2-40B4-BE49-F238E27FC236}">
                <a16:creationId xmlns:a16="http://schemas.microsoft.com/office/drawing/2014/main" id="{69595442-A820-D00B-249D-69E38F1867A6}"/>
              </a:ext>
            </a:extLst>
          </p:cNvPr>
          <p:cNvSpPr txBox="1"/>
          <p:nvPr/>
        </p:nvSpPr>
        <p:spPr>
          <a:xfrm>
            <a:off x="838200" y="1243356"/>
            <a:ext cx="9907719" cy="4401205"/>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Lora" pitchFamily="2" charset="0"/>
                <a:cs typeface="Lao UI" panose="020B0604020202020204" pitchFamily="34" charset="0"/>
              </a:rPr>
              <a:t>Google claimed they achieved a “quantum advantage” back in 2019 with a </a:t>
            </a:r>
            <a:r>
              <a:rPr lang="en-US" sz="2000" dirty="0">
                <a:latin typeface="Lora" pitchFamily="2" charset="0"/>
                <a:cs typeface="Lao UI" panose="020B0604020202020204" pitchFamily="34" charset="0"/>
                <a:hlinkClick r:id="rId2"/>
              </a:rPr>
              <a:t>paper in Nature</a:t>
            </a:r>
            <a:r>
              <a:rPr lang="en-US" sz="2000" dirty="0">
                <a:latin typeface="Lora" pitchFamily="2" charset="0"/>
                <a:cs typeface="Lao UI" panose="020B0604020202020204" pitchFamily="34" charset="0"/>
              </a:rPr>
              <a:t> using a quantum computer with 54 qubits, with IBM presenting </a:t>
            </a:r>
            <a:r>
              <a:rPr lang="en-US" sz="2000" dirty="0">
                <a:latin typeface="Lora" pitchFamily="2" charset="0"/>
                <a:cs typeface="Lao UI" panose="020B0604020202020204" pitchFamily="34" charset="0"/>
                <a:hlinkClick r:id="rId3"/>
              </a:rPr>
              <a:t>arguments against</a:t>
            </a:r>
            <a:r>
              <a:rPr lang="en-US" sz="2000" dirty="0">
                <a:latin typeface="Lora" pitchFamily="2" charset="0"/>
                <a:cs typeface="Lao UI" panose="020B0604020202020204" pitchFamily="34" charset="0"/>
              </a:rPr>
              <a:t> this before the paper even released</a:t>
            </a:r>
            <a:endParaRPr lang="en-GB" sz="2000" dirty="0">
              <a:latin typeface="Lora" pitchFamily="2" charset="0"/>
              <a:cs typeface="Lao UI" panose="020B0604020202020204" pitchFamily="34" charset="0"/>
            </a:endParaRPr>
          </a:p>
          <a:p>
            <a:endParaRPr lang="en-GB" sz="2000" dirty="0">
              <a:latin typeface="Lora" pitchFamily="2" charset="0"/>
              <a:hlinkClick r:id="rId4"/>
            </a:endParaRPr>
          </a:p>
          <a:p>
            <a:endParaRPr lang="en-GB" sz="2000" dirty="0">
              <a:latin typeface="Lora" pitchFamily="2" charset="0"/>
              <a:hlinkClick r:id="rId4"/>
            </a:endParaRPr>
          </a:p>
          <a:p>
            <a:pPr marL="285750" indent="-285750">
              <a:buFont typeface="Arial" panose="020B0604020202020204" pitchFamily="34" charset="0"/>
              <a:buChar char="•"/>
            </a:pPr>
            <a:r>
              <a:rPr lang="en-GB" sz="2000" dirty="0">
                <a:latin typeface="Lora" pitchFamily="2" charset="0"/>
                <a:hlinkClick r:id="rId4"/>
              </a:rPr>
              <a:t>D-Wave (2025)</a:t>
            </a:r>
            <a:r>
              <a:rPr lang="en-GB" sz="2000" dirty="0">
                <a:latin typeface="Lora" pitchFamily="2" charset="0"/>
              </a:rPr>
              <a:t>: Simulated magnetic materials using the Advantage2 processor in ~20 min — a task estimated to take classical supercomputers ~1 million years</a:t>
            </a:r>
          </a:p>
          <a:p>
            <a:endParaRPr lang="en-GB" sz="2000" dirty="0">
              <a:latin typeface="Lora" pitchFamily="2" charset="0"/>
            </a:endParaRPr>
          </a:p>
          <a:p>
            <a:endParaRPr lang="en-GB" sz="2000" dirty="0">
              <a:latin typeface="Lora" pitchFamily="2" charset="0"/>
            </a:endParaRPr>
          </a:p>
          <a:p>
            <a:pPr marL="285750" indent="-285750">
              <a:buFont typeface="Arial" panose="020B0604020202020204" pitchFamily="34" charset="0"/>
              <a:buChar char="•"/>
            </a:pPr>
            <a:r>
              <a:rPr lang="en-GB" sz="2000" dirty="0" err="1">
                <a:latin typeface="Lora" pitchFamily="2" charset="0"/>
                <a:hlinkClick r:id="rId5"/>
              </a:rPr>
              <a:t>Quantinuum</a:t>
            </a:r>
            <a:r>
              <a:rPr lang="en-GB" sz="2000" dirty="0">
                <a:latin typeface="Lora" pitchFamily="2" charset="0"/>
                <a:hlinkClick r:id="rId5"/>
              </a:rPr>
              <a:t> (2025)</a:t>
            </a:r>
            <a:r>
              <a:rPr lang="en-GB" sz="2000" dirty="0">
                <a:latin typeface="Lora" pitchFamily="2" charset="0"/>
              </a:rPr>
              <a:t>: Used a 56-qubit trapped-ion device to generate </a:t>
            </a:r>
            <a:r>
              <a:rPr lang="en-GB" sz="2000" b="1" dirty="0">
                <a:latin typeface="Lora" pitchFamily="2" charset="0"/>
              </a:rPr>
              <a:t>certified random numbers</a:t>
            </a:r>
            <a:r>
              <a:rPr lang="en-GB" sz="2000" dirty="0">
                <a:latin typeface="Lora" pitchFamily="2" charset="0"/>
              </a:rPr>
              <a:t>; validated by Frontier supercomputer</a:t>
            </a: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endParaRPr lang="en-GB" sz="2000" dirty="0">
              <a:latin typeface="Lora" pitchFamily="2" charset="0"/>
            </a:endParaRPr>
          </a:p>
          <a:p>
            <a:pPr marL="285750" indent="-285750">
              <a:buFont typeface="Arial" panose="020B0604020202020204" pitchFamily="34" charset="0"/>
              <a:buChar char="•"/>
            </a:pPr>
            <a:r>
              <a:rPr lang="en-GB" sz="2000" b="1" dirty="0">
                <a:latin typeface="Lora" pitchFamily="2" charset="0"/>
              </a:rPr>
              <a:t>Can we expect more interesting examples in the future?</a:t>
            </a:r>
          </a:p>
        </p:txBody>
      </p:sp>
    </p:spTree>
    <p:extLst>
      <p:ext uri="{BB962C8B-B14F-4D97-AF65-F5344CB8AC3E}">
        <p14:creationId xmlns:p14="http://schemas.microsoft.com/office/powerpoint/2010/main" val="3767557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43</a:t>
            </a:fld>
            <a:endParaRPr lang="en-GB"/>
          </a:p>
        </p:txBody>
      </p:sp>
      <p:sp>
        <p:nvSpPr>
          <p:cNvPr id="7" name="TextBox 6">
            <a:extLst>
              <a:ext uri="{FF2B5EF4-FFF2-40B4-BE49-F238E27FC236}">
                <a16:creationId xmlns:a16="http://schemas.microsoft.com/office/drawing/2014/main" id="{8084C6EE-19AA-9D6B-3296-5A479726053E}"/>
              </a:ext>
            </a:extLst>
          </p:cNvPr>
          <p:cNvSpPr txBox="1"/>
          <p:nvPr/>
        </p:nvSpPr>
        <p:spPr>
          <a:xfrm>
            <a:off x="636298" y="1122821"/>
            <a:ext cx="6863723" cy="4770537"/>
          </a:xfrm>
          <a:prstGeom prst="rect">
            <a:avLst/>
          </a:prstGeom>
          <a:noFill/>
        </p:spPr>
        <p:txBody>
          <a:bodyPr wrap="square" rtlCol="0">
            <a:spAutoFit/>
          </a:bodyPr>
          <a:lstStyle/>
          <a:p>
            <a:r>
              <a:rPr lang="en-US" sz="2000" dirty="0">
                <a:latin typeface="Lora" pitchFamily="2" charset="0"/>
              </a:rPr>
              <a:t>1. </a:t>
            </a:r>
            <a:r>
              <a:rPr lang="en-US" sz="2000" u="sng" dirty="0">
                <a:latin typeface="Lora" pitchFamily="2" charset="0"/>
              </a:rPr>
              <a:t>Superconducting quantum computers</a:t>
            </a:r>
          </a:p>
          <a:p>
            <a:endParaRPr lang="en-US" sz="1900" dirty="0">
              <a:latin typeface="Lora" pitchFamily="2" charset="0"/>
            </a:endParaRPr>
          </a:p>
          <a:p>
            <a:pPr marL="285750" indent="-285750">
              <a:buFont typeface="Arial" panose="020B0604020202020204" pitchFamily="34" charset="0"/>
              <a:buChar char="•"/>
            </a:pPr>
            <a:r>
              <a:rPr lang="en-GB" sz="1900" dirty="0">
                <a:latin typeface="Lora" pitchFamily="2" charset="0"/>
              </a:rPr>
              <a:t>S</a:t>
            </a:r>
            <a:r>
              <a:rPr lang="en-GB" sz="1900" b="0" i="0" dirty="0">
                <a:effectLst/>
                <a:latin typeface="Lora" pitchFamily="2" charset="0"/>
              </a:rPr>
              <a:t>uperconducting electrical circuits</a:t>
            </a:r>
            <a:endParaRPr lang="en-US" sz="1900" b="0" i="0" dirty="0">
              <a:effectLst/>
              <a:latin typeface="Lora" pitchFamily="2" charset="0"/>
            </a:endParaRPr>
          </a:p>
          <a:p>
            <a:pPr marL="285750" indent="-285750">
              <a:buFont typeface="Arial" panose="020B0604020202020204" pitchFamily="34" charset="0"/>
              <a:buChar char="•"/>
            </a:pPr>
            <a:r>
              <a:rPr lang="en-US" sz="1900" dirty="0">
                <a:latin typeface="Lora" pitchFamily="2" charset="0"/>
              </a:rPr>
              <a:t>N</a:t>
            </a:r>
            <a:r>
              <a:rPr lang="en-US" sz="1900" b="0" i="0" dirty="0">
                <a:effectLst/>
                <a:latin typeface="Lora" pitchFamily="2" charset="0"/>
              </a:rPr>
              <a:t>o resistance to the flow of direct electrical current</a:t>
            </a:r>
          </a:p>
          <a:p>
            <a:pPr marL="285750" indent="-285750">
              <a:buFont typeface="Arial" panose="020B0604020202020204" pitchFamily="34" charset="0"/>
              <a:buChar char="•"/>
            </a:pPr>
            <a:r>
              <a:rPr lang="en-US" sz="1900" dirty="0">
                <a:latin typeface="Lora" pitchFamily="2" charset="0"/>
              </a:rPr>
              <a:t>Used by IBM, Google, Intel, Amazon, …</a:t>
            </a:r>
            <a:endParaRPr lang="en-US" sz="1900" b="0" i="0" dirty="0">
              <a:effectLst/>
              <a:latin typeface="Lora" pitchFamily="2" charset="0"/>
            </a:endParaRPr>
          </a:p>
          <a:p>
            <a:pPr marL="285750" indent="-285750">
              <a:buFont typeface="Arial" panose="020B0604020202020204" pitchFamily="34" charset="0"/>
              <a:buChar char="•"/>
            </a:pPr>
            <a:r>
              <a:rPr lang="en-US" sz="1900" dirty="0">
                <a:solidFill>
                  <a:srgbClr val="00823B"/>
                </a:solidFill>
                <a:latin typeface="Lora" pitchFamily="2" charset="0"/>
              </a:rPr>
              <a:t>Computations can be performed faster than on other qubits</a:t>
            </a:r>
          </a:p>
          <a:p>
            <a:pPr marL="285750" indent="-285750">
              <a:buFont typeface="Arial" panose="020B0604020202020204" pitchFamily="34" charset="0"/>
              <a:buChar char="•"/>
            </a:pPr>
            <a:r>
              <a:rPr lang="en-US" sz="1900" dirty="0">
                <a:solidFill>
                  <a:srgbClr val="00823B"/>
                </a:solidFill>
                <a:latin typeface="Lora" pitchFamily="2" charset="0"/>
              </a:rPr>
              <a:t>Take advantage of existing printable circuit processes that are efficient and available</a:t>
            </a:r>
          </a:p>
          <a:p>
            <a:pPr marL="285750" indent="-285750">
              <a:buFont typeface="Arial" panose="020B0604020202020204" pitchFamily="34" charset="0"/>
              <a:buChar char="•"/>
            </a:pPr>
            <a:r>
              <a:rPr lang="en-US" sz="1900" dirty="0">
                <a:solidFill>
                  <a:srgbClr val="00823B"/>
                </a:solidFill>
                <a:latin typeface="Lora" pitchFamily="2" charset="0"/>
              </a:rPr>
              <a:t>Most straightforward approach to creating a quantum computer</a:t>
            </a:r>
          </a:p>
          <a:p>
            <a:pPr marL="285750" indent="-285750">
              <a:buFont typeface="Arial" panose="020B0604020202020204" pitchFamily="34" charset="0"/>
              <a:buChar char="•"/>
            </a:pPr>
            <a:r>
              <a:rPr lang="en-GB" sz="1900" dirty="0">
                <a:solidFill>
                  <a:srgbClr val="FF0000"/>
                </a:solidFill>
                <a:latin typeface="Lora" pitchFamily="2" charset="0"/>
              </a:rPr>
              <a:t>Quickly experience decoherence</a:t>
            </a:r>
            <a:endParaRPr lang="en-US" sz="1900" dirty="0">
              <a:solidFill>
                <a:srgbClr val="FF0000"/>
              </a:solidFill>
              <a:latin typeface="Lora" pitchFamily="2" charset="0"/>
            </a:endParaRPr>
          </a:p>
          <a:p>
            <a:pPr marL="285750" indent="-285750">
              <a:buFont typeface="Arial" panose="020B0604020202020204" pitchFamily="34" charset="0"/>
              <a:buChar char="•"/>
            </a:pPr>
            <a:r>
              <a:rPr lang="en-GB" sz="1900" dirty="0">
                <a:solidFill>
                  <a:srgbClr val="FF0000"/>
                </a:solidFill>
                <a:latin typeface="Lora" pitchFamily="2" charset="0"/>
              </a:rPr>
              <a:t>Demand error correction techniques</a:t>
            </a:r>
            <a:endParaRPr lang="en-US" sz="1900" dirty="0">
              <a:solidFill>
                <a:srgbClr val="FF0000"/>
              </a:solidFill>
              <a:latin typeface="Lora" pitchFamily="2" charset="0"/>
            </a:endParaRPr>
          </a:p>
          <a:p>
            <a:pPr marL="285750" indent="-285750">
              <a:buFont typeface="Arial" panose="020B0604020202020204" pitchFamily="34" charset="0"/>
              <a:buChar char="•"/>
            </a:pPr>
            <a:r>
              <a:rPr lang="en-US" sz="1900" dirty="0">
                <a:solidFill>
                  <a:srgbClr val="FF0000"/>
                </a:solidFill>
                <a:latin typeface="Lora" pitchFamily="2" charset="0"/>
              </a:rPr>
              <a:t>Only operate in very cold environments (</a:t>
            </a:r>
            <a:r>
              <a:rPr lang="en-US" sz="1900" b="1" dirty="0">
                <a:solidFill>
                  <a:srgbClr val="FF0000"/>
                </a:solidFill>
                <a:latin typeface="Lora" pitchFamily="2" charset="0"/>
              </a:rPr>
              <a:t>below 100mK</a:t>
            </a:r>
            <a:r>
              <a:rPr lang="en-US" sz="1900" dirty="0">
                <a:solidFill>
                  <a:srgbClr val="FF0000"/>
                </a:solidFill>
                <a:latin typeface="Lora" pitchFamily="2" charset="0"/>
              </a:rPr>
              <a:t>)</a:t>
            </a:r>
          </a:p>
          <a:p>
            <a:pPr marL="285750" indent="-285750">
              <a:buFont typeface="Arial" panose="020B0604020202020204" pitchFamily="34" charset="0"/>
              <a:buChar char="•"/>
            </a:pPr>
            <a:r>
              <a:rPr lang="en-US" sz="1900" dirty="0">
                <a:solidFill>
                  <a:srgbClr val="FF0000"/>
                </a:solidFill>
                <a:latin typeface="Lora" pitchFamily="2" charset="0"/>
              </a:rPr>
              <a:t>Each superconducting qubit is different from others and therefore requires continuous calibration for operations</a:t>
            </a:r>
          </a:p>
        </p:txBody>
      </p:sp>
      <p:pic>
        <p:nvPicPr>
          <p:cNvPr id="12" name="Picture 11" descr="A picture containing text&#10;&#10;Description automatically generated">
            <a:extLst>
              <a:ext uri="{FF2B5EF4-FFF2-40B4-BE49-F238E27FC236}">
                <a16:creationId xmlns:a16="http://schemas.microsoft.com/office/drawing/2014/main" id="{EA83F253-47D1-5F15-42B7-466FEEB2A9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0263" y="1259303"/>
            <a:ext cx="4341542" cy="33623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Box 12">
            <a:extLst>
              <a:ext uri="{FF2B5EF4-FFF2-40B4-BE49-F238E27FC236}">
                <a16:creationId xmlns:a16="http://schemas.microsoft.com/office/drawing/2014/main" id="{0E282D96-66BB-837D-15EE-97420DC8B86A}"/>
              </a:ext>
            </a:extLst>
          </p:cNvPr>
          <p:cNvSpPr txBox="1"/>
          <p:nvPr/>
        </p:nvSpPr>
        <p:spPr>
          <a:xfrm>
            <a:off x="8415453" y="4747672"/>
            <a:ext cx="2691161" cy="338554"/>
          </a:xfrm>
          <a:prstGeom prst="rect">
            <a:avLst/>
          </a:prstGeom>
          <a:noFill/>
        </p:spPr>
        <p:txBody>
          <a:bodyPr wrap="square" rtlCol="0">
            <a:spAutoFit/>
          </a:bodyPr>
          <a:lstStyle/>
          <a:p>
            <a:pPr algn="ctr"/>
            <a:r>
              <a:rPr lang="en-US" sz="1600" dirty="0">
                <a:latin typeface="Lora" pitchFamily="2" charset="0"/>
              </a:rPr>
              <a:t>IBM Q System One</a:t>
            </a:r>
            <a:endParaRPr lang="en-GB" sz="1600" dirty="0">
              <a:latin typeface="Lora" pitchFamily="2" charset="0"/>
            </a:endParaRPr>
          </a:p>
        </p:txBody>
      </p:sp>
      <p:sp>
        <p:nvSpPr>
          <p:cNvPr id="6" name="Title 5">
            <a:extLst>
              <a:ext uri="{FF2B5EF4-FFF2-40B4-BE49-F238E27FC236}">
                <a16:creationId xmlns:a16="http://schemas.microsoft.com/office/drawing/2014/main" id="{3284D915-6707-8B0B-7972-E2FB095FA4CA}"/>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Types of quantum computing qubits</a:t>
            </a:r>
            <a:endParaRPr lang="en-GB" dirty="0">
              <a:effectLst/>
            </a:endParaRPr>
          </a:p>
        </p:txBody>
      </p:sp>
    </p:spTree>
    <p:extLst>
      <p:ext uri="{BB962C8B-B14F-4D97-AF65-F5344CB8AC3E}">
        <p14:creationId xmlns:p14="http://schemas.microsoft.com/office/powerpoint/2010/main" val="331269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44</a:t>
            </a:fld>
            <a:endParaRPr lang="en-GB"/>
          </a:p>
        </p:txBody>
      </p:sp>
      <p:sp>
        <p:nvSpPr>
          <p:cNvPr id="7" name="TextBox 6">
            <a:extLst>
              <a:ext uri="{FF2B5EF4-FFF2-40B4-BE49-F238E27FC236}">
                <a16:creationId xmlns:a16="http://schemas.microsoft.com/office/drawing/2014/main" id="{8084C6EE-19AA-9D6B-3296-5A479726053E}"/>
              </a:ext>
            </a:extLst>
          </p:cNvPr>
          <p:cNvSpPr txBox="1"/>
          <p:nvPr/>
        </p:nvSpPr>
        <p:spPr>
          <a:xfrm>
            <a:off x="554397" y="1058386"/>
            <a:ext cx="6639340" cy="5663089"/>
          </a:xfrm>
          <a:prstGeom prst="rect">
            <a:avLst/>
          </a:prstGeom>
          <a:noFill/>
        </p:spPr>
        <p:txBody>
          <a:bodyPr wrap="square" rtlCol="0">
            <a:spAutoFit/>
          </a:bodyPr>
          <a:lstStyle/>
          <a:p>
            <a:r>
              <a:rPr lang="en-US" sz="2000" dirty="0">
                <a:latin typeface="Lora" pitchFamily="2" charset="0"/>
              </a:rPr>
              <a:t>2. </a:t>
            </a:r>
            <a:r>
              <a:rPr lang="en-US" sz="2000" u="sng" dirty="0">
                <a:latin typeface="Lora" pitchFamily="2" charset="0"/>
              </a:rPr>
              <a:t>Optical quantum computers</a:t>
            </a:r>
          </a:p>
          <a:p>
            <a:endParaRPr lang="en-US" sz="1900" dirty="0">
              <a:latin typeface="Lora" pitchFamily="2" charset="0"/>
            </a:endParaRPr>
          </a:p>
          <a:p>
            <a:pPr marL="285750" indent="-285750">
              <a:buFont typeface="Arial" panose="020B0604020202020204" pitchFamily="34" charset="0"/>
              <a:buChar char="•"/>
            </a:pPr>
            <a:r>
              <a:rPr lang="en-US" sz="1900" dirty="0">
                <a:latin typeface="Lora" pitchFamily="2" charset="0"/>
              </a:rPr>
              <a:t>Use particles of light (photons) to carry and process information</a:t>
            </a:r>
          </a:p>
          <a:p>
            <a:pPr marL="285750" indent="-285750">
              <a:buFont typeface="Arial" panose="020B0604020202020204" pitchFamily="34" charset="0"/>
              <a:buChar char="•"/>
            </a:pPr>
            <a:r>
              <a:rPr lang="en-US" sz="1900" dirty="0">
                <a:latin typeface="Lora" pitchFamily="2" charset="0"/>
              </a:rPr>
              <a:t>Photons are manipulated with mirrors, beam splitters, and phase shifters</a:t>
            </a:r>
          </a:p>
          <a:p>
            <a:pPr marL="285750" indent="-285750">
              <a:buFont typeface="Arial" panose="020B0604020202020204" pitchFamily="34" charset="0"/>
              <a:buChar char="•"/>
            </a:pPr>
            <a:r>
              <a:rPr lang="en-US" sz="1900" dirty="0">
                <a:latin typeface="Lora" pitchFamily="2" charset="0"/>
              </a:rPr>
              <a:t>Used by Xanadu, </a:t>
            </a:r>
            <a:r>
              <a:rPr lang="en-US" sz="1900" dirty="0" err="1">
                <a:latin typeface="Lora" pitchFamily="2" charset="0"/>
              </a:rPr>
              <a:t>PsiQuantum</a:t>
            </a:r>
            <a:r>
              <a:rPr lang="en-US" sz="1900" dirty="0">
                <a:latin typeface="Lora" pitchFamily="2" charset="0"/>
              </a:rPr>
              <a:t>, UST of China, …</a:t>
            </a:r>
          </a:p>
          <a:p>
            <a:pPr marL="285750" indent="-285750">
              <a:buFont typeface="Arial" panose="020B0604020202020204" pitchFamily="34" charset="0"/>
              <a:buChar char="•"/>
            </a:pPr>
            <a:r>
              <a:rPr lang="en-US" sz="1900" dirty="0">
                <a:solidFill>
                  <a:srgbClr val="00823B"/>
                </a:solidFill>
                <a:latin typeface="Lora" pitchFamily="2" charset="0"/>
              </a:rPr>
              <a:t>Photonic qubits can operate at </a:t>
            </a:r>
            <a:r>
              <a:rPr lang="en-US" sz="1900" b="1" dirty="0">
                <a:solidFill>
                  <a:srgbClr val="00823B"/>
                </a:solidFill>
                <a:latin typeface="Lora" pitchFamily="2" charset="0"/>
              </a:rPr>
              <a:t>room temperature</a:t>
            </a:r>
          </a:p>
          <a:p>
            <a:pPr marL="285750" indent="-285750">
              <a:buFont typeface="Arial" panose="020B0604020202020204" pitchFamily="34" charset="0"/>
              <a:buChar char="•"/>
            </a:pPr>
            <a:r>
              <a:rPr lang="en-US" sz="1900" dirty="0">
                <a:solidFill>
                  <a:srgbClr val="00823B"/>
                </a:solidFill>
                <a:latin typeface="Lora" pitchFamily="2" charset="0"/>
              </a:rPr>
              <a:t>Photons have long coherence time </a:t>
            </a:r>
          </a:p>
          <a:p>
            <a:pPr marL="285750" indent="-285750">
              <a:buFont typeface="Arial" panose="020B0604020202020204" pitchFamily="34" charset="0"/>
              <a:buChar char="•"/>
            </a:pPr>
            <a:r>
              <a:rPr lang="en-US" sz="1900" dirty="0">
                <a:solidFill>
                  <a:srgbClr val="00823B"/>
                </a:solidFill>
                <a:latin typeface="Lora" pitchFamily="2" charset="0"/>
              </a:rPr>
              <a:t>Photons are not highly affected by the environment</a:t>
            </a:r>
          </a:p>
          <a:p>
            <a:pPr marL="285750" indent="-285750">
              <a:buFont typeface="Arial" panose="020B0604020202020204" pitchFamily="34" charset="0"/>
              <a:buChar char="•"/>
            </a:pPr>
            <a:r>
              <a:rPr lang="en-US" sz="1900" dirty="0">
                <a:solidFill>
                  <a:srgbClr val="00823B"/>
                </a:solidFill>
                <a:latin typeface="Lora" pitchFamily="2" charset="0"/>
              </a:rPr>
              <a:t>Can be easily integrated into existing optical–based infrastructures</a:t>
            </a:r>
          </a:p>
          <a:p>
            <a:pPr marL="285750" indent="-285750">
              <a:buFont typeface="Arial" panose="020B0604020202020204" pitchFamily="34" charset="0"/>
              <a:buChar char="•"/>
            </a:pPr>
            <a:r>
              <a:rPr lang="en-US" sz="1900" dirty="0">
                <a:solidFill>
                  <a:srgbClr val="FF0000"/>
                </a:solidFill>
                <a:latin typeface="Lora" pitchFamily="2" charset="0"/>
              </a:rPr>
              <a:t>Novel emerging technology (still maturing)</a:t>
            </a:r>
          </a:p>
          <a:p>
            <a:pPr marL="285750" indent="-285750">
              <a:buFont typeface="Arial" panose="020B0604020202020204" pitchFamily="34" charset="0"/>
              <a:buChar char="•"/>
            </a:pPr>
            <a:r>
              <a:rPr lang="en-US" sz="1900" dirty="0">
                <a:solidFill>
                  <a:srgbClr val="FF0000"/>
                </a:solidFill>
                <a:latin typeface="Lora" pitchFamily="2" charset="0"/>
              </a:rPr>
              <a:t>Can be bulky in size </a:t>
            </a:r>
            <a:r>
              <a:rPr lang="en-US" sz="1900" dirty="0">
                <a:solidFill>
                  <a:srgbClr val="FF0000"/>
                </a:solidFill>
                <a:latin typeface="Lora" pitchFamily="2" charset="0"/>
                <a:sym typeface="Wingdings" panose="05000000000000000000" pitchFamily="2" charset="2"/>
              </a:rPr>
              <a:t> i</a:t>
            </a:r>
            <a:r>
              <a:rPr lang="en-US" sz="1900" dirty="0">
                <a:solidFill>
                  <a:srgbClr val="FF0000"/>
                </a:solidFill>
                <a:latin typeface="Lora" pitchFamily="2" charset="0"/>
              </a:rPr>
              <a:t>ntegrated photonic chips are reducing size</a:t>
            </a:r>
          </a:p>
          <a:p>
            <a:pPr marL="285750" indent="-285750">
              <a:buFont typeface="Arial" panose="020B0604020202020204" pitchFamily="34" charset="0"/>
              <a:buChar char="•"/>
            </a:pPr>
            <a:r>
              <a:rPr lang="en-US" sz="1900" dirty="0">
                <a:solidFill>
                  <a:srgbClr val="FF0000"/>
                </a:solidFill>
                <a:latin typeface="Lora" pitchFamily="2" charset="0"/>
              </a:rPr>
              <a:t>Due to the interaction of several signals, computation is a complex process</a:t>
            </a:r>
          </a:p>
          <a:p>
            <a:pPr marL="285750" indent="-285750">
              <a:buFont typeface="Arial" panose="020B0604020202020204" pitchFamily="34" charset="0"/>
              <a:buChar char="•"/>
            </a:pPr>
            <a:endParaRPr lang="en-US" sz="1900" b="0" i="0" dirty="0">
              <a:effectLst/>
              <a:latin typeface="Lora" pitchFamily="2" charset="0"/>
            </a:endParaRPr>
          </a:p>
          <a:p>
            <a:pPr marL="285750" indent="-285750">
              <a:buFont typeface="Arial" panose="020B0604020202020204" pitchFamily="34" charset="0"/>
              <a:buChar char="•"/>
            </a:pPr>
            <a:endParaRPr lang="en-US" sz="1900" dirty="0">
              <a:solidFill>
                <a:srgbClr val="FF0000"/>
              </a:solidFill>
              <a:latin typeface="Lora" pitchFamily="2" charset="0"/>
            </a:endParaRPr>
          </a:p>
        </p:txBody>
      </p:sp>
      <p:pic>
        <p:nvPicPr>
          <p:cNvPr id="11" name="Picture 10" descr="Graphical user interface&#10;&#10;Description automatically generated">
            <a:extLst>
              <a:ext uri="{FF2B5EF4-FFF2-40B4-BE49-F238E27FC236}">
                <a16:creationId xmlns:a16="http://schemas.microsoft.com/office/drawing/2014/main" id="{C08CDECA-736C-C41A-A4C2-59E414B92A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7766" y="1917409"/>
            <a:ext cx="4564565" cy="19399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a:extLst>
              <a:ext uri="{FF2B5EF4-FFF2-40B4-BE49-F238E27FC236}">
                <a16:creationId xmlns:a16="http://schemas.microsoft.com/office/drawing/2014/main" id="{8EBC6FD6-02AE-3529-0EB7-347DA083C3A4}"/>
              </a:ext>
            </a:extLst>
          </p:cNvPr>
          <p:cNvSpPr txBox="1"/>
          <p:nvPr/>
        </p:nvSpPr>
        <p:spPr>
          <a:xfrm>
            <a:off x="8238570" y="4056296"/>
            <a:ext cx="2691161" cy="338554"/>
          </a:xfrm>
          <a:prstGeom prst="rect">
            <a:avLst/>
          </a:prstGeom>
          <a:noFill/>
        </p:spPr>
        <p:txBody>
          <a:bodyPr wrap="square" rtlCol="0">
            <a:spAutoFit/>
          </a:bodyPr>
          <a:lstStyle/>
          <a:p>
            <a:pPr algn="ctr"/>
            <a:r>
              <a:rPr lang="en-US" sz="1600" dirty="0">
                <a:latin typeface="Lora" pitchFamily="2" charset="0"/>
              </a:rPr>
              <a:t>Xanadu Borealis</a:t>
            </a:r>
            <a:endParaRPr lang="en-GB" sz="1600" dirty="0">
              <a:latin typeface="Lora" pitchFamily="2" charset="0"/>
            </a:endParaRPr>
          </a:p>
        </p:txBody>
      </p:sp>
      <p:sp>
        <p:nvSpPr>
          <p:cNvPr id="6" name="Title 5">
            <a:extLst>
              <a:ext uri="{FF2B5EF4-FFF2-40B4-BE49-F238E27FC236}">
                <a16:creationId xmlns:a16="http://schemas.microsoft.com/office/drawing/2014/main" id="{E7219578-D64C-49AD-5DE5-4CACC8D234F3}"/>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Types of quantum computing qubits - continued</a:t>
            </a:r>
            <a:endParaRPr lang="en-GB" dirty="0">
              <a:effectLst/>
            </a:endParaRPr>
          </a:p>
        </p:txBody>
      </p:sp>
    </p:spTree>
    <p:extLst>
      <p:ext uri="{BB962C8B-B14F-4D97-AF65-F5344CB8AC3E}">
        <p14:creationId xmlns:p14="http://schemas.microsoft.com/office/powerpoint/2010/main" val="340012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
                                            <p:txEl>
                                              <p:pRg st="7" end="7"/>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7">
                                            <p:txEl>
                                              <p:pRg st="9" end="9"/>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7">
                                            <p:txEl>
                                              <p:pRg st="10" end="10"/>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45</a:t>
            </a:fld>
            <a:endParaRPr lang="en-GB"/>
          </a:p>
        </p:txBody>
      </p:sp>
      <p:sp>
        <p:nvSpPr>
          <p:cNvPr id="7" name="TextBox 6">
            <a:extLst>
              <a:ext uri="{FF2B5EF4-FFF2-40B4-BE49-F238E27FC236}">
                <a16:creationId xmlns:a16="http://schemas.microsoft.com/office/drawing/2014/main" id="{8084C6EE-19AA-9D6B-3296-5A479726053E}"/>
              </a:ext>
            </a:extLst>
          </p:cNvPr>
          <p:cNvSpPr txBox="1"/>
          <p:nvPr/>
        </p:nvSpPr>
        <p:spPr>
          <a:xfrm>
            <a:off x="634269" y="1122197"/>
            <a:ext cx="6937514" cy="4478149"/>
          </a:xfrm>
          <a:prstGeom prst="rect">
            <a:avLst/>
          </a:prstGeom>
          <a:noFill/>
        </p:spPr>
        <p:txBody>
          <a:bodyPr wrap="square" rtlCol="0">
            <a:spAutoFit/>
          </a:bodyPr>
          <a:lstStyle/>
          <a:p>
            <a:r>
              <a:rPr lang="en-US" sz="2000" dirty="0">
                <a:latin typeface="Lora" pitchFamily="2" charset="0"/>
              </a:rPr>
              <a:t>3. </a:t>
            </a:r>
            <a:r>
              <a:rPr lang="en-US" sz="2000" u="sng" dirty="0">
                <a:latin typeface="Lora" pitchFamily="2" charset="0"/>
              </a:rPr>
              <a:t>Trapped ion quantum computers</a:t>
            </a:r>
          </a:p>
          <a:p>
            <a:endParaRPr lang="en-US" sz="1900" dirty="0">
              <a:latin typeface="Lora" pitchFamily="2" charset="0"/>
            </a:endParaRPr>
          </a:p>
          <a:p>
            <a:pPr marL="285750" indent="-285750">
              <a:buFont typeface="Arial" panose="020B0604020202020204" pitchFamily="34" charset="0"/>
              <a:buChar char="•"/>
            </a:pPr>
            <a:r>
              <a:rPr lang="en-US" sz="1900" dirty="0">
                <a:latin typeface="Lora" pitchFamily="2" charset="0"/>
              </a:rPr>
              <a:t>Charged atoms (ions) trapped in place by lasers and </a:t>
            </a:r>
            <a:r>
              <a:rPr lang="en-GB" sz="1900" dirty="0">
                <a:latin typeface="Lora" pitchFamily="2" charset="0"/>
              </a:rPr>
              <a:t>magnetic fields</a:t>
            </a:r>
          </a:p>
          <a:p>
            <a:pPr marL="285750" indent="-285750">
              <a:buFont typeface="Arial" panose="020B0604020202020204" pitchFamily="34" charset="0"/>
              <a:buChar char="•"/>
            </a:pPr>
            <a:r>
              <a:rPr lang="en-US" sz="1900" dirty="0">
                <a:latin typeface="Lora" pitchFamily="2" charset="0"/>
              </a:rPr>
              <a:t>Quantum information is encoded in the electronic energy levels of ions as they are suspended in vacuum</a:t>
            </a:r>
          </a:p>
          <a:p>
            <a:pPr marL="285750" indent="-285750">
              <a:buFont typeface="Arial" panose="020B0604020202020204" pitchFamily="34" charset="0"/>
              <a:buChar char="•"/>
            </a:pPr>
            <a:r>
              <a:rPr lang="en-US" sz="1900" dirty="0">
                <a:latin typeface="Lora" pitchFamily="2" charset="0"/>
              </a:rPr>
              <a:t>Used by </a:t>
            </a:r>
            <a:r>
              <a:rPr lang="en-US" sz="1900" dirty="0" err="1">
                <a:latin typeface="Lora" pitchFamily="2" charset="0"/>
              </a:rPr>
              <a:t>Quantinuum</a:t>
            </a:r>
            <a:r>
              <a:rPr lang="en-US" sz="1900" dirty="0">
                <a:latin typeface="Lora" pitchFamily="2" charset="0"/>
              </a:rPr>
              <a:t>, </a:t>
            </a:r>
            <a:r>
              <a:rPr lang="en-US" sz="1900" dirty="0" err="1">
                <a:latin typeface="Lora" pitchFamily="2" charset="0"/>
              </a:rPr>
              <a:t>IonQ</a:t>
            </a:r>
            <a:r>
              <a:rPr lang="en-US" sz="1900" dirty="0">
                <a:latin typeface="Lora" pitchFamily="2" charset="0"/>
              </a:rPr>
              <a:t>, Oxford Ionics, …</a:t>
            </a:r>
          </a:p>
          <a:p>
            <a:pPr marL="285750" indent="-285750">
              <a:buFont typeface="Arial" panose="020B0604020202020204" pitchFamily="34" charset="0"/>
              <a:buChar char="•"/>
            </a:pPr>
            <a:r>
              <a:rPr lang="en-US" sz="1900" dirty="0">
                <a:solidFill>
                  <a:srgbClr val="00823B"/>
                </a:solidFill>
                <a:latin typeface="Lora" pitchFamily="2" charset="0"/>
              </a:rPr>
              <a:t>Significantly longer time to decoherence</a:t>
            </a:r>
          </a:p>
          <a:p>
            <a:pPr marL="285750" indent="-285750">
              <a:buFont typeface="Arial" panose="020B0604020202020204" pitchFamily="34" charset="0"/>
              <a:buChar char="•"/>
            </a:pPr>
            <a:r>
              <a:rPr lang="en-US" sz="1900" dirty="0">
                <a:solidFill>
                  <a:srgbClr val="00823B"/>
                </a:solidFill>
                <a:latin typeface="Lora" pitchFamily="2" charset="0"/>
              </a:rPr>
              <a:t>Excel in gate fidelity and coherence</a:t>
            </a:r>
          </a:p>
          <a:p>
            <a:pPr marL="285750" indent="-285750">
              <a:buFont typeface="Arial" panose="020B0604020202020204" pitchFamily="34" charset="0"/>
              <a:buChar char="•"/>
            </a:pPr>
            <a:r>
              <a:rPr lang="en-US" sz="1900" dirty="0">
                <a:solidFill>
                  <a:srgbClr val="00823B"/>
                </a:solidFill>
                <a:latin typeface="Lora" pitchFamily="2" charset="0"/>
              </a:rPr>
              <a:t>An ion trap can operate at room temperature, </a:t>
            </a:r>
            <a:r>
              <a:rPr lang="en-US" sz="1900" dirty="0">
                <a:solidFill>
                  <a:schemeClr val="accent2"/>
                </a:solidFill>
                <a:latin typeface="Lora" pitchFamily="2" charset="0"/>
              </a:rPr>
              <a:t>but you get better performance if the ions are cooled to somewhere around 4K</a:t>
            </a:r>
          </a:p>
          <a:p>
            <a:pPr marL="285750" indent="-285750">
              <a:buFont typeface="Arial" panose="020B0604020202020204" pitchFamily="34" charset="0"/>
              <a:buChar char="•"/>
            </a:pPr>
            <a:r>
              <a:rPr lang="en-GB" sz="1900" dirty="0">
                <a:solidFill>
                  <a:srgbClr val="FF0000"/>
                </a:solidFill>
                <a:latin typeface="Lora" pitchFamily="2" charset="0"/>
              </a:rPr>
              <a:t>Currently slower than their superconducting qubits</a:t>
            </a:r>
          </a:p>
          <a:p>
            <a:pPr marL="285750" indent="-285750">
              <a:buFont typeface="Arial" panose="020B0604020202020204" pitchFamily="34" charset="0"/>
              <a:buChar char="•"/>
            </a:pPr>
            <a:r>
              <a:rPr lang="en-US" sz="1900" dirty="0">
                <a:solidFill>
                  <a:srgbClr val="FF0000"/>
                </a:solidFill>
                <a:latin typeface="Lora" pitchFamily="2" charset="0"/>
              </a:rPr>
              <a:t>Vacuum required to hold, or trap, the ions</a:t>
            </a:r>
            <a:endParaRPr lang="en-US" sz="1900" b="0" i="0" dirty="0">
              <a:effectLst/>
              <a:latin typeface="Lora" pitchFamily="2" charset="0"/>
            </a:endParaRPr>
          </a:p>
          <a:p>
            <a:pPr marL="285750" indent="-285750">
              <a:buFont typeface="Arial" panose="020B0604020202020204" pitchFamily="34" charset="0"/>
              <a:buChar char="•"/>
            </a:pPr>
            <a:endParaRPr lang="en-US" sz="1900" dirty="0">
              <a:solidFill>
                <a:srgbClr val="FF0000"/>
              </a:solidFill>
              <a:latin typeface="Lora" pitchFamily="2" charset="0"/>
            </a:endParaRPr>
          </a:p>
        </p:txBody>
      </p:sp>
      <p:pic>
        <p:nvPicPr>
          <p:cNvPr id="11" name="Picture 10">
            <a:extLst>
              <a:ext uri="{FF2B5EF4-FFF2-40B4-BE49-F238E27FC236}">
                <a16:creationId xmlns:a16="http://schemas.microsoft.com/office/drawing/2014/main" id="{61FD7476-DCB5-0223-36F0-7F5FCFF31E22}"/>
              </a:ext>
            </a:extLst>
          </p:cNvPr>
          <p:cNvPicPr>
            <a:picLocks noChangeAspect="1"/>
          </p:cNvPicPr>
          <p:nvPr/>
        </p:nvPicPr>
        <p:blipFill>
          <a:blip r:embed="rId2"/>
          <a:stretch>
            <a:fillRect/>
          </a:stretch>
        </p:blipFill>
        <p:spPr>
          <a:xfrm>
            <a:off x="7687693" y="1182029"/>
            <a:ext cx="3950963" cy="34940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a:extLst>
              <a:ext uri="{FF2B5EF4-FFF2-40B4-BE49-F238E27FC236}">
                <a16:creationId xmlns:a16="http://schemas.microsoft.com/office/drawing/2014/main" id="{BF7AE256-CB82-1DBC-461E-7BBCDB4AB320}"/>
              </a:ext>
            </a:extLst>
          </p:cNvPr>
          <p:cNvSpPr txBox="1"/>
          <p:nvPr/>
        </p:nvSpPr>
        <p:spPr>
          <a:xfrm>
            <a:off x="8327456" y="4777409"/>
            <a:ext cx="2691161" cy="338554"/>
          </a:xfrm>
          <a:prstGeom prst="rect">
            <a:avLst/>
          </a:prstGeom>
          <a:noFill/>
        </p:spPr>
        <p:txBody>
          <a:bodyPr wrap="square" rtlCol="0">
            <a:spAutoFit/>
          </a:bodyPr>
          <a:lstStyle/>
          <a:p>
            <a:pPr algn="ctr"/>
            <a:r>
              <a:rPr lang="en-US" sz="1600" dirty="0" err="1">
                <a:latin typeface="Lora" pitchFamily="2" charset="0"/>
              </a:rPr>
              <a:t>IonQ</a:t>
            </a:r>
            <a:r>
              <a:rPr lang="en-US" sz="1600" dirty="0">
                <a:latin typeface="Lora" pitchFamily="2" charset="0"/>
              </a:rPr>
              <a:t> Harmony</a:t>
            </a:r>
            <a:endParaRPr lang="en-GB" sz="1600" dirty="0">
              <a:latin typeface="Lora" pitchFamily="2" charset="0"/>
            </a:endParaRPr>
          </a:p>
        </p:txBody>
      </p:sp>
      <p:sp>
        <p:nvSpPr>
          <p:cNvPr id="6" name="Title 5">
            <a:extLst>
              <a:ext uri="{FF2B5EF4-FFF2-40B4-BE49-F238E27FC236}">
                <a16:creationId xmlns:a16="http://schemas.microsoft.com/office/drawing/2014/main" id="{DF741C93-4D08-7D31-4B06-EFC7B935C87A}"/>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Types of quantum computing qubits - continued</a:t>
            </a:r>
            <a:endParaRPr lang="en-GB" dirty="0">
              <a:effectLst/>
            </a:endParaRPr>
          </a:p>
        </p:txBody>
      </p:sp>
    </p:spTree>
    <p:extLst>
      <p:ext uri="{BB962C8B-B14F-4D97-AF65-F5344CB8AC3E}">
        <p14:creationId xmlns:p14="http://schemas.microsoft.com/office/powerpoint/2010/main" val="3799633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87D13B-0D45-5C6B-0AF0-99F85570164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AD6DDBE0-DF05-A161-07BE-C7A9720A15EA}"/>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FBCB14A1-9D0B-ACF7-79CA-1703D5F12F76}"/>
              </a:ext>
            </a:extLst>
          </p:cNvPr>
          <p:cNvSpPr>
            <a:spLocks noGrp="1"/>
          </p:cNvSpPr>
          <p:nvPr>
            <p:ph type="sldNum" sz="quarter" idx="12"/>
          </p:nvPr>
        </p:nvSpPr>
        <p:spPr/>
        <p:txBody>
          <a:bodyPr/>
          <a:lstStyle/>
          <a:p>
            <a:fld id="{97D63191-F394-46E6-9F57-66EF97066736}" type="slidenum">
              <a:rPr lang="en-GB" smtClean="0"/>
              <a:t>46</a:t>
            </a:fld>
            <a:endParaRPr lang="en-GB"/>
          </a:p>
        </p:txBody>
      </p:sp>
      <p:sp>
        <p:nvSpPr>
          <p:cNvPr id="6" name="TextBox 5">
            <a:extLst>
              <a:ext uri="{FF2B5EF4-FFF2-40B4-BE49-F238E27FC236}">
                <a16:creationId xmlns:a16="http://schemas.microsoft.com/office/drawing/2014/main" id="{E0487894-94C9-1DA6-3A4A-9F15B357ADD7}"/>
              </a:ext>
            </a:extLst>
          </p:cNvPr>
          <p:cNvSpPr txBox="1"/>
          <p:nvPr/>
        </p:nvSpPr>
        <p:spPr>
          <a:xfrm>
            <a:off x="1179496" y="1243356"/>
            <a:ext cx="6761922" cy="4493538"/>
          </a:xfrm>
          <a:prstGeom prst="rect">
            <a:avLst/>
          </a:prstGeom>
          <a:noFill/>
        </p:spPr>
        <p:txBody>
          <a:bodyPr wrap="square" rtlCol="0">
            <a:spAutoFit/>
          </a:bodyPr>
          <a:lstStyle/>
          <a:p>
            <a:r>
              <a:rPr lang="en-US" sz="2200" u="sng" dirty="0">
                <a:latin typeface="Lora" pitchFamily="2" charset="0"/>
              </a:rPr>
              <a:t>Other types of qubits include:</a:t>
            </a:r>
          </a:p>
          <a:p>
            <a:pPr marL="342900" indent="-342900">
              <a:buFont typeface="Arial" panose="020B0604020202020204" pitchFamily="34" charset="0"/>
              <a:buChar char="•"/>
            </a:pPr>
            <a:r>
              <a:rPr lang="en-US" sz="2200" b="1" dirty="0">
                <a:latin typeface="Lora" pitchFamily="2" charset="0"/>
              </a:rPr>
              <a:t>Diamond Nitrogen-Vacancy (NV) Center </a:t>
            </a:r>
          </a:p>
          <a:p>
            <a:pPr marL="285750" indent="-285750">
              <a:buFont typeface="Arial" panose="020B0604020202020204" pitchFamily="34" charset="0"/>
              <a:buChar char="•"/>
            </a:pPr>
            <a:r>
              <a:rPr lang="en-US" sz="2200" dirty="0">
                <a:latin typeface="Lora" pitchFamily="2" charset="0"/>
              </a:rPr>
              <a:t>Annealing</a:t>
            </a:r>
          </a:p>
          <a:p>
            <a:pPr marL="285750" indent="-285750">
              <a:buFont typeface="Arial" panose="020B0604020202020204" pitchFamily="34" charset="0"/>
              <a:buChar char="•"/>
            </a:pPr>
            <a:r>
              <a:rPr lang="en-US" sz="2200" dirty="0">
                <a:latin typeface="Lora" pitchFamily="2" charset="0"/>
              </a:rPr>
              <a:t>Quantum dot</a:t>
            </a:r>
          </a:p>
          <a:p>
            <a:pPr marL="285750" indent="-285750">
              <a:buFont typeface="Arial" panose="020B0604020202020204" pitchFamily="34" charset="0"/>
              <a:buChar char="•"/>
            </a:pPr>
            <a:r>
              <a:rPr lang="en-US" sz="2200" dirty="0">
                <a:latin typeface="Lora" pitchFamily="2" charset="0"/>
              </a:rPr>
              <a:t>Color center</a:t>
            </a:r>
          </a:p>
          <a:p>
            <a:pPr marL="285750" indent="-285750">
              <a:buFont typeface="Arial" panose="020B0604020202020204" pitchFamily="34" charset="0"/>
              <a:buChar char="•"/>
            </a:pPr>
            <a:r>
              <a:rPr lang="en-US" sz="2200" dirty="0">
                <a:latin typeface="Lora" pitchFamily="2" charset="0"/>
              </a:rPr>
              <a:t>Neutral atoms in optical tweezer array</a:t>
            </a:r>
          </a:p>
          <a:p>
            <a:pPr marL="285750" indent="-285750">
              <a:buFont typeface="Arial" panose="020B0604020202020204" pitchFamily="34" charset="0"/>
              <a:buChar char="•"/>
            </a:pPr>
            <a:r>
              <a:rPr lang="en-US" sz="2200" dirty="0">
                <a:latin typeface="Lora" pitchFamily="2" charset="0"/>
              </a:rPr>
              <a:t>Topological quantum computers (Majorana zero mode)</a:t>
            </a:r>
          </a:p>
          <a:p>
            <a:pPr marL="285750" indent="-285750">
              <a:buFont typeface="Arial" panose="020B0604020202020204" pitchFamily="34" charset="0"/>
              <a:buChar char="•"/>
            </a:pPr>
            <a:r>
              <a:rPr lang="en-US" sz="2200" dirty="0">
                <a:latin typeface="Lora" pitchFamily="2" charset="0"/>
              </a:rPr>
              <a:t>Electron-on-helium </a:t>
            </a:r>
          </a:p>
          <a:p>
            <a:pPr marL="285750" indent="-285750">
              <a:buFont typeface="Arial" panose="020B0604020202020204" pitchFamily="34" charset="0"/>
              <a:buChar char="•"/>
            </a:pPr>
            <a:r>
              <a:rPr lang="en-US" sz="2200" dirty="0">
                <a:latin typeface="Lora" pitchFamily="2" charset="0"/>
              </a:rPr>
              <a:t>Cold atom</a:t>
            </a:r>
          </a:p>
          <a:p>
            <a:pPr marL="285750" indent="-285750">
              <a:buFont typeface="Arial" panose="020B0604020202020204" pitchFamily="34" charset="0"/>
              <a:buChar char="•"/>
            </a:pPr>
            <a:r>
              <a:rPr lang="en-US" sz="2200" dirty="0">
                <a:latin typeface="Lora" pitchFamily="2" charset="0"/>
              </a:rPr>
              <a:t>Defect based</a:t>
            </a:r>
          </a:p>
          <a:p>
            <a:pPr marL="285750" indent="-285750">
              <a:buFont typeface="Arial" panose="020B0604020202020204" pitchFamily="34" charset="0"/>
              <a:buChar char="•"/>
            </a:pPr>
            <a:r>
              <a:rPr lang="en-GB" sz="2200" dirty="0">
                <a:latin typeface="Lora" pitchFamily="2" charset="0"/>
              </a:rPr>
              <a:t>Nuclear magnetic resonance </a:t>
            </a:r>
          </a:p>
          <a:p>
            <a:pPr marL="285750" indent="-285750">
              <a:buFont typeface="Arial" panose="020B0604020202020204" pitchFamily="34" charset="0"/>
              <a:buChar char="•"/>
            </a:pPr>
            <a:r>
              <a:rPr lang="en-GB" sz="2200" dirty="0">
                <a:latin typeface="Lora" pitchFamily="2" charset="0"/>
              </a:rPr>
              <a:t>…</a:t>
            </a:r>
          </a:p>
        </p:txBody>
      </p:sp>
      <p:sp>
        <p:nvSpPr>
          <p:cNvPr id="7" name="Title 6">
            <a:extLst>
              <a:ext uri="{FF2B5EF4-FFF2-40B4-BE49-F238E27FC236}">
                <a16:creationId xmlns:a16="http://schemas.microsoft.com/office/drawing/2014/main" id="{A4F5E4BD-3C43-4BF1-4022-7F4D3354F16A}"/>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Types of quantum computing qubits - continued</a:t>
            </a:r>
            <a:endParaRPr lang="en-GB" dirty="0">
              <a:effectLst/>
            </a:endParaRPr>
          </a:p>
        </p:txBody>
      </p:sp>
    </p:spTree>
    <p:extLst>
      <p:ext uri="{BB962C8B-B14F-4D97-AF65-F5344CB8AC3E}">
        <p14:creationId xmlns:p14="http://schemas.microsoft.com/office/powerpoint/2010/main" val="15600700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47</a:t>
            </a:fld>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F345F95-566C-7A5F-1270-044C62F19008}"/>
                  </a:ext>
                </a:extLst>
              </p:cNvPr>
              <p:cNvSpPr txBox="1"/>
              <p:nvPr/>
            </p:nvSpPr>
            <p:spPr>
              <a:xfrm>
                <a:off x="657166" y="891212"/>
                <a:ext cx="7686734" cy="5355312"/>
              </a:xfrm>
              <a:prstGeom prst="rect">
                <a:avLst/>
              </a:prstGeom>
              <a:noFill/>
            </p:spPr>
            <p:txBody>
              <a:bodyPr wrap="square" rtlCol="0">
                <a:spAutoFit/>
              </a:bodyPr>
              <a:lstStyle/>
              <a:p>
                <a:pPr marL="285750" indent="-285750">
                  <a:buFont typeface="Arial" panose="020B0604020202020204" pitchFamily="34" charset="0"/>
                  <a:buChar char="•"/>
                </a:pPr>
                <a:r>
                  <a:rPr lang="en-GB" sz="1900" dirty="0">
                    <a:latin typeface="Lora" pitchFamily="2" charset="0"/>
                  </a:rPr>
                  <a:t>Qubits are very small and very sensitive </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US" sz="1900" dirty="0">
                    <a:latin typeface="Lora" pitchFamily="2" charset="0"/>
                  </a:rPr>
                  <a:t>Quantum computers are difficult to engineer and program. It becomes challenging to find skilled individuals to operate and maintain the necessary machinery</a:t>
                </a:r>
                <a:endParaRPr lang="en-GB" sz="1900" dirty="0">
                  <a:latin typeface="Lora" pitchFamily="2" charset="0"/>
                </a:endParaRP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Quantum computing works, but </a:t>
                </a:r>
                <a:r>
                  <a:rPr lang="en-GB" sz="1900" b="1" dirty="0">
                    <a:latin typeface="Lora" pitchFamily="2" charset="0"/>
                  </a:rPr>
                  <a:t>will it scale</a:t>
                </a:r>
                <a:r>
                  <a:rPr lang="en-GB" sz="1900" dirty="0">
                    <a:latin typeface="Lora" pitchFamily="2" charset="0"/>
                  </a:rPr>
                  <a:t>?</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Decoherence and noise</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Need something in the realm of </a:t>
                </a:r>
                <a:r>
                  <a:rPr lang="en-GB" sz="1900" b="1" u="sng" dirty="0">
                    <a:latin typeface="Lora" pitchFamily="2" charset="0"/>
                  </a:rPr>
                  <a:t>1,000,000 stable qubits</a:t>
                </a:r>
                <a:r>
                  <a:rPr lang="en-GB" sz="1900" b="1" dirty="0">
                    <a:latin typeface="Lora" pitchFamily="2" charset="0"/>
                  </a:rPr>
                  <a:t> </a:t>
                </a:r>
                <a:r>
                  <a:rPr lang="en-GB" sz="1900" dirty="0">
                    <a:latin typeface="Lora" pitchFamily="2" charset="0"/>
                  </a:rPr>
                  <a:t>to be able to face any kind of useful real-life problem (currently have ~1000 non-stable qubits)</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b="1" dirty="0">
                    <a:latin typeface="Lora" pitchFamily="2" charset="0"/>
                  </a:rPr>
                  <a:t>We only have a few (</a:t>
                </a:r>
                <a14:m>
                  <m:oMath xmlns:m="http://schemas.openxmlformats.org/officeDocument/2006/math">
                    <m:r>
                      <a:rPr lang="en-US" sz="1900" b="1" i="1" smtClean="0">
                        <a:latin typeface="Cambria Math" panose="02040503050406030204" pitchFamily="18" charset="0"/>
                      </a:rPr>
                      <m:t>𝑶</m:t>
                    </m:r>
                    <m:r>
                      <a:rPr lang="en-US" sz="1900" b="1" i="1" smtClean="0">
                        <a:latin typeface="Cambria Math" panose="02040503050406030204" pitchFamily="18" charset="0"/>
                      </a:rPr>
                      <m:t>(</m:t>
                    </m:r>
                    <m:r>
                      <a:rPr lang="en-US" sz="1900" b="1" i="1" smtClean="0">
                        <a:latin typeface="Cambria Math" panose="02040503050406030204" pitchFamily="18" charset="0"/>
                      </a:rPr>
                      <m:t>𝟏𝟎</m:t>
                    </m:r>
                    <m:r>
                      <a:rPr lang="en-US" sz="1900" b="1" i="1" smtClean="0">
                        <a:latin typeface="Cambria Math" panose="02040503050406030204" pitchFamily="18" charset="0"/>
                      </a:rPr>
                      <m:t>)</m:t>
                    </m:r>
                  </m:oMath>
                </a14:m>
                <a:r>
                  <a:rPr lang="en-GB" sz="1900" b="1" dirty="0">
                    <a:latin typeface="Lora" pitchFamily="2" charset="0"/>
                  </a:rPr>
                  <a:t>) useful </a:t>
                </a:r>
                <a:r>
                  <a:rPr lang="en-GB" sz="1900" b="1" dirty="0">
                    <a:latin typeface="Lora" pitchFamily="2" charset="0"/>
                    <a:hlinkClick r:id="rId2"/>
                  </a:rPr>
                  <a:t>quantum algorithms</a:t>
                </a:r>
                <a:r>
                  <a:rPr lang="en-GB" sz="1900" b="1" dirty="0">
                    <a:latin typeface="Lora" pitchFamily="2" charset="0"/>
                  </a:rPr>
                  <a:t> so far</a:t>
                </a:r>
              </a:p>
              <a:p>
                <a:pPr marL="285750" indent="-285750">
                  <a:buFont typeface="Arial" panose="020B0604020202020204" pitchFamily="34" charset="0"/>
                  <a:buChar char="•"/>
                </a:pPr>
                <a:endParaRPr lang="en-GB" sz="1900" dirty="0">
                  <a:latin typeface="Lora" pitchFamily="2" charset="0"/>
                </a:endParaRPr>
              </a:p>
              <a:p>
                <a:pPr marL="285750" indent="-285750">
                  <a:buFont typeface="Arial" panose="020B0604020202020204" pitchFamily="34" charset="0"/>
                  <a:buChar char="•"/>
                </a:pPr>
                <a:r>
                  <a:rPr lang="en-GB" sz="1900" dirty="0">
                    <a:latin typeface="Lora" pitchFamily="2" charset="0"/>
                  </a:rPr>
                  <a:t>Many quantum computers need extremely low temperatures and/or complete isolation from external factors to operate well</a:t>
                </a:r>
                <a:endParaRPr lang="en-GB" sz="1900" dirty="0"/>
              </a:p>
            </p:txBody>
          </p:sp>
        </mc:Choice>
        <mc:Fallback xmlns="">
          <p:sp>
            <p:nvSpPr>
              <p:cNvPr id="7" name="TextBox 6">
                <a:extLst>
                  <a:ext uri="{FF2B5EF4-FFF2-40B4-BE49-F238E27FC236}">
                    <a16:creationId xmlns:a16="http://schemas.microsoft.com/office/drawing/2014/main" id="{DF345F95-566C-7A5F-1270-044C62F19008}"/>
                  </a:ext>
                </a:extLst>
              </p:cNvPr>
              <p:cNvSpPr txBox="1">
                <a:spLocks noRot="1" noChangeAspect="1" noMove="1" noResize="1" noEditPoints="1" noAdjustHandles="1" noChangeArrowheads="1" noChangeShapeType="1" noTextEdit="1"/>
              </p:cNvSpPr>
              <p:nvPr/>
            </p:nvSpPr>
            <p:spPr>
              <a:xfrm>
                <a:off x="657166" y="891212"/>
                <a:ext cx="7686734" cy="5355312"/>
              </a:xfrm>
              <a:prstGeom prst="rect">
                <a:avLst/>
              </a:prstGeom>
              <a:blipFill>
                <a:blip r:embed="rId3"/>
                <a:stretch>
                  <a:fillRect l="-634" t="-683" b="-910"/>
                </a:stretch>
              </a:blipFill>
            </p:spPr>
            <p:txBody>
              <a:bodyPr/>
              <a:lstStyle/>
              <a:p>
                <a:r>
                  <a:rPr lang="en-GB">
                    <a:noFill/>
                  </a:rPr>
                  <a:t> </a:t>
                </a:r>
              </a:p>
            </p:txBody>
          </p:sp>
        </mc:Fallback>
      </mc:AlternateContent>
      <p:pic>
        <p:nvPicPr>
          <p:cNvPr id="9" name="Picture 8" descr="A cat wearing a garment&#10;&#10;Description automatically generated with medium confidence">
            <a:extLst>
              <a:ext uri="{FF2B5EF4-FFF2-40B4-BE49-F238E27FC236}">
                <a16:creationId xmlns:a16="http://schemas.microsoft.com/office/drawing/2014/main" id="{6416CE66-FF9A-2632-1E35-DA9E9F3939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6814" y="2191378"/>
            <a:ext cx="2425236" cy="2425236"/>
          </a:xfrm>
          <a:prstGeom prst="rect">
            <a:avLst/>
          </a:prstGeom>
        </p:spPr>
      </p:pic>
      <p:sp>
        <p:nvSpPr>
          <p:cNvPr id="6" name="Title 5">
            <a:extLst>
              <a:ext uri="{FF2B5EF4-FFF2-40B4-BE49-F238E27FC236}">
                <a16:creationId xmlns:a16="http://schemas.microsoft.com/office/drawing/2014/main" id="{6A459BA5-AD0B-4B3F-7B8B-E8BD179EE7BA}"/>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Shortcomings and difficulties (uncertain future)</a:t>
            </a:r>
            <a:endParaRPr lang="en-GB" dirty="0">
              <a:effectLst/>
            </a:endParaRPr>
          </a:p>
        </p:txBody>
      </p:sp>
    </p:spTree>
    <p:extLst>
      <p:ext uri="{BB962C8B-B14F-4D97-AF65-F5344CB8AC3E}">
        <p14:creationId xmlns:p14="http://schemas.microsoft.com/office/powerpoint/2010/main" val="36899558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48</a:t>
            </a:fld>
            <a:endParaRPr lang="en-GB" dirty="0"/>
          </a:p>
        </p:txBody>
      </p:sp>
      <p:sp>
        <p:nvSpPr>
          <p:cNvPr id="7" name="TextBox 6">
            <a:extLst>
              <a:ext uri="{FF2B5EF4-FFF2-40B4-BE49-F238E27FC236}">
                <a16:creationId xmlns:a16="http://schemas.microsoft.com/office/drawing/2014/main" id="{DF345F95-566C-7A5F-1270-044C62F19008}"/>
              </a:ext>
            </a:extLst>
          </p:cNvPr>
          <p:cNvSpPr txBox="1"/>
          <p:nvPr/>
        </p:nvSpPr>
        <p:spPr>
          <a:xfrm>
            <a:off x="433366" y="1069365"/>
            <a:ext cx="6668622" cy="4770537"/>
          </a:xfrm>
          <a:prstGeom prst="rect">
            <a:avLst/>
          </a:prstGeom>
          <a:noFill/>
        </p:spPr>
        <p:txBody>
          <a:bodyPr wrap="square" rtlCol="0">
            <a:spAutoFit/>
          </a:bodyPr>
          <a:lstStyle/>
          <a:p>
            <a:pPr marL="285750" indent="-285750">
              <a:buFont typeface="Arial" panose="020B0604020202020204" pitchFamily="34" charset="0"/>
              <a:buChar char="•"/>
            </a:pPr>
            <a:r>
              <a:rPr lang="en-US" sz="1900" dirty="0">
                <a:latin typeface="Lora" pitchFamily="2" charset="0"/>
              </a:rPr>
              <a:t>Quantum computers are an exciting prospect based on several quantum properties including superposition, entanglement, interference, and decoherence</a:t>
            </a:r>
          </a:p>
          <a:p>
            <a:pPr marL="285750" indent="-285750">
              <a:buFont typeface="Arial" panose="020B0604020202020204" pitchFamily="34" charset="0"/>
              <a:buChar char="•"/>
            </a:pPr>
            <a:endParaRPr lang="en-US" sz="1900" dirty="0">
              <a:latin typeface="Lora" pitchFamily="2" charset="0"/>
            </a:endParaRPr>
          </a:p>
          <a:p>
            <a:pPr marL="285750" indent="-285750">
              <a:buFont typeface="Arial" panose="020B0604020202020204" pitchFamily="34" charset="0"/>
              <a:buChar char="•"/>
            </a:pPr>
            <a:r>
              <a:rPr lang="en-US" sz="1900" dirty="0">
                <a:latin typeface="Lora" pitchFamily="2" charset="0"/>
              </a:rPr>
              <a:t>Understanding quantum computing is not scary, it’s just linear algebra</a:t>
            </a:r>
          </a:p>
          <a:p>
            <a:pPr marL="285750" indent="-285750">
              <a:buFont typeface="Arial" panose="020B0604020202020204" pitchFamily="34" charset="0"/>
              <a:buChar char="•"/>
            </a:pPr>
            <a:endParaRPr lang="en-US" sz="1900" dirty="0">
              <a:latin typeface="Lora" pitchFamily="2" charset="0"/>
            </a:endParaRPr>
          </a:p>
          <a:p>
            <a:pPr marL="285750" indent="-285750">
              <a:buFont typeface="Arial" panose="020B0604020202020204" pitchFamily="34" charset="0"/>
              <a:buChar char="•"/>
            </a:pPr>
            <a:r>
              <a:rPr lang="en-US" sz="1900">
                <a:latin typeface="Lora" pitchFamily="2" charset="0"/>
              </a:rPr>
              <a:t>Quantum advantage </a:t>
            </a:r>
            <a:r>
              <a:rPr lang="en-US" sz="1900" dirty="0">
                <a:latin typeface="Lora" pitchFamily="2" charset="0"/>
              </a:rPr>
              <a:t>means a quantum computer doing one specific thing better than a classical computer</a:t>
            </a:r>
          </a:p>
          <a:p>
            <a:pPr marL="285750" indent="-285750">
              <a:buFont typeface="Arial" panose="020B0604020202020204" pitchFamily="34" charset="0"/>
              <a:buChar char="•"/>
            </a:pPr>
            <a:endParaRPr lang="en-US" sz="1900" dirty="0">
              <a:latin typeface="Lora" pitchFamily="2" charset="0"/>
            </a:endParaRPr>
          </a:p>
          <a:p>
            <a:pPr marL="285750" indent="-285750">
              <a:buFont typeface="Arial" panose="020B0604020202020204" pitchFamily="34" charset="0"/>
              <a:buChar char="•"/>
            </a:pPr>
            <a:r>
              <a:rPr lang="en-US" sz="1900" dirty="0">
                <a:latin typeface="Lora" pitchFamily="2" charset="0"/>
              </a:rPr>
              <a:t>There are many types of quantum computers, all with advantages and disadvantages</a:t>
            </a:r>
          </a:p>
          <a:p>
            <a:pPr marL="285750" indent="-285750">
              <a:buFont typeface="Arial" panose="020B0604020202020204" pitchFamily="34" charset="0"/>
              <a:buChar char="•"/>
            </a:pPr>
            <a:endParaRPr lang="en-US" sz="1900" dirty="0">
              <a:latin typeface="Lora" pitchFamily="2" charset="0"/>
            </a:endParaRPr>
          </a:p>
          <a:p>
            <a:pPr marL="285750" indent="-285750">
              <a:buFont typeface="Arial" panose="020B0604020202020204" pitchFamily="34" charset="0"/>
              <a:buChar char="•"/>
            </a:pPr>
            <a:r>
              <a:rPr lang="en-US" sz="1900" dirty="0">
                <a:latin typeface="Lora" pitchFamily="2" charset="0"/>
              </a:rPr>
              <a:t>It is still early days for quantum computing. The future is still uncertain</a:t>
            </a:r>
          </a:p>
          <a:p>
            <a:pPr marL="285750" indent="-285750">
              <a:buFont typeface="Arial" panose="020B0604020202020204" pitchFamily="34" charset="0"/>
              <a:buChar char="•"/>
            </a:pPr>
            <a:endParaRPr lang="en-US" sz="1900" dirty="0">
              <a:latin typeface="Lora" pitchFamily="2" charset="0"/>
            </a:endParaRPr>
          </a:p>
        </p:txBody>
      </p:sp>
      <p:sp>
        <p:nvSpPr>
          <p:cNvPr id="6" name="Title 5">
            <a:extLst>
              <a:ext uri="{FF2B5EF4-FFF2-40B4-BE49-F238E27FC236}">
                <a16:creationId xmlns:a16="http://schemas.microsoft.com/office/drawing/2014/main" id="{6A459BA5-AD0B-4B3F-7B8B-E8BD179EE7BA}"/>
              </a:ext>
            </a:extLst>
          </p:cNvPr>
          <p:cNvSpPr>
            <a:spLocks noGrp="1"/>
          </p:cNvSpPr>
          <p:nvPr>
            <p:ph type="title"/>
          </p:nvPr>
        </p:nvSpPr>
        <p:spPr/>
        <p:txBody>
          <a:bodyPr/>
          <a:lstStyle/>
          <a:p>
            <a:pPr rtl="0" eaLnBrk="1" latinLnBrk="0" hangingPunct="1"/>
            <a:r>
              <a:rPr lang="en-US" sz="3600" kern="1200" dirty="0">
                <a:solidFill>
                  <a:srgbClr val="2F5597"/>
                </a:solidFill>
                <a:effectLst/>
                <a:latin typeface="Lora" pitchFamily="2" charset="0"/>
                <a:ea typeface="+mn-ea"/>
                <a:cs typeface="+mn-cs"/>
              </a:rPr>
              <a:t>Summary</a:t>
            </a:r>
            <a:endParaRPr lang="en-GB" dirty="0">
              <a:effectLst/>
            </a:endParaRPr>
          </a:p>
        </p:txBody>
      </p:sp>
      <p:pic>
        <p:nvPicPr>
          <p:cNvPr id="8" name="Picture 7" descr="A collage of a person and person&#10;&#10;AI-generated content may be incorrect.">
            <a:extLst>
              <a:ext uri="{FF2B5EF4-FFF2-40B4-BE49-F238E27FC236}">
                <a16:creationId xmlns:a16="http://schemas.microsoft.com/office/drawing/2014/main" id="{4D4C003F-DB00-D3E4-0572-CE0DDFB743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1988" y="1069365"/>
            <a:ext cx="4985144" cy="47192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56173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CF5954-263E-A343-AF7A-6545EFB74B61}"/>
              </a:ext>
            </a:extLst>
          </p:cNvPr>
          <p:cNvSpPr>
            <a:spLocks noGrp="1"/>
          </p:cNvSpPr>
          <p:nvPr>
            <p:ph type="dt" sz="half" idx="10"/>
          </p:nvPr>
        </p:nvSpPr>
        <p:spPr/>
        <p:txBody>
          <a:bodyPr/>
          <a:lstStyle/>
          <a:p>
            <a:r>
              <a:rPr lang="en-US" sz="1600"/>
              <a:t>1 July 2025</a:t>
            </a:r>
            <a:endParaRPr lang="en-GB" sz="1600" dirty="0"/>
          </a:p>
        </p:txBody>
      </p:sp>
      <p:sp>
        <p:nvSpPr>
          <p:cNvPr id="3" name="Footer Placeholder 2">
            <a:extLst>
              <a:ext uri="{FF2B5EF4-FFF2-40B4-BE49-F238E27FC236}">
                <a16:creationId xmlns:a16="http://schemas.microsoft.com/office/drawing/2014/main" id="{074ABF0C-7972-CAEF-A018-1ABD446AC3EC}"/>
              </a:ext>
            </a:extLst>
          </p:cNvPr>
          <p:cNvSpPr>
            <a:spLocks noGrp="1"/>
          </p:cNvSpPr>
          <p:nvPr>
            <p:ph type="ftr" sz="quarter" idx="11"/>
          </p:nvPr>
        </p:nvSpPr>
        <p:spPr>
          <a:xfrm>
            <a:off x="4038600" y="6356350"/>
            <a:ext cx="5008418" cy="365125"/>
          </a:xfrm>
        </p:spPr>
        <p:txBody>
          <a:bodyPr/>
          <a:lstStyle/>
          <a:p>
            <a:r>
              <a:rPr lang="en-GB" sz="1600"/>
              <a:t>Ahmed Abdelmotteleb | Quantum Computing | LHCb QC Workshop</a:t>
            </a:r>
          </a:p>
        </p:txBody>
      </p:sp>
      <p:sp>
        <p:nvSpPr>
          <p:cNvPr id="4" name="Slide Number Placeholder 3">
            <a:extLst>
              <a:ext uri="{FF2B5EF4-FFF2-40B4-BE49-F238E27FC236}">
                <a16:creationId xmlns:a16="http://schemas.microsoft.com/office/drawing/2014/main" id="{9DBD9522-0CD6-9C71-D8FD-1DE686FC47E2}"/>
              </a:ext>
            </a:extLst>
          </p:cNvPr>
          <p:cNvSpPr>
            <a:spLocks noGrp="1"/>
          </p:cNvSpPr>
          <p:nvPr>
            <p:ph type="sldNum" sz="quarter" idx="12"/>
          </p:nvPr>
        </p:nvSpPr>
        <p:spPr/>
        <p:txBody>
          <a:bodyPr/>
          <a:lstStyle/>
          <a:p>
            <a:fld id="{97D63191-F394-46E6-9F57-66EF97066736}" type="slidenum">
              <a:rPr lang="en-GB" sz="1600" smtClean="0"/>
              <a:t>49</a:t>
            </a:fld>
            <a:endParaRPr lang="en-GB" sz="1600"/>
          </a:p>
        </p:txBody>
      </p:sp>
      <p:sp>
        <p:nvSpPr>
          <p:cNvPr id="5" name="TextBox 4">
            <a:extLst>
              <a:ext uri="{FF2B5EF4-FFF2-40B4-BE49-F238E27FC236}">
                <a16:creationId xmlns:a16="http://schemas.microsoft.com/office/drawing/2014/main" id="{0E2AB25E-EB66-782D-C38E-8216DFF0895E}"/>
              </a:ext>
            </a:extLst>
          </p:cNvPr>
          <p:cNvSpPr txBox="1"/>
          <p:nvPr/>
        </p:nvSpPr>
        <p:spPr>
          <a:xfrm>
            <a:off x="2540900" y="2151727"/>
            <a:ext cx="6959150" cy="2554545"/>
          </a:xfrm>
          <a:prstGeom prst="rect">
            <a:avLst/>
          </a:prstGeom>
          <a:noFill/>
        </p:spPr>
        <p:txBody>
          <a:bodyPr wrap="square" rtlCol="0">
            <a:spAutoFit/>
          </a:bodyPr>
          <a:lstStyle/>
          <a:p>
            <a:pPr algn="ctr"/>
            <a:r>
              <a:rPr lang="en-US" sz="4000" dirty="0">
                <a:latin typeface="Lora" pitchFamily="2" charset="0"/>
              </a:rPr>
              <a:t>Congratulations, you are now familiar with the basics of quantum computing!</a:t>
            </a:r>
            <a:r>
              <a:rPr lang="en-GB" sz="4000" b="0" i="0" dirty="0">
                <a:solidFill>
                  <a:srgbClr val="000000"/>
                </a:solidFill>
                <a:effectLst/>
                <a:latin typeface="Lora" pitchFamily="2" charset="0"/>
              </a:rPr>
              <a:t> 🥳</a:t>
            </a:r>
            <a:endParaRPr lang="en-GB" sz="4000" b="1" i="0" dirty="0">
              <a:solidFill>
                <a:srgbClr val="000000"/>
              </a:solidFill>
              <a:effectLst/>
              <a:latin typeface="Lora" pitchFamily="2" charset="0"/>
            </a:endParaRPr>
          </a:p>
          <a:p>
            <a:pPr algn="ctr"/>
            <a:r>
              <a:rPr lang="en-US" sz="4000" dirty="0">
                <a:latin typeface="Lora" pitchFamily="2" charset="0"/>
              </a:rPr>
              <a:t>	</a:t>
            </a:r>
            <a:endParaRPr lang="en-GB" sz="4000" dirty="0">
              <a:latin typeface="Lora" pitchFamily="2" charset="0"/>
            </a:endParaRPr>
          </a:p>
        </p:txBody>
      </p:sp>
    </p:spTree>
    <p:extLst>
      <p:ext uri="{BB962C8B-B14F-4D97-AF65-F5344CB8AC3E}">
        <p14:creationId xmlns:p14="http://schemas.microsoft.com/office/powerpoint/2010/main" val="1630407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55D3D7-4D0B-E68A-ABC7-6D7E88563853}"/>
              </a:ext>
            </a:extLst>
          </p:cNvPr>
          <p:cNvSpPr>
            <a:spLocks noGrp="1"/>
          </p:cNvSpPr>
          <p:nvPr>
            <p:ph type="dt" sz="half" idx="10"/>
          </p:nvPr>
        </p:nvSpPr>
        <p:spPr/>
        <p:txBody>
          <a:bodyPr/>
          <a:lstStyle/>
          <a:p>
            <a:r>
              <a:rPr lang="en-US"/>
              <a:t>1 July 2025</a:t>
            </a:r>
            <a:endParaRPr lang="en-GB" dirty="0"/>
          </a:p>
        </p:txBody>
      </p:sp>
      <p:sp>
        <p:nvSpPr>
          <p:cNvPr id="3" name="Footer Placeholder 2">
            <a:extLst>
              <a:ext uri="{FF2B5EF4-FFF2-40B4-BE49-F238E27FC236}">
                <a16:creationId xmlns:a16="http://schemas.microsoft.com/office/drawing/2014/main" id="{C2724D11-D614-882C-BDFE-31E3ACFDB40A}"/>
              </a:ext>
            </a:extLst>
          </p:cNvPr>
          <p:cNvSpPr>
            <a:spLocks noGrp="1"/>
          </p:cNvSpPr>
          <p:nvPr>
            <p:ph type="ftr" sz="quarter" idx="11"/>
          </p:nvPr>
        </p:nvSpPr>
        <p:spPr/>
        <p:txBody>
          <a:bodyPr/>
          <a:lstStyle/>
          <a:p>
            <a:r>
              <a:rPr lang="en-GB" dirty="0"/>
              <a:t>Ahmed Abdelmotteleb | Quantum Computing | LHCb QC Workshop</a:t>
            </a:r>
          </a:p>
        </p:txBody>
      </p:sp>
      <p:sp>
        <p:nvSpPr>
          <p:cNvPr id="4" name="Slide Number Placeholder 3">
            <a:extLst>
              <a:ext uri="{FF2B5EF4-FFF2-40B4-BE49-F238E27FC236}">
                <a16:creationId xmlns:a16="http://schemas.microsoft.com/office/drawing/2014/main" id="{2EF747E2-8176-152C-E2BF-A34601D19F2A}"/>
              </a:ext>
            </a:extLst>
          </p:cNvPr>
          <p:cNvSpPr>
            <a:spLocks noGrp="1"/>
          </p:cNvSpPr>
          <p:nvPr>
            <p:ph type="sldNum" sz="quarter" idx="12"/>
          </p:nvPr>
        </p:nvSpPr>
        <p:spPr/>
        <p:txBody>
          <a:bodyPr/>
          <a:lstStyle/>
          <a:p>
            <a:fld id="{97D63191-F394-46E6-9F57-66EF97066736}" type="slidenum">
              <a:rPr lang="en-GB" smtClean="0"/>
              <a:t>5</a:t>
            </a:fld>
            <a:endParaRPr lang="en-GB" dirty="0"/>
          </a:p>
        </p:txBody>
      </p:sp>
      <p:sp>
        <p:nvSpPr>
          <p:cNvPr id="6" name="TextBox 5">
            <a:extLst>
              <a:ext uri="{FF2B5EF4-FFF2-40B4-BE49-F238E27FC236}">
                <a16:creationId xmlns:a16="http://schemas.microsoft.com/office/drawing/2014/main" id="{7D287EAA-AC31-ADBD-FD45-4AB512A824EC}"/>
              </a:ext>
            </a:extLst>
          </p:cNvPr>
          <p:cNvSpPr txBox="1"/>
          <p:nvPr/>
        </p:nvSpPr>
        <p:spPr>
          <a:xfrm>
            <a:off x="716219" y="1328405"/>
            <a:ext cx="6824869"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A classical computer uses processing chips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 chip uses transistors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 transistor is like a light switch (on or off)</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First computer by Intel had around </a:t>
            </a:r>
            <a:r>
              <a:rPr lang="en-US" sz="2000" b="1" dirty="0">
                <a:latin typeface="Lora" pitchFamily="2" charset="0"/>
              </a:rPr>
              <a:t>2300 transistors</a:t>
            </a:r>
            <a:r>
              <a:rPr lang="en-US" sz="2000" dirty="0">
                <a:latin typeface="Lora" pitchFamily="2" charset="0"/>
              </a:rPr>
              <a:t> (1971)</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Apple’s M3 Ultra chip in the latest </a:t>
            </a:r>
            <a:r>
              <a:rPr lang="en-US" sz="2000" dirty="0" err="1">
                <a:latin typeface="Lora" pitchFamily="2" charset="0"/>
              </a:rPr>
              <a:t>Macbook</a:t>
            </a:r>
            <a:r>
              <a:rPr lang="en-US" sz="2000" dirty="0">
                <a:latin typeface="Lora" pitchFamily="2" charset="0"/>
              </a:rPr>
              <a:t> pro has </a:t>
            </a:r>
            <a:r>
              <a:rPr lang="en-GB" sz="2000" b="1" dirty="0">
                <a:solidFill>
                  <a:srgbClr val="282829"/>
                </a:solidFill>
                <a:latin typeface="Lora" pitchFamily="2" charset="0"/>
              </a:rPr>
              <a:t>184</a:t>
            </a:r>
            <a:r>
              <a:rPr lang="en-GB" sz="2000" b="1" i="0" dirty="0">
                <a:solidFill>
                  <a:srgbClr val="282829"/>
                </a:solidFill>
                <a:effectLst/>
                <a:latin typeface="Lora" pitchFamily="2" charset="0"/>
              </a:rPr>
              <a:t> billion transistors</a:t>
            </a:r>
            <a:r>
              <a:rPr lang="en-US" sz="2000" dirty="0">
                <a:latin typeface="Lora" pitchFamily="2" charset="0"/>
              </a:rPr>
              <a:t> </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err="1">
                <a:latin typeface="Lora" pitchFamily="2" charset="0"/>
              </a:rPr>
              <a:t>Cerebras</a:t>
            </a:r>
            <a:r>
              <a:rPr lang="en-US" sz="2000" dirty="0">
                <a:latin typeface="Lora" pitchFamily="2" charset="0"/>
              </a:rPr>
              <a:t> WSE-3 supercomputing processor has </a:t>
            </a:r>
            <a:r>
              <a:rPr lang="en-GB" sz="2000" b="1" i="0" dirty="0">
                <a:solidFill>
                  <a:srgbClr val="1A202C"/>
                </a:solidFill>
                <a:effectLst/>
                <a:latin typeface="Lora" pitchFamily="2" charset="0"/>
              </a:rPr>
              <a:t>4 trillion transistors</a:t>
            </a:r>
            <a:r>
              <a:rPr lang="en-GB" sz="2000" b="1" dirty="0">
                <a:solidFill>
                  <a:srgbClr val="1A202C"/>
                </a:solidFill>
                <a:latin typeface="Lora" pitchFamily="2" charset="0"/>
              </a:rPr>
              <a:t> </a:t>
            </a:r>
            <a:r>
              <a:rPr lang="en-GB" sz="2000" dirty="0">
                <a:latin typeface="Lora" pitchFamily="2" charset="0"/>
              </a:rPr>
              <a:t>with 900,000 AI cores</a:t>
            </a: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p:txBody>
      </p:sp>
      <p:pic>
        <p:nvPicPr>
          <p:cNvPr id="7" name="Picture 6" descr="A picture containing text, yellow&#10;&#10;Description automatically generated">
            <a:extLst>
              <a:ext uri="{FF2B5EF4-FFF2-40B4-BE49-F238E27FC236}">
                <a16:creationId xmlns:a16="http://schemas.microsoft.com/office/drawing/2014/main" id="{EBED7CB5-AD1E-4877-EA7B-EEAF7F2E3D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9869" y="1735965"/>
            <a:ext cx="3423931" cy="2610748"/>
          </a:xfrm>
          <a:prstGeom prst="rect">
            <a:avLst/>
          </a:prstGeom>
        </p:spPr>
      </p:pic>
      <p:sp>
        <p:nvSpPr>
          <p:cNvPr id="11" name="Title 10">
            <a:extLst>
              <a:ext uri="{FF2B5EF4-FFF2-40B4-BE49-F238E27FC236}">
                <a16:creationId xmlns:a16="http://schemas.microsoft.com/office/drawing/2014/main" id="{730F39E9-EFE8-EFD0-0D4A-827A39CAA168}"/>
              </a:ext>
            </a:extLst>
          </p:cNvPr>
          <p:cNvSpPr>
            <a:spLocks noGrp="1"/>
          </p:cNvSpPr>
          <p:nvPr>
            <p:ph type="title"/>
          </p:nvPr>
        </p:nvSpPr>
        <p:spPr/>
        <p:txBody>
          <a:bodyPr>
            <a:normAutofit/>
          </a:bodyPr>
          <a:lstStyle/>
          <a:p>
            <a:r>
              <a:rPr lang="en-US" sz="4000" dirty="0">
                <a:solidFill>
                  <a:schemeClr val="accent1">
                    <a:lumMod val="75000"/>
                  </a:schemeClr>
                </a:solidFill>
                <a:latin typeface="Lora" pitchFamily="2" charset="0"/>
              </a:rPr>
              <a:t>What is a classical computer?</a:t>
            </a:r>
            <a:endParaRPr lang="en-GB" sz="4000" dirty="0">
              <a:solidFill>
                <a:schemeClr val="accent1">
                  <a:lumMod val="75000"/>
                </a:schemeClr>
              </a:solidFill>
              <a:latin typeface="Lora" pitchFamily="2" charset="0"/>
            </a:endParaRPr>
          </a:p>
        </p:txBody>
      </p:sp>
    </p:spTree>
    <p:extLst>
      <p:ext uri="{BB962C8B-B14F-4D97-AF65-F5344CB8AC3E}">
        <p14:creationId xmlns:p14="http://schemas.microsoft.com/office/powerpoint/2010/main" val="576757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D2B2A-EC98-68B5-5720-C1CCB844537A}"/>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BB17555E-61A5-CEC3-3A4B-1F0A78EBB90C}"/>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29EFD65E-2BD5-EA5A-0182-3E35680F15D2}"/>
              </a:ext>
            </a:extLst>
          </p:cNvPr>
          <p:cNvSpPr>
            <a:spLocks noGrp="1"/>
          </p:cNvSpPr>
          <p:nvPr>
            <p:ph type="sldNum" sz="quarter" idx="12"/>
          </p:nvPr>
        </p:nvSpPr>
        <p:spPr/>
        <p:txBody>
          <a:bodyPr/>
          <a:lstStyle/>
          <a:p>
            <a:fld id="{97D63191-F394-46E6-9F57-66EF97066736}" type="slidenum">
              <a:rPr lang="en-GB" smtClean="0"/>
              <a:t>50</a:t>
            </a:fld>
            <a:endParaRPr lang="en-GB"/>
          </a:p>
        </p:txBody>
      </p:sp>
      <p:sp>
        <p:nvSpPr>
          <p:cNvPr id="6" name="TextBox 5">
            <a:extLst>
              <a:ext uri="{FF2B5EF4-FFF2-40B4-BE49-F238E27FC236}">
                <a16:creationId xmlns:a16="http://schemas.microsoft.com/office/drawing/2014/main" id="{988B1105-6F64-7FDD-B3C2-6BCC7D533DD7}"/>
              </a:ext>
            </a:extLst>
          </p:cNvPr>
          <p:cNvSpPr txBox="1"/>
          <p:nvPr/>
        </p:nvSpPr>
        <p:spPr>
          <a:xfrm>
            <a:off x="4286665" y="5695549"/>
            <a:ext cx="4226430" cy="523220"/>
          </a:xfrm>
          <a:prstGeom prst="rect">
            <a:avLst/>
          </a:prstGeom>
          <a:noFill/>
        </p:spPr>
        <p:txBody>
          <a:bodyPr wrap="square" rtlCol="0">
            <a:spAutoFit/>
          </a:bodyPr>
          <a:lstStyle/>
          <a:p>
            <a:r>
              <a:rPr lang="en-GB" sz="2800" dirty="0"/>
              <a:t>https://play.blooket.com</a:t>
            </a:r>
          </a:p>
        </p:txBody>
      </p:sp>
      <p:sp>
        <p:nvSpPr>
          <p:cNvPr id="7" name="Title 6">
            <a:extLst>
              <a:ext uri="{FF2B5EF4-FFF2-40B4-BE49-F238E27FC236}">
                <a16:creationId xmlns:a16="http://schemas.microsoft.com/office/drawing/2014/main" id="{3432EBDC-4746-CF3B-933D-161F3285852E}"/>
              </a:ext>
            </a:extLst>
          </p:cNvPr>
          <p:cNvSpPr>
            <a:spLocks noGrp="1"/>
          </p:cNvSpPr>
          <p:nvPr>
            <p:ph type="title"/>
          </p:nvPr>
        </p:nvSpPr>
        <p:spPr/>
        <p:txBody>
          <a:bodyPr/>
          <a:lstStyle/>
          <a:p>
            <a:pPr rtl="0" eaLnBrk="1" latinLnBrk="0" hangingPunct="1"/>
            <a:r>
              <a:rPr lang="en-GB" sz="4000" kern="1200" dirty="0" err="1">
                <a:solidFill>
                  <a:srgbClr val="2F5597"/>
                </a:solidFill>
                <a:effectLst/>
                <a:latin typeface="Lora" pitchFamily="2" charset="0"/>
                <a:ea typeface="+mn-ea"/>
                <a:cs typeface="+mn-cs"/>
              </a:rPr>
              <a:t>Blooket</a:t>
            </a:r>
            <a:endParaRPr lang="en-GB" dirty="0">
              <a:effectLst/>
            </a:endParaRPr>
          </a:p>
        </p:txBody>
      </p:sp>
      <p:pic>
        <p:nvPicPr>
          <p:cNvPr id="5" name="Picture 4" descr="A qr code with a white background&#10;&#10;AI-generated content may be incorrect.">
            <a:extLst>
              <a:ext uri="{FF2B5EF4-FFF2-40B4-BE49-F238E27FC236}">
                <a16:creationId xmlns:a16="http://schemas.microsoft.com/office/drawing/2014/main" id="{FF8547DC-7BE0-BA2F-7FE4-61481F6B85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3704" y="911639"/>
            <a:ext cx="4906895" cy="4906895"/>
          </a:xfrm>
          <a:prstGeom prst="rect">
            <a:avLst/>
          </a:prstGeom>
        </p:spPr>
      </p:pic>
    </p:spTree>
    <p:extLst>
      <p:ext uri="{BB962C8B-B14F-4D97-AF65-F5344CB8AC3E}">
        <p14:creationId xmlns:p14="http://schemas.microsoft.com/office/powerpoint/2010/main" val="13187568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C618CC-B680-4075-5693-8FA30EF9B6C2}"/>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540D46FB-094A-B318-0E86-F9C974CD8BA3}"/>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466727AF-1D12-C4C1-475C-E66AA04DED3D}"/>
              </a:ext>
            </a:extLst>
          </p:cNvPr>
          <p:cNvSpPr>
            <a:spLocks noGrp="1"/>
          </p:cNvSpPr>
          <p:nvPr>
            <p:ph type="sldNum" sz="quarter" idx="12"/>
          </p:nvPr>
        </p:nvSpPr>
        <p:spPr/>
        <p:txBody>
          <a:bodyPr/>
          <a:lstStyle/>
          <a:p>
            <a:fld id="{97D63191-F394-46E6-9F57-66EF97066736}" type="slidenum">
              <a:rPr lang="en-GB" smtClean="0"/>
              <a:t>51</a:t>
            </a:fld>
            <a:endParaRPr lang="en-GB"/>
          </a:p>
        </p:txBody>
      </p:sp>
      <p:sp>
        <p:nvSpPr>
          <p:cNvPr id="5" name="Title 1">
            <a:extLst>
              <a:ext uri="{FF2B5EF4-FFF2-40B4-BE49-F238E27FC236}">
                <a16:creationId xmlns:a16="http://schemas.microsoft.com/office/drawing/2014/main" id="{B9F62ACE-2DAB-A090-99F6-F9322C4ADD77}"/>
              </a:ext>
            </a:extLst>
          </p:cNvPr>
          <p:cNvSpPr txBox="1">
            <a:spLocks/>
          </p:cNvSpPr>
          <p:nvPr/>
        </p:nvSpPr>
        <p:spPr>
          <a:xfrm>
            <a:off x="414131" y="-6626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solidFill>
                  <a:schemeClr val="accent1">
                    <a:lumMod val="75000"/>
                  </a:schemeClr>
                </a:solidFill>
                <a:latin typeface="Lora" pitchFamily="2" charset="0"/>
              </a:rPr>
              <a:t>Thank you for your attention!</a:t>
            </a:r>
            <a:endParaRPr lang="en-US" sz="4000" dirty="0">
              <a:solidFill>
                <a:schemeClr val="accent1">
                  <a:lumMod val="75000"/>
                </a:schemeClr>
              </a:solidFill>
              <a:latin typeface="Lora" pitchFamily="2" charset="0"/>
            </a:endParaRPr>
          </a:p>
        </p:txBody>
      </p:sp>
      <p:sp>
        <p:nvSpPr>
          <p:cNvPr id="10" name="TextBox 9">
            <a:extLst>
              <a:ext uri="{FF2B5EF4-FFF2-40B4-BE49-F238E27FC236}">
                <a16:creationId xmlns:a16="http://schemas.microsoft.com/office/drawing/2014/main" id="{1DE7830E-28A4-8222-D5B2-B31F71448198}"/>
              </a:ext>
            </a:extLst>
          </p:cNvPr>
          <p:cNvSpPr txBox="1"/>
          <p:nvPr/>
        </p:nvSpPr>
        <p:spPr>
          <a:xfrm>
            <a:off x="3286914" y="5640788"/>
            <a:ext cx="6069737" cy="523220"/>
          </a:xfrm>
          <a:prstGeom prst="rect">
            <a:avLst/>
          </a:prstGeom>
          <a:noFill/>
        </p:spPr>
        <p:txBody>
          <a:bodyPr wrap="square">
            <a:spAutoFit/>
          </a:bodyPr>
          <a:lstStyle/>
          <a:p>
            <a:r>
              <a:rPr lang="en-GB" sz="2800" dirty="0"/>
              <a:t>https://forms.gle/NNcGhkqXsUaU5vxQ7</a:t>
            </a:r>
          </a:p>
        </p:txBody>
      </p:sp>
      <p:pic>
        <p:nvPicPr>
          <p:cNvPr id="8" name="Picture 7" descr="A qr code with black squares&#10;&#10;AI-generated content may be incorrect.">
            <a:extLst>
              <a:ext uri="{FF2B5EF4-FFF2-40B4-BE49-F238E27FC236}">
                <a16:creationId xmlns:a16="http://schemas.microsoft.com/office/drawing/2014/main" id="{E5151709-DA04-ED74-2B49-F9C0E555A2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0732" y="929488"/>
            <a:ext cx="4704426" cy="4704426"/>
          </a:xfrm>
          <a:prstGeom prst="rect">
            <a:avLst/>
          </a:prstGeom>
        </p:spPr>
      </p:pic>
    </p:spTree>
    <p:extLst>
      <p:ext uri="{BB962C8B-B14F-4D97-AF65-F5344CB8AC3E}">
        <p14:creationId xmlns:p14="http://schemas.microsoft.com/office/powerpoint/2010/main" val="2958790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6</a:t>
            </a:fld>
            <a:endParaRPr lang="en-GB"/>
          </a:p>
        </p:txBody>
      </p:sp>
      <p:sp>
        <p:nvSpPr>
          <p:cNvPr id="6" name="TextBox 5">
            <a:extLst>
              <a:ext uri="{FF2B5EF4-FFF2-40B4-BE49-F238E27FC236}">
                <a16:creationId xmlns:a16="http://schemas.microsoft.com/office/drawing/2014/main" id="{00DCD25C-90FD-2324-DA3B-BA04C54F9459}"/>
              </a:ext>
            </a:extLst>
          </p:cNvPr>
          <p:cNvSpPr txBox="1"/>
          <p:nvPr/>
        </p:nvSpPr>
        <p:spPr>
          <a:xfrm>
            <a:off x="768625" y="1318591"/>
            <a:ext cx="8059227" cy="4154984"/>
          </a:xfrm>
          <a:prstGeom prst="rect">
            <a:avLst/>
          </a:prstGeom>
          <a:noFill/>
        </p:spPr>
        <p:txBody>
          <a:bodyPr wrap="square" rtlCol="0">
            <a:spAutoFit/>
          </a:bodyPr>
          <a:lstStyle/>
          <a:p>
            <a:r>
              <a:rPr lang="en-US" sz="2400" dirty="0">
                <a:latin typeface="Lora" pitchFamily="2" charset="0"/>
              </a:rPr>
              <a:t>Let’s discuss first what it is </a:t>
            </a:r>
            <a:r>
              <a:rPr lang="en-US" sz="2400" b="1" dirty="0">
                <a:latin typeface="Lora" pitchFamily="2" charset="0"/>
              </a:rPr>
              <a:t>not</a:t>
            </a:r>
            <a:r>
              <a:rPr lang="en-US" sz="2400" dirty="0">
                <a:latin typeface="Lora" pitchFamily="2" charset="0"/>
              </a:rPr>
              <a:t>:</a:t>
            </a:r>
          </a:p>
          <a:p>
            <a:endParaRPr lang="en-US" sz="2400" dirty="0">
              <a:latin typeface="Lora" pitchFamily="2" charset="0"/>
            </a:endParaRPr>
          </a:p>
          <a:p>
            <a:pPr marL="285750" indent="-285750">
              <a:buFont typeface="Arial" panose="020B0604020202020204" pitchFamily="34" charset="0"/>
              <a:buChar char="•"/>
            </a:pPr>
            <a:r>
              <a:rPr lang="en-US" sz="2400" dirty="0">
                <a:latin typeface="Lora" pitchFamily="2" charset="0"/>
              </a:rPr>
              <a:t>It is not the end of classical, silicon-based computers</a:t>
            </a:r>
          </a:p>
          <a:p>
            <a:pPr marL="285750" indent="-285750">
              <a:buFont typeface="Arial" panose="020B0604020202020204" pitchFamily="34" charset="0"/>
              <a:buChar char="•"/>
            </a:pPr>
            <a:endParaRPr lang="en-US" sz="2400" dirty="0">
              <a:latin typeface="Lora" pitchFamily="2" charset="0"/>
            </a:endParaRPr>
          </a:p>
          <a:p>
            <a:pPr marL="285750" indent="-285750">
              <a:buFont typeface="Arial" panose="020B0604020202020204" pitchFamily="34" charset="0"/>
              <a:buChar char="•"/>
            </a:pPr>
            <a:r>
              <a:rPr lang="en-US" sz="2400" dirty="0">
                <a:latin typeface="Lora" pitchFamily="2" charset="0"/>
              </a:rPr>
              <a:t>It is not the </a:t>
            </a:r>
            <a:r>
              <a:rPr lang="en-US" sz="2400" dirty="0" err="1">
                <a:latin typeface="Lora" pitchFamily="2" charset="0"/>
              </a:rPr>
              <a:t>saviour</a:t>
            </a:r>
            <a:r>
              <a:rPr lang="en-US" sz="2400" dirty="0">
                <a:latin typeface="Lora" pitchFamily="2" charset="0"/>
              </a:rPr>
              <a:t> of Moore’s law</a:t>
            </a:r>
          </a:p>
          <a:p>
            <a:pPr marL="285750" indent="-285750">
              <a:buFont typeface="Arial" panose="020B0604020202020204" pitchFamily="34" charset="0"/>
              <a:buChar char="•"/>
            </a:pPr>
            <a:endParaRPr lang="en-US" sz="2400" dirty="0">
              <a:latin typeface="Lora" pitchFamily="2" charset="0"/>
            </a:endParaRPr>
          </a:p>
          <a:p>
            <a:pPr marL="285750" indent="-285750">
              <a:buFont typeface="Arial" panose="020B0604020202020204" pitchFamily="34" charset="0"/>
              <a:buChar char="•"/>
            </a:pPr>
            <a:r>
              <a:rPr lang="en-US" sz="2400" dirty="0">
                <a:latin typeface="Lora" pitchFamily="2" charset="0"/>
              </a:rPr>
              <a:t>It is not the destroyer of the world of finance, cryptography and world order as we know it</a:t>
            </a:r>
          </a:p>
          <a:p>
            <a:pPr marL="285750" indent="-285750">
              <a:buFont typeface="Arial" panose="020B0604020202020204" pitchFamily="34" charset="0"/>
              <a:buChar char="•"/>
            </a:pPr>
            <a:endParaRPr lang="en-US" sz="2400" dirty="0">
              <a:latin typeface="Lora" pitchFamily="2" charset="0"/>
            </a:endParaRPr>
          </a:p>
          <a:p>
            <a:pPr marL="285750" indent="-285750">
              <a:buFont typeface="Arial" panose="020B0604020202020204" pitchFamily="34" charset="0"/>
              <a:buChar char="•"/>
            </a:pPr>
            <a:r>
              <a:rPr lang="en-US" sz="2400" dirty="0">
                <a:latin typeface="Lora" pitchFamily="2" charset="0"/>
              </a:rPr>
              <a:t>It cannot work without classical computers</a:t>
            </a:r>
          </a:p>
          <a:p>
            <a:pPr marL="285750" indent="-285750">
              <a:buFont typeface="Arial" panose="020B0604020202020204" pitchFamily="34" charset="0"/>
              <a:buChar char="•"/>
            </a:pPr>
            <a:endParaRPr lang="en-US" sz="2400" dirty="0">
              <a:latin typeface="Lora" pitchFamily="2" charset="0"/>
            </a:endParaRPr>
          </a:p>
        </p:txBody>
      </p:sp>
      <p:sp>
        <p:nvSpPr>
          <p:cNvPr id="7" name="TextBox 6">
            <a:extLst>
              <a:ext uri="{FF2B5EF4-FFF2-40B4-BE49-F238E27FC236}">
                <a16:creationId xmlns:a16="http://schemas.microsoft.com/office/drawing/2014/main" id="{7335E9AA-0D09-DCA7-F108-025FD400BE0C}"/>
              </a:ext>
            </a:extLst>
          </p:cNvPr>
          <p:cNvSpPr txBox="1"/>
          <p:nvPr/>
        </p:nvSpPr>
        <p:spPr>
          <a:xfrm>
            <a:off x="1885197" y="5409480"/>
            <a:ext cx="7904922" cy="400110"/>
          </a:xfrm>
          <a:prstGeom prst="rect">
            <a:avLst/>
          </a:prstGeom>
          <a:noFill/>
          <a:ln w="19050">
            <a:solidFill>
              <a:srgbClr val="FF0000"/>
            </a:solidFill>
          </a:ln>
        </p:spPr>
        <p:txBody>
          <a:bodyPr wrap="square" rtlCol="0">
            <a:spAutoFit/>
          </a:bodyPr>
          <a:lstStyle/>
          <a:p>
            <a:pPr algn="ctr"/>
            <a:r>
              <a:rPr lang="en-US" sz="2000" dirty="0">
                <a:latin typeface="Lora" pitchFamily="2" charset="0"/>
              </a:rPr>
              <a:t>We’ll address some more misconceptions in detail as we go along</a:t>
            </a:r>
            <a:endParaRPr lang="en-GB" sz="2000" dirty="0">
              <a:latin typeface="Lora" pitchFamily="2" charset="0"/>
            </a:endParaRPr>
          </a:p>
        </p:txBody>
      </p:sp>
      <p:pic>
        <p:nvPicPr>
          <p:cNvPr id="9" name="Picture 8" descr="A picture containing text, indoor, toy&#10;&#10;Description automatically generated">
            <a:extLst>
              <a:ext uri="{FF2B5EF4-FFF2-40B4-BE49-F238E27FC236}">
                <a16:creationId xmlns:a16="http://schemas.microsoft.com/office/drawing/2014/main" id="{69E60AF8-4C5B-3C0B-F68E-1CDBDFD58D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27854" y="2131239"/>
            <a:ext cx="2595521" cy="2595521"/>
          </a:xfrm>
          <a:prstGeom prst="rect">
            <a:avLst/>
          </a:prstGeom>
        </p:spPr>
      </p:pic>
      <p:sp>
        <p:nvSpPr>
          <p:cNvPr id="10" name="TextBox 9">
            <a:extLst>
              <a:ext uri="{FF2B5EF4-FFF2-40B4-BE49-F238E27FC236}">
                <a16:creationId xmlns:a16="http://schemas.microsoft.com/office/drawing/2014/main" id="{F95CA348-D270-3321-E731-9C0E6761F8DF}"/>
              </a:ext>
            </a:extLst>
          </p:cNvPr>
          <p:cNvSpPr txBox="1"/>
          <p:nvPr/>
        </p:nvSpPr>
        <p:spPr>
          <a:xfrm>
            <a:off x="8926455" y="4230054"/>
            <a:ext cx="2455670" cy="461665"/>
          </a:xfrm>
          <a:prstGeom prst="rect">
            <a:avLst/>
          </a:prstGeom>
          <a:solidFill>
            <a:schemeClr val="bg1"/>
          </a:solidFill>
        </p:spPr>
        <p:txBody>
          <a:bodyPr wrap="square" rtlCol="0">
            <a:spAutoFit/>
          </a:bodyPr>
          <a:lstStyle/>
          <a:p>
            <a:pPr algn="ctr"/>
            <a:r>
              <a:rPr lang="en-US" sz="1200" dirty="0"/>
              <a:t>Quantum computers will change the world! </a:t>
            </a:r>
            <a:endParaRPr lang="en-GB" sz="1200" dirty="0"/>
          </a:p>
        </p:txBody>
      </p:sp>
      <p:sp>
        <p:nvSpPr>
          <p:cNvPr id="8" name="Title 7">
            <a:extLst>
              <a:ext uri="{FF2B5EF4-FFF2-40B4-BE49-F238E27FC236}">
                <a16:creationId xmlns:a16="http://schemas.microsoft.com/office/drawing/2014/main" id="{3DFEA19D-C3B3-4D00-EFBE-9594F9E03197}"/>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What is a quantum computer?</a:t>
            </a:r>
            <a:endParaRPr lang="en-GB" dirty="0">
              <a:effectLst/>
            </a:endParaRPr>
          </a:p>
        </p:txBody>
      </p:sp>
    </p:spTree>
    <p:extLst>
      <p:ext uri="{BB962C8B-B14F-4D97-AF65-F5344CB8AC3E}">
        <p14:creationId xmlns:p14="http://schemas.microsoft.com/office/powerpoint/2010/main" val="330847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6560117-B33F-9B41-8A8C-ADE1DB4936C4}"/>
              </a:ext>
            </a:extLst>
          </p:cNvPr>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600"/>
              </a:spcAft>
            </a:pPr>
            <a:r>
              <a:rPr lang="en-US" sz="2200" dirty="0">
                <a:latin typeface="Lora" pitchFamily="2" charset="0"/>
              </a:rPr>
              <a:t>“Let the computer itself be built of quantum mechanical elements which obey quantum mechanical laws.”</a:t>
            </a:r>
          </a:p>
          <a:p>
            <a:pPr indent="-228600">
              <a:lnSpc>
                <a:spcPct val="90000"/>
              </a:lnSpc>
              <a:spcAft>
                <a:spcPts val="600"/>
              </a:spcAft>
              <a:buFont typeface="Arial" panose="020B0604020202020204" pitchFamily="34" charset="0"/>
              <a:buChar char="•"/>
            </a:pPr>
            <a:endParaRPr lang="en-US" sz="2200" dirty="0">
              <a:latin typeface="Lora" pitchFamily="2" charset="0"/>
            </a:endParaRPr>
          </a:p>
          <a:p>
            <a:pPr marL="228600" lvl="1">
              <a:lnSpc>
                <a:spcPct val="90000"/>
              </a:lnSpc>
              <a:spcAft>
                <a:spcPts val="600"/>
              </a:spcAft>
            </a:pPr>
            <a:r>
              <a:rPr lang="en-US" sz="2200" dirty="0">
                <a:latin typeface="Lora" pitchFamily="2" charset="0"/>
              </a:rPr>
              <a:t>-Richard Feynman</a:t>
            </a:r>
          </a:p>
        </p:txBody>
      </p:sp>
      <p:sp>
        <p:nvSpPr>
          <p:cNvPr id="2" name="Date Placeholder 1">
            <a:extLst>
              <a:ext uri="{FF2B5EF4-FFF2-40B4-BE49-F238E27FC236}">
                <a16:creationId xmlns:a16="http://schemas.microsoft.com/office/drawing/2014/main" id="{6D1C4A72-D79F-EEBA-5BEC-B86BEFDC40B0}"/>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defRPr/>
            </a:pPr>
            <a:r>
              <a:rPr lang="en-US">
                <a:solidFill>
                  <a:prstClr val="black">
                    <a:tint val="75000"/>
                  </a:prstClr>
                </a:solidFill>
                <a:latin typeface="Calibri" panose="020F0502020204030204"/>
              </a:rPr>
              <a:t>1 July 2025</a:t>
            </a:r>
          </a:p>
        </p:txBody>
      </p:sp>
      <p:pic>
        <p:nvPicPr>
          <p:cNvPr id="1026" name="Picture 2">
            <a:extLst>
              <a:ext uri="{FF2B5EF4-FFF2-40B4-BE49-F238E27FC236}">
                <a16:creationId xmlns:a16="http://schemas.microsoft.com/office/drawing/2014/main" id="{43492F28-5A51-1D9A-F4E8-A5294CF2067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999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D6EE8B94-7CBD-EE26-9DD6-2F5D8CFD9DFD}"/>
              </a:ext>
            </a:extLst>
          </p:cNvPr>
          <p:cNvSpPr>
            <a:spLocks noGrp="1"/>
          </p:cNvSpPr>
          <p:nvPr>
            <p:ph type="ftr" sz="quarter" idx="11"/>
          </p:nvPr>
        </p:nvSpPr>
        <p:spPr>
          <a:xfrm>
            <a:off x="6248400" y="6356350"/>
            <a:ext cx="4114800" cy="365125"/>
          </a:xfrm>
        </p:spPr>
        <p:txBody>
          <a:bodyPr vert="horz" lIns="91440" tIns="45720" rIns="91440" bIns="45720" rtlCol="0" anchor="ctr">
            <a:normAutofit fontScale="92500"/>
          </a:bodyPr>
          <a:lstStyle/>
          <a:p>
            <a:pPr algn="l">
              <a:spcAft>
                <a:spcPts val="600"/>
              </a:spcAft>
              <a:defRPr/>
            </a:pPr>
            <a:r>
              <a:rPr lang="en-US" kern="1200">
                <a:solidFill>
                  <a:srgbClr val="FFFFFF"/>
                </a:solidFill>
                <a:latin typeface="Calibri" panose="020F0502020204030204"/>
                <a:ea typeface="+mn-ea"/>
                <a:cs typeface="+mn-cs"/>
              </a:rPr>
              <a:t>Ahmed Abdelmotteleb | Quantum Computing | LHCb QC Workshop</a:t>
            </a:r>
          </a:p>
        </p:txBody>
      </p:sp>
      <p:sp>
        <p:nvSpPr>
          <p:cNvPr id="4" name="Slide Number Placeholder 3">
            <a:extLst>
              <a:ext uri="{FF2B5EF4-FFF2-40B4-BE49-F238E27FC236}">
                <a16:creationId xmlns:a16="http://schemas.microsoft.com/office/drawing/2014/main" id="{22780E11-A3B2-9545-46A0-A152078C392E}"/>
              </a:ext>
            </a:extLst>
          </p:cNvPr>
          <p:cNvSpPr>
            <a:spLocks noGrp="1"/>
          </p:cNvSpPr>
          <p:nvPr>
            <p:ph type="sldNum" sz="quarter" idx="12"/>
          </p:nvPr>
        </p:nvSpPr>
        <p:spPr>
          <a:xfrm>
            <a:off x="10439400" y="6356350"/>
            <a:ext cx="914400" cy="365125"/>
          </a:xfrm>
        </p:spPr>
        <p:txBody>
          <a:bodyPr vert="horz" lIns="91440" tIns="45720" rIns="91440" bIns="45720" rtlCol="0" anchor="ctr">
            <a:normAutofit/>
          </a:bodyPr>
          <a:lstStyle/>
          <a:p>
            <a:pPr>
              <a:spcAft>
                <a:spcPts val="600"/>
              </a:spcAft>
              <a:defRPr/>
            </a:pPr>
            <a:fld id="{97D63191-F394-46E6-9F57-66EF97066736}" type="slidenum">
              <a:rPr lang="en-US">
                <a:solidFill>
                  <a:srgbClr val="FFFFFF"/>
                </a:solidFill>
                <a:latin typeface="Calibri" panose="020F0502020204030204"/>
              </a:rPr>
              <a:pPr>
                <a:spcAft>
                  <a:spcPts val="600"/>
                </a:spcAft>
                <a:defRPr/>
              </a:pPr>
              <a:t>7</a:t>
            </a:fld>
            <a:endParaRPr lang="en-US">
              <a:solidFill>
                <a:srgbClr val="FFFFFF"/>
              </a:solidFill>
              <a:latin typeface="Calibri" panose="020F0502020204030204"/>
            </a:endParaRPr>
          </a:p>
        </p:txBody>
      </p:sp>
    </p:spTree>
    <p:extLst>
      <p:ext uri="{BB962C8B-B14F-4D97-AF65-F5344CB8AC3E}">
        <p14:creationId xmlns:p14="http://schemas.microsoft.com/office/powerpoint/2010/main" val="581851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8</a:t>
            </a:fld>
            <a:endParaRPr lang="en-GB"/>
          </a:p>
        </p:txBody>
      </p:sp>
      <p:sp>
        <p:nvSpPr>
          <p:cNvPr id="7" name="TextBox 6">
            <a:extLst>
              <a:ext uri="{FF2B5EF4-FFF2-40B4-BE49-F238E27FC236}">
                <a16:creationId xmlns:a16="http://schemas.microsoft.com/office/drawing/2014/main" id="{0E2A5DA9-FD77-4BE0-B742-200D24C7815E}"/>
              </a:ext>
            </a:extLst>
          </p:cNvPr>
          <p:cNvSpPr txBox="1"/>
          <p:nvPr/>
        </p:nvSpPr>
        <p:spPr>
          <a:xfrm>
            <a:off x="748747" y="1172817"/>
            <a:ext cx="10025269"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A system that uses atomic or subatomic particles and quantum mechanics to do computations</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In contrast to classical computing bits, which can be either 0 or 1, quantum bits or “qubits” can take an arbitrary combination of 0 and 1 (more on that in a bit)</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Many types of qubits, including </a:t>
            </a:r>
            <a:r>
              <a:rPr lang="en-US" sz="2000" b="1" dirty="0">
                <a:latin typeface="Lora" pitchFamily="2" charset="0"/>
              </a:rPr>
              <a:t>superconducting</a:t>
            </a:r>
            <a:r>
              <a:rPr lang="en-US" sz="2000" dirty="0">
                <a:latin typeface="Lora" pitchFamily="2" charset="0"/>
              </a:rPr>
              <a:t> (IBM, Google), </a:t>
            </a:r>
            <a:r>
              <a:rPr lang="en-US" sz="2000" b="1" dirty="0">
                <a:latin typeface="Lora" pitchFamily="2" charset="0"/>
              </a:rPr>
              <a:t>photonics</a:t>
            </a:r>
            <a:r>
              <a:rPr lang="en-US" sz="2000" dirty="0">
                <a:latin typeface="Lora" pitchFamily="2" charset="0"/>
              </a:rPr>
              <a:t> (Xanadu, </a:t>
            </a:r>
            <a:r>
              <a:rPr lang="en-US" sz="2000" dirty="0" err="1">
                <a:latin typeface="Lora" pitchFamily="2" charset="0"/>
              </a:rPr>
              <a:t>PsiQuantum</a:t>
            </a:r>
            <a:r>
              <a:rPr lang="en-US" sz="2000" dirty="0">
                <a:latin typeface="Lora" pitchFamily="2" charset="0"/>
              </a:rPr>
              <a:t>), </a:t>
            </a:r>
            <a:r>
              <a:rPr lang="en-US" sz="2000" b="1" dirty="0">
                <a:latin typeface="Lora" pitchFamily="2" charset="0"/>
              </a:rPr>
              <a:t>trapped ions </a:t>
            </a:r>
            <a:r>
              <a:rPr lang="en-US" sz="2000" dirty="0">
                <a:latin typeface="Lora" pitchFamily="2" charset="0"/>
              </a:rPr>
              <a:t>(</a:t>
            </a:r>
            <a:r>
              <a:rPr lang="en-US" sz="2000" dirty="0" err="1">
                <a:latin typeface="Lora" pitchFamily="2" charset="0"/>
              </a:rPr>
              <a:t>Quantinuum</a:t>
            </a:r>
            <a:r>
              <a:rPr lang="en-US" sz="2000" dirty="0">
                <a:latin typeface="Lora" pitchFamily="2" charset="0"/>
              </a:rPr>
              <a:t>, </a:t>
            </a:r>
            <a:r>
              <a:rPr lang="en-US" sz="2000" dirty="0" err="1">
                <a:latin typeface="Lora" pitchFamily="2" charset="0"/>
              </a:rPr>
              <a:t>IonQ</a:t>
            </a:r>
            <a:r>
              <a:rPr lang="en-US" sz="2000" dirty="0">
                <a:latin typeface="Lora" pitchFamily="2" charset="0"/>
              </a:rPr>
              <a:t>), </a:t>
            </a:r>
            <a:r>
              <a:rPr lang="en-US" sz="2000" b="1" dirty="0">
                <a:latin typeface="Lora" pitchFamily="2" charset="0"/>
              </a:rPr>
              <a:t>annealing</a:t>
            </a:r>
            <a:r>
              <a:rPr lang="en-US" sz="2000" dirty="0">
                <a:latin typeface="Lora" pitchFamily="2" charset="0"/>
              </a:rPr>
              <a:t> (D-Wave), and many more</a:t>
            </a: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endParaRPr lang="en-US" sz="2000" dirty="0">
              <a:latin typeface="Lora" pitchFamily="2" charset="0"/>
            </a:endParaRPr>
          </a:p>
          <a:p>
            <a:pPr marL="285750" indent="-285750">
              <a:buFont typeface="Arial" panose="020B0604020202020204" pitchFamily="34" charset="0"/>
              <a:buChar char="•"/>
            </a:pPr>
            <a:r>
              <a:rPr lang="en-US" sz="2000" dirty="0">
                <a:latin typeface="Lora" pitchFamily="2" charset="0"/>
              </a:rPr>
              <a:t>Makes use of 3 main principles of quantum mechanics: </a:t>
            </a:r>
            <a:r>
              <a:rPr lang="en-US" sz="2000" b="1" dirty="0">
                <a:latin typeface="Lora" pitchFamily="2" charset="0"/>
              </a:rPr>
              <a:t>superposition</a:t>
            </a:r>
            <a:r>
              <a:rPr lang="en-US" sz="2000" dirty="0">
                <a:latin typeface="Lora" pitchFamily="2" charset="0"/>
              </a:rPr>
              <a:t>, </a:t>
            </a:r>
            <a:r>
              <a:rPr lang="en-US" sz="2000" b="1" dirty="0">
                <a:latin typeface="Lora" pitchFamily="2" charset="0"/>
              </a:rPr>
              <a:t>entanglement </a:t>
            </a:r>
            <a:r>
              <a:rPr lang="en-US" sz="2000" dirty="0">
                <a:latin typeface="Lora" pitchFamily="2" charset="0"/>
              </a:rPr>
              <a:t>and </a:t>
            </a:r>
            <a:r>
              <a:rPr lang="en-US" sz="2000" b="1" dirty="0">
                <a:latin typeface="Lora" pitchFamily="2" charset="0"/>
              </a:rPr>
              <a:t>interference</a:t>
            </a:r>
            <a:endParaRPr lang="en-US" sz="2000" dirty="0">
              <a:latin typeface="Lora" pitchFamily="2" charset="0"/>
            </a:endParaRPr>
          </a:p>
        </p:txBody>
      </p:sp>
      <p:sp>
        <p:nvSpPr>
          <p:cNvPr id="6" name="Title 5">
            <a:extLst>
              <a:ext uri="{FF2B5EF4-FFF2-40B4-BE49-F238E27FC236}">
                <a16:creationId xmlns:a16="http://schemas.microsoft.com/office/drawing/2014/main" id="{69BDBCB0-BC0D-3E7E-0FBB-5CC7517C2B94}"/>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What is a quantum computer? - continued</a:t>
            </a:r>
            <a:endParaRPr lang="en-GB" dirty="0">
              <a:effectLst/>
            </a:endParaRPr>
          </a:p>
        </p:txBody>
      </p:sp>
    </p:spTree>
    <p:extLst>
      <p:ext uri="{BB962C8B-B14F-4D97-AF65-F5344CB8AC3E}">
        <p14:creationId xmlns:p14="http://schemas.microsoft.com/office/powerpoint/2010/main" val="3568186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638A8-674B-0C6E-D1C7-C2B807453A60}"/>
              </a:ext>
            </a:extLst>
          </p:cNvPr>
          <p:cNvSpPr>
            <a:spLocks noGrp="1"/>
          </p:cNvSpPr>
          <p:nvPr>
            <p:ph type="dt" sz="half" idx="10"/>
          </p:nvPr>
        </p:nvSpPr>
        <p:spPr/>
        <p:txBody>
          <a:bodyPr/>
          <a:lstStyle/>
          <a:p>
            <a:r>
              <a:rPr lang="en-US"/>
              <a:t>1 July 2025</a:t>
            </a:r>
            <a:endParaRPr lang="en-GB"/>
          </a:p>
        </p:txBody>
      </p:sp>
      <p:sp>
        <p:nvSpPr>
          <p:cNvPr id="3" name="Footer Placeholder 2">
            <a:extLst>
              <a:ext uri="{FF2B5EF4-FFF2-40B4-BE49-F238E27FC236}">
                <a16:creationId xmlns:a16="http://schemas.microsoft.com/office/drawing/2014/main" id="{4A03B052-CEE5-F992-A9ED-6F343DBD692B}"/>
              </a:ext>
            </a:extLst>
          </p:cNvPr>
          <p:cNvSpPr>
            <a:spLocks noGrp="1"/>
          </p:cNvSpPr>
          <p:nvPr>
            <p:ph type="ftr" sz="quarter" idx="11"/>
          </p:nvPr>
        </p:nvSpPr>
        <p:spPr/>
        <p:txBody>
          <a:bodyPr/>
          <a:lstStyle/>
          <a:p>
            <a:r>
              <a:rPr lang="en-GB"/>
              <a:t>Ahmed Abdelmotteleb | Quantum Computing | LHCb QC Workshop</a:t>
            </a:r>
          </a:p>
        </p:txBody>
      </p:sp>
      <p:sp>
        <p:nvSpPr>
          <p:cNvPr id="4" name="Slide Number Placeholder 3">
            <a:extLst>
              <a:ext uri="{FF2B5EF4-FFF2-40B4-BE49-F238E27FC236}">
                <a16:creationId xmlns:a16="http://schemas.microsoft.com/office/drawing/2014/main" id="{523F028D-699F-FDF3-6D32-C003DAC55D2D}"/>
              </a:ext>
            </a:extLst>
          </p:cNvPr>
          <p:cNvSpPr>
            <a:spLocks noGrp="1"/>
          </p:cNvSpPr>
          <p:nvPr>
            <p:ph type="sldNum" sz="quarter" idx="12"/>
          </p:nvPr>
        </p:nvSpPr>
        <p:spPr/>
        <p:txBody>
          <a:bodyPr/>
          <a:lstStyle/>
          <a:p>
            <a:fld id="{97D63191-F394-46E6-9F57-66EF97066736}" type="slidenum">
              <a:rPr lang="en-GB" smtClean="0"/>
              <a:t>9</a:t>
            </a:fld>
            <a:endParaRPr lang="en-GB"/>
          </a:p>
        </p:txBody>
      </p:sp>
      <p:sp>
        <p:nvSpPr>
          <p:cNvPr id="14" name="TextBox 13">
            <a:extLst>
              <a:ext uri="{FF2B5EF4-FFF2-40B4-BE49-F238E27FC236}">
                <a16:creationId xmlns:a16="http://schemas.microsoft.com/office/drawing/2014/main" id="{75D9E7DB-E4EA-7F1F-D48C-F36692C042C2}"/>
              </a:ext>
            </a:extLst>
          </p:cNvPr>
          <p:cNvSpPr txBox="1"/>
          <p:nvPr/>
        </p:nvSpPr>
        <p:spPr>
          <a:xfrm>
            <a:off x="502651" y="1113534"/>
            <a:ext cx="9746974" cy="6555641"/>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ora" pitchFamily="2" charset="0"/>
              </a:rPr>
              <a:t>Classical computers operate using strings of zeros and ones, such as </a:t>
            </a:r>
            <a:r>
              <a:rPr lang="en-GB" sz="2000" b="0" i="0" u="none" strike="noStrike" baseline="0" dirty="0">
                <a:solidFill>
                  <a:srgbClr val="000000"/>
                </a:solidFill>
                <a:latin typeface="Lora" pitchFamily="2" charset="0"/>
              </a:rPr>
              <a:t>01100111 01101111 01110100 01100011 01101000 01100001</a:t>
            </a: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r>
              <a:rPr lang="en-GB" sz="2000" b="0" i="0" u="none" strike="noStrike" baseline="0" dirty="0">
                <a:solidFill>
                  <a:srgbClr val="000000"/>
                </a:solidFill>
                <a:latin typeface="Lora" pitchFamily="2" charset="0"/>
              </a:rPr>
              <a:t>Each option (0 or 1) is distinguishable and represents a physical state (e.g. light switch on or off, magnet up or down)</a:t>
            </a: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Command issued by a certain string of “bits” that corresponds to specific physical states </a:t>
            </a:r>
          </a:p>
          <a:p>
            <a:pPr lvl="2"/>
            <a:r>
              <a:rPr lang="en-US" sz="2000" dirty="0">
                <a:solidFill>
                  <a:srgbClr val="000000"/>
                </a:solidFill>
                <a:latin typeface="Lora" pitchFamily="2" charset="0"/>
                <a:sym typeface="Wingdings" panose="05000000000000000000" pitchFamily="2" charset="2"/>
              </a:rPr>
              <a:t>    </a:t>
            </a:r>
            <a:r>
              <a:rPr lang="en-US" sz="2000" dirty="0">
                <a:solidFill>
                  <a:srgbClr val="000000"/>
                </a:solidFill>
                <a:latin typeface="Lora" pitchFamily="2" charset="0"/>
              </a:rPr>
              <a:t>leads to the triggering of the command </a:t>
            </a:r>
            <a:endParaRPr lang="en-GB" sz="2000" dirty="0">
              <a:solidFill>
                <a:srgbClr val="000000"/>
              </a:solidFill>
              <a:latin typeface="Lora" pitchFamily="2" charset="0"/>
            </a:endParaRP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r>
              <a:rPr lang="en-GB" sz="2000" dirty="0">
                <a:solidFill>
                  <a:srgbClr val="000000"/>
                </a:solidFill>
                <a:latin typeface="Lora" pitchFamily="2" charset="0"/>
              </a:rPr>
              <a:t>A quantum bit (qubit) can </a:t>
            </a:r>
            <a:r>
              <a:rPr lang="en-US" sz="2000" dirty="0">
                <a:solidFill>
                  <a:srgbClr val="000000"/>
                </a:solidFill>
                <a:latin typeface="Lora" pitchFamily="2" charset="0"/>
              </a:rPr>
              <a:t>exist in either one of the two discrete</a:t>
            </a:r>
          </a:p>
          <a:p>
            <a:r>
              <a:rPr lang="en-US" sz="2000" dirty="0">
                <a:solidFill>
                  <a:srgbClr val="000000"/>
                </a:solidFill>
                <a:latin typeface="Lora" pitchFamily="2" charset="0"/>
              </a:rPr>
              <a:t>     states (0 or 1), or it can exist in both states </a:t>
            </a:r>
            <a:r>
              <a:rPr lang="en-US" sz="2000" b="1" dirty="0">
                <a:solidFill>
                  <a:srgbClr val="000000"/>
                </a:solidFill>
                <a:latin typeface="Lora" pitchFamily="2" charset="0"/>
              </a:rPr>
              <a:t>simultaneously</a:t>
            </a:r>
            <a:r>
              <a:rPr lang="en-US" sz="2000" dirty="0">
                <a:solidFill>
                  <a:srgbClr val="000000"/>
                </a:solidFill>
                <a:latin typeface="Lora" pitchFamily="2" charset="0"/>
              </a:rPr>
              <a:t> </a:t>
            </a:r>
          </a:p>
          <a:p>
            <a:endParaRPr lang="en-US" sz="2000" dirty="0">
              <a:solidFill>
                <a:srgbClr val="000000"/>
              </a:solidFill>
              <a:latin typeface="Lora" pitchFamily="2" charset="0"/>
            </a:endParaRPr>
          </a:p>
          <a:p>
            <a:pPr marL="285750" indent="-285750">
              <a:buFont typeface="Arial" panose="020B0604020202020204" pitchFamily="34" charset="0"/>
              <a:buChar char="•"/>
            </a:pPr>
            <a:r>
              <a:rPr lang="en-US" sz="2000" dirty="0">
                <a:solidFill>
                  <a:srgbClr val="000000"/>
                </a:solidFill>
                <a:latin typeface="Lora" pitchFamily="2" charset="0"/>
              </a:rPr>
              <a:t>Thanks to the principles of </a:t>
            </a:r>
            <a:r>
              <a:rPr lang="en-US" sz="2000" b="1" dirty="0">
                <a:solidFill>
                  <a:srgbClr val="000000"/>
                </a:solidFill>
                <a:latin typeface="Lora" pitchFamily="2" charset="0"/>
              </a:rPr>
              <a:t>superposition </a:t>
            </a:r>
            <a:r>
              <a:rPr lang="en-US" sz="2000" dirty="0">
                <a:solidFill>
                  <a:srgbClr val="000000"/>
                </a:solidFill>
                <a:latin typeface="Lora" pitchFamily="2" charset="0"/>
              </a:rPr>
              <a:t>and</a:t>
            </a:r>
            <a:r>
              <a:rPr lang="en-US" sz="2000" b="1" dirty="0">
                <a:solidFill>
                  <a:srgbClr val="000000"/>
                </a:solidFill>
                <a:latin typeface="Lora" pitchFamily="2" charset="0"/>
              </a:rPr>
              <a:t> entanglement</a:t>
            </a:r>
            <a:r>
              <a:rPr lang="en-US" sz="2000" dirty="0">
                <a:solidFill>
                  <a:srgbClr val="000000"/>
                </a:solidFill>
                <a:latin typeface="Lora" pitchFamily="2" charset="0"/>
              </a:rPr>
              <a:t>, </a:t>
            </a:r>
          </a:p>
          <a:p>
            <a:r>
              <a:rPr lang="en-US" sz="2000" dirty="0">
                <a:solidFill>
                  <a:srgbClr val="000000"/>
                </a:solidFill>
                <a:latin typeface="Lora" pitchFamily="2" charset="0"/>
              </a:rPr>
              <a:t>     we can represent and manipulate many possible states at once</a:t>
            </a:r>
          </a:p>
          <a:p>
            <a:r>
              <a:rPr lang="en-US" sz="2000" dirty="0">
                <a:solidFill>
                  <a:srgbClr val="000000"/>
                </a:solidFill>
                <a:latin typeface="Lora" pitchFamily="2" charset="0"/>
              </a:rPr>
              <a:t>      - more on that shortly</a:t>
            </a: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endParaRPr lang="en-GB" sz="2000" b="0" i="0" u="none" strike="noStrike" baseline="0" dirty="0">
              <a:solidFill>
                <a:srgbClr val="000000"/>
              </a:solidFill>
              <a:latin typeface="Lora" pitchFamily="2" charset="0"/>
            </a:endParaRPr>
          </a:p>
          <a:p>
            <a:pPr marL="285750" indent="-285750">
              <a:buFont typeface="Arial" panose="020B0604020202020204" pitchFamily="34" charset="0"/>
              <a:buChar char="•"/>
            </a:pPr>
            <a:endParaRPr lang="en-GB" sz="2000" dirty="0">
              <a:solidFill>
                <a:srgbClr val="000000"/>
              </a:solidFill>
              <a:latin typeface="Lora" pitchFamily="2" charset="0"/>
            </a:endParaRPr>
          </a:p>
          <a:p>
            <a:pPr marL="285750" indent="-285750">
              <a:buFont typeface="Arial" panose="020B0604020202020204" pitchFamily="34" charset="0"/>
              <a:buChar char="•"/>
            </a:pPr>
            <a:endParaRPr lang="en-GB" sz="2000" dirty="0">
              <a:latin typeface="Lora" pitchFamily="2" charset="0"/>
            </a:endParaRPr>
          </a:p>
        </p:txBody>
      </p:sp>
      <p:pic>
        <p:nvPicPr>
          <p:cNvPr id="16" name="Picture 15">
            <a:extLst>
              <a:ext uri="{FF2B5EF4-FFF2-40B4-BE49-F238E27FC236}">
                <a16:creationId xmlns:a16="http://schemas.microsoft.com/office/drawing/2014/main" id="{D4BE808C-1C79-405E-F54E-D3F56616F212}"/>
              </a:ext>
            </a:extLst>
          </p:cNvPr>
          <p:cNvPicPr>
            <a:picLocks noChangeAspect="1"/>
          </p:cNvPicPr>
          <p:nvPr/>
        </p:nvPicPr>
        <p:blipFill>
          <a:blip r:embed="rId3"/>
          <a:stretch>
            <a:fillRect/>
          </a:stretch>
        </p:blipFill>
        <p:spPr>
          <a:xfrm>
            <a:off x="8560557" y="3632101"/>
            <a:ext cx="3239589" cy="17765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itle 5">
            <a:extLst>
              <a:ext uri="{FF2B5EF4-FFF2-40B4-BE49-F238E27FC236}">
                <a16:creationId xmlns:a16="http://schemas.microsoft.com/office/drawing/2014/main" id="{290F1F82-AF69-499A-117C-C6C5E092E713}"/>
              </a:ext>
            </a:extLst>
          </p:cNvPr>
          <p:cNvSpPr>
            <a:spLocks noGrp="1"/>
          </p:cNvSpPr>
          <p:nvPr>
            <p:ph type="title"/>
          </p:nvPr>
        </p:nvSpPr>
        <p:spPr/>
        <p:txBody>
          <a:bodyPr/>
          <a:lstStyle/>
          <a:p>
            <a:pPr rtl="0" eaLnBrk="1" latinLnBrk="0" hangingPunct="1"/>
            <a:r>
              <a:rPr lang="en-US" sz="4000" kern="1200" dirty="0">
                <a:solidFill>
                  <a:srgbClr val="2F5597"/>
                </a:solidFill>
                <a:effectLst/>
                <a:latin typeface="Lora" pitchFamily="2" charset="0"/>
                <a:ea typeface="+mn-ea"/>
                <a:cs typeface="+mn-cs"/>
              </a:rPr>
              <a:t>Classical bit vs quantum bit</a:t>
            </a:r>
            <a:endParaRPr lang="en-GB" dirty="0">
              <a:effectLst/>
            </a:endParaRPr>
          </a:p>
        </p:txBody>
      </p:sp>
    </p:spTree>
    <p:extLst>
      <p:ext uri="{BB962C8B-B14F-4D97-AF65-F5344CB8AC3E}">
        <p14:creationId xmlns:p14="http://schemas.microsoft.com/office/powerpoint/2010/main" val="2201607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2700</TotalTime>
  <Words>4068</Words>
  <Application>Microsoft Office PowerPoint</Application>
  <PresentationFormat>Widescreen</PresentationFormat>
  <Paragraphs>663</Paragraphs>
  <Slides>51</Slides>
  <Notes>5</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51</vt:i4>
      </vt:variant>
    </vt:vector>
  </HeadingPairs>
  <TitlesOfParts>
    <vt:vector size="60" baseType="lpstr">
      <vt:lpstr>Aptos</vt:lpstr>
      <vt:lpstr>Arial</vt:lpstr>
      <vt:lpstr>Calibri</vt:lpstr>
      <vt:lpstr>Calibri Light</vt:lpstr>
      <vt:lpstr>Cambria Math</vt:lpstr>
      <vt:lpstr>Georgia</vt:lpstr>
      <vt:lpstr>Lora</vt:lpstr>
      <vt:lpstr>Wingdings</vt:lpstr>
      <vt:lpstr>Office Theme</vt:lpstr>
      <vt:lpstr>PowerPoint Presentation</vt:lpstr>
      <vt:lpstr>Happy Quantum Year! 🎉</vt:lpstr>
      <vt:lpstr>On the origins of chess</vt:lpstr>
      <vt:lpstr>Moore’s “Law”</vt:lpstr>
      <vt:lpstr>What is a classical computer?</vt:lpstr>
      <vt:lpstr>What is a quantum computer?</vt:lpstr>
      <vt:lpstr>PowerPoint Presentation</vt:lpstr>
      <vt:lpstr>What is a quantum computer? - continued</vt:lpstr>
      <vt:lpstr>Classical bit vs quantum bit</vt:lpstr>
      <vt:lpstr>Classical bit vs quantum bit - continued</vt:lpstr>
      <vt:lpstr>Classical bit vs quantum bit - continued</vt:lpstr>
      <vt:lpstr>PowerPoint Presentation</vt:lpstr>
      <vt:lpstr>PowerPoint Presentation</vt:lpstr>
      <vt:lpstr>Mathematical aside 1 – Complex numbers and Dirac notation</vt:lpstr>
      <vt:lpstr>Properties of Quantum Systems</vt:lpstr>
      <vt:lpstr>Properties of Quantum Systems</vt:lpstr>
      <vt:lpstr>Quantum basis states</vt:lpstr>
      <vt:lpstr>Quantum basis states - continued</vt:lpstr>
      <vt:lpstr>Superposition</vt:lpstr>
      <vt:lpstr>Born rule</vt:lpstr>
      <vt:lpstr>Born rule - continued</vt:lpstr>
      <vt:lpstr>Born rule - continued</vt:lpstr>
      <vt:lpstr>Bloch Sphere</vt:lpstr>
      <vt:lpstr>Bloch Sphere - continued</vt:lpstr>
      <vt:lpstr>Bloch Sphere - continued</vt:lpstr>
      <vt:lpstr>Superposition – takeaway points</vt:lpstr>
      <vt:lpstr>Properties of Quantum Systems</vt:lpstr>
      <vt:lpstr>Entanglement</vt:lpstr>
      <vt:lpstr>Entanglement - continued</vt:lpstr>
      <vt:lpstr>Entanglement - continued</vt:lpstr>
      <vt:lpstr>Entanglement – takeaway points</vt:lpstr>
      <vt:lpstr>Properties of Quantum Systems</vt:lpstr>
      <vt:lpstr>Interference</vt:lpstr>
      <vt:lpstr>Interference - continued</vt:lpstr>
      <vt:lpstr>Interference - continued</vt:lpstr>
      <vt:lpstr>Interference – takeaway points</vt:lpstr>
      <vt:lpstr>Properties of Quantum Systems</vt:lpstr>
      <vt:lpstr>Decoherence and noise</vt:lpstr>
      <vt:lpstr>Decoherence and noise - continued</vt:lpstr>
      <vt:lpstr>PowerPoint Presentation</vt:lpstr>
      <vt:lpstr>Quantum advantage (“supremacy”)</vt:lpstr>
      <vt:lpstr>Quantum advantage (“supremacy”) - continued</vt:lpstr>
      <vt:lpstr>Types of quantum computing qubits</vt:lpstr>
      <vt:lpstr>Types of quantum computing qubits - continued</vt:lpstr>
      <vt:lpstr>Types of quantum computing qubits - continued</vt:lpstr>
      <vt:lpstr>Types of quantum computing qubits - continued</vt:lpstr>
      <vt:lpstr>Shortcomings and difficulties (uncertain future)</vt:lpstr>
      <vt:lpstr>Summary</vt:lpstr>
      <vt:lpstr>PowerPoint Presentation</vt:lpstr>
      <vt:lpstr>Blooket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ABDELMOTTELEB, AHMED (PGR)</dc:creator>
  <cp:lastModifiedBy>Ahmed Abdelmotteleb</cp:lastModifiedBy>
  <cp:revision>488</cp:revision>
  <dcterms:created xsi:type="dcterms:W3CDTF">2023-01-07T08:59:05Z</dcterms:created>
  <dcterms:modified xsi:type="dcterms:W3CDTF">2025-06-30T18:37:30Z</dcterms:modified>
</cp:coreProperties>
</file>