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60" r:id="rId4"/>
    <p:sldId id="257" r:id="rId5"/>
    <p:sldId id="3661" r:id="rId6"/>
    <p:sldId id="3662" r:id="rId7"/>
    <p:sldId id="262" r:id="rId8"/>
    <p:sldId id="3660" r:id="rId9"/>
    <p:sldId id="3663" r:id="rId10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752"/>
  </p:normalViewPr>
  <p:slideViewPr>
    <p:cSldViewPr snapToGrid="0">
      <p:cViewPr varScale="1">
        <p:scale>
          <a:sx n="112" d="100"/>
          <a:sy n="112" d="100"/>
        </p:scale>
        <p:origin x="68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5B986-C9A8-4F4E-B833-63273F598CAB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1DAA9-5E43-48B0-B076-F22D538813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61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17CB5-C37A-200D-4CC9-12E4CD095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7E668B-22BA-6360-0E1F-890DC8EF83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A3407-08AA-9617-F87C-7D26D361A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A724B-D3D6-44BD-A08E-1107FB3CEA3F}" type="datetime1">
              <a:rPr lang="LID4096" smtClean="0"/>
              <a:t>3/27/25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F21959-1F5C-542E-75C5-B421C2935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436837-A7FD-4874-0DB7-3A4D573F0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5634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87763-9BD2-05ED-EF3C-4A6D0EDB0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A0B49B-3D9E-98D0-DDF2-8C706704A3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D929D-452A-2BE7-09EE-CBBAF771D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4B24-4035-4F78-B2B6-04FF0612EE02}" type="datetime1">
              <a:rPr lang="LID4096" smtClean="0"/>
              <a:t>3/27/25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4C5E6-4E92-1BBD-8823-B2A6CBF60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EB6B-13FE-2491-D2FC-319811832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727743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241B3D-93A8-819E-B65B-0BFF7E0FEB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57626B-8A5B-2176-0583-C820639669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4D8043-7C57-B971-D640-60201D8C2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94AB-974D-4E0B-8BB0-F934FCB8DE24}" type="datetime1">
              <a:rPr lang="LID4096" smtClean="0"/>
              <a:t>3/27/25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695D81-69EC-4656-01F7-AED38FF8C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56A535-FA68-CDDF-95DC-4FEFD9356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17748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31187-3589-AA41-E033-A7334D47D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B192F-9BF1-7C1F-30C2-408D30DE94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2CF5B6-4912-9B1C-6D50-D5C50DC56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A17FF-8BE6-410D-B7A9-99217D1039DF}" type="datetime1">
              <a:rPr lang="LID4096" smtClean="0"/>
              <a:t>3/27/25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F70093-8C76-FFDE-7C21-C4EBDD5FF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13AB8-5CF6-E3C8-E1B9-1CCFC67CB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2875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5F8A7-551B-9917-F1A5-673784FBE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C747CF-6EA4-0442-740C-0359789A3C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3D98E-555A-F203-8A6A-EAFE975FA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DA2C-180A-4E9B-B816-CDB9C374201F}" type="datetime1">
              <a:rPr lang="LID4096" smtClean="0"/>
              <a:t>3/27/25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715AA-A1DE-CC76-9E40-1B82606D3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E5029-428B-DB0D-D7D8-C0490713F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65598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67B36-7569-2227-1D72-5BAA8A271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D25A8-9277-0774-A7E7-B8A72AD5B0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F7C0BD-CB69-6102-761A-EB821D65CC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7FE420-D5FB-B302-8CCF-639164B95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3CAF-6264-49D9-A161-8EDD80248F98}" type="datetime1">
              <a:rPr lang="LID4096" smtClean="0"/>
              <a:t>3/27/25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D7758B-F9B5-185F-C63C-537031CD2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39EA7F-2AE5-1A23-683A-80B00C693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96044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FF3B5-0387-B938-F312-A7CDA541B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5A8601-2CEA-993B-8EE9-52261E7BD4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4ACC94-11EC-93C1-A713-C53083C7F1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2ED4AF-C61D-52BC-95E5-629DDF833C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F73E94-1D65-FE7B-490A-07A15E2AED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15FC71-8BF0-35BC-7EBF-90086C219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13A3C-2442-49DB-AC18-E969EEDA7043}" type="datetime1">
              <a:rPr lang="LID4096" smtClean="0"/>
              <a:t>3/27/25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0E562F-AB9C-39D6-8F97-CF228BF96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367AF6-54B4-7E2E-970F-5A94A603E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192896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5EC4F-AAC4-E59E-B546-73C4E3C34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35447D-8675-716A-5BBA-90D2A824E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6F1E-E46A-473F-B00D-6A6B4B229F8B}" type="datetime1">
              <a:rPr lang="LID4096" smtClean="0"/>
              <a:t>3/27/25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8F101B-C5A8-6A86-4C6C-DF9F483B8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1CEDB6-F028-27FF-0FD1-FC8D34955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57929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4791A3-D288-39D7-6FAB-3C1AA321D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91C03-441A-4759-A290-27BFBE3807DA}" type="datetime1">
              <a:rPr lang="LID4096" smtClean="0"/>
              <a:t>3/27/25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C0719-0A93-6CC9-44C8-875E3895A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D6954-D6EC-107E-A618-81EF0B2B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7898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55963-8389-84CA-3850-750C35BF0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9F525-1027-5796-BD9C-A9A9C9A3D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D7B650-BBC6-FA0E-E803-0A497AAC2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C317B1-0C8C-2D6C-C96D-B6B6FE6BE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95A1-F480-439B-B674-FCD1B942FA69}" type="datetime1">
              <a:rPr lang="LID4096" smtClean="0"/>
              <a:t>3/27/25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FFB586-64D4-F40E-E4A6-DDFB090BF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CCFCFC-659C-03D4-7EF7-D45A423F7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50566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E5C3E-3B61-F0D9-0798-7F2DFD02B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E3DAB4-75E4-DF33-50F0-E4A5F700F5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FF440F-43F3-6BA0-FBB9-AA63FF8384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17AC9A-D592-7863-C63D-E486E8C99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AD03-1E43-4B6C-AC94-3CAE68CB21CB}" type="datetime1">
              <a:rPr lang="LID4096" smtClean="0"/>
              <a:t>3/27/25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E6EE55-AA9B-C779-96AD-61CA2BD43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A15552-BE68-844B-24AA-AF45A203E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38726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B9DAEE-90A3-83FF-6CC5-ECEEEE8D7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CEDAD0-D468-A43B-6739-5F5B40C3A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80FDA7-C81B-47DA-E1DF-90554EF17D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9252CD-B7D4-47E2-90B5-970FDCB16708}" type="datetime1">
              <a:rPr lang="LID4096" smtClean="0"/>
              <a:t>3/27/25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63D07D-F81F-A778-F50F-17481BDF8D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AAE0D9-10E2-4052-61DC-6FD12EBC4B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44426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9408/" TargetMode="External"/><Relationship Id="rId2" Type="http://schemas.openxmlformats.org/officeDocument/2006/relationships/hyperlink" Target="https://greybook.cern.ch/researchProgram/detail?id=R%26D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507330/" TargetMode="External"/><Relationship Id="rId4" Type="http://schemas.openxmlformats.org/officeDocument/2006/relationships/hyperlink" Target="https://drd8.web.cern.ch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e-groups.cern.ch/e-groups/Egroup.do?egroupId=10609080&amp;AI_USERNAME=OSCAR&amp;searchField=0&amp;searchMethod=0&amp;searchValue=drd8&amp;pageSize=30&amp;hideSearchFields=false&amp;searchMemberOnly=false&amp;searchAdminOnly=false&amp;AI_SESSION=4F8E746C0AF2E2D57AF13AF87CBD3391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e-groups.cern.ch/e-groups/Egroup.do?egroupId=10609079&amp;AI_USERNAME=OSCAR&amp;searchField=0&amp;searchMethod=0&amp;searchValue=drd8&amp;pageSize=30&amp;hideSearchFields=false&amp;searchMemberOnly=false&amp;searchAdminOnly=false&amp;AI_SESSION=4F8E746C0AF2E2D57AF13AF87CBD3391" TargetMode="External"/><Relationship Id="rId2" Type="http://schemas.openxmlformats.org/officeDocument/2006/relationships/hyperlink" Target="https://indico.cern.ch/event/1521229/contributions/6400758/attachments/3032325/5353742/DRD8%20Technical%20Committee%20Meeting%2014%20March%202025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-groups.cern.ch/e-groups/Egroup.do?egroupId=10609078&amp;AI_USERNAME=OSCAR&amp;searchField=0&amp;searchMethod=0&amp;searchValue=drd8&amp;pageSize=30&amp;hideSearchFields=false&amp;searchMemberOnly=false&amp;searchAdminOnly=false&amp;AI_SESSION=4F8E746C0AF2E2D57AF13AF87CBD3391" TargetMode="External"/><Relationship Id="rId5" Type="http://schemas.openxmlformats.org/officeDocument/2006/relationships/hyperlink" Target="https://e-groups.cern.ch/e-groups/Egroup.do?egroupId=10609076&amp;AI_USERNAME=OSCAR&amp;searchField=0&amp;searchMethod=0&amp;searchValue=drd8&amp;pageSize=30&amp;hideSearchFields=false&amp;searchMemberOnly=false&amp;searchAdminOnly=false&amp;AI_SESSION=4F8E746C0AF2E2D57AF13AF87CBD3391" TargetMode="External"/><Relationship Id="rId4" Type="http://schemas.openxmlformats.org/officeDocument/2006/relationships/hyperlink" Target="https://e-groups.cern.ch/e-groups/Egroup.do?egroupId=10609075&amp;AI_USERNAME=OSCAR&amp;searchField=0&amp;searchMethod=0&amp;searchValue=drd8&amp;pageSize=30&amp;hideSearchFields=false&amp;searchMemberOnly=false&amp;searchAdminOnly=false&amp;AI_SESSION=4F8E746C0AF2E2D57AF13AF87CBD3391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indico.cern.ch/event/1521229/contributions/6400758/attachments/3032325/5353742/DRD8%20Technical%20Committee%20Meeting%2014%20March%202025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82847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82847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3248C-3093-2CC0-3BFB-24E8F031D8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T" dirty="0">
                <a:solidFill>
                  <a:srgbClr val="C00000"/>
                </a:solidFill>
              </a:rPr>
              <a:t>DRD 8 WP1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IT" dirty="0">
                <a:solidFill>
                  <a:srgbClr val="C00000"/>
                </a:solidFill>
              </a:rPr>
              <a:t>kick-off meeting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2D2E38-241C-DD0B-46EB-B074A917C8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T" dirty="0"/>
              <a:t>C. Gargiulo (CERN)</a:t>
            </a:r>
          </a:p>
          <a:p>
            <a:r>
              <a:rPr lang="en-IT" dirty="0"/>
              <a:t>F. Palla (INFN Pisa)</a:t>
            </a:r>
          </a:p>
          <a:p>
            <a:endParaRPr lang="en-IT" dirty="0"/>
          </a:p>
          <a:p>
            <a:r>
              <a:rPr lang="en-IT">
                <a:solidFill>
                  <a:srgbClr val="0070C0"/>
                </a:solidFill>
              </a:rPr>
              <a:t>CERN</a:t>
            </a:r>
            <a:r>
              <a:rPr lang="en-IT" dirty="0">
                <a:solidFill>
                  <a:srgbClr val="0070C0"/>
                </a:solidFill>
              </a:rPr>
              <a:t>, 27 March2025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377833-C048-47C4-F27F-D2BDF1277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1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10554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2839648-7841-DF61-2801-D0173EA64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790" y="384177"/>
            <a:ext cx="10911722" cy="1097178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 </a:t>
            </a:r>
            <a:r>
              <a:rPr lang="en-GB" sz="6700" dirty="0">
                <a:solidFill>
                  <a:schemeClr val="bg1">
                    <a:lumMod val="95000"/>
                  </a:schemeClr>
                </a:solidFill>
              </a:rPr>
              <a:t>Introduction - DRD8 Collaboration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D332AF3-4EE4-D261-7AC8-B659EDD748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328" y="1701600"/>
            <a:ext cx="10911722" cy="4434505"/>
          </a:xfrm>
        </p:spPr>
        <p:txBody>
          <a:bodyPr>
            <a:normAutofit lnSpcReduction="10000"/>
          </a:bodyPr>
          <a:lstStyle/>
          <a:p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DRD8 Proposal on </a:t>
            </a:r>
            <a:r>
              <a:rPr lang="en-GB" sz="2400" b="1" dirty="0"/>
              <a:t>Mechanics &amp; Cooling for Future Vertex and Tracking Systems</a:t>
            </a:r>
            <a:r>
              <a:rPr lang="en-GB" sz="2400" dirty="0"/>
              <a:t> </a:t>
            </a: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has been </a:t>
            </a:r>
            <a:r>
              <a:rPr lang="en-GB" sz="2400" dirty="0"/>
              <a:t>approved </a:t>
            </a: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by the CERN Research Board on </a:t>
            </a:r>
            <a:r>
              <a:rPr lang="en-GB" sz="2400" b="1" dirty="0"/>
              <a:t>December 4</a:t>
            </a:r>
            <a:r>
              <a:rPr lang="en-GB" sz="2400" dirty="0"/>
              <a:t>.</a:t>
            </a:r>
          </a:p>
          <a:p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  <a:ea typeface="Aptos" panose="020B0004020202020204" pitchFamily="34" charset="0"/>
                <a:cs typeface="Aptos" panose="020B0004020202020204" pitchFamily="34" charset="0"/>
              </a:rPr>
              <a:t>Following the approval, DRD8 is now appearing in the </a:t>
            </a:r>
            <a:r>
              <a:rPr lang="en-GB" sz="2400" b="1" dirty="0" err="1">
                <a:ea typeface="Aptos" panose="020B0004020202020204" pitchFamily="34" charset="0"/>
                <a:cs typeface="Aptos" panose="020B0004020202020204" pitchFamily="34" charset="0"/>
              </a:rPr>
              <a:t>Greybook</a:t>
            </a:r>
            <a:r>
              <a:rPr lang="en-GB" sz="2400" b="1" dirty="0">
                <a:ea typeface="Aptos" panose="020B0004020202020204" pitchFamily="34" charset="0"/>
                <a:cs typeface="Aptos" panose="020B0004020202020204" pitchFamily="34" charset="0"/>
              </a:rPr>
              <a:t> for the CERN </a:t>
            </a: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  <a:ea typeface="Aptos" panose="020B0004020202020204" pitchFamily="34" charset="0"/>
                <a:cs typeface="Aptos" panose="020B0004020202020204" pitchFamily="34" charset="0"/>
              </a:rPr>
              <a:t>Experimental Programme, which simplifies affiliation of collaborators to CERN: </a:t>
            </a:r>
            <a:r>
              <a:rPr lang="en-GB" sz="2400" b="1" u="sng" dirty="0">
                <a:solidFill>
                  <a:srgbClr val="0563C1"/>
                </a:solidFill>
                <a:ea typeface="Aptos" panose="020B0004020202020204" pitchFamily="34" charset="0"/>
                <a:cs typeface="Aptos" panose="020B0004020202020204" pitchFamily="34" charset="0"/>
                <a:hlinkClick r:id="rId2"/>
              </a:rPr>
              <a:t>https://greybook.cern.ch/researchProgram/detail?id=R%26D</a:t>
            </a:r>
            <a:r>
              <a:rPr lang="en-GB" sz="2400" dirty="0">
                <a:ea typeface="Aptos" panose="020B0004020202020204" pitchFamily="34" charset="0"/>
                <a:cs typeface="Aptos" panose="020B0004020202020204" pitchFamily="34" charset="0"/>
              </a:rPr>
              <a:t>. </a:t>
            </a:r>
          </a:p>
          <a:p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 </a:t>
            </a:r>
            <a:r>
              <a:rPr lang="en-GB" sz="2400" b="1" dirty="0"/>
              <a:t>Indico</a:t>
            </a:r>
            <a:r>
              <a:rPr lang="en-GB" sz="2400" dirty="0"/>
              <a:t> </a:t>
            </a: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category has been created: </a:t>
            </a:r>
            <a:r>
              <a:rPr lang="en-GB" sz="2400" b="1" dirty="0">
                <a:solidFill>
                  <a:srgbClr val="46788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https://indico.cern.ch/category/19408</a:t>
            </a:r>
            <a:r>
              <a:rPr lang="en-GB" sz="2400" b="1" dirty="0">
                <a:solidFill>
                  <a:schemeClr val="tx1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 which we will have sub-categories for the different Work Packages of DRD8 etc., so that all the information is centrally available.  </a:t>
            </a:r>
          </a:p>
          <a:p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GB" sz="2400" b="1" dirty="0"/>
              <a:t>web-page</a:t>
            </a:r>
            <a:r>
              <a:rPr lang="en-GB" sz="2400" dirty="0"/>
              <a:t> </a:t>
            </a: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 DRD8 has as well been created: </a:t>
            </a:r>
            <a:r>
              <a:rPr lang="en-GB" sz="2400" b="1" dirty="0">
                <a:hlinkClick r:id="rId4"/>
              </a:rPr>
              <a:t>https://drd8.web.cern.ch/</a:t>
            </a:r>
            <a:r>
              <a:rPr lang="en-GB" sz="2400" b="1" dirty="0"/>
              <a:t>. </a:t>
            </a: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Feedback is welcome!  Write access will be given to the WP conveners to add information for their Work Package as desired.</a:t>
            </a:r>
          </a:p>
          <a:p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</a:t>
            </a:r>
            <a:r>
              <a:rPr lang="en-GB" sz="2400" dirty="0"/>
              <a:t> </a:t>
            </a:r>
            <a:r>
              <a:rPr lang="en-GB" sz="2400" b="1" dirty="0"/>
              <a:t>next major task </a:t>
            </a: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the preparation of the </a:t>
            </a:r>
            <a:r>
              <a:rPr lang="en-GB" sz="2400" b="1" dirty="0"/>
              <a:t>Memorandum of Understanding for DRD8</a:t>
            </a:r>
            <a:r>
              <a:rPr lang="en-GB" sz="2400" dirty="0"/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E4BBCB-293F-A2B0-5588-21F4244644BC}"/>
              </a:ext>
            </a:extLst>
          </p:cNvPr>
          <p:cNvSpPr txBox="1"/>
          <p:nvPr/>
        </p:nvSpPr>
        <p:spPr>
          <a:xfrm>
            <a:off x="9528313" y="5903844"/>
            <a:ext cx="1731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5"/>
              </a:rPr>
              <a:t>Burkhard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3848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D8799-417E-2BE1-6D96-131D0FCAA3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0B301174-0DE5-C127-4868-6CE73A4B415B}"/>
              </a:ext>
            </a:extLst>
          </p:cNvPr>
          <p:cNvSpPr txBox="1"/>
          <p:nvPr/>
        </p:nvSpPr>
        <p:spPr>
          <a:xfrm>
            <a:off x="9849525" y="1409724"/>
            <a:ext cx="1731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2"/>
              </a:rPr>
              <a:t>Burkhard slides</a:t>
            </a:r>
            <a:endParaRPr lang="en-GB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D393F06-8CBE-6045-D3C0-0B56574EC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150" y="257578"/>
            <a:ext cx="11410950" cy="1010534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GB" sz="6000" dirty="0">
                <a:solidFill>
                  <a:schemeClr val="bg1">
                    <a:lumMod val="95000"/>
                  </a:schemeClr>
                </a:solidFill>
              </a:rPr>
              <a:t>DRD8 Technical Committee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3EF8CC8-74C6-1432-E819-FD8B7E6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6490" y="1920668"/>
            <a:ext cx="5212610" cy="378312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0AB28B2-F0BB-A480-652B-67570EA10EF2}"/>
              </a:ext>
            </a:extLst>
          </p:cNvPr>
          <p:cNvSpPr txBox="1"/>
          <p:nvPr/>
        </p:nvSpPr>
        <p:spPr>
          <a:xfrm>
            <a:off x="359515" y="1472443"/>
            <a:ext cx="6276975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General Mailing list: </a:t>
            </a:r>
            <a:r>
              <a:rPr lang="en-GB" sz="2400" b="1" dirty="0">
                <a:hlinkClick r:id="rId4"/>
              </a:rPr>
              <a:t>DRD8</a:t>
            </a:r>
            <a:endParaRPr lang="en-GB" sz="2400" b="1" dirty="0">
              <a:solidFill>
                <a:srgbClr val="002060"/>
              </a:solidFill>
            </a:endParaRPr>
          </a:p>
          <a:p>
            <a:r>
              <a:rPr lang="en-GB" sz="2400" b="1" dirty="0">
                <a:solidFill>
                  <a:srgbClr val="002060"/>
                </a:solidFill>
              </a:rPr>
              <a:t>Endorsed Work Package Conveners: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hlinkClick r:id="rId5"/>
              </a:rPr>
              <a:t>WP1</a:t>
            </a:r>
            <a:r>
              <a:rPr lang="en-GB" sz="2000" b="1" dirty="0"/>
              <a:t>: Global system design and integration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Corrado Gargiulo (CERN)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Fabrizio Palla (Universita &amp; INFN Pisa (IT))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hlinkClick r:id="rId6"/>
              </a:rPr>
              <a:t>WP2</a:t>
            </a:r>
            <a:r>
              <a:rPr lang="en-GB" sz="2000" b="1" dirty="0"/>
              <a:t>: Low-mass mechanics and thermal management</a:t>
            </a:r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Adam Dominic Lowe (University of Oxford (GB))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Sushrut Karmarkar (Purdue University (US))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hlinkClick r:id="rId7"/>
              </a:rPr>
              <a:t>WP3</a:t>
            </a:r>
            <a:r>
              <a:rPr lang="en-GB" sz="2000" b="1" dirty="0"/>
              <a:t>: Detector cooling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Bart Verlaat (CERN)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Oscar Augusto De Aguiar Francisco (Manchester (GB))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hlinkClick r:id="rId8"/>
              </a:rPr>
              <a:t>WP4</a:t>
            </a:r>
            <a:r>
              <a:rPr lang="en-GB" sz="2000" b="1" dirty="0"/>
              <a:t>: Design and qualification tools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Diego Alvarez Feito (CERN)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Joao Batista Lopes (CERN)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6FCB49-FA1D-572A-02E9-690BF70D3237}"/>
              </a:ext>
            </a:extLst>
          </p:cNvPr>
          <p:cNvSpPr txBox="1"/>
          <p:nvPr/>
        </p:nvSpPr>
        <p:spPr>
          <a:xfrm>
            <a:off x="359515" y="6058314"/>
            <a:ext cx="5122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2060"/>
                </a:solidFill>
              </a:rPr>
              <a:t>Technical committee meetings on-going</a:t>
            </a:r>
            <a:endParaRPr lang="en-GB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872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2DAACC-8D47-6E89-7B5B-F9F89F7B3A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040" y="1531944"/>
            <a:ext cx="11297920" cy="5280971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  <a:effectLst/>
                <a:latin typeface="Helvetica" pitchFamily="2" charset="0"/>
              </a:rPr>
              <a:t>The Vertex Region of Future Particle Physics Experiments</a:t>
            </a: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  <a:effectLst/>
              <a:latin typeface="Helvetica" pitchFamily="2" charset="0"/>
            </a:endParaRPr>
          </a:p>
          <a:p>
            <a:pPr lvl="1"/>
            <a:r>
              <a:rPr lang="en-GB" dirty="0">
                <a:effectLst/>
                <a:latin typeface="Helvetica" pitchFamily="2" charset="0"/>
              </a:rPr>
              <a:t>Development of the next generation mechanics for advanced vertex layouts, including</a:t>
            </a:r>
          </a:p>
          <a:p>
            <a:pPr marL="457200" lvl="1" indent="0">
              <a:buNone/>
            </a:pPr>
            <a:r>
              <a:rPr lang="en-GB" dirty="0">
                <a:effectLst/>
                <a:latin typeface="Helvetica" pitchFamily="2" charset="0"/>
              </a:rPr>
              <a:t> </a:t>
            </a:r>
          </a:p>
          <a:p>
            <a:pPr lvl="2"/>
            <a:r>
              <a:rPr lang="en-GB" dirty="0">
                <a:latin typeface="Helvetica" pitchFamily="2" charset="0"/>
              </a:rPr>
              <a:t>Curved and tilted silicon sensors</a:t>
            </a:r>
          </a:p>
          <a:p>
            <a:pPr lvl="2"/>
            <a:r>
              <a:rPr lang="en-GB" dirty="0">
                <a:latin typeface="Helvetica" pitchFamily="2" charset="0"/>
              </a:rPr>
              <a:t>Low radii vertex and retractable detectors</a:t>
            </a:r>
          </a:p>
          <a:p>
            <a:pPr lvl="2"/>
            <a:r>
              <a:rPr lang="en-GB" dirty="0">
                <a:latin typeface="Helvetica" pitchFamily="2" charset="0"/>
              </a:rPr>
              <a:t>Ultra-light, high-vacuum leak tight beam pipes and vessels</a:t>
            </a:r>
          </a:p>
          <a:p>
            <a:pPr lvl="2"/>
            <a:r>
              <a:rPr lang="en-GB" dirty="0">
                <a:latin typeface="Helvetica" pitchFamily="2" charset="0"/>
              </a:rPr>
              <a:t>Low mass hardware alignment systems for future vertex detectors</a:t>
            </a:r>
          </a:p>
          <a:p>
            <a:pPr lvl="2"/>
            <a:r>
              <a:rPr lang="en-GB" dirty="0">
                <a:latin typeface="Helvetica" pitchFamily="2" charset="0"/>
              </a:rPr>
              <a:t>Machine Detector Interface and impact on Detector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>
                <a:solidFill>
                  <a:srgbClr val="FF0000"/>
                </a:solidFill>
                <a:effectLst/>
                <a:latin typeface="Helvetica" pitchFamily="2" charset="0"/>
              </a:rPr>
              <a:t>Robots in the HEP Experimental Caverns</a:t>
            </a:r>
          </a:p>
          <a:p>
            <a:pPr marL="514350" indent="-514350">
              <a:buFont typeface="+mj-lt"/>
              <a:buAutoNum type="arabicPeriod" startAt="2"/>
            </a:pPr>
            <a:endParaRPr lang="en-GB" dirty="0">
              <a:solidFill>
                <a:srgbClr val="FF0000"/>
              </a:solidFill>
              <a:effectLst/>
              <a:latin typeface="Helvetica" pitchFamily="2" charset="0"/>
            </a:endParaRPr>
          </a:p>
          <a:p>
            <a:pPr lvl="1"/>
            <a:r>
              <a:rPr lang="en-GB" dirty="0">
                <a:effectLst/>
                <a:latin typeface="Helvetica" pitchFamily="2" charset="0"/>
              </a:rPr>
              <a:t>Development of robotic systems for future high energy physics experiments for inspection monitoring and first intervention for particle detectors even during the operation of beams</a:t>
            </a:r>
          </a:p>
          <a:p>
            <a:pPr lvl="1"/>
            <a:endParaRPr lang="en-GB" dirty="0">
              <a:effectLst/>
              <a:latin typeface="Helvetica" pitchFamily="2" charset="0"/>
            </a:endParaRPr>
          </a:p>
          <a:p>
            <a:pPr lvl="2"/>
            <a:r>
              <a:rPr lang="en-GB" dirty="0">
                <a:latin typeface="Helvetica" pitchFamily="2" charset="0"/>
              </a:rPr>
              <a:t>Legged ground robotic platform in experimental cavern</a:t>
            </a:r>
          </a:p>
          <a:p>
            <a:pPr lvl="2"/>
            <a:r>
              <a:rPr lang="en-GB" dirty="0">
                <a:latin typeface="Helvetica" pitchFamily="2" charset="0"/>
              </a:rPr>
              <a:t>Aerial robotic platform in experimental cavern</a:t>
            </a:r>
          </a:p>
          <a:p>
            <a:pPr lvl="2"/>
            <a:r>
              <a:rPr lang="en-GB" dirty="0">
                <a:latin typeface="Helvetica" pitchFamily="2" charset="0"/>
              </a:rPr>
              <a:t>Mini-robots swarm and mobile mesh network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9BBA4-0F0C-FCBB-9D2C-83FAAB858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2440" y="6447790"/>
            <a:ext cx="2743200" cy="365125"/>
          </a:xfrm>
        </p:spPr>
        <p:txBody>
          <a:bodyPr/>
          <a:lstStyle/>
          <a:p>
            <a:fld id="{87485950-529D-F246-82D4-A14895D89F1E}" type="slidenum">
              <a:rPr lang="en-IT" sz="1800" smtClean="0"/>
              <a:t>4</a:t>
            </a:fld>
            <a:endParaRPr lang="en-IT" sz="18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FC3113-96D8-1DBD-962C-8BDBFD8660AF}"/>
              </a:ext>
            </a:extLst>
          </p:cNvPr>
          <p:cNvSpPr txBox="1">
            <a:spLocks/>
          </p:cNvSpPr>
          <p:nvPr/>
        </p:nvSpPr>
        <p:spPr>
          <a:xfrm>
            <a:off x="447040" y="182880"/>
            <a:ext cx="11410950" cy="101053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>
                <a:solidFill>
                  <a:schemeClr val="bg1">
                    <a:lumMod val="95000"/>
                  </a:schemeClr>
                </a:solidFill>
              </a:rPr>
              <a:t>DRD8 – WP1 projects</a:t>
            </a:r>
          </a:p>
        </p:txBody>
      </p:sp>
    </p:spTree>
    <p:extLst>
      <p:ext uri="{BB962C8B-B14F-4D97-AF65-F5344CB8AC3E}">
        <p14:creationId xmlns:p14="http://schemas.microsoft.com/office/powerpoint/2010/main" val="1849838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F3B19C-E625-EE71-E230-4CF2F4D3D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GB" sz="2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To initiate the development of the WP1 collaboration by discussing the ongoing or planned R&amp;D activities in the different institutes that align with our two main projects.</a:t>
            </a:r>
          </a:p>
          <a:p>
            <a:pPr algn="just">
              <a:buNone/>
            </a:pPr>
            <a:endParaRPr lang="en-GB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algn="just">
              <a:buNone/>
            </a:pPr>
            <a:r>
              <a:rPr lang="en-GB" sz="2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Presentations focused on giving</a:t>
            </a:r>
          </a:p>
          <a:p>
            <a:pPr algn="just">
              <a:buNone/>
            </a:pPr>
            <a:r>
              <a:rPr lang="en-GB" sz="2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  </a:t>
            </a:r>
            <a:r>
              <a:rPr lang="en-GB" sz="24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- The current status of R&amp;D activities  </a:t>
            </a:r>
          </a:p>
          <a:p>
            <a:pPr algn="just">
              <a:buNone/>
            </a:pPr>
            <a:r>
              <a:rPr lang="en-GB" sz="24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  - Any planned activities for the next three years (if applicable)</a:t>
            </a:r>
          </a:p>
          <a:p>
            <a:pPr marL="0" indent="0" algn="just">
              <a:buNone/>
            </a:pPr>
            <a:r>
              <a:rPr lang="en-GB" sz="2400" b="1" dirty="0">
                <a:solidFill>
                  <a:srgbClr val="000000"/>
                </a:solidFill>
                <a:latin typeface="Aptos" panose="020B0004020202020204" pitchFamily="34" charset="0"/>
              </a:rPr>
              <a:t>  </a:t>
            </a:r>
            <a:r>
              <a:rPr lang="en-GB" sz="24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- A brief overview of the institute's resources for DRD8 WP1</a:t>
            </a:r>
          </a:p>
          <a:p>
            <a:pPr marL="0" indent="0" algn="just">
              <a:buNone/>
            </a:pPr>
            <a:endParaRPr lang="en-GB" sz="2400" b="1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0" indent="0" algn="just">
              <a:buNone/>
            </a:pPr>
            <a:r>
              <a:rPr lang="en-GB" sz="2400" b="1" i="0" u="none" strike="noStrike" dirty="0">
                <a:solidFill>
                  <a:srgbClr val="FF0000"/>
                </a:solidFill>
                <a:effectLst/>
                <a:latin typeface="Aptos" panose="020B0004020202020204" pitchFamily="34" charset="0"/>
              </a:rPr>
              <a:t>Today’s list is not exhaustive of the whole Institute interests. We plan to have a second session in April</a:t>
            </a:r>
          </a:p>
          <a:p>
            <a:pPr algn="just"/>
            <a:endParaRPr lang="en-IT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CBC33C-52AF-21E4-EB60-60103A950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5</a:t>
            </a:fld>
            <a:endParaRPr lang="en-IT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FB81E18-2CEF-0C79-F166-7913D3FC5ED8}"/>
              </a:ext>
            </a:extLst>
          </p:cNvPr>
          <p:cNvSpPr txBox="1">
            <a:spLocks/>
          </p:cNvSpPr>
          <p:nvPr/>
        </p:nvSpPr>
        <p:spPr>
          <a:xfrm>
            <a:off x="438150" y="257578"/>
            <a:ext cx="11410950" cy="101053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>
                <a:solidFill>
                  <a:schemeClr val="bg1">
                    <a:lumMod val="95000"/>
                  </a:schemeClr>
                </a:solidFill>
              </a:rPr>
              <a:t>Today’s focus</a:t>
            </a:r>
          </a:p>
        </p:txBody>
      </p:sp>
    </p:spTree>
    <p:extLst>
      <p:ext uri="{BB962C8B-B14F-4D97-AF65-F5344CB8AC3E}">
        <p14:creationId xmlns:p14="http://schemas.microsoft.com/office/powerpoint/2010/main" val="4177216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C3261-1F83-111D-A933-FF4FBADB6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6550"/>
            <a:ext cx="10515600" cy="1325563"/>
          </a:xfrm>
          <a:solidFill>
            <a:srgbClr val="002060"/>
          </a:solidFill>
          <a:ln>
            <a:solidFill>
              <a:srgbClr val="002060"/>
            </a:solidFill>
          </a:ln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AIDAxxx</a:t>
            </a:r>
            <a:r>
              <a:rPr lang="en-US" b="1" dirty="0">
                <a:solidFill>
                  <a:schemeClr val="bg1"/>
                </a:solidFill>
              </a:rPr>
              <a:t> call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D95C4-BED1-4CD2-485A-70BE0046A8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92783"/>
            <a:ext cx="10582275" cy="4351338"/>
          </a:xfrm>
        </p:spPr>
        <p:txBody>
          <a:bodyPr/>
          <a:lstStyle/>
          <a:p>
            <a:r>
              <a:rPr lang="en-US" dirty="0"/>
              <a:t>The preparation for a new AIDA proposal has started</a:t>
            </a:r>
          </a:p>
          <a:p>
            <a:r>
              <a:rPr lang="en-US" dirty="0"/>
              <a:t>This is a possibility to get some funding for DRD8 activities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Some funds will be available for a WP on Mechanics and cooling for the period of 4 years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More news in coming weeks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4EB546-DACD-9087-D88D-F23554CA8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405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634D6D-0C14-04B5-0912-28FADB2BF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9DFE0E7A-8E39-365B-5A35-8CC12EFD4523}"/>
              </a:ext>
            </a:extLst>
          </p:cNvPr>
          <p:cNvSpPr txBox="1"/>
          <p:nvPr/>
        </p:nvSpPr>
        <p:spPr>
          <a:xfrm>
            <a:off x="10353821" y="1244991"/>
            <a:ext cx="1731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2"/>
              </a:rPr>
              <a:t>Burkhard slides</a:t>
            </a: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8FD843F-CD06-ED2D-1FF2-D2CF983AD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222" y="180075"/>
            <a:ext cx="10547555" cy="876933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pPr algn="ctr"/>
            <a:r>
              <a:rPr lang="en-GB" sz="6000" dirty="0">
                <a:solidFill>
                  <a:schemeClr val="bg1">
                    <a:lumMod val="95000"/>
                  </a:schemeClr>
                </a:solidFill>
              </a:rPr>
              <a:t>DRD8 Collaboration Week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E5E64C-E810-F1B5-7BA4-E23C6C2073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9977" y="1644782"/>
            <a:ext cx="9144000" cy="50100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770F1D-E418-EBD7-AA11-3404C34E4960}"/>
              </a:ext>
            </a:extLst>
          </p:cNvPr>
          <p:cNvSpPr txBox="1"/>
          <p:nvPr/>
        </p:nvSpPr>
        <p:spPr>
          <a:xfrm>
            <a:off x="1740504" y="1169303"/>
            <a:ext cx="3672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16-20 June 2025, University of Bristol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82E568-3777-A6EC-5802-9564127A1651}"/>
              </a:ext>
            </a:extLst>
          </p:cNvPr>
          <p:cNvSpPr txBox="1"/>
          <p:nvPr/>
        </p:nvSpPr>
        <p:spPr>
          <a:xfrm>
            <a:off x="6079229" y="1169304"/>
            <a:ext cx="3837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4"/>
              </a:rPr>
              <a:t>https://indico.cern.ch/event/1482847/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9777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80AC59-E2EC-0085-CB9F-2279011B15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B561D-D70A-E7A5-EC0D-8CC936ACF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084" y="365127"/>
            <a:ext cx="10596715" cy="905324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pPr algn="ctr"/>
            <a:r>
              <a:rPr lang="en-GB" sz="6000" dirty="0">
                <a:solidFill>
                  <a:schemeClr val="bg1">
                    <a:lumMod val="95000"/>
                  </a:schemeClr>
                </a:solidFill>
              </a:rPr>
              <a:t>DRD8 Collaboration Week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B6A015-B0AC-CCCD-0C03-F7B159542D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258" y="2292097"/>
            <a:ext cx="10215716" cy="4351338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week will start with the </a:t>
            </a:r>
            <a:r>
              <a:rPr lang="en-US" b="1" dirty="0"/>
              <a:t>Forum on Tracking Detector Mechanics (Monday to Wednesday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including (composite) lab visits on Wednesday afternoon, followed by the </a:t>
            </a:r>
            <a:r>
              <a:rPr lang="en-US" b="1" dirty="0"/>
              <a:t>DRD collaboration meeting (on Thursday and Friday).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consider to have both </a:t>
            </a:r>
            <a:r>
              <a:rPr lang="en-US" b="1" dirty="0"/>
              <a:t>Plenary and Parallel Sessions for the DRD8 meetings</a:t>
            </a:r>
            <a:r>
              <a:rPr lang="en-US" dirty="0"/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 give more time for discussion among  the people active in</a:t>
            </a:r>
            <a:r>
              <a:rPr lang="en-US" dirty="0"/>
              <a:t> </a:t>
            </a:r>
            <a:r>
              <a:rPr lang="en-US" b="1" dirty="0"/>
              <a:t>each Work Package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plan to have a few </a:t>
            </a:r>
            <a:r>
              <a:rPr lang="en-US" b="1" dirty="0"/>
              <a:t>invited speakers</a:t>
            </a:r>
            <a:r>
              <a:rPr lang="en-US" dirty="0"/>
              <a:t>.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97258B-1314-A8B1-2320-D93BF6642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8</a:t>
            </a:fld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5C0681-F2AA-C4C8-F5FE-20029494442E}"/>
              </a:ext>
            </a:extLst>
          </p:cNvPr>
          <p:cNvSpPr txBox="1"/>
          <p:nvPr/>
        </p:nvSpPr>
        <p:spPr>
          <a:xfrm>
            <a:off x="2296534" y="1625206"/>
            <a:ext cx="3733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16-20 June 2025, University of Bristol</a:t>
            </a:r>
            <a:endParaRPr lang="en-GB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55026CB-B17C-3F0C-B6FB-6A059A5B575F}"/>
              </a:ext>
            </a:extLst>
          </p:cNvPr>
          <p:cNvSpPr txBox="1"/>
          <p:nvPr/>
        </p:nvSpPr>
        <p:spPr>
          <a:xfrm>
            <a:off x="6096000" y="1604828"/>
            <a:ext cx="3837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2"/>
              </a:rPr>
              <a:t>https://indico.cern.ch/event/1482847/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808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C2F4D-50FB-CE9E-36A4-16798EB95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9</a:t>
            </a:fld>
            <a:endParaRPr lang="en-IT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77E94D0-9122-EED7-6AC2-BE5761DD439A}"/>
              </a:ext>
            </a:extLst>
          </p:cNvPr>
          <p:cNvSpPr txBox="1">
            <a:spLocks/>
          </p:cNvSpPr>
          <p:nvPr/>
        </p:nvSpPr>
        <p:spPr>
          <a:xfrm>
            <a:off x="757084" y="365127"/>
            <a:ext cx="10596715" cy="90532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>
                <a:solidFill>
                  <a:schemeClr val="bg1">
                    <a:lumMod val="95000"/>
                  </a:schemeClr>
                </a:solidFill>
              </a:rPr>
              <a:t>DRD8 WP1 Group meeting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272C05A-3A67-374D-3E76-7F4830BF12DD}"/>
              </a:ext>
            </a:extLst>
          </p:cNvPr>
          <p:cNvSpPr txBox="1">
            <a:spLocks/>
          </p:cNvSpPr>
          <p:nvPr/>
        </p:nvSpPr>
        <p:spPr>
          <a:xfrm>
            <a:off x="860477" y="1820546"/>
            <a:ext cx="1021571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bi-monthly meeting will </a:t>
            </a: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be hold to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the progress of the different groups and the synergies on common activities.</a:t>
            </a:r>
          </a:p>
          <a:p>
            <a:pPr lvl="1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meetings will also serve to share plans for the activities of the next two months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Each Institutes part of DRD8 WP1 are encouraged to send the conveners a bullet list of</a:t>
            </a:r>
          </a:p>
          <a:p>
            <a:pPr lvl="1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activities planned in the next two months April/ May</a:t>
            </a:r>
          </a:p>
          <a:p>
            <a:pPr lvl="1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activities where support from other Institutes could be needed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conveners will share this regularly on the web pages of the WP1</a:t>
            </a:r>
          </a:p>
          <a:p>
            <a:pPr marL="685800" lvl="2">
              <a:spcBef>
                <a:spcPts val="1000"/>
              </a:spcBef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Direct contacts across Institutes are encouraged </a:t>
            </a:r>
          </a:p>
          <a:p>
            <a:pPr marL="457200" lvl="1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Next meeting in April (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tbd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endParaRPr lang="en-GB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57D0A32-EE2C-2CD3-513B-BD93CC65DF9C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8D5EB2A-D79A-4EBC-8D41-D3E244EB970E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408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3759</TotalTime>
  <Words>785</Words>
  <Application>Microsoft Macintosh PowerPoint</Application>
  <PresentationFormat>Widescreen</PresentationFormat>
  <Paragraphs>89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Helvetica</vt:lpstr>
      <vt:lpstr>Wingdings</vt:lpstr>
      <vt:lpstr>Office Theme</vt:lpstr>
      <vt:lpstr>DRD 8 WP1 kick-off meeting </vt:lpstr>
      <vt:lpstr> Introduction - DRD8 Collaboration</vt:lpstr>
      <vt:lpstr>DRD8 Technical Committee</vt:lpstr>
      <vt:lpstr>PowerPoint Presentation</vt:lpstr>
      <vt:lpstr>PowerPoint Presentation</vt:lpstr>
      <vt:lpstr> AIDAxxx call</vt:lpstr>
      <vt:lpstr>DRD8 Collaboration Week 2025</vt:lpstr>
      <vt:lpstr>DRD8 Collaboration Week 2025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Fabrizio Palla</dc:creator>
  <cp:lastModifiedBy>Fabrizio Palla</cp:lastModifiedBy>
  <cp:revision>30</cp:revision>
  <dcterms:created xsi:type="dcterms:W3CDTF">2025-01-28T09:52:57Z</dcterms:created>
  <dcterms:modified xsi:type="dcterms:W3CDTF">2025-03-27T13:42:41Z</dcterms:modified>
</cp:coreProperties>
</file>