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sldIdLst>
    <p:sldId id="1227" r:id="rId5"/>
    <p:sldId id="1290" r:id="rId6"/>
    <p:sldId id="1260" r:id="rId7"/>
    <p:sldId id="1251" r:id="rId8"/>
    <p:sldId id="1280" r:id="rId9"/>
    <p:sldId id="1284" r:id="rId10"/>
    <p:sldId id="1286" r:id="rId11"/>
    <p:sldId id="1292" r:id="rId12"/>
    <p:sldId id="1288" r:id="rId13"/>
    <p:sldId id="1226" r:id="rId14"/>
    <p:sldId id="1249" r:id="rId15"/>
    <p:sldId id="1252" r:id="rId16"/>
    <p:sldId id="1258" r:id="rId17"/>
    <p:sldId id="1255" r:id="rId18"/>
    <p:sldId id="1256" r:id="rId19"/>
    <p:sldId id="1257" r:id="rId20"/>
    <p:sldId id="1259" r:id="rId21"/>
    <p:sldId id="1261" r:id="rId22"/>
    <p:sldId id="1268" r:id="rId23"/>
    <p:sldId id="1263" r:id="rId24"/>
    <p:sldId id="1264" r:id="rId25"/>
    <p:sldId id="1272" r:id="rId26"/>
    <p:sldId id="1267" r:id="rId27"/>
    <p:sldId id="1289" r:id="rId28"/>
    <p:sldId id="261" r:id="rId29"/>
    <p:sldId id="1278" r:id="rId30"/>
    <p:sldId id="1275" r:id="rId31"/>
    <p:sldId id="263" r:id="rId32"/>
    <p:sldId id="1271" r:id="rId33"/>
    <p:sldId id="1279" r:id="rId34"/>
    <p:sldId id="124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DB1099-EA3C-456D-92F4-1DD8FEB2ACDA}" v="61" dt="2025-03-26T11:00:02.041"/>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2" autoAdjust="0"/>
    <p:restoredTop sz="94484" autoAdjust="0"/>
  </p:normalViewPr>
  <p:slideViewPr>
    <p:cSldViewPr snapToGrid="0">
      <p:cViewPr>
        <p:scale>
          <a:sx n="75" d="100"/>
          <a:sy n="75" d="100"/>
        </p:scale>
        <p:origin x="360" y="-120"/>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ADAEAC-DED7-4BEE-8540-1C25DF33B44D}" type="datetimeFigureOut">
              <a:rPr lang="en-GB" smtClean="0"/>
              <a:t>27/03/2025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92F37B-095E-4DD1-A8C0-1FA78D51D230}" type="slidenum">
              <a:rPr lang="en-GB" smtClean="0"/>
              <a:t>‹#›</a:t>
            </a:fld>
            <a:endParaRPr lang="en-GB"/>
          </a:p>
        </p:txBody>
      </p:sp>
    </p:spTree>
    <p:extLst>
      <p:ext uri="{BB962C8B-B14F-4D97-AF65-F5344CB8AC3E}">
        <p14:creationId xmlns:p14="http://schemas.microsoft.com/office/powerpoint/2010/main" val="2431922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Develop legged robots equipped with advanced sensors for autonomous and on-demand inspection of walkable areas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Develop lightweight blimps for low-risk, low-power 3D mapping of magnetic fields and radiation in detector caverns.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Use a swarm of mini robots with a mobile mesh network to inspect confined spaces and relay anomaly data from deep inside the experiment to the main network.</a:t>
            </a:r>
          </a:p>
          <a:p>
            <a:endParaRPr lang="it-IT" u="sng" dirty="0"/>
          </a:p>
        </p:txBody>
      </p:sp>
      <p:sp>
        <p:nvSpPr>
          <p:cNvPr id="4" name="Segnaposto numero diapositiva 3"/>
          <p:cNvSpPr>
            <a:spLocks noGrp="1"/>
          </p:cNvSpPr>
          <p:nvPr>
            <p:ph type="sldNum" sz="quarter" idx="5"/>
          </p:nvPr>
        </p:nvSpPr>
        <p:spPr/>
        <p:txBody>
          <a:bodyPr/>
          <a:lstStyle/>
          <a:p>
            <a:fld id="{C892F37B-095E-4DD1-A8C0-1FA78D51D230}" type="slidenum">
              <a:rPr lang="en-GB" smtClean="0"/>
              <a:t>4</a:t>
            </a:fld>
            <a:endParaRPr lang="en-GB"/>
          </a:p>
        </p:txBody>
      </p:sp>
    </p:spTree>
    <p:extLst>
      <p:ext uri="{BB962C8B-B14F-4D97-AF65-F5344CB8AC3E}">
        <p14:creationId xmlns:p14="http://schemas.microsoft.com/office/powerpoint/2010/main" val="1220328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92F37B-095E-4DD1-A8C0-1FA78D51D230}" type="slidenum">
              <a:rPr lang="en-GB" smtClean="0"/>
              <a:t>6</a:t>
            </a:fld>
            <a:endParaRPr lang="en-GB"/>
          </a:p>
        </p:txBody>
      </p:sp>
    </p:spTree>
    <p:extLst>
      <p:ext uri="{BB962C8B-B14F-4D97-AF65-F5344CB8AC3E}">
        <p14:creationId xmlns:p14="http://schemas.microsoft.com/office/powerpoint/2010/main" val="640537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92F37B-095E-4DD1-A8C0-1FA78D51D230}" type="slidenum">
              <a:rPr lang="en-GB" smtClean="0"/>
              <a:t>8</a:t>
            </a:fld>
            <a:endParaRPr lang="en-GB"/>
          </a:p>
        </p:txBody>
      </p:sp>
    </p:spTree>
    <p:extLst>
      <p:ext uri="{BB962C8B-B14F-4D97-AF65-F5344CB8AC3E}">
        <p14:creationId xmlns:p14="http://schemas.microsoft.com/office/powerpoint/2010/main" val="3454695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892F37B-095E-4DD1-A8C0-1FA78D51D230}" type="slidenum">
              <a:rPr lang="en-GB" smtClean="0"/>
              <a:t>30</a:t>
            </a:fld>
            <a:endParaRPr lang="en-GB"/>
          </a:p>
        </p:txBody>
      </p:sp>
    </p:spTree>
    <p:extLst>
      <p:ext uri="{BB962C8B-B14F-4D97-AF65-F5344CB8AC3E}">
        <p14:creationId xmlns:p14="http://schemas.microsoft.com/office/powerpoint/2010/main" val="7399285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27 March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27 March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27 March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27 March 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27 March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27 March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27 March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27 March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27 March 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27 March 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27 March 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27 March 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27 March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27 March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27 March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27 March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27 March 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27 March 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3FCF6715-A2B5-A045-B72C-B503686710DB}" type="datetime3">
              <a:rPr lang="en-US" smtClean="0"/>
              <a:pPr/>
              <a:t>27 March 2025</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Francesco Mazzei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1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10.jpeg"/><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jpeg"/><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a:t>DRD8 WP1.2</a:t>
            </a:r>
            <a:br>
              <a:rPr lang="en-US" dirty="0"/>
            </a:br>
            <a:r>
              <a:rPr lang="en-GB" sz="3200" dirty="0"/>
              <a:t>Robots in the HEP Experimental Caverns</a:t>
            </a:r>
            <a:br>
              <a:rPr lang="en-US" dirty="0"/>
            </a:br>
            <a:r>
              <a:rPr lang="en-US" sz="2400" b="0" dirty="0"/>
              <a:t>WP1 Kick-off Meeting</a:t>
            </a:r>
            <a:endParaRPr lang="en-GB" b="0"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Francesco Mazzei, Corrado Gargiulo</a:t>
            </a:r>
          </a:p>
          <a:p>
            <a:r>
              <a:rPr lang="en-GB" b="0" dirty="0"/>
              <a:t>27/03/2025</a:t>
            </a:r>
          </a:p>
        </p:txBody>
      </p:sp>
      <p:sp>
        <p:nvSpPr>
          <p:cNvPr id="5" name="TextBox 4">
            <a:extLst>
              <a:ext uri="{FF2B5EF4-FFF2-40B4-BE49-F238E27FC236}">
                <a16:creationId xmlns:a16="http://schemas.microsoft.com/office/drawing/2014/main" id="{2DF2E02C-9A97-CC1B-C22C-34EEDF91972F}"/>
              </a:ext>
            </a:extLst>
          </p:cNvPr>
          <p:cNvSpPr txBox="1"/>
          <p:nvPr/>
        </p:nvSpPr>
        <p:spPr>
          <a:xfrm>
            <a:off x="321972" y="6326692"/>
            <a:ext cx="4016598" cy="369332"/>
          </a:xfrm>
          <a:prstGeom prst="rect">
            <a:avLst/>
          </a:prstGeom>
          <a:noFill/>
        </p:spPr>
        <p:txBody>
          <a:bodyPr wrap="square">
            <a:spAutoFit/>
          </a:bodyPr>
          <a:lstStyle/>
          <a:p>
            <a:r>
              <a:rPr lang="en-GB" dirty="0"/>
              <a:t>https://indico.cern.ch/event/1507330/</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5A5FF9F5-8D22-EDF3-C974-6331B87BD955}"/>
              </a:ext>
            </a:extLst>
          </p:cNvPr>
          <p:cNvSpPr>
            <a:spLocks noGrp="1" noChangeArrowheads="1"/>
          </p:cNvSpPr>
          <p:nvPr>
            <p:ph type="title"/>
          </p:nvPr>
        </p:nvSpPr>
        <p:spPr bwMode="auto">
          <a:xfrm>
            <a:off x="407988" y="373593"/>
            <a:ext cx="11376025" cy="106574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t" anchorCtr="0" compatLnSpc="1">
            <a:prstTxWarp prst="textNoShape">
              <a:avLst/>
            </a:prstTxWarp>
            <a:normAutofit/>
          </a:bodyPr>
          <a:lstStyle/>
          <a:p>
            <a:pPr lvl="0"/>
            <a:r>
              <a:rPr lang="en-GB" noProof="0" dirty="0"/>
              <a:t>Resources for EP-R&amp;D &amp; DRD 8</a:t>
            </a:r>
          </a:p>
        </p:txBody>
      </p:sp>
      <p:graphicFrame>
        <p:nvGraphicFramePr>
          <p:cNvPr id="9" name="Segnaposto contenuto 8">
            <a:extLst>
              <a:ext uri="{FF2B5EF4-FFF2-40B4-BE49-F238E27FC236}">
                <a16:creationId xmlns:a16="http://schemas.microsoft.com/office/drawing/2014/main" id="{5E6E5703-C986-8015-20F6-B6CFBC88BA9C}"/>
              </a:ext>
            </a:extLst>
          </p:cNvPr>
          <p:cNvGraphicFramePr>
            <a:graphicFrameLocks noGrp="1"/>
          </p:cNvGraphicFramePr>
          <p:nvPr>
            <p:ph sz="half" idx="1"/>
            <p:extLst>
              <p:ext uri="{D42A27DB-BD31-4B8C-83A1-F6EECF244321}">
                <p14:modId xmlns:p14="http://schemas.microsoft.com/office/powerpoint/2010/main" val="1289924025"/>
              </p:ext>
            </p:extLst>
          </p:nvPr>
        </p:nvGraphicFramePr>
        <p:xfrm>
          <a:off x="407988" y="1592263"/>
          <a:ext cx="5616575" cy="3119120"/>
        </p:xfrm>
        <a:graphic>
          <a:graphicData uri="http://schemas.openxmlformats.org/drawingml/2006/table">
            <a:tbl>
              <a:tblPr firstRow="1" bandRow="1">
                <a:tableStyleId>{5C22544A-7EE6-4342-B048-85BDC9FD1C3A}</a:tableStyleId>
              </a:tblPr>
              <a:tblGrid>
                <a:gridCol w="1123315">
                  <a:extLst>
                    <a:ext uri="{9D8B030D-6E8A-4147-A177-3AD203B41FA5}">
                      <a16:colId xmlns:a16="http://schemas.microsoft.com/office/drawing/2014/main" val="832627173"/>
                    </a:ext>
                  </a:extLst>
                </a:gridCol>
                <a:gridCol w="1123315">
                  <a:extLst>
                    <a:ext uri="{9D8B030D-6E8A-4147-A177-3AD203B41FA5}">
                      <a16:colId xmlns:a16="http://schemas.microsoft.com/office/drawing/2014/main" val="2238593321"/>
                    </a:ext>
                  </a:extLst>
                </a:gridCol>
                <a:gridCol w="1123315">
                  <a:extLst>
                    <a:ext uri="{9D8B030D-6E8A-4147-A177-3AD203B41FA5}">
                      <a16:colId xmlns:a16="http://schemas.microsoft.com/office/drawing/2014/main" val="1916336516"/>
                    </a:ext>
                  </a:extLst>
                </a:gridCol>
                <a:gridCol w="1123315">
                  <a:extLst>
                    <a:ext uri="{9D8B030D-6E8A-4147-A177-3AD203B41FA5}">
                      <a16:colId xmlns:a16="http://schemas.microsoft.com/office/drawing/2014/main" val="451651995"/>
                    </a:ext>
                  </a:extLst>
                </a:gridCol>
                <a:gridCol w="1123315">
                  <a:extLst>
                    <a:ext uri="{9D8B030D-6E8A-4147-A177-3AD203B41FA5}">
                      <a16:colId xmlns:a16="http://schemas.microsoft.com/office/drawing/2014/main" val="2339674696"/>
                    </a:ext>
                  </a:extLst>
                </a:gridCol>
              </a:tblGrid>
              <a:tr h="370840">
                <a:tc rowSpan="2">
                  <a:txBody>
                    <a:bodyPr/>
                    <a:lstStyle/>
                    <a:p>
                      <a:pPr algn="l"/>
                      <a:r>
                        <a:rPr lang="en-US" dirty="0"/>
                        <a:t>Institute </a:t>
                      </a:r>
                      <a:endParaRPr lang="it-IT" dirty="0"/>
                    </a:p>
                  </a:txBody>
                  <a:tcPr anchor="ctr"/>
                </a:tc>
                <a:tc gridSpan="2">
                  <a:txBody>
                    <a:bodyPr/>
                    <a:lstStyle/>
                    <a:p>
                      <a:pPr algn="l"/>
                      <a:r>
                        <a:rPr lang="en-US" dirty="0"/>
                        <a:t>Effort [FTE/year]</a:t>
                      </a:r>
                      <a:endParaRPr lang="it-IT" dirty="0"/>
                    </a:p>
                  </a:txBody>
                  <a:tcPr anchor="ctr"/>
                </a:tc>
                <a:tc hMerge="1">
                  <a:txBody>
                    <a:bodyPr/>
                    <a:lstStyle/>
                    <a:p>
                      <a:endParaRPr lang="it-IT" dirty="0"/>
                    </a:p>
                  </a:txBody>
                  <a:tcPr/>
                </a:tc>
                <a:tc gridSpan="2">
                  <a:txBody>
                    <a:bodyPr/>
                    <a:lstStyle/>
                    <a:p>
                      <a:pPr algn="l"/>
                      <a:r>
                        <a:rPr lang="en-US" dirty="0"/>
                        <a:t>Material Budget [</a:t>
                      </a:r>
                      <a:r>
                        <a:rPr lang="en-US" dirty="0" err="1"/>
                        <a:t>kCHF</a:t>
                      </a:r>
                      <a:r>
                        <a:rPr lang="en-US" dirty="0"/>
                        <a:t>]</a:t>
                      </a:r>
                      <a:endParaRPr lang="it-IT" dirty="0"/>
                    </a:p>
                  </a:txBody>
                  <a:tcPr anchor="ctr"/>
                </a:tc>
                <a:tc hMerge="1">
                  <a:txBody>
                    <a:bodyPr/>
                    <a:lstStyle/>
                    <a:p>
                      <a:endParaRPr lang="it-IT" dirty="0"/>
                    </a:p>
                  </a:txBody>
                  <a:tcPr/>
                </a:tc>
                <a:extLst>
                  <a:ext uri="{0D108BD9-81ED-4DB2-BD59-A6C34878D82A}">
                    <a16:rowId xmlns:a16="http://schemas.microsoft.com/office/drawing/2014/main" val="219641148"/>
                  </a:ext>
                </a:extLst>
              </a:tr>
              <a:tr h="370840">
                <a:tc vMerge="1">
                  <a:txBody>
                    <a:bodyPr/>
                    <a:lstStyle/>
                    <a:p>
                      <a:endParaRPr lang="it-IT" dirty="0"/>
                    </a:p>
                  </a:txBody>
                  <a:tcPr/>
                </a:tc>
                <a:tc>
                  <a:txBody>
                    <a:bodyPr/>
                    <a:lstStyle/>
                    <a:p>
                      <a:pPr algn="l"/>
                      <a:r>
                        <a:rPr lang="en-US" dirty="0"/>
                        <a:t>Available</a:t>
                      </a:r>
                      <a:endParaRPr lang="it-IT" dirty="0"/>
                    </a:p>
                  </a:txBody>
                  <a:tcPr anchor="ctr"/>
                </a:tc>
                <a:tc>
                  <a:txBody>
                    <a:bodyPr/>
                    <a:lstStyle/>
                    <a:p>
                      <a:pPr algn="l"/>
                      <a:r>
                        <a:rPr lang="en-US" dirty="0"/>
                        <a:t>Required</a:t>
                      </a:r>
                      <a:endParaRPr lang="it-IT" dirty="0"/>
                    </a:p>
                  </a:txBody>
                  <a:tcPr anchor="ctr"/>
                </a:tc>
                <a:tc>
                  <a:txBody>
                    <a:bodyPr/>
                    <a:lstStyle/>
                    <a:p>
                      <a:pPr algn="l"/>
                      <a:r>
                        <a:rPr lang="en-US" dirty="0"/>
                        <a:t>Available</a:t>
                      </a:r>
                      <a:endParaRPr lang="it-IT" dirty="0"/>
                    </a:p>
                  </a:txBody>
                  <a:tcPr anchor="ctr"/>
                </a:tc>
                <a:tc>
                  <a:txBody>
                    <a:bodyPr/>
                    <a:lstStyle/>
                    <a:p>
                      <a:pPr algn="l"/>
                      <a:r>
                        <a:rPr lang="en-US" dirty="0"/>
                        <a:t>Required</a:t>
                      </a:r>
                      <a:endParaRPr lang="it-IT" dirty="0"/>
                    </a:p>
                  </a:txBody>
                  <a:tcPr anchor="ctr"/>
                </a:tc>
                <a:extLst>
                  <a:ext uri="{0D108BD9-81ED-4DB2-BD59-A6C34878D82A}">
                    <a16:rowId xmlns:a16="http://schemas.microsoft.com/office/drawing/2014/main" val="549950738"/>
                  </a:ext>
                </a:extLst>
              </a:tr>
              <a:tr h="370840">
                <a:tc>
                  <a:txBody>
                    <a:bodyPr/>
                    <a:lstStyle/>
                    <a:p>
                      <a:pPr algn="l"/>
                      <a:r>
                        <a:rPr lang="en-US" sz="1600" dirty="0"/>
                        <a:t>CERN</a:t>
                      </a:r>
                      <a:endParaRPr lang="it-IT" sz="1600" dirty="0"/>
                    </a:p>
                  </a:txBody>
                  <a:tcPr anchor="ctr"/>
                </a:tc>
                <a:tc>
                  <a:txBody>
                    <a:bodyPr/>
                    <a:lstStyle/>
                    <a:p>
                      <a:pPr algn="l"/>
                      <a:r>
                        <a:rPr lang="en-US" dirty="0"/>
                        <a:t>2 (fell)</a:t>
                      </a:r>
                      <a:endParaRPr lang="it-IT" dirty="0"/>
                    </a:p>
                  </a:txBody>
                  <a:tcPr anchor="ctr"/>
                </a:tc>
                <a:tc>
                  <a:txBody>
                    <a:bodyPr/>
                    <a:lstStyle/>
                    <a:p>
                      <a:pPr algn="l"/>
                      <a:r>
                        <a:rPr lang="en-US" dirty="0"/>
                        <a:t>2 (fell)</a:t>
                      </a:r>
                      <a:endParaRPr lang="it-IT" dirty="0"/>
                    </a:p>
                  </a:txBody>
                  <a:tcPr anchor="ctr"/>
                </a:tc>
                <a:tc>
                  <a:txBody>
                    <a:bodyPr/>
                    <a:lstStyle/>
                    <a:p>
                      <a:pPr algn="l"/>
                      <a:r>
                        <a:rPr lang="en-US" dirty="0"/>
                        <a:t>100</a:t>
                      </a:r>
                      <a:endParaRPr lang="it-IT" dirty="0"/>
                    </a:p>
                  </a:txBody>
                  <a:tcPr anchor="ctr"/>
                </a:tc>
                <a:tc>
                  <a:txBody>
                    <a:bodyPr/>
                    <a:lstStyle/>
                    <a:p>
                      <a:pPr algn="l"/>
                      <a:r>
                        <a:rPr lang="en-US" dirty="0"/>
                        <a:t>100</a:t>
                      </a:r>
                      <a:endParaRPr lang="it-IT" dirty="0"/>
                    </a:p>
                  </a:txBody>
                  <a:tcPr anchor="ctr"/>
                </a:tc>
                <a:extLst>
                  <a:ext uri="{0D108BD9-81ED-4DB2-BD59-A6C34878D82A}">
                    <a16:rowId xmlns:a16="http://schemas.microsoft.com/office/drawing/2014/main" val="976237316"/>
                  </a:ext>
                </a:extLst>
              </a:tr>
              <a:tr h="370840">
                <a:tc>
                  <a:txBody>
                    <a:bodyPr/>
                    <a:lstStyle/>
                    <a:p>
                      <a:pPr algn="l"/>
                      <a:r>
                        <a:rPr lang="en-US" sz="1600" dirty="0"/>
                        <a:t>Uni. Sapienza </a:t>
                      </a:r>
                    </a:p>
                  </a:txBody>
                  <a:tcPr anchor="ctr"/>
                </a:tc>
                <a:tc>
                  <a:txBody>
                    <a:bodyPr/>
                    <a:lstStyle/>
                    <a:p>
                      <a:pPr algn="l"/>
                      <a:r>
                        <a:rPr lang="en-US" dirty="0"/>
                        <a:t>0</a:t>
                      </a:r>
                      <a:endParaRPr lang="it-IT" dirty="0"/>
                    </a:p>
                  </a:txBody>
                  <a:tcPr anchor="ctr"/>
                </a:tc>
                <a:tc>
                  <a:txBody>
                    <a:bodyPr/>
                    <a:lstStyle/>
                    <a:p>
                      <a:pPr algn="l"/>
                      <a:r>
                        <a:rPr lang="en-US" dirty="0"/>
                        <a:t>1 (stud)</a:t>
                      </a:r>
                      <a:endParaRPr lang="it-IT" dirty="0"/>
                    </a:p>
                  </a:txBody>
                  <a:tcPr anchor="ctr"/>
                </a:tc>
                <a:tc>
                  <a:txBody>
                    <a:bodyPr/>
                    <a:lstStyle/>
                    <a:p>
                      <a:pPr algn="l"/>
                      <a:r>
                        <a:rPr lang="en-US" dirty="0"/>
                        <a:t>10</a:t>
                      </a:r>
                      <a:endParaRPr lang="it-IT" dirty="0"/>
                    </a:p>
                  </a:txBody>
                  <a:tcPr anchor="ctr"/>
                </a:tc>
                <a:tc>
                  <a:txBody>
                    <a:bodyPr/>
                    <a:lstStyle/>
                    <a:p>
                      <a:pPr algn="l"/>
                      <a:r>
                        <a:rPr lang="en-US" dirty="0"/>
                        <a:t>10</a:t>
                      </a:r>
                      <a:endParaRPr lang="it-IT" dirty="0"/>
                    </a:p>
                  </a:txBody>
                  <a:tcPr anchor="ctr"/>
                </a:tc>
                <a:extLst>
                  <a:ext uri="{0D108BD9-81ED-4DB2-BD59-A6C34878D82A}">
                    <a16:rowId xmlns:a16="http://schemas.microsoft.com/office/drawing/2014/main" val="2229730199"/>
                  </a:ext>
                </a:extLst>
              </a:tr>
              <a:tr h="370840">
                <a:tc>
                  <a:txBody>
                    <a:bodyPr/>
                    <a:lstStyle/>
                    <a:p>
                      <a:pPr algn="l"/>
                      <a:r>
                        <a:rPr lang="en-US" sz="1600" dirty="0"/>
                        <a:t>Tor Vergata </a:t>
                      </a:r>
                    </a:p>
                  </a:txBody>
                  <a:tcPr anchor="ctr"/>
                </a:tc>
                <a:tc>
                  <a:txBody>
                    <a:bodyPr/>
                    <a:lstStyle/>
                    <a:p>
                      <a:pPr algn="l"/>
                      <a:r>
                        <a:rPr lang="it-IT" dirty="0"/>
                        <a:t>1</a:t>
                      </a:r>
                    </a:p>
                  </a:txBody>
                  <a:tcPr anchor="ctr"/>
                </a:tc>
                <a:tc>
                  <a:txBody>
                    <a:bodyPr/>
                    <a:lstStyle/>
                    <a:p>
                      <a:pPr algn="l"/>
                      <a:r>
                        <a:rPr lang="it-IT" dirty="0"/>
                        <a:t>1 </a:t>
                      </a:r>
                      <a:r>
                        <a:rPr lang="it-IT"/>
                        <a:t>(PhD)</a:t>
                      </a:r>
                      <a:endParaRPr lang="it-IT" dirty="0"/>
                    </a:p>
                  </a:txBody>
                  <a:tcPr anchor="ctr"/>
                </a:tc>
                <a:tc>
                  <a:txBody>
                    <a:bodyPr/>
                    <a:lstStyle/>
                    <a:p>
                      <a:pPr algn="l"/>
                      <a:r>
                        <a:rPr lang="it-IT" dirty="0"/>
                        <a:t>10</a:t>
                      </a:r>
                    </a:p>
                  </a:txBody>
                  <a:tcPr anchor="ctr"/>
                </a:tc>
                <a:tc>
                  <a:txBody>
                    <a:bodyPr/>
                    <a:lstStyle/>
                    <a:p>
                      <a:pPr algn="l"/>
                      <a:r>
                        <a:rPr lang="it-IT" dirty="0"/>
                        <a:t>10</a:t>
                      </a:r>
                    </a:p>
                  </a:txBody>
                  <a:tcPr anchor="ctr"/>
                </a:tc>
                <a:extLst>
                  <a:ext uri="{0D108BD9-81ED-4DB2-BD59-A6C34878D82A}">
                    <a16:rowId xmlns:a16="http://schemas.microsoft.com/office/drawing/2014/main" val="447937890"/>
                  </a:ext>
                </a:extLst>
              </a:tr>
              <a:tr h="370840">
                <a:tc>
                  <a:txBody>
                    <a:bodyPr/>
                    <a:lstStyle/>
                    <a:p>
                      <a:pPr algn="l"/>
                      <a:r>
                        <a:rPr lang="en-US" sz="1600" dirty="0"/>
                        <a:t>Uni. Arizona</a:t>
                      </a:r>
                    </a:p>
                  </a:txBody>
                  <a:tcPr anchor="ctr"/>
                </a:tc>
                <a:tc>
                  <a:txBody>
                    <a:bodyPr/>
                    <a:lstStyle/>
                    <a:p>
                      <a:pPr algn="l"/>
                      <a:r>
                        <a:rPr lang="en-US" dirty="0"/>
                        <a:t>0</a:t>
                      </a:r>
                      <a:endParaRPr lang="it-IT" dirty="0"/>
                    </a:p>
                  </a:txBody>
                  <a:tcPr anchor="ctr"/>
                </a:tc>
                <a:tc>
                  <a:txBody>
                    <a:bodyPr/>
                    <a:lstStyle/>
                    <a:p>
                      <a:pPr algn="l"/>
                      <a:r>
                        <a:rPr lang="en-US" dirty="0"/>
                        <a:t>1 (stud)</a:t>
                      </a:r>
                      <a:endParaRPr lang="it-IT" dirty="0"/>
                    </a:p>
                  </a:txBody>
                  <a:tcPr anchor="ctr"/>
                </a:tc>
                <a:tc>
                  <a:txBody>
                    <a:bodyPr/>
                    <a:lstStyle/>
                    <a:p>
                      <a:pPr algn="l"/>
                      <a:r>
                        <a:rPr lang="en-US" dirty="0"/>
                        <a:t>10</a:t>
                      </a:r>
                      <a:endParaRPr lang="it-IT" dirty="0"/>
                    </a:p>
                  </a:txBody>
                  <a:tcPr anchor="ctr"/>
                </a:tc>
                <a:tc>
                  <a:txBody>
                    <a:bodyPr/>
                    <a:lstStyle/>
                    <a:p>
                      <a:pPr algn="l"/>
                      <a:r>
                        <a:rPr lang="en-US" dirty="0"/>
                        <a:t>10</a:t>
                      </a:r>
                      <a:endParaRPr lang="it-IT" dirty="0"/>
                    </a:p>
                  </a:txBody>
                  <a:tcPr anchor="ctr"/>
                </a:tc>
                <a:extLst>
                  <a:ext uri="{0D108BD9-81ED-4DB2-BD59-A6C34878D82A}">
                    <a16:rowId xmlns:a16="http://schemas.microsoft.com/office/drawing/2014/main" val="1740656803"/>
                  </a:ext>
                </a:extLst>
              </a:tr>
            </a:tbl>
          </a:graphicData>
        </a:graphic>
      </p:graphicFrame>
      <p:sp>
        <p:nvSpPr>
          <p:cNvPr id="13" name="Content Placeholder 12">
            <a:extLst>
              <a:ext uri="{FF2B5EF4-FFF2-40B4-BE49-F238E27FC236}">
                <a16:creationId xmlns:a16="http://schemas.microsoft.com/office/drawing/2014/main" id="{536C468E-F880-7875-0004-2223ED161E1C}"/>
              </a:ext>
            </a:extLst>
          </p:cNvPr>
          <p:cNvSpPr>
            <a:spLocks noGrp="1"/>
          </p:cNvSpPr>
          <p:nvPr>
            <p:ph sz="half" idx="2"/>
          </p:nvPr>
        </p:nvSpPr>
        <p:spPr>
          <a:xfrm>
            <a:off x="6172199" y="1592264"/>
            <a:ext cx="5611813" cy="4608511"/>
          </a:xfrm>
        </p:spPr>
        <p:txBody>
          <a:bodyPr>
            <a:normAutofit/>
          </a:bodyPr>
          <a:lstStyle/>
          <a:p>
            <a:r>
              <a:rPr lang="en-GB" b="1" dirty="0"/>
              <a:t>Available Resources:</a:t>
            </a:r>
            <a:br>
              <a:rPr lang="en-GB" dirty="0"/>
            </a:br>
            <a:r>
              <a:rPr lang="en-GB" b="0" dirty="0"/>
              <a:t>We currently have the following resources available to complete the project.</a:t>
            </a:r>
          </a:p>
          <a:p>
            <a:r>
              <a:rPr lang="en-GB" b="1" dirty="0"/>
              <a:t>Required Resources:</a:t>
            </a:r>
            <a:br>
              <a:rPr lang="en-GB" dirty="0"/>
            </a:br>
            <a:r>
              <a:rPr lang="en-GB" b="0" dirty="0"/>
              <a:t>To meet the project milestones, we need additional resources. These requirements have already been communicated to the involved institutions. However, new partners could provide the opportunity to secure the project </a:t>
            </a:r>
            <a:r>
              <a:rPr lang="en-GB" b="0" dirty="0" err="1"/>
              <a:t>milestons</a:t>
            </a:r>
            <a:r>
              <a:rPr lang="en-GB" b="0" dirty="0"/>
              <a:t> and enhance the quality of the project.</a:t>
            </a:r>
          </a:p>
          <a:p>
            <a:endParaRPr lang="en-GB" b="0" dirty="0"/>
          </a:p>
          <a:p>
            <a:r>
              <a:rPr lang="en-GB" b="0" dirty="0"/>
              <a:t>For more information or specifics, please refer to Corrado Gargiulo.</a:t>
            </a:r>
          </a:p>
        </p:txBody>
      </p:sp>
      <p:sp>
        <p:nvSpPr>
          <p:cNvPr id="18" name="Date Placeholder 4">
            <a:extLst>
              <a:ext uri="{FF2B5EF4-FFF2-40B4-BE49-F238E27FC236}">
                <a16:creationId xmlns:a16="http://schemas.microsoft.com/office/drawing/2014/main" id="{026B0A60-BEFF-A253-D1FD-310956320946}"/>
              </a:ext>
            </a:extLst>
          </p:cNvPr>
          <p:cNvSpPr>
            <a:spLocks noGrp="1"/>
          </p:cNvSpPr>
          <p:nvPr>
            <p:ph type="dt" sz="half" idx="10"/>
          </p:nvPr>
        </p:nvSpPr>
        <p:spPr>
          <a:xfrm>
            <a:off x="8101915" y="6424993"/>
            <a:ext cx="1773923" cy="365125"/>
          </a:xfrm>
        </p:spPr>
        <p:txBody>
          <a:bodyPr/>
          <a:lstStyle/>
          <a:p>
            <a:fld id="{BE2C9978-A0B0-5D47-B017-3DE9DCAF3819}" type="datetime3">
              <a:rPr lang="en-US" smtClean="0"/>
              <a:pPr/>
              <a:t>27 March 2025</a:t>
            </a:fld>
            <a:endParaRPr lang="en-US"/>
          </a:p>
        </p:txBody>
      </p:sp>
      <p:sp>
        <p:nvSpPr>
          <p:cNvPr id="20" name="Footer Placeholder 5">
            <a:extLst>
              <a:ext uri="{FF2B5EF4-FFF2-40B4-BE49-F238E27FC236}">
                <a16:creationId xmlns:a16="http://schemas.microsoft.com/office/drawing/2014/main" id="{E7E35447-1D48-3D5A-8D30-81DA1CDD8347}"/>
              </a:ext>
            </a:extLst>
          </p:cNvPr>
          <p:cNvSpPr>
            <a:spLocks noGrp="1"/>
          </p:cNvSpPr>
          <p:nvPr>
            <p:ph type="ftr" sz="quarter" idx="11"/>
          </p:nvPr>
        </p:nvSpPr>
        <p:spPr>
          <a:xfrm>
            <a:off x="1145352" y="6424993"/>
            <a:ext cx="6787386" cy="365125"/>
          </a:xfrm>
        </p:spPr>
        <p:txBody>
          <a:bodyPr/>
          <a:lstStyle/>
          <a:p>
            <a:r>
              <a:rPr lang="en-US" dirty="0"/>
              <a:t>Francesco Mazzei | DRD 8 WP1.2</a:t>
            </a:r>
          </a:p>
        </p:txBody>
      </p:sp>
      <p:sp>
        <p:nvSpPr>
          <p:cNvPr id="22" name="Slide Number Placeholder 6">
            <a:extLst>
              <a:ext uri="{FF2B5EF4-FFF2-40B4-BE49-F238E27FC236}">
                <a16:creationId xmlns:a16="http://schemas.microsoft.com/office/drawing/2014/main" id="{7755DE33-241A-16D8-3B33-8ACDF4A540EC}"/>
              </a:ext>
            </a:extLst>
          </p:cNvPr>
          <p:cNvSpPr>
            <a:spLocks noGrp="1"/>
          </p:cNvSpPr>
          <p:nvPr>
            <p:ph type="sldNum" sz="quarter" idx="12"/>
          </p:nvPr>
        </p:nvSpPr>
        <p:spPr>
          <a:xfrm>
            <a:off x="11107546" y="6424993"/>
            <a:ext cx="681254" cy="365125"/>
          </a:xfrm>
        </p:spPr>
        <p:txBody>
          <a:bodyPr/>
          <a:lstStyle/>
          <a:p>
            <a:fld id="{36B5EA5A-BC32-A742-B11B-8E7414D5B535}" type="slidenum">
              <a:rPr lang="en-US" smtClean="0"/>
              <a:pPr/>
              <a:t>10</a:t>
            </a:fld>
            <a:endParaRPr lang="en-US"/>
          </a:p>
        </p:txBody>
      </p:sp>
    </p:spTree>
    <p:extLst>
      <p:ext uri="{BB962C8B-B14F-4D97-AF65-F5344CB8AC3E}">
        <p14:creationId xmlns:p14="http://schemas.microsoft.com/office/powerpoint/2010/main" val="284269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5F8DDF-BAD4-2034-AFED-ACCA1271A258}"/>
              </a:ext>
            </a:extLst>
          </p:cNvPr>
          <p:cNvSpPr>
            <a:spLocks noGrp="1"/>
          </p:cNvSpPr>
          <p:nvPr>
            <p:ph type="ctrTitle"/>
          </p:nvPr>
        </p:nvSpPr>
        <p:spPr/>
        <p:txBody>
          <a:bodyPr/>
          <a:lstStyle/>
          <a:p>
            <a:r>
              <a:rPr lang="en-GB" dirty="0"/>
              <a:t>Legged ground robotic platforms</a:t>
            </a:r>
            <a:endParaRPr lang="it-IT" dirty="0"/>
          </a:p>
        </p:txBody>
      </p:sp>
      <p:sp>
        <p:nvSpPr>
          <p:cNvPr id="3" name="Sottotitolo 2">
            <a:extLst>
              <a:ext uri="{FF2B5EF4-FFF2-40B4-BE49-F238E27FC236}">
                <a16:creationId xmlns:a16="http://schemas.microsoft.com/office/drawing/2014/main" id="{B52C100F-2E7B-FD67-8ED7-C62479E6A2A4}"/>
              </a:ext>
            </a:extLst>
          </p:cNvPr>
          <p:cNvSpPr>
            <a:spLocks noGrp="1"/>
          </p:cNvSpPr>
          <p:nvPr>
            <p:ph type="subTitle" idx="1"/>
          </p:nvPr>
        </p:nvSpPr>
        <p:spPr/>
        <p:txBody>
          <a:bodyPr/>
          <a:lstStyle/>
          <a:p>
            <a:r>
              <a:rPr lang="en-GB" dirty="0"/>
              <a:t>Current Status</a:t>
            </a:r>
          </a:p>
          <a:p>
            <a:endParaRPr lang="it-IT" dirty="0"/>
          </a:p>
        </p:txBody>
      </p:sp>
      <p:sp>
        <p:nvSpPr>
          <p:cNvPr id="4" name="Segnaposto data 3">
            <a:extLst>
              <a:ext uri="{FF2B5EF4-FFF2-40B4-BE49-F238E27FC236}">
                <a16:creationId xmlns:a16="http://schemas.microsoft.com/office/drawing/2014/main" id="{764C70D9-7B46-AB6D-C1E0-C7FE29102EA2}"/>
              </a:ext>
            </a:extLst>
          </p:cNvPr>
          <p:cNvSpPr>
            <a:spLocks noGrp="1"/>
          </p:cNvSpPr>
          <p:nvPr>
            <p:ph type="dt" sz="half" idx="10"/>
          </p:nvPr>
        </p:nvSpPr>
        <p:spPr/>
        <p:txBody>
          <a:bodyPr/>
          <a:lstStyle/>
          <a:p>
            <a:fld id="{513309E1-6519-4041-842E-5879904EEBF6}" type="datetime3">
              <a:rPr lang="en-US" smtClean="0"/>
              <a:t>27 March 2025</a:t>
            </a:fld>
            <a:endParaRPr lang="en-US" dirty="0"/>
          </a:p>
        </p:txBody>
      </p:sp>
      <p:sp>
        <p:nvSpPr>
          <p:cNvPr id="5" name="Segnaposto piè di pagina 4">
            <a:extLst>
              <a:ext uri="{FF2B5EF4-FFF2-40B4-BE49-F238E27FC236}">
                <a16:creationId xmlns:a16="http://schemas.microsoft.com/office/drawing/2014/main" id="{A5C47E57-D9AC-657F-68E1-A15E0318FD63}"/>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AFC2000E-2259-FAAF-B457-E7B4A6F3B0B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1466220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9" descr="A large red and green tunnel with a robot in the background&#10;&#10;AI-generated content may be incorrect.">
            <a:extLst>
              <a:ext uri="{FF2B5EF4-FFF2-40B4-BE49-F238E27FC236}">
                <a16:creationId xmlns:a16="http://schemas.microsoft.com/office/drawing/2014/main" id="{D95FCF27-729B-40BE-B532-BF0FB2C6589F}"/>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148" b="15148"/>
          <a:stretch>
            <a:fillRect/>
          </a:stretch>
        </p:blipFill>
        <p:spPr>
          <a:xfrm>
            <a:off x="0" y="3175"/>
            <a:ext cx="12192000" cy="6373813"/>
          </a:xfrm>
          <a:prstGeom prst="rect">
            <a:avLst/>
          </a:prstGeom>
        </p:spPr>
      </p:pic>
      <p:sp>
        <p:nvSpPr>
          <p:cNvPr id="3" name="Segnaposto contenuto 2">
            <a:extLst>
              <a:ext uri="{FF2B5EF4-FFF2-40B4-BE49-F238E27FC236}">
                <a16:creationId xmlns:a16="http://schemas.microsoft.com/office/drawing/2014/main" id="{CC0E35DA-3107-3942-632F-C057E0FD7FDA}"/>
              </a:ext>
            </a:extLst>
          </p:cNvPr>
          <p:cNvSpPr>
            <a:spLocks noGrp="1"/>
          </p:cNvSpPr>
          <p:nvPr>
            <p:ph idx="1"/>
          </p:nvPr>
        </p:nvSpPr>
        <p:spPr/>
        <p:txBody>
          <a:bodyPr/>
          <a:lstStyle/>
          <a:p>
            <a:r>
              <a:rPr lang="en-GB" dirty="0"/>
              <a:t>Deploy legged robots equipped with advanced sensors for autonomous and on-demand inspection of walkable areas</a:t>
            </a:r>
          </a:p>
          <a:p>
            <a:endParaRPr lang="it-IT" dirty="0"/>
          </a:p>
        </p:txBody>
      </p:sp>
      <p:sp>
        <p:nvSpPr>
          <p:cNvPr id="4" name="Segnaposto data 3">
            <a:extLst>
              <a:ext uri="{FF2B5EF4-FFF2-40B4-BE49-F238E27FC236}">
                <a16:creationId xmlns:a16="http://schemas.microsoft.com/office/drawing/2014/main" id="{0B5417FE-E7E0-9AED-B39B-AA05FAD646ED}"/>
              </a:ext>
            </a:extLst>
          </p:cNvPr>
          <p:cNvSpPr>
            <a:spLocks noGrp="1"/>
          </p:cNvSpPr>
          <p:nvPr>
            <p:ph type="dt" sz="half" idx="10"/>
          </p:nvPr>
        </p:nvSpPr>
        <p:spPr/>
        <p:txBody>
          <a:bodyPr/>
          <a:lstStyle/>
          <a:p>
            <a:fld id="{8F9162F9-973D-F640-93B7-064AFF6A55AE}" type="datetime3">
              <a:rPr lang="en-US" smtClean="0"/>
              <a:t>27 March 2025</a:t>
            </a:fld>
            <a:endParaRPr lang="en-US" dirty="0"/>
          </a:p>
        </p:txBody>
      </p:sp>
      <p:sp>
        <p:nvSpPr>
          <p:cNvPr id="5" name="Segnaposto piè di pagina 4">
            <a:extLst>
              <a:ext uri="{FF2B5EF4-FFF2-40B4-BE49-F238E27FC236}">
                <a16:creationId xmlns:a16="http://schemas.microsoft.com/office/drawing/2014/main" id="{8A2131EC-7359-D126-3EAC-3DDBDEA3F1A2}"/>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780AAEB0-25E4-3765-074C-D01CC0F9ABC2}"/>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717674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C56537CE-0122-BC93-B517-E34A45F69794}"/>
              </a:ext>
            </a:extLst>
          </p:cNvPr>
          <p:cNvSpPr>
            <a:spLocks noGrp="1"/>
          </p:cNvSpPr>
          <p:nvPr>
            <p:ph type="title"/>
          </p:nvPr>
        </p:nvSpPr>
        <p:spPr/>
        <p:txBody>
          <a:bodyPr anchor="t">
            <a:normAutofit/>
          </a:bodyPr>
          <a:lstStyle/>
          <a:p>
            <a:r>
              <a:rPr lang="en-US"/>
              <a:t>Mobility </a:t>
            </a:r>
            <a:r>
              <a:rPr lang="en-US" dirty="0"/>
              <a:t>test</a:t>
            </a:r>
            <a:endParaRPr lang="it-IT" dirty="0"/>
          </a:p>
        </p:txBody>
      </p:sp>
      <p:sp>
        <p:nvSpPr>
          <p:cNvPr id="9" name="Segnaposto contenuto 8">
            <a:extLst>
              <a:ext uri="{FF2B5EF4-FFF2-40B4-BE49-F238E27FC236}">
                <a16:creationId xmlns:a16="http://schemas.microsoft.com/office/drawing/2014/main" id="{4EFC1106-96FC-CE74-FB8B-D77A5D267174}"/>
              </a:ext>
            </a:extLst>
          </p:cNvPr>
          <p:cNvSpPr>
            <a:spLocks noGrp="1"/>
          </p:cNvSpPr>
          <p:nvPr>
            <p:ph sz="half" idx="1"/>
          </p:nvPr>
        </p:nvSpPr>
        <p:spPr>
          <a:xfrm>
            <a:off x="407987" y="1598658"/>
            <a:ext cx="4922147" cy="4608512"/>
          </a:xfrm>
        </p:spPr>
        <p:txBody>
          <a:bodyPr>
            <a:normAutofit/>
          </a:bodyPr>
          <a:lstStyle/>
          <a:p>
            <a:pPr marL="342900" indent="-342900">
              <a:buFont typeface="Arial" panose="020B0604020202020204" pitchFamily="34" charset="0"/>
              <a:buChar char="•"/>
            </a:pPr>
            <a:r>
              <a:rPr lang="en-US" sz="2000" b="0" dirty="0">
                <a:solidFill>
                  <a:schemeClr val="tx1"/>
                </a:solidFill>
              </a:rPr>
              <a:t>Testing the </a:t>
            </a:r>
            <a:r>
              <a:rPr lang="en-US" sz="2000" dirty="0">
                <a:solidFill>
                  <a:schemeClr val="tx1"/>
                </a:solidFill>
              </a:rPr>
              <a:t>agility</a:t>
            </a:r>
            <a:r>
              <a:rPr lang="en-US" sz="2000" b="0" dirty="0">
                <a:solidFill>
                  <a:schemeClr val="tx1"/>
                </a:solidFill>
              </a:rPr>
              <a:t> of legged robots in a </a:t>
            </a:r>
            <a:r>
              <a:rPr lang="en-US" sz="2000" dirty="0">
                <a:solidFill>
                  <a:schemeClr val="tx1"/>
                </a:solidFill>
              </a:rPr>
              <a:t>cluttered</a:t>
            </a:r>
            <a:r>
              <a:rPr lang="en-US" sz="2000" b="0" dirty="0">
                <a:solidFill>
                  <a:schemeClr val="tx1"/>
                </a:solidFill>
              </a:rPr>
              <a:t> cavern environment without a magnetic field. </a:t>
            </a:r>
          </a:p>
          <a:p>
            <a:pPr marL="342900" indent="-342900">
              <a:buFont typeface="Arial" panose="020B0604020202020204" pitchFamily="34" charset="0"/>
              <a:buChar char="•"/>
            </a:pPr>
            <a:r>
              <a:rPr lang="en-US" sz="2000" b="0" dirty="0">
                <a:solidFill>
                  <a:schemeClr val="tx1"/>
                </a:solidFill>
              </a:rPr>
              <a:t>The </a:t>
            </a:r>
            <a:r>
              <a:rPr lang="en-US" sz="2000" dirty="0">
                <a:solidFill>
                  <a:schemeClr val="tx1"/>
                </a:solidFill>
              </a:rPr>
              <a:t>Unitree GO1</a:t>
            </a:r>
            <a:r>
              <a:rPr lang="en-US" sz="2000" b="0" dirty="0">
                <a:solidFill>
                  <a:schemeClr val="tx1"/>
                </a:solidFill>
              </a:rPr>
              <a:t> failed to climb </a:t>
            </a:r>
            <a:r>
              <a:rPr lang="en-US" sz="2000" dirty="0">
                <a:solidFill>
                  <a:schemeClr val="tx1"/>
                </a:solidFill>
              </a:rPr>
              <a:t>stairs</a:t>
            </a:r>
            <a:r>
              <a:rPr lang="en-US" sz="2000" b="0" dirty="0">
                <a:solidFill>
                  <a:schemeClr val="tx1"/>
                </a:solidFill>
              </a:rPr>
              <a:t>, so a new platform, the </a:t>
            </a:r>
            <a:r>
              <a:rPr lang="en-US" sz="2000" dirty="0">
                <a:solidFill>
                  <a:schemeClr val="tx1"/>
                </a:solidFill>
              </a:rPr>
              <a:t>Unitree B2</a:t>
            </a:r>
            <a:r>
              <a:rPr lang="en-US" sz="2000" b="0" dirty="0">
                <a:solidFill>
                  <a:schemeClr val="tx1"/>
                </a:solidFill>
              </a:rPr>
              <a:t>, was purchased to overcome the GO1's limitations (higher payload capacity, stair-climbing ability, and stronger motors).</a:t>
            </a:r>
            <a:endParaRPr lang="it-IT" sz="2000" dirty="0">
              <a:solidFill>
                <a:schemeClr val="tx1"/>
              </a:solidFill>
            </a:endParaRPr>
          </a:p>
        </p:txBody>
      </p:sp>
      <p:sp>
        <p:nvSpPr>
          <p:cNvPr id="4" name="Segnaposto data 3">
            <a:extLst>
              <a:ext uri="{FF2B5EF4-FFF2-40B4-BE49-F238E27FC236}">
                <a16:creationId xmlns:a16="http://schemas.microsoft.com/office/drawing/2014/main" id="{961AD833-5181-E34D-818B-393D7F98840F}"/>
              </a:ext>
            </a:extLst>
          </p:cNvPr>
          <p:cNvSpPr>
            <a:spLocks noGrp="1"/>
          </p:cNvSpPr>
          <p:nvPr>
            <p:ph type="dt" sz="half" idx="14"/>
          </p:nvPr>
        </p:nvSpPr>
        <p:spPr/>
        <p:txBody>
          <a:bodyPr anchor="ctr">
            <a:normAutofit/>
          </a:bodyPr>
          <a:lstStyle/>
          <a:p>
            <a:pPr>
              <a:spcAft>
                <a:spcPts val="600"/>
              </a:spcAft>
            </a:pPr>
            <a:fld id="{8F9162F9-973D-F640-93B7-064AFF6A55AE}" type="datetime3">
              <a:rPr lang="en-US" smtClean="0"/>
              <a:pPr>
                <a:spcAft>
                  <a:spcPts val="600"/>
                </a:spcAft>
              </a:pPr>
              <a:t>27 March 2025</a:t>
            </a:fld>
            <a:endParaRPr lang="en-US"/>
          </a:p>
        </p:txBody>
      </p:sp>
      <p:sp>
        <p:nvSpPr>
          <p:cNvPr id="5" name="Segnaposto piè di pagina 4">
            <a:extLst>
              <a:ext uri="{FF2B5EF4-FFF2-40B4-BE49-F238E27FC236}">
                <a16:creationId xmlns:a16="http://schemas.microsoft.com/office/drawing/2014/main" id="{0F5CDAF8-BD18-E1B1-2ABA-E686653B7149}"/>
              </a:ext>
            </a:extLst>
          </p:cNvPr>
          <p:cNvSpPr>
            <a:spLocks noGrp="1"/>
          </p:cNvSpPr>
          <p:nvPr>
            <p:ph type="ftr" sz="quarter" idx="15"/>
          </p:nvPr>
        </p:nvSpPr>
        <p:spPr/>
        <p:txBody>
          <a:bodyPr anchor="ctr">
            <a:normAutofit/>
          </a:bodyPr>
          <a:lstStyle/>
          <a:p>
            <a:pPr>
              <a:spcAft>
                <a:spcPts val="600"/>
              </a:spcAft>
            </a:pPr>
            <a:r>
              <a:rPr lang="en-US" dirty="0"/>
              <a:t>Francesco Mazzei | DRD 8 WP1.2</a:t>
            </a:r>
            <a:endParaRPr lang="en-US"/>
          </a:p>
        </p:txBody>
      </p:sp>
      <p:sp>
        <p:nvSpPr>
          <p:cNvPr id="6" name="Segnaposto numero diapositiva 5">
            <a:extLst>
              <a:ext uri="{FF2B5EF4-FFF2-40B4-BE49-F238E27FC236}">
                <a16:creationId xmlns:a16="http://schemas.microsoft.com/office/drawing/2014/main" id="{93A6670D-512D-1ECB-5A66-F115558AA537}"/>
              </a:ext>
            </a:extLst>
          </p:cNvPr>
          <p:cNvSpPr>
            <a:spLocks noGrp="1"/>
          </p:cNvSpPr>
          <p:nvPr>
            <p:ph type="sldNum" sz="quarter" idx="16"/>
          </p:nvPr>
        </p:nvSpPr>
        <p:spPr/>
        <p:txBody>
          <a:bodyPr anchor="ctr">
            <a:normAutofit/>
          </a:bodyPr>
          <a:lstStyle/>
          <a:p>
            <a:pPr>
              <a:spcAft>
                <a:spcPts val="600"/>
              </a:spcAft>
            </a:pPr>
            <a:fld id="{36B5EA5A-BC32-A742-B11B-8E7414D5B535}" type="slidenum">
              <a:rPr lang="en-US" smtClean="0"/>
              <a:pPr>
                <a:spcAft>
                  <a:spcPts val="600"/>
                </a:spcAft>
              </a:pPr>
              <a:t>13</a:t>
            </a:fld>
            <a:endParaRPr lang="en-US"/>
          </a:p>
        </p:txBody>
      </p:sp>
      <p:pic>
        <p:nvPicPr>
          <p:cNvPr id="59" name="Segnaposto immagine 30">
            <a:extLst>
              <a:ext uri="{FF2B5EF4-FFF2-40B4-BE49-F238E27FC236}">
                <a16:creationId xmlns:a16="http://schemas.microsoft.com/office/drawing/2014/main" id="{E92B09F1-544A-63A3-AB26-FFD0DF24957F}"/>
              </a:ext>
            </a:extLst>
          </p:cNvPr>
          <p:cNvPicPr>
            <a:picLocks noGrp="1" noChangeAspect="1"/>
          </p:cNvPicPr>
          <p:nvPr>
            <p:ph type="pic" sz="quarter" idx="13"/>
          </p:nvPr>
        </p:nvPicPr>
        <p:blipFill>
          <a:blip r:embed="rId2"/>
          <a:srcRect l="1536" r="1536"/>
          <a:stretch/>
        </p:blipFill>
        <p:spPr>
          <a:xfrm>
            <a:off x="8747401" y="1848253"/>
            <a:ext cx="2879725" cy="3600450"/>
          </a:xfrm>
          <a:prstGeom prst="rect">
            <a:avLst/>
          </a:prstGeom>
          <a:noFill/>
        </p:spPr>
      </p:pic>
      <p:pic>
        <p:nvPicPr>
          <p:cNvPr id="60" name="Segnaposto immagine 59" descr="Immagine che contiene ingegneria, macchina, interno, strumento&#10;&#10;Il contenuto generato dall'IA potrebbe non essere corretto.">
            <a:extLst>
              <a:ext uri="{FF2B5EF4-FFF2-40B4-BE49-F238E27FC236}">
                <a16:creationId xmlns:a16="http://schemas.microsoft.com/office/drawing/2014/main" id="{B644DE5A-4986-AD7E-7C69-2C1DA97CB334}"/>
              </a:ext>
            </a:extLst>
          </p:cNvPr>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l="3124" r="3124"/>
          <a:stretch>
            <a:fillRect/>
          </a:stretch>
        </p:blipFill>
        <p:spPr>
          <a:xfrm rot="5400000">
            <a:off x="5364438" y="2208616"/>
            <a:ext cx="3600450" cy="2879725"/>
          </a:xfrm>
          <a:prstGeom prst="rect">
            <a:avLst/>
          </a:prstGeom>
        </p:spPr>
      </p:pic>
      <p:pic>
        <p:nvPicPr>
          <p:cNvPr id="47" name="Immagine 46">
            <a:extLst>
              <a:ext uri="{FF2B5EF4-FFF2-40B4-BE49-F238E27FC236}">
                <a16:creationId xmlns:a16="http://schemas.microsoft.com/office/drawing/2014/main" id="{EE554623-2E7C-749E-559B-6A266F64DC4F}"/>
              </a:ext>
            </a:extLst>
          </p:cNvPr>
          <p:cNvPicPr>
            <a:picLocks noChangeAspect="1"/>
          </p:cNvPicPr>
          <p:nvPr/>
        </p:nvPicPr>
        <p:blipFill>
          <a:blip r:embed="rId4"/>
          <a:stretch>
            <a:fillRect/>
          </a:stretch>
        </p:blipFill>
        <p:spPr>
          <a:xfrm>
            <a:off x="2540367" y="4070477"/>
            <a:ext cx="2446971" cy="2160000"/>
          </a:xfrm>
          <a:prstGeom prst="rect">
            <a:avLst/>
          </a:prstGeom>
        </p:spPr>
      </p:pic>
      <p:pic>
        <p:nvPicPr>
          <p:cNvPr id="48" name="Immagine 47">
            <a:extLst>
              <a:ext uri="{FF2B5EF4-FFF2-40B4-BE49-F238E27FC236}">
                <a16:creationId xmlns:a16="http://schemas.microsoft.com/office/drawing/2014/main" id="{0C833E14-A195-645B-2942-97F3B1409C14}"/>
              </a:ext>
            </a:extLst>
          </p:cNvPr>
          <p:cNvPicPr>
            <a:picLocks noChangeAspect="1"/>
          </p:cNvPicPr>
          <p:nvPr/>
        </p:nvPicPr>
        <p:blipFill>
          <a:blip r:embed="rId5"/>
          <a:stretch>
            <a:fillRect/>
          </a:stretch>
        </p:blipFill>
        <p:spPr>
          <a:xfrm>
            <a:off x="1081316" y="4790477"/>
            <a:ext cx="1806353" cy="1440000"/>
          </a:xfrm>
          <a:prstGeom prst="rect">
            <a:avLst/>
          </a:prstGeom>
        </p:spPr>
      </p:pic>
    </p:spTree>
    <p:extLst>
      <p:ext uri="{BB962C8B-B14F-4D97-AF65-F5344CB8AC3E}">
        <p14:creationId xmlns:p14="http://schemas.microsoft.com/office/powerpoint/2010/main" val="2378576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close-up of a machine&#10;&#10;AI-generated content may be incorrect.">
            <a:extLst>
              <a:ext uri="{FF2B5EF4-FFF2-40B4-BE49-F238E27FC236}">
                <a16:creationId xmlns:a16="http://schemas.microsoft.com/office/drawing/2014/main" id="{4F79E62B-8AFD-9E91-632E-73078A9712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16882" y="2858376"/>
            <a:ext cx="3501152" cy="2625864"/>
          </a:xfrm>
          <a:prstGeom prst="rect">
            <a:avLst/>
          </a:prstGeom>
        </p:spPr>
      </p:pic>
      <p:pic>
        <p:nvPicPr>
          <p:cNvPr id="18" name="Picture 14" descr="A robot with a wheel and circuit board&#10;&#10;Description automatically generated with medium confidence">
            <a:extLst>
              <a:ext uri="{FF2B5EF4-FFF2-40B4-BE49-F238E27FC236}">
                <a16:creationId xmlns:a16="http://schemas.microsoft.com/office/drawing/2014/main" id="{10F280A2-2E96-3EB0-1060-240BA5A6A34A}"/>
              </a:ext>
            </a:extLst>
          </p:cNvPr>
          <p:cNvPicPr>
            <a:picLocks noChangeAspect="1"/>
          </p:cNvPicPr>
          <p:nvPr/>
        </p:nvPicPr>
        <p:blipFill rotWithShape="1">
          <a:blip r:embed="rId3">
            <a:extLst>
              <a:ext uri="{28A0092B-C50C-407E-A947-70E740481C1C}">
                <a14:useLocalDpi xmlns:a14="http://schemas.microsoft.com/office/drawing/2010/main" val="0"/>
              </a:ext>
            </a:extLst>
          </a:blip>
          <a:srcRect l="29318" r="8901"/>
          <a:stretch/>
        </p:blipFill>
        <p:spPr>
          <a:xfrm rot="16200000" flipV="1">
            <a:off x="4345425" y="2909177"/>
            <a:ext cx="3501152" cy="2618165"/>
          </a:xfrm>
          <a:prstGeom prst="rect">
            <a:avLst/>
          </a:prstGeom>
          <a:pattFill prst="lgCheck">
            <a:fgClr>
              <a:schemeClr val="accent4"/>
            </a:fgClr>
            <a:bgClr>
              <a:schemeClr val="bg1"/>
            </a:bgClr>
          </a:pattFill>
        </p:spPr>
      </p:pic>
      <p:sp>
        <p:nvSpPr>
          <p:cNvPr id="2" name="Titolo 1">
            <a:extLst>
              <a:ext uri="{FF2B5EF4-FFF2-40B4-BE49-F238E27FC236}">
                <a16:creationId xmlns:a16="http://schemas.microsoft.com/office/drawing/2014/main" id="{0C088976-D626-BD0A-34C1-39822663D1A0}"/>
              </a:ext>
            </a:extLst>
          </p:cNvPr>
          <p:cNvSpPr>
            <a:spLocks noGrp="1"/>
          </p:cNvSpPr>
          <p:nvPr>
            <p:ph type="title"/>
          </p:nvPr>
        </p:nvSpPr>
        <p:spPr/>
        <p:txBody>
          <a:bodyPr/>
          <a:lstStyle/>
          <a:p>
            <a:r>
              <a:rPr lang="en-US" dirty="0"/>
              <a:t>Magnetic field test</a:t>
            </a:r>
            <a:endParaRPr lang="it-IT" dirty="0"/>
          </a:p>
        </p:txBody>
      </p:sp>
      <p:sp>
        <p:nvSpPr>
          <p:cNvPr id="3" name="Segnaposto testo 2">
            <a:extLst>
              <a:ext uri="{FF2B5EF4-FFF2-40B4-BE49-F238E27FC236}">
                <a16:creationId xmlns:a16="http://schemas.microsoft.com/office/drawing/2014/main" id="{A49C6F71-8F8E-B9E0-4BEE-8FAA772503B4}"/>
              </a:ext>
            </a:extLst>
          </p:cNvPr>
          <p:cNvSpPr>
            <a:spLocks noGrp="1"/>
          </p:cNvSpPr>
          <p:nvPr>
            <p:ph type="body" idx="15"/>
          </p:nvPr>
        </p:nvSpPr>
        <p:spPr>
          <a:xfrm>
            <a:off x="4439461" y="1099034"/>
            <a:ext cx="3648018" cy="1131215"/>
          </a:xfrm>
          <a:noFill/>
          <a:ln>
            <a:noFill/>
          </a:ln>
        </p:spPr>
        <p:txBody>
          <a:bodyPr>
            <a:normAutofit/>
          </a:bodyPr>
          <a:lstStyle/>
          <a:p>
            <a:pPr algn="l"/>
            <a:r>
              <a:rPr lang="en-US" sz="1800" dirty="0">
                <a:solidFill>
                  <a:schemeClr val="tx1"/>
                </a:solidFill>
              </a:rPr>
              <a:t>Equipped with MEMS IMU and 3D Hall probe (EP R&amp;D WP-8) for motion tracking and magnetic field measurement. </a:t>
            </a:r>
            <a:endParaRPr lang="it-IT" sz="1800" dirty="0">
              <a:solidFill>
                <a:schemeClr val="tx1"/>
              </a:solidFill>
            </a:endParaRPr>
          </a:p>
        </p:txBody>
      </p:sp>
      <p:sp>
        <p:nvSpPr>
          <p:cNvPr id="6" name="Segnaposto piè di pagina 5">
            <a:extLst>
              <a:ext uri="{FF2B5EF4-FFF2-40B4-BE49-F238E27FC236}">
                <a16:creationId xmlns:a16="http://schemas.microsoft.com/office/drawing/2014/main" id="{D73AE8C0-B379-57A0-00FB-4936457A9D76}"/>
              </a:ext>
            </a:extLst>
          </p:cNvPr>
          <p:cNvSpPr>
            <a:spLocks noGrp="1"/>
          </p:cNvSpPr>
          <p:nvPr>
            <p:ph type="ftr" sz="quarter" idx="18"/>
          </p:nvPr>
        </p:nvSpPr>
        <p:spPr/>
        <p:txBody>
          <a:bodyPr/>
          <a:lstStyle/>
          <a:p>
            <a:r>
              <a:rPr lang="en-US" dirty="0"/>
              <a:t>Francesco Mazzei | DRD 8 WP1.2</a:t>
            </a:r>
          </a:p>
        </p:txBody>
      </p:sp>
      <p:sp>
        <p:nvSpPr>
          <p:cNvPr id="7" name="Segnaposto numero diapositiva 6">
            <a:extLst>
              <a:ext uri="{FF2B5EF4-FFF2-40B4-BE49-F238E27FC236}">
                <a16:creationId xmlns:a16="http://schemas.microsoft.com/office/drawing/2014/main" id="{8D8F9665-1187-69A1-E549-0991A61810C7}"/>
              </a:ext>
            </a:extLst>
          </p:cNvPr>
          <p:cNvSpPr>
            <a:spLocks noGrp="1"/>
          </p:cNvSpPr>
          <p:nvPr>
            <p:ph type="sldNum" sz="quarter" idx="19"/>
          </p:nvPr>
        </p:nvSpPr>
        <p:spPr/>
        <p:txBody>
          <a:bodyPr/>
          <a:lstStyle/>
          <a:p>
            <a:fld id="{36B5EA5A-BC32-A742-B11B-8E7414D5B535}" type="slidenum">
              <a:rPr lang="en-US" smtClean="0"/>
              <a:pPr/>
              <a:t>14</a:t>
            </a:fld>
            <a:endParaRPr lang="en-US" dirty="0"/>
          </a:p>
        </p:txBody>
      </p:sp>
      <p:sp>
        <p:nvSpPr>
          <p:cNvPr id="8" name="Segnaposto testo 7">
            <a:extLst>
              <a:ext uri="{FF2B5EF4-FFF2-40B4-BE49-F238E27FC236}">
                <a16:creationId xmlns:a16="http://schemas.microsoft.com/office/drawing/2014/main" id="{3C69F7A6-F97D-3121-4AA3-6639E75F1237}"/>
              </a:ext>
            </a:extLst>
          </p:cNvPr>
          <p:cNvSpPr>
            <a:spLocks noGrp="1"/>
          </p:cNvSpPr>
          <p:nvPr>
            <p:ph type="body" idx="20"/>
          </p:nvPr>
        </p:nvSpPr>
        <p:spPr>
          <a:xfrm>
            <a:off x="249717" y="1336469"/>
            <a:ext cx="3960000" cy="1131215"/>
          </a:xfrm>
          <a:noFill/>
          <a:ln>
            <a:noFill/>
          </a:ln>
        </p:spPr>
        <p:txBody>
          <a:bodyPr>
            <a:normAutofit/>
          </a:bodyPr>
          <a:lstStyle/>
          <a:p>
            <a:pPr algn="l"/>
            <a:r>
              <a:rPr lang="en-US" sz="1800" dirty="0">
                <a:solidFill>
                  <a:schemeClr val="tx1"/>
                </a:solidFill>
              </a:rPr>
              <a:t>Unitree Go1 quadruped tested in collaboration with BE-CEM-MRO section. </a:t>
            </a:r>
          </a:p>
          <a:p>
            <a:pPr algn="l"/>
            <a:endParaRPr lang="it-IT" sz="1800" dirty="0">
              <a:solidFill>
                <a:schemeClr val="tx1"/>
              </a:solidFill>
            </a:endParaRPr>
          </a:p>
        </p:txBody>
      </p:sp>
      <p:sp>
        <p:nvSpPr>
          <p:cNvPr id="10" name="Segnaposto testo 9">
            <a:extLst>
              <a:ext uri="{FF2B5EF4-FFF2-40B4-BE49-F238E27FC236}">
                <a16:creationId xmlns:a16="http://schemas.microsoft.com/office/drawing/2014/main" id="{9291AA06-7545-97A6-2A8E-7BC2F214FE3F}"/>
              </a:ext>
            </a:extLst>
          </p:cNvPr>
          <p:cNvSpPr>
            <a:spLocks noGrp="1"/>
          </p:cNvSpPr>
          <p:nvPr>
            <p:ph type="body" idx="22"/>
          </p:nvPr>
        </p:nvSpPr>
        <p:spPr>
          <a:xfrm>
            <a:off x="8242935" y="775977"/>
            <a:ext cx="3648017" cy="2026359"/>
          </a:xfrm>
          <a:noFill/>
          <a:ln>
            <a:noFill/>
          </a:ln>
        </p:spPr>
        <p:txBody>
          <a:bodyPr>
            <a:normAutofit/>
          </a:bodyPr>
          <a:lstStyle/>
          <a:p>
            <a:pPr algn="l"/>
            <a:r>
              <a:rPr lang="en-US" sz="1800" dirty="0">
                <a:solidFill>
                  <a:schemeClr val="tx1"/>
                </a:solidFill>
              </a:rPr>
              <a:t>Stable operation up to ~10 </a:t>
            </a:r>
            <a:r>
              <a:rPr lang="en-US" sz="1800" dirty="0" err="1">
                <a:solidFill>
                  <a:schemeClr val="tx1"/>
                </a:solidFill>
              </a:rPr>
              <a:t>mT</a:t>
            </a:r>
            <a:r>
              <a:rPr lang="en-US" sz="1800" dirty="0">
                <a:solidFill>
                  <a:schemeClr val="tx1"/>
                </a:solidFill>
              </a:rPr>
              <a:t>; failures observed at 24 </a:t>
            </a:r>
            <a:r>
              <a:rPr lang="en-US" sz="1800" dirty="0" err="1">
                <a:solidFill>
                  <a:schemeClr val="tx1"/>
                </a:solidFill>
              </a:rPr>
              <a:t>mT</a:t>
            </a:r>
            <a:r>
              <a:rPr lang="en-US" sz="1800" dirty="0">
                <a:solidFill>
                  <a:schemeClr val="tx1"/>
                </a:solidFill>
              </a:rPr>
              <a:t> due to motor encoder issues. Magnetic torque disturbances up to 0.3 Nm; can be mitigated with robust control and motor design adjustments.</a:t>
            </a:r>
          </a:p>
        </p:txBody>
      </p:sp>
      <p:pic>
        <p:nvPicPr>
          <p:cNvPr id="14" name="Picture Placeholder 13" descr="A graph showing the time of a magnetic flux&#10;&#10;AI-generated content may be incorrect.">
            <a:extLst>
              <a:ext uri="{FF2B5EF4-FFF2-40B4-BE49-F238E27FC236}">
                <a16:creationId xmlns:a16="http://schemas.microsoft.com/office/drawing/2014/main" id="{0D3A6771-C258-7337-DBFC-0707AA649BD3}"/>
              </a:ext>
            </a:extLst>
          </p:cNvPr>
          <p:cNvPicPr>
            <a:picLocks noGrp="1" noChangeAspect="1"/>
          </p:cNvPicPr>
          <p:nvPr>
            <p:ph type="pic" sz="quarter" idx="23"/>
          </p:nvPr>
        </p:nvPicPr>
        <p:blipFill>
          <a:blip r:embed="rId4">
            <a:extLst>
              <a:ext uri="{28A0092B-C50C-407E-A947-70E740481C1C}">
                <a14:useLocalDpi xmlns:a14="http://schemas.microsoft.com/office/drawing/2010/main" val="0"/>
              </a:ext>
            </a:extLst>
          </a:blip>
          <a:stretch>
            <a:fillRect/>
          </a:stretch>
        </p:blipFill>
        <p:spPr>
          <a:xfrm>
            <a:off x="7948436" y="2952162"/>
            <a:ext cx="3854804" cy="3129861"/>
          </a:xfrm>
          <a:prstGeom prst="rect">
            <a:avLst/>
          </a:prstGeom>
        </p:spPr>
      </p:pic>
      <p:sp>
        <p:nvSpPr>
          <p:cNvPr id="5" name="Segnaposto data 4">
            <a:extLst>
              <a:ext uri="{FF2B5EF4-FFF2-40B4-BE49-F238E27FC236}">
                <a16:creationId xmlns:a16="http://schemas.microsoft.com/office/drawing/2014/main" id="{A6C9F850-AE14-8178-78D1-F11306E13DCD}"/>
              </a:ext>
            </a:extLst>
          </p:cNvPr>
          <p:cNvSpPr>
            <a:spLocks noGrp="1"/>
          </p:cNvSpPr>
          <p:nvPr>
            <p:ph type="dt" sz="half" idx="17"/>
          </p:nvPr>
        </p:nvSpPr>
        <p:spPr/>
        <p:txBody>
          <a:bodyPr/>
          <a:lstStyle/>
          <a:p>
            <a:fld id="{8FB9380C-4B51-7241-B1C5-FEB689A995C2}" type="datetime3">
              <a:rPr lang="en-US" smtClean="0"/>
              <a:t>27 March 2025</a:t>
            </a:fld>
            <a:endParaRPr lang="en-US" dirty="0"/>
          </a:p>
        </p:txBody>
      </p:sp>
    </p:spTree>
    <p:extLst>
      <p:ext uri="{BB962C8B-B14F-4D97-AF65-F5344CB8AC3E}">
        <p14:creationId xmlns:p14="http://schemas.microsoft.com/office/powerpoint/2010/main" val="3792112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D535BD-6BB8-F3D4-11D6-FB4ABEDE2FD1}"/>
              </a:ext>
            </a:extLst>
          </p:cNvPr>
          <p:cNvSpPr>
            <a:spLocks noGrp="1"/>
          </p:cNvSpPr>
          <p:nvPr>
            <p:ph type="title"/>
          </p:nvPr>
        </p:nvSpPr>
        <p:spPr/>
        <p:txBody>
          <a:bodyPr/>
          <a:lstStyle/>
          <a:p>
            <a:r>
              <a:rPr lang="en-US" dirty="0"/>
              <a:t>Magnetic field interactions</a:t>
            </a:r>
            <a:endParaRPr lang="it-IT" dirty="0"/>
          </a:p>
        </p:txBody>
      </p:sp>
      <p:sp>
        <p:nvSpPr>
          <p:cNvPr id="3" name="Segnaposto contenuto 2">
            <a:extLst>
              <a:ext uri="{FF2B5EF4-FFF2-40B4-BE49-F238E27FC236}">
                <a16:creationId xmlns:a16="http://schemas.microsoft.com/office/drawing/2014/main" id="{9348F387-4232-6942-E327-5CA03BC04934}"/>
              </a:ext>
            </a:extLst>
          </p:cNvPr>
          <p:cNvSpPr>
            <a:spLocks noGrp="1"/>
          </p:cNvSpPr>
          <p:nvPr>
            <p:ph sz="half" idx="1"/>
          </p:nvPr>
        </p:nvSpPr>
        <p:spPr/>
        <p:txBody>
          <a:bodyPr/>
          <a:lstStyle/>
          <a:p>
            <a:pPr marL="0" marR="0" lvl="0" indent="0" defTabSz="914400" rtl="0" eaLnBrk="0" fontAlgn="base" latinLnBrk="0" hangingPunct="0">
              <a:lnSpc>
                <a:spcPct val="100000"/>
              </a:lnSpc>
              <a:spcBef>
                <a:spcPct val="0"/>
              </a:spcBef>
              <a:spcAft>
                <a:spcPct val="0"/>
              </a:spcAft>
              <a:buClrTx/>
              <a:buSzTx/>
              <a:buNone/>
              <a:tabLst/>
            </a:pPr>
            <a:r>
              <a:rPr kumimoji="0" lang="en-US" altLang="en-US" sz="2400" b="1" i="0" u="none" strike="noStrike" cap="none" normalizeH="0" baseline="0" dirty="0">
                <a:ln>
                  <a:noFill/>
                </a:ln>
                <a:solidFill>
                  <a:schemeClr val="tx1"/>
                </a:solidFill>
                <a:effectLst/>
              </a:rPr>
              <a:t>Motor simulation:</a:t>
            </a:r>
            <a:r>
              <a:rPr kumimoji="0" lang="en-US" altLang="en-US" sz="2400" b="0" i="0" u="none" strike="noStrike" cap="none" normalizeH="0" baseline="0" dirty="0">
                <a:ln>
                  <a:noFill/>
                </a:ln>
                <a:solidFill>
                  <a:schemeClr val="tx1"/>
                </a:solidFill>
                <a:effectLst/>
              </a:rPr>
              <a:t> </a:t>
            </a:r>
          </a:p>
          <a:p>
            <a:pPr marL="0" marR="0" lvl="0" indent="0" defTabSz="914400" rtl="0" eaLnBrk="0" fontAlgn="base" latinLnBrk="0" hangingPunct="0">
              <a:lnSpc>
                <a:spcPct val="100000"/>
              </a:lnSpc>
              <a:spcBef>
                <a:spcPct val="0"/>
              </a:spcBef>
              <a:spcAft>
                <a:spcPct val="0"/>
              </a:spcAft>
              <a:buClrTx/>
              <a:buSzTx/>
              <a:buNone/>
              <a:tabLst/>
            </a:pPr>
            <a:r>
              <a:rPr kumimoji="0" lang="en-US" altLang="en-US" sz="2400" b="0" i="0" u="none" strike="noStrike" cap="none" normalizeH="0" baseline="0" dirty="0">
                <a:ln>
                  <a:noFill/>
                </a:ln>
                <a:solidFill>
                  <a:schemeClr val="tx1"/>
                </a:solidFill>
                <a:effectLst/>
              </a:rPr>
              <a:t>Analytical and numerical models developed to estimate motor magnetization and predict disturbances in real time. </a:t>
            </a:r>
          </a:p>
          <a:p>
            <a:pPr marL="0" marR="0" lvl="0" indent="0" defTabSz="914400" rtl="0" eaLnBrk="0" fontAlgn="base" latinLnBrk="0" hangingPunct="0">
              <a:lnSpc>
                <a:spcPct val="100000"/>
              </a:lnSpc>
              <a:spcBef>
                <a:spcPct val="0"/>
              </a:spcBef>
              <a:spcAft>
                <a:spcPct val="0"/>
              </a:spcAft>
              <a:buClrTx/>
              <a:buSzTx/>
              <a:buNone/>
              <a:tabLst/>
            </a:pPr>
            <a:endParaRPr kumimoji="0" lang="en-US" altLang="en-US" sz="2400" b="0" i="0" u="none" strike="noStrike" cap="none" normalizeH="0" baseline="0" dirty="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None/>
              <a:tabLst/>
            </a:pPr>
            <a:r>
              <a:rPr kumimoji="0" lang="en-US" altLang="en-US" sz="2400" b="1" i="0" u="none" strike="noStrike" cap="none" normalizeH="0" baseline="0" dirty="0">
                <a:ln>
                  <a:noFill/>
                </a:ln>
                <a:solidFill>
                  <a:schemeClr val="tx1"/>
                </a:solidFill>
                <a:effectLst/>
              </a:rPr>
              <a:t>Detector simulation:</a:t>
            </a:r>
            <a:r>
              <a:rPr kumimoji="0" lang="en-US" altLang="en-US" sz="2400" b="0" i="0" u="none" strike="noStrike" cap="none" normalizeH="0" baseline="0" dirty="0">
                <a:ln>
                  <a:noFill/>
                </a:ln>
                <a:solidFill>
                  <a:schemeClr val="tx1"/>
                </a:solidFill>
                <a:effectLst/>
              </a:rPr>
              <a:t> </a:t>
            </a:r>
          </a:p>
          <a:p>
            <a:pPr marL="0" marR="0" lvl="0" indent="0" defTabSz="914400" rtl="0" eaLnBrk="0" fontAlgn="base" latinLnBrk="0" hangingPunct="0">
              <a:lnSpc>
                <a:spcPct val="100000"/>
              </a:lnSpc>
              <a:spcBef>
                <a:spcPct val="0"/>
              </a:spcBef>
              <a:spcAft>
                <a:spcPct val="0"/>
              </a:spcAft>
              <a:buClrTx/>
              <a:buSzTx/>
              <a:buNone/>
              <a:tabLst/>
            </a:pPr>
            <a:r>
              <a:rPr kumimoji="0" lang="en-US" altLang="en-US" sz="2400" b="0" i="0" u="none" strike="noStrike" cap="none" normalizeH="0" baseline="0" dirty="0">
                <a:ln>
                  <a:noFill/>
                </a:ln>
                <a:solidFill>
                  <a:schemeClr val="tx1"/>
                </a:solidFill>
                <a:effectLst/>
              </a:rPr>
              <a:t>Electromagnetic field simulations (based on ALICE) used to generate realistic background field maps. </a:t>
            </a:r>
          </a:p>
          <a:p>
            <a:endParaRPr lang="it-IT" dirty="0"/>
          </a:p>
        </p:txBody>
      </p:sp>
      <p:sp>
        <p:nvSpPr>
          <p:cNvPr id="4" name="Segnaposto data 3">
            <a:extLst>
              <a:ext uri="{FF2B5EF4-FFF2-40B4-BE49-F238E27FC236}">
                <a16:creationId xmlns:a16="http://schemas.microsoft.com/office/drawing/2014/main" id="{05A3FABA-2C75-560A-2D6A-82120CCCEA26}"/>
              </a:ext>
            </a:extLst>
          </p:cNvPr>
          <p:cNvSpPr>
            <a:spLocks noGrp="1"/>
          </p:cNvSpPr>
          <p:nvPr>
            <p:ph type="dt" sz="half" idx="14"/>
          </p:nvPr>
        </p:nvSpPr>
        <p:spPr/>
        <p:txBody>
          <a:bodyPr/>
          <a:lstStyle/>
          <a:p>
            <a:fld id="{F8AD99CC-CC35-2540-9734-9D7F73E48FC4}" type="datetime3">
              <a:rPr lang="en-US" smtClean="0"/>
              <a:t>27 March 2025</a:t>
            </a:fld>
            <a:endParaRPr lang="en-US" dirty="0"/>
          </a:p>
        </p:txBody>
      </p:sp>
      <p:sp>
        <p:nvSpPr>
          <p:cNvPr id="5" name="Segnaposto piè di pagina 4">
            <a:extLst>
              <a:ext uri="{FF2B5EF4-FFF2-40B4-BE49-F238E27FC236}">
                <a16:creationId xmlns:a16="http://schemas.microsoft.com/office/drawing/2014/main" id="{A1AA5382-8DAA-F234-640B-EC3103EE99FF}"/>
              </a:ext>
            </a:extLst>
          </p:cNvPr>
          <p:cNvSpPr>
            <a:spLocks noGrp="1"/>
          </p:cNvSpPr>
          <p:nvPr>
            <p:ph type="ftr" sz="quarter" idx="15"/>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B89C7DF2-598F-BADB-AC92-7D5D2D95D73C}"/>
              </a:ext>
            </a:extLst>
          </p:cNvPr>
          <p:cNvSpPr>
            <a:spLocks noGrp="1"/>
          </p:cNvSpPr>
          <p:nvPr>
            <p:ph type="sldNum" sz="quarter" idx="16"/>
          </p:nvPr>
        </p:nvSpPr>
        <p:spPr/>
        <p:txBody>
          <a:bodyPr/>
          <a:lstStyle/>
          <a:p>
            <a:fld id="{36B5EA5A-BC32-A742-B11B-8E7414D5B535}" type="slidenum">
              <a:rPr lang="en-US" smtClean="0"/>
              <a:pPr/>
              <a:t>15</a:t>
            </a:fld>
            <a:endParaRPr lang="en-US" dirty="0"/>
          </a:p>
        </p:txBody>
      </p:sp>
      <p:pic>
        <p:nvPicPr>
          <p:cNvPr id="9" name="Picture 5">
            <a:extLst>
              <a:ext uri="{FF2B5EF4-FFF2-40B4-BE49-F238E27FC236}">
                <a16:creationId xmlns:a16="http://schemas.microsoft.com/office/drawing/2014/main" id="{6D7008DC-C538-E9B4-5A37-7B341141B50A}"/>
              </a:ext>
            </a:extLst>
          </p:cNvPr>
          <p:cNvPicPr>
            <a:picLocks noGrp="1" noChangeAspect="1"/>
          </p:cNvPicPr>
          <p:nvPr>
            <p:ph type="pic" sz="quarter" idx="13"/>
          </p:nvPr>
        </p:nvPicPr>
        <p:blipFill>
          <a:blip r:embed="rId2"/>
          <a:srcRect t="18780" b="18780"/>
          <a:stretch>
            <a:fillRect/>
          </a:stretch>
        </p:blipFill>
        <p:spPr>
          <a:xfrm>
            <a:off x="6167438" y="1592263"/>
            <a:ext cx="5616575" cy="2232025"/>
          </a:xfrm>
          <a:prstGeom prst="rect">
            <a:avLst/>
          </a:prstGeom>
        </p:spPr>
      </p:pic>
      <p:pic>
        <p:nvPicPr>
          <p:cNvPr id="10" name="Content Placeholder 13">
            <a:extLst>
              <a:ext uri="{FF2B5EF4-FFF2-40B4-BE49-F238E27FC236}">
                <a16:creationId xmlns:a16="http://schemas.microsoft.com/office/drawing/2014/main" id="{F80F4C4F-B8BF-9978-FB5C-A9711E470F60}"/>
              </a:ext>
            </a:extLst>
          </p:cNvPr>
          <p:cNvPicPr>
            <a:picLocks noGrp="1" noChangeAspect="1"/>
          </p:cNvPicPr>
          <p:nvPr>
            <p:ph type="pic" sz="quarter" idx="17"/>
          </p:nvPr>
        </p:nvPicPr>
        <p:blipFill>
          <a:blip r:embed="rId3"/>
          <a:srcRect t="22679" b="22679"/>
          <a:stretch>
            <a:fillRect/>
          </a:stretch>
        </p:blipFill>
        <p:spPr>
          <a:xfrm>
            <a:off x="6167438" y="3970338"/>
            <a:ext cx="5616575" cy="2232025"/>
          </a:xfrm>
          <a:prstGeom prst="rect">
            <a:avLst/>
          </a:prstGeom>
        </p:spPr>
      </p:pic>
    </p:spTree>
    <p:extLst>
      <p:ext uri="{BB962C8B-B14F-4D97-AF65-F5344CB8AC3E}">
        <p14:creationId xmlns:p14="http://schemas.microsoft.com/office/powerpoint/2010/main" val="1649316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a:extLst>
              <a:ext uri="{FF2B5EF4-FFF2-40B4-BE49-F238E27FC236}">
                <a16:creationId xmlns:a16="http://schemas.microsoft.com/office/drawing/2014/main" id="{5DC340E3-9354-3135-CDF6-2627EFA7E697}"/>
              </a:ext>
            </a:extLst>
          </p:cNvPr>
          <p:cNvSpPr>
            <a:spLocks noGrp="1"/>
          </p:cNvSpPr>
          <p:nvPr>
            <p:ph type="ctrTitle"/>
          </p:nvPr>
        </p:nvSpPr>
        <p:spPr/>
        <p:txBody>
          <a:bodyPr/>
          <a:lstStyle/>
          <a:p>
            <a:r>
              <a:rPr lang="en-GB" dirty="0"/>
              <a:t>Legged ground robotic platforms</a:t>
            </a:r>
            <a:endParaRPr lang="it-IT" dirty="0"/>
          </a:p>
        </p:txBody>
      </p:sp>
      <p:sp>
        <p:nvSpPr>
          <p:cNvPr id="10" name="Sottotitolo 9">
            <a:extLst>
              <a:ext uri="{FF2B5EF4-FFF2-40B4-BE49-F238E27FC236}">
                <a16:creationId xmlns:a16="http://schemas.microsoft.com/office/drawing/2014/main" id="{587A5450-B262-437E-846A-076E152B5E2D}"/>
              </a:ext>
            </a:extLst>
          </p:cNvPr>
          <p:cNvSpPr>
            <a:spLocks noGrp="1"/>
          </p:cNvSpPr>
          <p:nvPr>
            <p:ph type="subTitle" idx="1"/>
          </p:nvPr>
        </p:nvSpPr>
        <p:spPr/>
        <p:txBody>
          <a:bodyPr/>
          <a:lstStyle/>
          <a:p>
            <a:r>
              <a:rPr lang="en-GB" dirty="0"/>
              <a:t>Future Work &amp; Milestones</a:t>
            </a:r>
            <a:endParaRPr lang="it-IT" dirty="0"/>
          </a:p>
        </p:txBody>
      </p:sp>
      <p:sp>
        <p:nvSpPr>
          <p:cNvPr id="4" name="Segnaposto data 3">
            <a:extLst>
              <a:ext uri="{FF2B5EF4-FFF2-40B4-BE49-F238E27FC236}">
                <a16:creationId xmlns:a16="http://schemas.microsoft.com/office/drawing/2014/main" id="{3C2638BD-32F5-F603-6E2C-48DB06C6C5AB}"/>
              </a:ext>
            </a:extLst>
          </p:cNvPr>
          <p:cNvSpPr>
            <a:spLocks noGrp="1"/>
          </p:cNvSpPr>
          <p:nvPr>
            <p:ph type="dt" sz="half" idx="10"/>
          </p:nvPr>
        </p:nvSpPr>
        <p:spPr/>
        <p:txBody>
          <a:bodyPr/>
          <a:lstStyle/>
          <a:p>
            <a:fld id="{F8AD99CC-CC35-2540-9734-9D7F73E48FC4}" type="datetime3">
              <a:rPr lang="en-US" smtClean="0"/>
              <a:t>27 March 2025</a:t>
            </a:fld>
            <a:endParaRPr lang="en-US" dirty="0"/>
          </a:p>
        </p:txBody>
      </p:sp>
      <p:sp>
        <p:nvSpPr>
          <p:cNvPr id="5" name="Segnaposto piè di pagina 4">
            <a:extLst>
              <a:ext uri="{FF2B5EF4-FFF2-40B4-BE49-F238E27FC236}">
                <a16:creationId xmlns:a16="http://schemas.microsoft.com/office/drawing/2014/main" id="{EAE7E38B-4D16-9AAC-E905-F53E3BBF7766}"/>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B26BE278-CBC4-8D7E-C78C-28C7813DFC3B}"/>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1658548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B104E1-CB15-AC4C-7765-AB2BED5AAF4C}"/>
              </a:ext>
            </a:extLst>
          </p:cNvPr>
          <p:cNvSpPr>
            <a:spLocks noGrp="1"/>
          </p:cNvSpPr>
          <p:nvPr>
            <p:ph type="title"/>
          </p:nvPr>
        </p:nvSpPr>
        <p:spPr/>
        <p:txBody>
          <a:bodyPr/>
          <a:lstStyle/>
          <a:p>
            <a:r>
              <a:rPr lang="en-GB" dirty="0"/>
              <a:t>Legged Robots – Roadmap</a:t>
            </a:r>
            <a:endParaRPr lang="it-IT" dirty="0"/>
          </a:p>
        </p:txBody>
      </p:sp>
      <p:sp>
        <p:nvSpPr>
          <p:cNvPr id="5" name="Segnaposto testo 4">
            <a:extLst>
              <a:ext uri="{FF2B5EF4-FFF2-40B4-BE49-F238E27FC236}">
                <a16:creationId xmlns:a16="http://schemas.microsoft.com/office/drawing/2014/main" id="{E3CA9CC7-10C3-E360-B3A9-009A160D0F3A}"/>
              </a:ext>
            </a:extLst>
          </p:cNvPr>
          <p:cNvSpPr>
            <a:spLocks noGrp="1"/>
          </p:cNvSpPr>
          <p:nvPr>
            <p:ph type="body" sz="quarter" idx="3"/>
          </p:nvPr>
        </p:nvSpPr>
        <p:spPr/>
        <p:txBody>
          <a:bodyPr/>
          <a:lstStyle/>
          <a:p>
            <a:r>
              <a:rPr lang="en-US">
                <a:solidFill>
                  <a:schemeClr val="tx1"/>
                </a:solidFill>
              </a:rPr>
              <a:t>Milestones</a:t>
            </a:r>
            <a:endParaRPr lang="it-IT" dirty="0">
              <a:solidFill>
                <a:schemeClr val="tx1"/>
              </a:solidFill>
            </a:endParaRPr>
          </a:p>
        </p:txBody>
      </p:sp>
      <p:sp>
        <p:nvSpPr>
          <p:cNvPr id="6" name="Segnaposto contenuto 5">
            <a:extLst>
              <a:ext uri="{FF2B5EF4-FFF2-40B4-BE49-F238E27FC236}">
                <a16:creationId xmlns:a16="http://schemas.microsoft.com/office/drawing/2014/main" id="{0CFBE45C-0BB5-98E5-76FA-6492954ECD27}"/>
              </a:ext>
            </a:extLst>
          </p:cNvPr>
          <p:cNvSpPr>
            <a:spLocks noGrp="1"/>
          </p:cNvSpPr>
          <p:nvPr>
            <p:ph sz="quarter" idx="4"/>
          </p:nvPr>
        </p:nvSpPr>
        <p:spPr/>
        <p:txBody>
          <a:bodyPr>
            <a:normAutofit fontScale="92500" lnSpcReduction="20000"/>
          </a:bodyPr>
          <a:lstStyle/>
          <a:p>
            <a:r>
              <a:rPr lang="en-GB" b="1" dirty="0"/>
              <a:t>Motor improvements:</a:t>
            </a:r>
            <a:r>
              <a:rPr lang="en-GB" dirty="0"/>
              <a:t> </a:t>
            </a:r>
          </a:p>
          <a:p>
            <a:pPr marL="457200" lvl="1" indent="0">
              <a:buNone/>
            </a:pPr>
            <a:r>
              <a:rPr lang="en-GB" dirty="0"/>
              <a:t>Design and test magnetic shielding to reduce encoder failures.</a:t>
            </a:r>
          </a:p>
          <a:p>
            <a:pPr marL="457200" lvl="1" indent="0">
              <a:buNone/>
            </a:pPr>
            <a:r>
              <a:rPr lang="en-GB" dirty="0"/>
              <a:t>Evaluate </a:t>
            </a:r>
            <a:r>
              <a:rPr lang="en-GB" dirty="0" err="1"/>
              <a:t>sensorless</a:t>
            </a:r>
            <a:r>
              <a:rPr lang="en-GB" dirty="0"/>
              <a:t> motors and alternative encoder technologies (e.g., optical encoders).</a:t>
            </a:r>
          </a:p>
          <a:p>
            <a:r>
              <a:rPr lang="en-GB" b="1" dirty="0"/>
              <a:t>Magnetization </a:t>
            </a:r>
            <a:r>
              <a:rPr lang="en-GB" b="1" dirty="0" err="1"/>
              <a:t>modeling</a:t>
            </a:r>
            <a:r>
              <a:rPr lang="en-GB" b="1" dirty="0"/>
              <a:t>:</a:t>
            </a:r>
            <a:r>
              <a:rPr lang="en-GB" dirty="0"/>
              <a:t> </a:t>
            </a:r>
          </a:p>
          <a:p>
            <a:pPr marL="457200" lvl="1" indent="0">
              <a:buNone/>
            </a:pPr>
            <a:r>
              <a:rPr lang="en-GB" dirty="0"/>
              <a:t>Develop and validate numerical models for disturbance estimation based on motor orientation.</a:t>
            </a:r>
          </a:p>
          <a:p>
            <a:pPr marL="457200" lvl="1" indent="0">
              <a:buNone/>
            </a:pPr>
            <a:r>
              <a:rPr lang="en-GB" dirty="0"/>
              <a:t>Apply to both quadruped and blimp actuators; integrate into control systems and mission planning.</a:t>
            </a:r>
          </a:p>
          <a:p>
            <a:r>
              <a:rPr lang="en-GB" b="1" dirty="0"/>
              <a:t>Payload &amp; sensor integration:</a:t>
            </a:r>
            <a:r>
              <a:rPr lang="en-GB" dirty="0"/>
              <a:t> </a:t>
            </a:r>
          </a:p>
          <a:p>
            <a:pPr marL="457200" lvl="1" indent="0">
              <a:buNone/>
            </a:pPr>
            <a:r>
              <a:rPr lang="en-GB" dirty="0"/>
              <a:t>Design a robotic arm-mounted sensor suite with custom mechanical and electrical interfaces.</a:t>
            </a:r>
          </a:p>
          <a:p>
            <a:pPr marL="0" indent="0">
              <a:buNone/>
            </a:pPr>
            <a:endParaRPr lang="it-IT" dirty="0"/>
          </a:p>
        </p:txBody>
      </p:sp>
      <p:sp>
        <p:nvSpPr>
          <p:cNvPr id="7" name="Segnaposto data 6">
            <a:extLst>
              <a:ext uri="{FF2B5EF4-FFF2-40B4-BE49-F238E27FC236}">
                <a16:creationId xmlns:a16="http://schemas.microsoft.com/office/drawing/2014/main" id="{13241E12-2E93-C1F2-D125-5D8E6E3AED6D}"/>
              </a:ext>
            </a:extLst>
          </p:cNvPr>
          <p:cNvSpPr>
            <a:spLocks noGrp="1"/>
          </p:cNvSpPr>
          <p:nvPr>
            <p:ph type="dt" sz="half" idx="10"/>
          </p:nvPr>
        </p:nvSpPr>
        <p:spPr/>
        <p:txBody>
          <a:bodyPr/>
          <a:lstStyle/>
          <a:p>
            <a:fld id="{E55A14D2-5EA4-D441-9B05-EA6BE2669C71}" type="datetime3">
              <a:rPr lang="en-US" smtClean="0"/>
              <a:t>27 March 2025</a:t>
            </a:fld>
            <a:endParaRPr lang="en-US" dirty="0"/>
          </a:p>
        </p:txBody>
      </p:sp>
      <p:sp>
        <p:nvSpPr>
          <p:cNvPr id="8" name="Segnaposto piè di pagina 7">
            <a:extLst>
              <a:ext uri="{FF2B5EF4-FFF2-40B4-BE49-F238E27FC236}">
                <a16:creationId xmlns:a16="http://schemas.microsoft.com/office/drawing/2014/main" id="{8C23989B-E5B2-5094-646C-2816D17FECE4}"/>
              </a:ext>
            </a:extLst>
          </p:cNvPr>
          <p:cNvSpPr>
            <a:spLocks noGrp="1"/>
          </p:cNvSpPr>
          <p:nvPr>
            <p:ph type="ftr" sz="quarter" idx="11"/>
          </p:nvPr>
        </p:nvSpPr>
        <p:spPr/>
        <p:txBody>
          <a:bodyPr/>
          <a:lstStyle/>
          <a:p>
            <a:r>
              <a:rPr lang="en-US"/>
              <a:t>Francesco Mazzei | DRD 8 WP1.2</a:t>
            </a:r>
            <a:endParaRPr lang="en-US" dirty="0"/>
          </a:p>
        </p:txBody>
      </p:sp>
      <p:sp>
        <p:nvSpPr>
          <p:cNvPr id="9" name="Segnaposto numero diapositiva 8">
            <a:extLst>
              <a:ext uri="{FF2B5EF4-FFF2-40B4-BE49-F238E27FC236}">
                <a16:creationId xmlns:a16="http://schemas.microsoft.com/office/drawing/2014/main" id="{DAA2187F-3039-F94B-D50F-B6A0C81ACC53}"/>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3" name="Segnaposto testo 2">
            <a:extLst>
              <a:ext uri="{FF2B5EF4-FFF2-40B4-BE49-F238E27FC236}">
                <a16:creationId xmlns:a16="http://schemas.microsoft.com/office/drawing/2014/main" id="{284B41A2-0F7C-8035-EA64-55F3856FABC3}"/>
              </a:ext>
            </a:extLst>
          </p:cNvPr>
          <p:cNvSpPr>
            <a:spLocks noGrp="1"/>
          </p:cNvSpPr>
          <p:nvPr>
            <p:ph type="body" idx="1"/>
          </p:nvPr>
        </p:nvSpPr>
        <p:spPr/>
        <p:txBody>
          <a:bodyPr/>
          <a:lstStyle/>
          <a:p>
            <a:r>
              <a:rPr lang="en-GB" dirty="0">
                <a:solidFill>
                  <a:schemeClr val="tx1"/>
                </a:solidFill>
              </a:rPr>
              <a:t>Final Goal</a:t>
            </a:r>
            <a:endParaRPr lang="it-IT" dirty="0">
              <a:solidFill>
                <a:schemeClr val="tx1"/>
              </a:solidFill>
            </a:endParaRPr>
          </a:p>
        </p:txBody>
      </p:sp>
      <p:sp>
        <p:nvSpPr>
          <p:cNvPr id="4" name="Segnaposto contenuto 3">
            <a:extLst>
              <a:ext uri="{FF2B5EF4-FFF2-40B4-BE49-F238E27FC236}">
                <a16:creationId xmlns:a16="http://schemas.microsoft.com/office/drawing/2014/main" id="{4EC95D47-902B-602B-BFC7-7C9F90E4DD69}"/>
              </a:ext>
            </a:extLst>
          </p:cNvPr>
          <p:cNvSpPr>
            <a:spLocks noGrp="1"/>
          </p:cNvSpPr>
          <p:nvPr>
            <p:ph sz="half" idx="2"/>
          </p:nvPr>
        </p:nvSpPr>
        <p:spPr/>
        <p:txBody>
          <a:bodyPr vert="horz" lIns="0" tIns="0" rIns="0" bIns="0" rtlCol="0">
            <a:normAutofit/>
          </a:bodyPr>
          <a:lstStyle/>
          <a:p>
            <a:pPr marL="0" lvl="1" indent="0">
              <a:buNone/>
            </a:pPr>
            <a:r>
              <a:rPr lang="en-GB" dirty="0"/>
              <a:t>Achieve full autonomy for cavern inspection missions with optimal path planning, ensuring robustness against magnetic disturbances.</a:t>
            </a:r>
            <a:endParaRPr lang="it-IT" dirty="0"/>
          </a:p>
        </p:txBody>
      </p:sp>
    </p:spTree>
    <p:extLst>
      <p:ext uri="{BB962C8B-B14F-4D97-AF65-F5344CB8AC3E}">
        <p14:creationId xmlns:p14="http://schemas.microsoft.com/office/powerpoint/2010/main" val="30252403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1B8FB2-6F46-DCAB-CEB6-93144FAD0844}"/>
              </a:ext>
            </a:extLst>
          </p:cNvPr>
          <p:cNvSpPr>
            <a:spLocks noGrp="1"/>
          </p:cNvSpPr>
          <p:nvPr>
            <p:ph type="ctrTitle"/>
          </p:nvPr>
        </p:nvSpPr>
        <p:spPr/>
        <p:txBody>
          <a:bodyPr/>
          <a:lstStyle/>
          <a:p>
            <a:r>
              <a:rPr lang="en-US" dirty="0"/>
              <a:t>Robotics Airships</a:t>
            </a:r>
            <a:endParaRPr lang="it-IT" dirty="0"/>
          </a:p>
        </p:txBody>
      </p:sp>
      <p:sp>
        <p:nvSpPr>
          <p:cNvPr id="3" name="Sottotitolo 2">
            <a:extLst>
              <a:ext uri="{FF2B5EF4-FFF2-40B4-BE49-F238E27FC236}">
                <a16:creationId xmlns:a16="http://schemas.microsoft.com/office/drawing/2014/main" id="{B1FFF9D1-FC0D-697F-72FA-FCA442AE3322}"/>
              </a:ext>
            </a:extLst>
          </p:cNvPr>
          <p:cNvSpPr>
            <a:spLocks noGrp="1"/>
          </p:cNvSpPr>
          <p:nvPr>
            <p:ph type="subTitle" idx="1"/>
          </p:nvPr>
        </p:nvSpPr>
        <p:spPr/>
        <p:txBody>
          <a:bodyPr/>
          <a:lstStyle/>
          <a:p>
            <a:r>
              <a:rPr lang="en-US" dirty="0"/>
              <a:t>Current status</a:t>
            </a:r>
            <a:endParaRPr lang="it-IT" dirty="0"/>
          </a:p>
        </p:txBody>
      </p:sp>
      <p:sp>
        <p:nvSpPr>
          <p:cNvPr id="4" name="Segnaposto data 3">
            <a:extLst>
              <a:ext uri="{FF2B5EF4-FFF2-40B4-BE49-F238E27FC236}">
                <a16:creationId xmlns:a16="http://schemas.microsoft.com/office/drawing/2014/main" id="{EC007456-8E5A-5011-B0CC-F323B2EFF8C3}"/>
              </a:ext>
            </a:extLst>
          </p:cNvPr>
          <p:cNvSpPr>
            <a:spLocks noGrp="1"/>
          </p:cNvSpPr>
          <p:nvPr>
            <p:ph type="dt" sz="half" idx="10"/>
          </p:nvPr>
        </p:nvSpPr>
        <p:spPr/>
        <p:txBody>
          <a:bodyPr/>
          <a:lstStyle/>
          <a:p>
            <a:fld id="{513309E1-6519-4041-842E-5879904EEBF6}" type="datetime3">
              <a:rPr lang="en-US" smtClean="0"/>
              <a:t>27 March 2025</a:t>
            </a:fld>
            <a:endParaRPr lang="en-US" dirty="0"/>
          </a:p>
        </p:txBody>
      </p:sp>
      <p:sp>
        <p:nvSpPr>
          <p:cNvPr id="5" name="Segnaposto piè di pagina 4">
            <a:extLst>
              <a:ext uri="{FF2B5EF4-FFF2-40B4-BE49-F238E27FC236}">
                <a16:creationId xmlns:a16="http://schemas.microsoft.com/office/drawing/2014/main" id="{8D2FA29F-D3D8-1FB1-F570-9E395E2AAE1D}"/>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0DDE5035-E224-2A86-5F22-7D93D5EEB2AE}"/>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3718548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Segnaposto immagine 9" descr="Immagine che contiene acciaio, interno, pialla/aereo, metropolitana&#10;&#10;Il contenuto generato dall'IA potrebbe non essere corretto.">
            <a:extLst>
              <a:ext uri="{FF2B5EF4-FFF2-40B4-BE49-F238E27FC236}">
                <a16:creationId xmlns:a16="http://schemas.microsoft.com/office/drawing/2014/main" id="{53A33C40-E6B5-0591-5CD4-B502EDAFED7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791" b="10791"/>
          <a:stretch>
            <a:fillRect/>
          </a:stretch>
        </p:blipFill>
        <p:spPr/>
      </p:pic>
      <p:sp>
        <p:nvSpPr>
          <p:cNvPr id="7" name="Segnaposto contenuto 6">
            <a:extLst>
              <a:ext uri="{FF2B5EF4-FFF2-40B4-BE49-F238E27FC236}">
                <a16:creationId xmlns:a16="http://schemas.microsoft.com/office/drawing/2014/main" id="{19CDA4CA-F9C7-572B-F213-DCC958217C5C}"/>
              </a:ext>
            </a:extLst>
          </p:cNvPr>
          <p:cNvSpPr>
            <a:spLocks noGrp="1"/>
          </p:cNvSpPr>
          <p:nvPr>
            <p:ph idx="1"/>
          </p:nvPr>
        </p:nvSpPr>
        <p:spPr>
          <a:xfrm>
            <a:off x="0" y="-7482"/>
            <a:ext cx="4116387" cy="63946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Develop lightweight blimps for low-risk, low-power environmental mapping of magnetic fields and radiation in detector caverns.</a:t>
            </a:r>
          </a:p>
          <a:p>
            <a:endParaRPr lang="it-IT" dirty="0"/>
          </a:p>
        </p:txBody>
      </p:sp>
      <p:sp>
        <p:nvSpPr>
          <p:cNvPr id="4" name="Segnaposto data 3">
            <a:extLst>
              <a:ext uri="{FF2B5EF4-FFF2-40B4-BE49-F238E27FC236}">
                <a16:creationId xmlns:a16="http://schemas.microsoft.com/office/drawing/2014/main" id="{E873259F-DEB1-21C8-F332-305BB4EDC94D}"/>
              </a:ext>
            </a:extLst>
          </p:cNvPr>
          <p:cNvSpPr>
            <a:spLocks noGrp="1"/>
          </p:cNvSpPr>
          <p:nvPr>
            <p:ph type="dt" sz="half" idx="10"/>
          </p:nvPr>
        </p:nvSpPr>
        <p:spPr/>
        <p:txBody>
          <a:bodyPr/>
          <a:lstStyle/>
          <a:p>
            <a:fld id="{513309E1-6519-4041-842E-5879904EEBF6}" type="datetime3">
              <a:rPr lang="en-US" smtClean="0"/>
              <a:t>27 March 2025</a:t>
            </a:fld>
            <a:endParaRPr lang="en-US" dirty="0"/>
          </a:p>
        </p:txBody>
      </p:sp>
      <p:sp>
        <p:nvSpPr>
          <p:cNvPr id="5" name="Segnaposto piè di pagina 4">
            <a:extLst>
              <a:ext uri="{FF2B5EF4-FFF2-40B4-BE49-F238E27FC236}">
                <a16:creationId xmlns:a16="http://schemas.microsoft.com/office/drawing/2014/main" id="{2252BCE5-E5BB-8611-203C-E9E69C8A7F96}"/>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298B5AF9-3D1F-6C04-C137-7D514D6A3E31}"/>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3502786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5E4E922-D6F5-EECF-0CE4-7B12938E648A}"/>
              </a:ext>
            </a:extLst>
          </p:cNvPr>
          <p:cNvSpPr>
            <a:spLocks noGrp="1"/>
          </p:cNvSpPr>
          <p:nvPr>
            <p:ph idx="1"/>
          </p:nvPr>
        </p:nvSpPr>
        <p:spPr/>
        <p:txBody>
          <a:bodyPr/>
          <a:lstStyle/>
          <a:p>
            <a:r>
              <a:rPr lang="en-GB" b="0" dirty="0"/>
              <a:t>The DRD8 activity on Robotics presented here after are based on the CERN EP-R&amp;D effort and on the Universities and Institutes network created within this frame. </a:t>
            </a:r>
          </a:p>
          <a:p>
            <a:r>
              <a:rPr lang="en-GB" b="0" dirty="0"/>
              <a:t>DRD8 counts on enlarging this collaboration including new partners interested in the ongoing development or in new ones that fit DRD8 objectives  </a:t>
            </a:r>
          </a:p>
        </p:txBody>
      </p:sp>
      <p:sp>
        <p:nvSpPr>
          <p:cNvPr id="4" name="Title 3">
            <a:extLst>
              <a:ext uri="{FF2B5EF4-FFF2-40B4-BE49-F238E27FC236}">
                <a16:creationId xmlns:a16="http://schemas.microsoft.com/office/drawing/2014/main" id="{C4C09299-8239-35EC-48F2-533B9727FED7}"/>
              </a:ext>
            </a:extLst>
          </p:cNvPr>
          <p:cNvSpPr>
            <a:spLocks noGrp="1"/>
          </p:cNvSpPr>
          <p:nvPr>
            <p:ph type="title"/>
          </p:nvPr>
        </p:nvSpPr>
        <p:spPr/>
        <p:txBody>
          <a:bodyPr/>
          <a:lstStyle/>
          <a:p>
            <a:r>
              <a:rPr lang="en-US" dirty="0"/>
              <a:t>Preamble</a:t>
            </a:r>
            <a:endParaRPr lang="en-GB" dirty="0"/>
          </a:p>
        </p:txBody>
      </p:sp>
      <p:sp>
        <p:nvSpPr>
          <p:cNvPr id="7" name="Segnaposto piè di pagina 4">
            <a:extLst>
              <a:ext uri="{FF2B5EF4-FFF2-40B4-BE49-F238E27FC236}">
                <a16:creationId xmlns:a16="http://schemas.microsoft.com/office/drawing/2014/main" id="{BFD1360A-D468-567A-CBCE-7D158CF66F32}"/>
              </a:ext>
            </a:extLst>
          </p:cNvPr>
          <p:cNvSpPr>
            <a:spLocks noGrp="1"/>
          </p:cNvSpPr>
          <p:nvPr>
            <p:ph type="ftr" sz="quarter" idx="11"/>
          </p:nvPr>
        </p:nvSpPr>
        <p:spPr>
          <a:xfrm>
            <a:off x="1145352" y="6424993"/>
            <a:ext cx="6787386" cy="365125"/>
          </a:xfrm>
        </p:spPr>
        <p:txBody>
          <a:bodyPr/>
          <a:lstStyle/>
          <a:p>
            <a:r>
              <a:rPr lang="en-US" dirty="0"/>
              <a:t>Francesco Mazzei | DRD 8 WP1.2</a:t>
            </a:r>
          </a:p>
        </p:txBody>
      </p:sp>
      <p:sp>
        <p:nvSpPr>
          <p:cNvPr id="8" name="Segnaposto data 3">
            <a:extLst>
              <a:ext uri="{FF2B5EF4-FFF2-40B4-BE49-F238E27FC236}">
                <a16:creationId xmlns:a16="http://schemas.microsoft.com/office/drawing/2014/main" id="{1753D31F-C0F4-1263-0887-DADEDD30ACE7}"/>
              </a:ext>
            </a:extLst>
          </p:cNvPr>
          <p:cNvSpPr>
            <a:spLocks noGrp="1"/>
          </p:cNvSpPr>
          <p:nvPr>
            <p:ph type="dt" sz="half" idx="10"/>
          </p:nvPr>
        </p:nvSpPr>
        <p:spPr>
          <a:xfrm>
            <a:off x="8101915" y="6424993"/>
            <a:ext cx="1773923" cy="365125"/>
          </a:xfrm>
        </p:spPr>
        <p:txBody>
          <a:bodyPr/>
          <a:lstStyle/>
          <a:p>
            <a:fld id="{312CAFC2-26B6-134E-85E5-5D171C2C5E12}" type="datetime3">
              <a:rPr lang="en-US" smtClean="0"/>
              <a:t>27 March 2025</a:t>
            </a:fld>
            <a:endParaRPr lang="en-US" dirty="0"/>
          </a:p>
        </p:txBody>
      </p:sp>
      <p:sp>
        <p:nvSpPr>
          <p:cNvPr id="9" name="Segnaposto numero diapositiva 5">
            <a:extLst>
              <a:ext uri="{FF2B5EF4-FFF2-40B4-BE49-F238E27FC236}">
                <a16:creationId xmlns:a16="http://schemas.microsoft.com/office/drawing/2014/main" id="{C2392F6E-63B4-E5D5-094F-0FC54C884853}"/>
              </a:ext>
            </a:extLst>
          </p:cNvPr>
          <p:cNvSpPr>
            <a:spLocks noGrp="1"/>
          </p:cNvSpPr>
          <p:nvPr>
            <p:ph type="sldNum" sz="quarter" idx="12"/>
          </p:nvPr>
        </p:nvSpPr>
        <p:spPr>
          <a:xfrm>
            <a:off x="11107546" y="6424993"/>
            <a:ext cx="681254" cy="365125"/>
          </a:xfrm>
        </p:spPr>
        <p:txBody>
          <a:bodyPr/>
          <a:lstStyle/>
          <a:p>
            <a:fld id="{36B5EA5A-BC32-A742-B11B-8E7414D5B535}" type="slidenum">
              <a:rPr lang="en-US" smtClean="0"/>
              <a:pPr/>
              <a:t>2</a:t>
            </a:fld>
            <a:endParaRPr lang="en-US" dirty="0"/>
          </a:p>
        </p:txBody>
      </p:sp>
      <p:pic>
        <p:nvPicPr>
          <p:cNvPr id="2" name="Picture 6">
            <a:extLst>
              <a:ext uri="{FF2B5EF4-FFF2-40B4-BE49-F238E27FC236}">
                <a16:creationId xmlns:a16="http://schemas.microsoft.com/office/drawing/2014/main" id="{DB797729-E9DA-0264-0859-E3828D68DE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987" y="4385602"/>
            <a:ext cx="2832283" cy="1760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09015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5987CDB-9335-68E7-9423-7A7CBEE80017}"/>
              </a:ext>
            </a:extLst>
          </p:cNvPr>
          <p:cNvSpPr>
            <a:spLocks noGrp="1"/>
          </p:cNvSpPr>
          <p:nvPr>
            <p:ph type="title"/>
          </p:nvPr>
        </p:nvSpPr>
        <p:spPr/>
        <p:txBody>
          <a:bodyPr/>
          <a:lstStyle/>
          <a:p>
            <a:r>
              <a:rPr lang="en-GB" b="1" dirty="0"/>
              <a:t>System Design </a:t>
            </a:r>
            <a:br>
              <a:rPr lang="en-GB" b="1" dirty="0"/>
            </a:br>
            <a:endParaRPr lang="it-IT" dirty="0"/>
          </a:p>
        </p:txBody>
      </p:sp>
      <p:sp>
        <p:nvSpPr>
          <p:cNvPr id="3" name="Segnaposto contenuto 2">
            <a:extLst>
              <a:ext uri="{FF2B5EF4-FFF2-40B4-BE49-F238E27FC236}">
                <a16:creationId xmlns:a16="http://schemas.microsoft.com/office/drawing/2014/main" id="{03B6638A-EE27-722A-4779-FD45EE3DE543}"/>
              </a:ext>
            </a:extLst>
          </p:cNvPr>
          <p:cNvSpPr>
            <a:spLocks noGrp="1"/>
          </p:cNvSpPr>
          <p:nvPr>
            <p:ph sz="half" idx="1"/>
          </p:nvPr>
        </p:nvSpPr>
        <p:spPr/>
        <p:txBody>
          <a:bodyPr>
            <a:normAutofit fontScale="92500"/>
          </a:bodyPr>
          <a:lstStyle/>
          <a:p>
            <a:r>
              <a:rPr lang="en-GB" b="1" dirty="0"/>
              <a:t>Structure:</a:t>
            </a:r>
            <a:r>
              <a:rPr lang="en-GB" dirty="0"/>
              <a:t> </a:t>
            </a:r>
            <a:r>
              <a:rPr lang="en-GB" b="0" dirty="0"/>
              <a:t>Helium-filled blimp with gondola housing electronics.</a:t>
            </a:r>
          </a:p>
          <a:p>
            <a:r>
              <a:rPr lang="en-GB" b="1" dirty="0"/>
              <a:t>Propulsion:</a:t>
            </a:r>
            <a:r>
              <a:rPr lang="en-GB" dirty="0"/>
              <a:t> </a:t>
            </a:r>
            <a:r>
              <a:rPr lang="en-GB" b="0" dirty="0"/>
              <a:t>Lightweight system with multiple motors, custom PCB, microcontroller, LiPo battery.</a:t>
            </a:r>
          </a:p>
          <a:p>
            <a:r>
              <a:rPr lang="en-GB" b="1" dirty="0"/>
              <a:t>Navigation Sensors:</a:t>
            </a:r>
            <a:r>
              <a:rPr lang="en-GB" dirty="0"/>
              <a:t> </a:t>
            </a:r>
            <a:r>
              <a:rPr lang="en-GB" b="0" dirty="0"/>
              <a:t>IMU, infrared altimeter, camera for pose estimation.</a:t>
            </a:r>
          </a:p>
          <a:p>
            <a:r>
              <a:rPr lang="en-GB" b="1" dirty="0"/>
              <a:t>Payload:</a:t>
            </a:r>
            <a:r>
              <a:rPr lang="en-GB" dirty="0"/>
              <a:t> </a:t>
            </a:r>
            <a:r>
              <a:rPr lang="en-GB" b="0" dirty="0"/>
              <a:t>Sensors for magnetic fields, radiation, optical inspection, and environmental data.</a:t>
            </a:r>
          </a:p>
          <a:p>
            <a:r>
              <a:rPr lang="en-GB" b="1" dirty="0"/>
              <a:t>Communication:</a:t>
            </a:r>
            <a:r>
              <a:rPr lang="en-GB" dirty="0"/>
              <a:t> </a:t>
            </a:r>
            <a:r>
              <a:rPr lang="en-GB" b="0" dirty="0"/>
              <a:t>Wi-Fi link between blimp &amp; ground station.</a:t>
            </a:r>
          </a:p>
          <a:p>
            <a:endParaRPr lang="it-IT" dirty="0"/>
          </a:p>
        </p:txBody>
      </p:sp>
      <p:sp>
        <p:nvSpPr>
          <p:cNvPr id="4" name="Segnaposto data 3">
            <a:extLst>
              <a:ext uri="{FF2B5EF4-FFF2-40B4-BE49-F238E27FC236}">
                <a16:creationId xmlns:a16="http://schemas.microsoft.com/office/drawing/2014/main" id="{9C267966-042F-96C2-5217-497E0EF25638}"/>
              </a:ext>
            </a:extLst>
          </p:cNvPr>
          <p:cNvSpPr>
            <a:spLocks noGrp="1"/>
          </p:cNvSpPr>
          <p:nvPr>
            <p:ph type="dt" sz="half" idx="14"/>
          </p:nvPr>
        </p:nvSpPr>
        <p:spPr/>
        <p:txBody>
          <a:bodyPr/>
          <a:lstStyle/>
          <a:p>
            <a:fld id="{D1BD7848-FBB4-4345-AA38-AE81003E421D}" type="datetime3">
              <a:rPr lang="en-US" smtClean="0"/>
              <a:t>27 March 2025</a:t>
            </a:fld>
            <a:endParaRPr lang="en-US" dirty="0"/>
          </a:p>
        </p:txBody>
      </p:sp>
      <p:sp>
        <p:nvSpPr>
          <p:cNvPr id="5" name="Segnaposto piè di pagina 4">
            <a:extLst>
              <a:ext uri="{FF2B5EF4-FFF2-40B4-BE49-F238E27FC236}">
                <a16:creationId xmlns:a16="http://schemas.microsoft.com/office/drawing/2014/main" id="{B3A5E925-B157-C225-C5C0-1DBBDBF762B2}"/>
              </a:ext>
            </a:extLst>
          </p:cNvPr>
          <p:cNvSpPr>
            <a:spLocks noGrp="1"/>
          </p:cNvSpPr>
          <p:nvPr>
            <p:ph type="ftr" sz="quarter" idx="15"/>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03B2ED65-38FF-C8F6-FC5E-13956634990A}"/>
              </a:ext>
            </a:extLst>
          </p:cNvPr>
          <p:cNvSpPr>
            <a:spLocks noGrp="1"/>
          </p:cNvSpPr>
          <p:nvPr>
            <p:ph type="sldNum" sz="quarter" idx="16"/>
          </p:nvPr>
        </p:nvSpPr>
        <p:spPr/>
        <p:txBody>
          <a:bodyPr/>
          <a:lstStyle/>
          <a:p>
            <a:fld id="{36B5EA5A-BC32-A742-B11B-8E7414D5B535}" type="slidenum">
              <a:rPr lang="en-US" smtClean="0"/>
              <a:pPr/>
              <a:t>20</a:t>
            </a:fld>
            <a:endParaRPr lang="en-US" dirty="0"/>
          </a:p>
        </p:txBody>
      </p:sp>
      <p:pic>
        <p:nvPicPr>
          <p:cNvPr id="20" name="Picture 5" descr="A white circle with black text&#10;&#10;Description automatically generated">
            <a:extLst>
              <a:ext uri="{FF2B5EF4-FFF2-40B4-BE49-F238E27FC236}">
                <a16:creationId xmlns:a16="http://schemas.microsoft.com/office/drawing/2014/main" id="{84D046CA-A16D-D93A-A381-7BD23FAA98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6270" y="348837"/>
            <a:ext cx="3479459" cy="2829175"/>
          </a:xfrm>
          <a:prstGeom prst="rect">
            <a:avLst/>
          </a:prstGeom>
        </p:spPr>
      </p:pic>
      <p:pic>
        <p:nvPicPr>
          <p:cNvPr id="21" name="Picture 4" descr="A white circle with a black background&#10;&#10;Description automatically generated">
            <a:extLst>
              <a:ext uri="{FF2B5EF4-FFF2-40B4-BE49-F238E27FC236}">
                <a16:creationId xmlns:a16="http://schemas.microsoft.com/office/drawing/2014/main" id="{4EB95BA1-E3E0-90FA-D65B-A7BFBD2E59CF}"/>
              </a:ext>
            </a:extLst>
          </p:cNvPr>
          <p:cNvPicPr>
            <a:picLocks noChangeAspect="1"/>
          </p:cNvPicPr>
          <p:nvPr/>
        </p:nvPicPr>
        <p:blipFill>
          <a:blip r:embed="rId3">
            <a:extLst>
              <a:ext uri="{28A0092B-C50C-407E-A947-70E740481C1C}">
                <a14:useLocalDpi xmlns:a14="http://schemas.microsoft.com/office/drawing/2010/main" val="0"/>
              </a:ext>
            </a:extLst>
          </a:blip>
          <a:srcRect b="69667"/>
          <a:stretch/>
        </p:blipFill>
        <p:spPr>
          <a:xfrm>
            <a:off x="7481090" y="671319"/>
            <a:ext cx="4657563" cy="1971678"/>
          </a:xfrm>
          <a:prstGeom prst="rect">
            <a:avLst/>
          </a:prstGeom>
        </p:spPr>
      </p:pic>
      <p:pic>
        <p:nvPicPr>
          <p:cNvPr id="40" name="Immagine 39">
            <a:extLst>
              <a:ext uri="{FF2B5EF4-FFF2-40B4-BE49-F238E27FC236}">
                <a16:creationId xmlns:a16="http://schemas.microsoft.com/office/drawing/2014/main" id="{E797387E-6C4E-5618-2C6A-F05AB0DCE3F4}"/>
              </a:ext>
            </a:extLst>
          </p:cNvPr>
          <p:cNvPicPr>
            <a:picLocks noChangeAspect="1"/>
          </p:cNvPicPr>
          <p:nvPr/>
        </p:nvPicPr>
        <p:blipFill>
          <a:blip r:embed="rId4"/>
          <a:stretch>
            <a:fillRect/>
          </a:stretch>
        </p:blipFill>
        <p:spPr>
          <a:xfrm>
            <a:off x="4478933" y="3395835"/>
            <a:ext cx="3913420" cy="2923516"/>
          </a:xfrm>
          <a:prstGeom prst="rect">
            <a:avLst/>
          </a:prstGeom>
        </p:spPr>
      </p:pic>
      <p:pic>
        <p:nvPicPr>
          <p:cNvPr id="41" name="Immagine 40">
            <a:extLst>
              <a:ext uri="{FF2B5EF4-FFF2-40B4-BE49-F238E27FC236}">
                <a16:creationId xmlns:a16="http://schemas.microsoft.com/office/drawing/2014/main" id="{2EFE22F0-DFD6-5E3A-2245-8A546B6DE20E}"/>
              </a:ext>
            </a:extLst>
          </p:cNvPr>
          <p:cNvPicPr>
            <a:picLocks noChangeAspect="1"/>
          </p:cNvPicPr>
          <p:nvPr/>
        </p:nvPicPr>
        <p:blipFill>
          <a:blip r:embed="rId5"/>
          <a:stretch>
            <a:fillRect/>
          </a:stretch>
        </p:blipFill>
        <p:spPr>
          <a:xfrm>
            <a:off x="10271760" y="3147897"/>
            <a:ext cx="1512253" cy="1217004"/>
          </a:xfrm>
          <a:prstGeom prst="rect">
            <a:avLst/>
          </a:prstGeom>
        </p:spPr>
      </p:pic>
      <p:pic>
        <p:nvPicPr>
          <p:cNvPr id="42" name="Immagine 41">
            <a:extLst>
              <a:ext uri="{FF2B5EF4-FFF2-40B4-BE49-F238E27FC236}">
                <a16:creationId xmlns:a16="http://schemas.microsoft.com/office/drawing/2014/main" id="{193F17F9-C4DD-F7BE-361A-8A25DDCEBE02}"/>
              </a:ext>
            </a:extLst>
          </p:cNvPr>
          <p:cNvPicPr>
            <a:picLocks noChangeAspect="1"/>
          </p:cNvPicPr>
          <p:nvPr/>
        </p:nvPicPr>
        <p:blipFill>
          <a:blip r:embed="rId6"/>
          <a:stretch>
            <a:fillRect/>
          </a:stretch>
        </p:blipFill>
        <p:spPr>
          <a:xfrm>
            <a:off x="8656272" y="3026416"/>
            <a:ext cx="1329337" cy="1459966"/>
          </a:xfrm>
          <a:prstGeom prst="rect">
            <a:avLst/>
          </a:prstGeom>
        </p:spPr>
      </p:pic>
      <p:pic>
        <p:nvPicPr>
          <p:cNvPr id="50" name="Immagine 49">
            <a:extLst>
              <a:ext uri="{FF2B5EF4-FFF2-40B4-BE49-F238E27FC236}">
                <a16:creationId xmlns:a16="http://schemas.microsoft.com/office/drawing/2014/main" id="{91DE35AD-F7F2-99F2-1A59-3970572D1D7A}"/>
              </a:ext>
            </a:extLst>
          </p:cNvPr>
          <p:cNvPicPr>
            <a:picLocks noChangeAspect="1"/>
          </p:cNvPicPr>
          <p:nvPr/>
        </p:nvPicPr>
        <p:blipFill>
          <a:blip r:embed="rId7"/>
          <a:stretch>
            <a:fillRect/>
          </a:stretch>
        </p:blipFill>
        <p:spPr>
          <a:xfrm>
            <a:off x="10271760" y="4623542"/>
            <a:ext cx="1733382" cy="1563139"/>
          </a:xfrm>
          <a:prstGeom prst="rect">
            <a:avLst/>
          </a:prstGeom>
        </p:spPr>
      </p:pic>
      <p:pic>
        <p:nvPicPr>
          <p:cNvPr id="54" name="Immagine 53">
            <a:extLst>
              <a:ext uri="{FF2B5EF4-FFF2-40B4-BE49-F238E27FC236}">
                <a16:creationId xmlns:a16="http://schemas.microsoft.com/office/drawing/2014/main" id="{11332FA0-83CE-201E-118A-64883571AA0D}"/>
              </a:ext>
            </a:extLst>
          </p:cNvPr>
          <p:cNvPicPr>
            <a:picLocks noChangeAspect="1"/>
          </p:cNvPicPr>
          <p:nvPr/>
        </p:nvPicPr>
        <p:blipFill>
          <a:blip r:embed="rId8"/>
          <a:stretch>
            <a:fillRect/>
          </a:stretch>
        </p:blipFill>
        <p:spPr>
          <a:xfrm>
            <a:off x="8212209" y="4869801"/>
            <a:ext cx="1960809" cy="969353"/>
          </a:xfrm>
          <a:prstGeom prst="rect">
            <a:avLst/>
          </a:prstGeom>
        </p:spPr>
      </p:pic>
    </p:spTree>
    <p:extLst>
      <p:ext uri="{BB962C8B-B14F-4D97-AF65-F5344CB8AC3E}">
        <p14:creationId xmlns:p14="http://schemas.microsoft.com/office/powerpoint/2010/main" val="1698898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959CA0-9700-7ED6-8FB1-F34B658058C3}"/>
              </a:ext>
            </a:extLst>
          </p:cNvPr>
          <p:cNvSpPr>
            <a:spLocks noGrp="1"/>
          </p:cNvSpPr>
          <p:nvPr>
            <p:ph type="title"/>
          </p:nvPr>
        </p:nvSpPr>
        <p:spPr/>
        <p:txBody>
          <a:bodyPr/>
          <a:lstStyle/>
          <a:p>
            <a:r>
              <a:rPr lang="en-GB" noProof="0" dirty="0"/>
              <a:t>Software development</a:t>
            </a:r>
          </a:p>
        </p:txBody>
      </p:sp>
      <p:sp>
        <p:nvSpPr>
          <p:cNvPr id="17" name="Segnaposto testo 16">
            <a:extLst>
              <a:ext uri="{FF2B5EF4-FFF2-40B4-BE49-F238E27FC236}">
                <a16:creationId xmlns:a16="http://schemas.microsoft.com/office/drawing/2014/main" id="{4D9D1EBF-A8F9-52EF-EBD4-8B62981D7979}"/>
              </a:ext>
            </a:extLst>
          </p:cNvPr>
          <p:cNvSpPr>
            <a:spLocks noGrp="1"/>
          </p:cNvSpPr>
          <p:nvPr>
            <p:ph type="body" idx="1"/>
          </p:nvPr>
        </p:nvSpPr>
        <p:spPr/>
        <p:txBody>
          <a:bodyPr/>
          <a:lstStyle/>
          <a:p>
            <a:pPr>
              <a:buNone/>
            </a:pPr>
            <a:r>
              <a:rPr lang="en-GB" b="1" noProof="0" dirty="0">
                <a:solidFill>
                  <a:schemeClr val="tx1"/>
                </a:solidFill>
              </a:rPr>
              <a:t>Guidance, Navigation &amp; Control (GNC)</a:t>
            </a:r>
          </a:p>
          <a:p>
            <a:endParaRPr lang="en-GB" noProof="0" dirty="0">
              <a:solidFill>
                <a:schemeClr val="tx1"/>
              </a:solidFill>
            </a:endParaRPr>
          </a:p>
        </p:txBody>
      </p:sp>
      <p:sp>
        <p:nvSpPr>
          <p:cNvPr id="3" name="Segnaposto contenuto 2">
            <a:extLst>
              <a:ext uri="{FF2B5EF4-FFF2-40B4-BE49-F238E27FC236}">
                <a16:creationId xmlns:a16="http://schemas.microsoft.com/office/drawing/2014/main" id="{8421ECA9-0B9D-92DC-DE6C-DDDAC633BDBE}"/>
              </a:ext>
            </a:extLst>
          </p:cNvPr>
          <p:cNvSpPr>
            <a:spLocks noGrp="1"/>
          </p:cNvSpPr>
          <p:nvPr>
            <p:ph sz="half" idx="2"/>
          </p:nvPr>
        </p:nvSpPr>
        <p:spPr/>
        <p:txBody>
          <a:bodyPr>
            <a:normAutofit fontScale="92500" lnSpcReduction="10000"/>
          </a:bodyPr>
          <a:lstStyle/>
          <a:p>
            <a:pPr>
              <a:buFont typeface="Arial" panose="020B0604020202020204" pitchFamily="34" charset="0"/>
              <a:buChar char="•"/>
            </a:pPr>
            <a:r>
              <a:rPr lang="en-GB" b="1" noProof="0" dirty="0"/>
              <a:t>Path Planning &amp; Trajectory Optimization</a:t>
            </a:r>
            <a:endParaRPr lang="en-GB" noProof="0" dirty="0"/>
          </a:p>
          <a:p>
            <a:pPr marL="457200" lvl="1" indent="0">
              <a:buNone/>
            </a:pPr>
            <a:r>
              <a:rPr lang="en-GB" noProof="0" dirty="0"/>
              <a:t>Computes optimal paths for cavern exploration, minimizing energy consumption or time based on mission and system constraints.</a:t>
            </a:r>
          </a:p>
          <a:p>
            <a:pPr>
              <a:buFont typeface="Arial" panose="020B0604020202020204" pitchFamily="34" charset="0"/>
              <a:buChar char="•"/>
            </a:pPr>
            <a:r>
              <a:rPr lang="en-GB" b="1" noProof="0" dirty="0"/>
              <a:t>Kalman Filter: Sensor Fusion &amp; State Estimation</a:t>
            </a:r>
            <a:endParaRPr lang="en-GB" noProof="0" dirty="0"/>
          </a:p>
          <a:p>
            <a:pPr marL="457200" lvl="1" indent="0">
              <a:buNone/>
            </a:pPr>
            <a:r>
              <a:rPr lang="en-GB" noProof="0" dirty="0"/>
              <a:t>Integrates onboard sensors and ground-based data for accurate state estimation.</a:t>
            </a:r>
          </a:p>
          <a:p>
            <a:pPr>
              <a:buFont typeface="Arial" panose="020B0604020202020204" pitchFamily="34" charset="0"/>
              <a:buChar char="•"/>
            </a:pPr>
            <a:r>
              <a:rPr lang="en-GB" b="1" noProof="0" dirty="0"/>
              <a:t>Robust Control</a:t>
            </a:r>
            <a:endParaRPr lang="en-GB" noProof="0" dirty="0"/>
          </a:p>
          <a:p>
            <a:pPr marL="457200" lvl="1" indent="0">
              <a:buNone/>
            </a:pPr>
            <a:r>
              <a:rPr lang="en-GB" noProof="0" dirty="0"/>
              <a:t>Implements Model Predictive Control (MPC) or Sliding Mode Control to counteract external disturbances and model uncertainties, ensuring stable autonomous flight.</a:t>
            </a:r>
          </a:p>
        </p:txBody>
      </p:sp>
      <p:sp>
        <p:nvSpPr>
          <p:cNvPr id="18" name="Segnaposto testo 17">
            <a:extLst>
              <a:ext uri="{FF2B5EF4-FFF2-40B4-BE49-F238E27FC236}">
                <a16:creationId xmlns:a16="http://schemas.microsoft.com/office/drawing/2014/main" id="{4ECC7AB4-415A-DA6A-2D0C-601DE719B941}"/>
              </a:ext>
            </a:extLst>
          </p:cNvPr>
          <p:cNvSpPr>
            <a:spLocks noGrp="1"/>
          </p:cNvSpPr>
          <p:nvPr>
            <p:ph type="body" sz="quarter" idx="3"/>
          </p:nvPr>
        </p:nvSpPr>
        <p:spPr/>
        <p:txBody>
          <a:bodyPr/>
          <a:lstStyle/>
          <a:p>
            <a:r>
              <a:rPr lang="en-GB" b="1" noProof="0" dirty="0">
                <a:solidFill>
                  <a:schemeClr val="tx1"/>
                </a:solidFill>
              </a:rPr>
              <a:t>Simulation &amp; </a:t>
            </a:r>
            <a:r>
              <a:rPr lang="en-GB" b="1" noProof="0" dirty="0" err="1">
                <a:solidFill>
                  <a:schemeClr val="tx1"/>
                </a:solidFill>
              </a:rPr>
              <a:t>Modeling</a:t>
            </a:r>
            <a:endParaRPr lang="en-GB" b="1" noProof="0" dirty="0">
              <a:solidFill>
                <a:schemeClr val="tx1"/>
              </a:solidFill>
            </a:endParaRPr>
          </a:p>
          <a:p>
            <a:endParaRPr lang="en-GB" noProof="0" dirty="0">
              <a:solidFill>
                <a:schemeClr val="tx1"/>
              </a:solidFill>
            </a:endParaRPr>
          </a:p>
        </p:txBody>
      </p:sp>
      <p:sp>
        <p:nvSpPr>
          <p:cNvPr id="16" name="Segnaposto contenuto 15">
            <a:extLst>
              <a:ext uri="{FF2B5EF4-FFF2-40B4-BE49-F238E27FC236}">
                <a16:creationId xmlns:a16="http://schemas.microsoft.com/office/drawing/2014/main" id="{9CD5CC85-12C8-C21D-9FB1-3F0CA03A8ABD}"/>
              </a:ext>
            </a:extLst>
          </p:cNvPr>
          <p:cNvSpPr>
            <a:spLocks noGrp="1"/>
          </p:cNvSpPr>
          <p:nvPr>
            <p:ph sz="quarter" idx="4"/>
          </p:nvPr>
        </p:nvSpPr>
        <p:spPr/>
        <p:txBody>
          <a:bodyPr/>
          <a:lstStyle/>
          <a:p>
            <a:pPr>
              <a:buFont typeface="Arial" panose="020B0604020202020204" pitchFamily="34" charset="0"/>
              <a:buChar char="•"/>
            </a:pPr>
            <a:r>
              <a:rPr lang="en-GB" b="1" noProof="0" dirty="0"/>
              <a:t>Physical Parameters:</a:t>
            </a:r>
            <a:r>
              <a:rPr lang="en-GB" noProof="0" dirty="0"/>
              <a:t> </a:t>
            </a:r>
          </a:p>
          <a:p>
            <a:pPr marL="457200" lvl="1" indent="0">
              <a:buNone/>
            </a:pPr>
            <a:r>
              <a:rPr lang="en-GB" noProof="0" dirty="0"/>
              <a:t>Mass &amp; inertia from CAD models.</a:t>
            </a:r>
          </a:p>
          <a:p>
            <a:pPr marL="457200" lvl="1" indent="0">
              <a:buNone/>
            </a:pPr>
            <a:r>
              <a:rPr lang="en-GB" noProof="0" dirty="0"/>
              <a:t>Aerodynamic coefficients via CFD simulations.</a:t>
            </a:r>
          </a:p>
          <a:p>
            <a:pPr marL="457200" lvl="1" indent="0">
              <a:buNone/>
            </a:pPr>
            <a:r>
              <a:rPr lang="en-GB" noProof="0" dirty="0"/>
              <a:t>Motor thrust curves from experimental tests.</a:t>
            </a:r>
          </a:p>
          <a:p>
            <a:r>
              <a:rPr lang="en-GB" sz="1900" noProof="0" dirty="0"/>
              <a:t>Flight Simulator &amp; Virtual Reality</a:t>
            </a:r>
          </a:p>
          <a:p>
            <a:pPr marL="457200" lvl="1" indent="0">
              <a:lnSpc>
                <a:spcPct val="90000"/>
              </a:lnSpc>
              <a:buNone/>
            </a:pPr>
            <a:r>
              <a:rPr lang="en-GB" sz="1700" noProof="0" dirty="0"/>
              <a:t>Simulation of the system model and its GNC framework to perform virtual test flights.</a:t>
            </a:r>
          </a:p>
          <a:p>
            <a:pPr marL="457200" lvl="1" indent="0">
              <a:lnSpc>
                <a:spcPct val="90000"/>
              </a:lnSpc>
              <a:buNone/>
            </a:pPr>
            <a:r>
              <a:rPr lang="en-GB" sz="1700" noProof="0" dirty="0"/>
              <a:t>Validation of software using MATLAB/Simulink + Unreal Engine.</a:t>
            </a:r>
          </a:p>
          <a:p>
            <a:endParaRPr lang="en-GB" noProof="0" dirty="0"/>
          </a:p>
        </p:txBody>
      </p:sp>
      <p:sp>
        <p:nvSpPr>
          <p:cNvPr id="4" name="Segnaposto data 3">
            <a:extLst>
              <a:ext uri="{FF2B5EF4-FFF2-40B4-BE49-F238E27FC236}">
                <a16:creationId xmlns:a16="http://schemas.microsoft.com/office/drawing/2014/main" id="{042C44E3-139A-D102-49E6-0D95846808B1}"/>
              </a:ext>
            </a:extLst>
          </p:cNvPr>
          <p:cNvSpPr>
            <a:spLocks noGrp="1"/>
          </p:cNvSpPr>
          <p:nvPr>
            <p:ph type="dt" sz="half" idx="10"/>
          </p:nvPr>
        </p:nvSpPr>
        <p:spPr/>
        <p:txBody>
          <a:bodyPr/>
          <a:lstStyle/>
          <a:p>
            <a:fld id="{D1BD7848-FBB4-4345-AA38-AE81003E421D}" type="datetime3">
              <a:rPr lang="en-GB" noProof="0" smtClean="0"/>
              <a:t>27 March, 2025</a:t>
            </a:fld>
            <a:endParaRPr lang="en-GB" noProof="0" dirty="0"/>
          </a:p>
        </p:txBody>
      </p:sp>
      <p:sp>
        <p:nvSpPr>
          <p:cNvPr id="5" name="Segnaposto piè di pagina 4">
            <a:extLst>
              <a:ext uri="{FF2B5EF4-FFF2-40B4-BE49-F238E27FC236}">
                <a16:creationId xmlns:a16="http://schemas.microsoft.com/office/drawing/2014/main" id="{2C863623-1234-E32E-2457-9401E8EC6894}"/>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6A0F4971-D785-2CF9-126A-54D435CCF19D}"/>
              </a:ext>
            </a:extLst>
          </p:cNvPr>
          <p:cNvSpPr>
            <a:spLocks noGrp="1"/>
          </p:cNvSpPr>
          <p:nvPr>
            <p:ph type="sldNum" sz="quarter" idx="12"/>
          </p:nvPr>
        </p:nvSpPr>
        <p:spPr/>
        <p:txBody>
          <a:bodyPr/>
          <a:lstStyle/>
          <a:p>
            <a:fld id="{36B5EA5A-BC32-A742-B11B-8E7414D5B535}" type="slidenum">
              <a:rPr lang="en-GB" noProof="0" smtClean="0"/>
              <a:pPr/>
              <a:t>21</a:t>
            </a:fld>
            <a:endParaRPr lang="en-GB" noProof="0" dirty="0"/>
          </a:p>
        </p:txBody>
      </p:sp>
    </p:spTree>
    <p:extLst>
      <p:ext uri="{BB962C8B-B14F-4D97-AF65-F5344CB8AC3E}">
        <p14:creationId xmlns:p14="http://schemas.microsoft.com/office/powerpoint/2010/main" val="2143648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81D673C-D1F5-DC8F-6D10-54FCC4D85448}"/>
              </a:ext>
            </a:extLst>
          </p:cNvPr>
          <p:cNvSpPr>
            <a:spLocks noGrp="1"/>
          </p:cNvSpPr>
          <p:nvPr>
            <p:ph type="title"/>
          </p:nvPr>
        </p:nvSpPr>
        <p:spPr/>
        <p:txBody>
          <a:bodyPr/>
          <a:lstStyle/>
          <a:p>
            <a:r>
              <a:rPr lang="en-US" dirty="0"/>
              <a:t>Ground System Development</a:t>
            </a:r>
            <a:endParaRPr lang="it-IT" dirty="0"/>
          </a:p>
        </p:txBody>
      </p:sp>
      <p:sp>
        <p:nvSpPr>
          <p:cNvPr id="3" name="Segnaposto testo 2">
            <a:extLst>
              <a:ext uri="{FF2B5EF4-FFF2-40B4-BE49-F238E27FC236}">
                <a16:creationId xmlns:a16="http://schemas.microsoft.com/office/drawing/2014/main" id="{D3AA1980-CCF5-985D-93D2-5A3157AD57D4}"/>
              </a:ext>
            </a:extLst>
          </p:cNvPr>
          <p:cNvSpPr>
            <a:spLocks noGrp="1"/>
          </p:cNvSpPr>
          <p:nvPr>
            <p:ph type="body" idx="1"/>
          </p:nvPr>
        </p:nvSpPr>
        <p:spPr/>
        <p:txBody>
          <a:bodyPr>
            <a:normAutofit fontScale="32500" lnSpcReduction="20000"/>
          </a:bodyPr>
          <a:lstStyle/>
          <a:p>
            <a:pPr>
              <a:lnSpc>
                <a:spcPct val="110000"/>
              </a:lnSpc>
            </a:pPr>
            <a:r>
              <a:rPr lang="en-GB" sz="7400" dirty="0">
                <a:solidFill>
                  <a:schemeClr val="tx1"/>
                </a:solidFill>
              </a:rPr>
              <a:t>Indoor Positioning System (IPS)</a:t>
            </a:r>
          </a:p>
          <a:p>
            <a:r>
              <a:rPr lang="en-US" sz="4900" b="0" dirty="0">
                <a:solidFill>
                  <a:schemeClr val="tx1"/>
                </a:solidFill>
              </a:rPr>
              <a:t>Computer vision and fiducial markers improving localization</a:t>
            </a:r>
            <a:endParaRPr lang="it-IT" sz="4900" b="0" dirty="0">
              <a:solidFill>
                <a:schemeClr val="tx1"/>
              </a:solidFill>
            </a:endParaRPr>
          </a:p>
        </p:txBody>
      </p:sp>
      <p:pic>
        <p:nvPicPr>
          <p:cNvPr id="11" name="Segnaposto contenuto 10" descr="Immagine che contiene interno, pavimento, edificio, soffitto&#10;&#10;Il contenuto generato dall'IA potrebbe non essere corretto.">
            <a:extLst>
              <a:ext uri="{FF2B5EF4-FFF2-40B4-BE49-F238E27FC236}">
                <a16:creationId xmlns:a16="http://schemas.microsoft.com/office/drawing/2014/main" id="{1F6BD2BE-4123-AB3F-6056-0B75245FFEF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07988" y="2436284"/>
            <a:ext cx="5616575" cy="3744383"/>
          </a:xfrm>
        </p:spPr>
      </p:pic>
      <p:sp>
        <p:nvSpPr>
          <p:cNvPr id="5" name="Segnaposto testo 4">
            <a:extLst>
              <a:ext uri="{FF2B5EF4-FFF2-40B4-BE49-F238E27FC236}">
                <a16:creationId xmlns:a16="http://schemas.microsoft.com/office/drawing/2014/main" id="{42E0F27D-6FCB-29BB-C416-95B1D1478A9A}"/>
              </a:ext>
            </a:extLst>
          </p:cNvPr>
          <p:cNvSpPr>
            <a:spLocks noGrp="1"/>
          </p:cNvSpPr>
          <p:nvPr>
            <p:ph type="body" sz="quarter" idx="3"/>
          </p:nvPr>
        </p:nvSpPr>
        <p:spPr/>
        <p:txBody>
          <a:bodyPr>
            <a:normAutofit fontScale="70000" lnSpcReduction="20000"/>
          </a:bodyPr>
          <a:lstStyle/>
          <a:p>
            <a:r>
              <a:rPr lang="en-GB" sz="3100" dirty="0">
                <a:solidFill>
                  <a:schemeClr val="tx1"/>
                </a:solidFill>
              </a:rPr>
              <a:t>Ground Station</a:t>
            </a:r>
          </a:p>
          <a:p>
            <a:r>
              <a:rPr lang="en-US" sz="2100" b="0" dirty="0">
                <a:solidFill>
                  <a:schemeClr val="tx1"/>
                </a:solidFill>
              </a:rPr>
              <a:t>GUI Real-time system monitoring and data sensing &amp; reception</a:t>
            </a:r>
            <a:endParaRPr lang="it-IT" sz="2100" b="0" dirty="0">
              <a:solidFill>
                <a:schemeClr val="tx1"/>
              </a:solidFill>
            </a:endParaRPr>
          </a:p>
        </p:txBody>
      </p:sp>
      <p:sp>
        <p:nvSpPr>
          <p:cNvPr id="7" name="Segnaposto data 6">
            <a:extLst>
              <a:ext uri="{FF2B5EF4-FFF2-40B4-BE49-F238E27FC236}">
                <a16:creationId xmlns:a16="http://schemas.microsoft.com/office/drawing/2014/main" id="{41D1EDD2-C60F-780D-ED2B-C87A18115448}"/>
              </a:ext>
            </a:extLst>
          </p:cNvPr>
          <p:cNvSpPr>
            <a:spLocks noGrp="1"/>
          </p:cNvSpPr>
          <p:nvPr>
            <p:ph type="dt" sz="half" idx="10"/>
          </p:nvPr>
        </p:nvSpPr>
        <p:spPr/>
        <p:txBody>
          <a:bodyPr/>
          <a:lstStyle/>
          <a:p>
            <a:fld id="{E55A14D2-5EA4-D441-9B05-EA6BE2669C71}" type="datetime3">
              <a:rPr lang="en-US" smtClean="0"/>
              <a:t>27 March 2025</a:t>
            </a:fld>
            <a:endParaRPr lang="en-US" dirty="0"/>
          </a:p>
        </p:txBody>
      </p:sp>
      <p:sp>
        <p:nvSpPr>
          <p:cNvPr id="8" name="Segnaposto piè di pagina 7">
            <a:extLst>
              <a:ext uri="{FF2B5EF4-FFF2-40B4-BE49-F238E27FC236}">
                <a16:creationId xmlns:a16="http://schemas.microsoft.com/office/drawing/2014/main" id="{AB90AE42-3651-1A6F-2F3D-EECE3B11307C}"/>
              </a:ext>
            </a:extLst>
          </p:cNvPr>
          <p:cNvSpPr>
            <a:spLocks noGrp="1"/>
          </p:cNvSpPr>
          <p:nvPr>
            <p:ph type="ftr" sz="quarter" idx="11"/>
          </p:nvPr>
        </p:nvSpPr>
        <p:spPr/>
        <p:txBody>
          <a:bodyPr/>
          <a:lstStyle/>
          <a:p>
            <a:r>
              <a:rPr lang="en-US" dirty="0"/>
              <a:t>Francesco Mazzei | DRD 8 WP1.2</a:t>
            </a:r>
          </a:p>
        </p:txBody>
      </p:sp>
      <p:sp>
        <p:nvSpPr>
          <p:cNvPr id="9" name="Segnaposto numero diapositiva 8">
            <a:extLst>
              <a:ext uri="{FF2B5EF4-FFF2-40B4-BE49-F238E27FC236}">
                <a16:creationId xmlns:a16="http://schemas.microsoft.com/office/drawing/2014/main" id="{F8E43411-D826-FBCE-C141-206D4D842E4D}"/>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16" name="Segnaposto contenuto 15">
            <a:extLst>
              <a:ext uri="{FF2B5EF4-FFF2-40B4-BE49-F238E27FC236}">
                <a16:creationId xmlns:a16="http://schemas.microsoft.com/office/drawing/2014/main" id="{F4A52E22-D685-44B8-8628-EE3AEEA7BBB2}"/>
              </a:ext>
            </a:extLst>
          </p:cNvPr>
          <p:cNvPicPr>
            <a:picLocks noGrp="1" noChangeAspect="1"/>
          </p:cNvPicPr>
          <p:nvPr>
            <p:ph sz="quarter" idx="4"/>
          </p:nvPr>
        </p:nvPicPr>
        <p:blipFill>
          <a:blip r:embed="rId3"/>
          <a:stretch>
            <a:fillRect/>
          </a:stretch>
        </p:blipFill>
        <p:spPr>
          <a:xfrm>
            <a:off x="6246481" y="2637826"/>
            <a:ext cx="5463251" cy="3341298"/>
          </a:xfrm>
          <a:prstGeom prst="rect">
            <a:avLst/>
          </a:prstGeom>
        </p:spPr>
      </p:pic>
    </p:spTree>
    <p:extLst>
      <p:ext uri="{BB962C8B-B14F-4D97-AF65-F5344CB8AC3E}">
        <p14:creationId xmlns:p14="http://schemas.microsoft.com/office/powerpoint/2010/main" val="27868872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38206B-8283-4BE8-B5B8-47FD6A5C240F}"/>
              </a:ext>
            </a:extLst>
          </p:cNvPr>
          <p:cNvSpPr>
            <a:spLocks noGrp="1"/>
          </p:cNvSpPr>
          <p:nvPr>
            <p:ph type="title"/>
          </p:nvPr>
        </p:nvSpPr>
        <p:spPr/>
        <p:txBody>
          <a:bodyPr/>
          <a:lstStyle/>
          <a:p>
            <a:r>
              <a:rPr lang="en-US" dirty="0"/>
              <a:t>Testing and Validation</a:t>
            </a:r>
            <a:endParaRPr lang="it-IT" dirty="0"/>
          </a:p>
        </p:txBody>
      </p:sp>
      <p:sp>
        <p:nvSpPr>
          <p:cNvPr id="10" name="Segnaposto testo 9">
            <a:extLst>
              <a:ext uri="{FF2B5EF4-FFF2-40B4-BE49-F238E27FC236}">
                <a16:creationId xmlns:a16="http://schemas.microsoft.com/office/drawing/2014/main" id="{36A2088D-7B1D-61AA-AE23-E8C0D2252E90}"/>
              </a:ext>
            </a:extLst>
          </p:cNvPr>
          <p:cNvSpPr>
            <a:spLocks noGrp="1"/>
          </p:cNvSpPr>
          <p:nvPr>
            <p:ph type="body" idx="1"/>
          </p:nvPr>
        </p:nvSpPr>
        <p:spPr/>
        <p:txBody>
          <a:bodyPr>
            <a:normAutofit lnSpcReduction="10000"/>
          </a:bodyPr>
          <a:lstStyle/>
          <a:p>
            <a:r>
              <a:rPr lang="en-US" dirty="0">
                <a:solidFill>
                  <a:schemeClr val="tx1"/>
                </a:solidFill>
              </a:rPr>
              <a:t>Controlled environment</a:t>
            </a:r>
          </a:p>
          <a:p>
            <a:r>
              <a:rPr lang="en-US" sz="1600" b="0" dirty="0">
                <a:solidFill>
                  <a:schemeClr val="tx1"/>
                </a:solidFill>
              </a:rPr>
              <a:t>Test environment for validating the algorithms</a:t>
            </a:r>
            <a:endParaRPr lang="it-IT" sz="1600" b="0" dirty="0">
              <a:solidFill>
                <a:schemeClr val="tx1"/>
              </a:solidFill>
            </a:endParaRPr>
          </a:p>
        </p:txBody>
      </p:sp>
      <p:sp>
        <p:nvSpPr>
          <p:cNvPr id="11" name="Segnaposto testo 10">
            <a:extLst>
              <a:ext uri="{FF2B5EF4-FFF2-40B4-BE49-F238E27FC236}">
                <a16:creationId xmlns:a16="http://schemas.microsoft.com/office/drawing/2014/main" id="{94A95F52-712A-9C0E-A40F-0994FE20B01F}"/>
              </a:ext>
            </a:extLst>
          </p:cNvPr>
          <p:cNvSpPr>
            <a:spLocks noGrp="1"/>
          </p:cNvSpPr>
          <p:nvPr>
            <p:ph type="body" sz="quarter" idx="3"/>
          </p:nvPr>
        </p:nvSpPr>
        <p:spPr/>
        <p:txBody>
          <a:bodyPr>
            <a:normAutofit fontScale="47500" lnSpcReduction="20000"/>
          </a:bodyPr>
          <a:lstStyle/>
          <a:p>
            <a:r>
              <a:rPr lang="en-US" sz="5100" dirty="0">
                <a:solidFill>
                  <a:schemeClr val="tx1"/>
                </a:solidFill>
              </a:rPr>
              <a:t>Field Test</a:t>
            </a:r>
          </a:p>
          <a:p>
            <a:r>
              <a:rPr lang="en-US" sz="2900" b="0" dirty="0">
                <a:solidFill>
                  <a:schemeClr val="tx1"/>
                </a:solidFill>
              </a:rPr>
              <a:t>Test campaign in a cavern to evaluate the system in a real environment</a:t>
            </a:r>
            <a:endParaRPr lang="it-IT" sz="2900" b="0" dirty="0">
              <a:solidFill>
                <a:schemeClr val="tx1"/>
              </a:solidFill>
            </a:endParaRPr>
          </a:p>
        </p:txBody>
      </p:sp>
      <p:sp>
        <p:nvSpPr>
          <p:cNvPr id="7" name="Segnaposto data 6">
            <a:extLst>
              <a:ext uri="{FF2B5EF4-FFF2-40B4-BE49-F238E27FC236}">
                <a16:creationId xmlns:a16="http://schemas.microsoft.com/office/drawing/2014/main" id="{2CD53227-18DC-62B5-3C31-7E2F317DDEB3}"/>
              </a:ext>
            </a:extLst>
          </p:cNvPr>
          <p:cNvSpPr>
            <a:spLocks noGrp="1"/>
          </p:cNvSpPr>
          <p:nvPr>
            <p:ph type="dt" sz="half" idx="15"/>
          </p:nvPr>
        </p:nvSpPr>
        <p:spPr/>
        <p:txBody>
          <a:bodyPr/>
          <a:lstStyle/>
          <a:p>
            <a:fld id="{E55A14D2-5EA4-D441-9B05-EA6BE2669C71}" type="datetime3">
              <a:rPr lang="en-US" smtClean="0"/>
              <a:t>27 March 2025</a:t>
            </a:fld>
            <a:endParaRPr lang="en-US" dirty="0"/>
          </a:p>
        </p:txBody>
      </p:sp>
      <p:sp>
        <p:nvSpPr>
          <p:cNvPr id="8" name="Segnaposto piè di pagina 7">
            <a:extLst>
              <a:ext uri="{FF2B5EF4-FFF2-40B4-BE49-F238E27FC236}">
                <a16:creationId xmlns:a16="http://schemas.microsoft.com/office/drawing/2014/main" id="{D4234722-F121-9B01-7263-CA1F26E628B3}"/>
              </a:ext>
            </a:extLst>
          </p:cNvPr>
          <p:cNvSpPr>
            <a:spLocks noGrp="1"/>
          </p:cNvSpPr>
          <p:nvPr>
            <p:ph type="ftr" sz="quarter" idx="16"/>
          </p:nvPr>
        </p:nvSpPr>
        <p:spPr/>
        <p:txBody>
          <a:bodyPr/>
          <a:lstStyle/>
          <a:p>
            <a:r>
              <a:rPr lang="en-US" dirty="0"/>
              <a:t>Francesco Mazzei | DRD 8 WP1.2</a:t>
            </a:r>
          </a:p>
        </p:txBody>
      </p:sp>
      <p:sp>
        <p:nvSpPr>
          <p:cNvPr id="9" name="Segnaposto numero diapositiva 8">
            <a:extLst>
              <a:ext uri="{FF2B5EF4-FFF2-40B4-BE49-F238E27FC236}">
                <a16:creationId xmlns:a16="http://schemas.microsoft.com/office/drawing/2014/main" id="{4214C652-3DD6-C401-1182-C1F5F1E1E1C5}"/>
              </a:ext>
            </a:extLst>
          </p:cNvPr>
          <p:cNvSpPr>
            <a:spLocks noGrp="1"/>
          </p:cNvSpPr>
          <p:nvPr>
            <p:ph type="sldNum" sz="quarter" idx="17"/>
          </p:nvPr>
        </p:nvSpPr>
        <p:spPr/>
        <p:txBody>
          <a:bodyPr/>
          <a:lstStyle/>
          <a:p>
            <a:fld id="{36B5EA5A-BC32-A742-B11B-8E7414D5B535}" type="slidenum">
              <a:rPr lang="en-US" smtClean="0"/>
              <a:pPr/>
              <a:t>23</a:t>
            </a:fld>
            <a:endParaRPr lang="en-US" dirty="0"/>
          </a:p>
        </p:txBody>
      </p:sp>
      <p:pic>
        <p:nvPicPr>
          <p:cNvPr id="2054" name="Picture 6">
            <a:extLst>
              <a:ext uri="{FF2B5EF4-FFF2-40B4-BE49-F238E27FC236}">
                <a16:creationId xmlns:a16="http://schemas.microsoft.com/office/drawing/2014/main" id="{5F16E095-DCC1-EBE9-73E9-6A23CF38D678}"/>
              </a:ext>
            </a:extLst>
          </p:cNvPr>
          <p:cNvPicPr>
            <a:picLocks noGrp="1" noChangeAspect="1" noChangeArrowheads="1"/>
          </p:cNvPicPr>
          <p:nvPr>
            <p:ph type="pic" sz="quarter" idx="18"/>
          </p:nvPr>
        </p:nvPicPr>
        <p:blipFill rotWithShape="1">
          <a:blip r:embed="rId2">
            <a:extLst>
              <a:ext uri="{28A0092B-C50C-407E-A947-70E740481C1C}">
                <a14:useLocalDpi xmlns:a14="http://schemas.microsoft.com/office/drawing/2010/main" val="0"/>
              </a:ext>
            </a:extLst>
          </a:blip>
          <a:srcRect t="27565" b="27565"/>
          <a:stretch/>
        </p:blipFill>
        <p:spPr bwMode="auto">
          <a:xfrm>
            <a:off x="6172200" y="2420938"/>
            <a:ext cx="5616575" cy="377983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descr="A metal structure in a room&#10;&#10;Description automatically generated">
            <a:extLst>
              <a:ext uri="{FF2B5EF4-FFF2-40B4-BE49-F238E27FC236}">
                <a16:creationId xmlns:a16="http://schemas.microsoft.com/office/drawing/2014/main" id="{7C7599B2-D839-2100-6FAA-00151ECBD767}"/>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4748" r="24748"/>
          <a:stretch/>
        </p:blipFill>
        <p:spPr>
          <a:xfrm rot="5400000">
            <a:off x="1325563" y="1509713"/>
            <a:ext cx="3781425" cy="5616575"/>
          </a:xfrm>
          <a:prstGeom prst="rect">
            <a:avLst/>
          </a:prstGeom>
        </p:spPr>
      </p:pic>
    </p:spTree>
    <p:extLst>
      <p:ext uri="{BB962C8B-B14F-4D97-AF65-F5344CB8AC3E}">
        <p14:creationId xmlns:p14="http://schemas.microsoft.com/office/powerpoint/2010/main" val="1655351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C32DFCE-0346-CF20-E2F4-37EF0067886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6D26FCD-450B-FB8D-B9F5-1E5881CA958C}"/>
              </a:ext>
            </a:extLst>
          </p:cNvPr>
          <p:cNvSpPr>
            <a:spLocks noGrp="1"/>
          </p:cNvSpPr>
          <p:nvPr>
            <p:ph type="ctrTitle"/>
          </p:nvPr>
        </p:nvSpPr>
        <p:spPr/>
        <p:txBody>
          <a:bodyPr/>
          <a:lstStyle/>
          <a:p>
            <a:r>
              <a:rPr lang="en-US" dirty="0"/>
              <a:t>Robotics Airships</a:t>
            </a:r>
            <a:endParaRPr lang="it-IT" dirty="0"/>
          </a:p>
        </p:txBody>
      </p:sp>
      <p:sp>
        <p:nvSpPr>
          <p:cNvPr id="3" name="Sottotitolo 2">
            <a:extLst>
              <a:ext uri="{FF2B5EF4-FFF2-40B4-BE49-F238E27FC236}">
                <a16:creationId xmlns:a16="http://schemas.microsoft.com/office/drawing/2014/main" id="{B53FF72D-359D-41DD-EF44-BA385C44BBEF}"/>
              </a:ext>
            </a:extLst>
          </p:cNvPr>
          <p:cNvSpPr>
            <a:spLocks noGrp="1"/>
          </p:cNvSpPr>
          <p:nvPr>
            <p:ph type="subTitle" idx="1"/>
          </p:nvPr>
        </p:nvSpPr>
        <p:spPr/>
        <p:txBody>
          <a:bodyPr/>
          <a:lstStyle/>
          <a:p>
            <a:r>
              <a:rPr lang="en-GB" dirty="0"/>
              <a:t>Future Work &amp; Milestones</a:t>
            </a:r>
            <a:endParaRPr lang="it-IT" dirty="0"/>
          </a:p>
        </p:txBody>
      </p:sp>
      <p:sp>
        <p:nvSpPr>
          <p:cNvPr id="4" name="Segnaposto data 3">
            <a:extLst>
              <a:ext uri="{FF2B5EF4-FFF2-40B4-BE49-F238E27FC236}">
                <a16:creationId xmlns:a16="http://schemas.microsoft.com/office/drawing/2014/main" id="{3A811384-ABA5-1C5C-1BC1-03642AAAD40A}"/>
              </a:ext>
            </a:extLst>
          </p:cNvPr>
          <p:cNvSpPr>
            <a:spLocks noGrp="1"/>
          </p:cNvSpPr>
          <p:nvPr>
            <p:ph type="dt" sz="half" idx="10"/>
          </p:nvPr>
        </p:nvSpPr>
        <p:spPr/>
        <p:txBody>
          <a:bodyPr/>
          <a:lstStyle/>
          <a:p>
            <a:fld id="{513309E1-6519-4041-842E-5879904EEBF6}" type="datetime3">
              <a:rPr lang="en-US" smtClean="0"/>
              <a:t>27 March 2025</a:t>
            </a:fld>
            <a:endParaRPr lang="en-US" dirty="0"/>
          </a:p>
        </p:txBody>
      </p:sp>
      <p:sp>
        <p:nvSpPr>
          <p:cNvPr id="5" name="Segnaposto piè di pagina 4">
            <a:extLst>
              <a:ext uri="{FF2B5EF4-FFF2-40B4-BE49-F238E27FC236}">
                <a16:creationId xmlns:a16="http://schemas.microsoft.com/office/drawing/2014/main" id="{D7A971F4-E2FB-35F2-410D-5B75429F6C32}"/>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23AECAFE-A03F-4BA1-DB39-6C3DFD8FB5A8}"/>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28695876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CECBB-58E1-BC44-8608-19EF8F2F84AE}"/>
              </a:ext>
            </a:extLst>
          </p:cNvPr>
          <p:cNvSpPr>
            <a:spLocks noGrp="1"/>
          </p:cNvSpPr>
          <p:nvPr>
            <p:ph type="title"/>
          </p:nvPr>
        </p:nvSpPr>
        <p:spPr/>
        <p:txBody>
          <a:bodyPr/>
          <a:lstStyle/>
          <a:p>
            <a:r>
              <a:rPr lang="en-GB" dirty="0"/>
              <a:t>Blimp Platform – Roadmap </a:t>
            </a:r>
            <a:br>
              <a:rPr lang="en-GB" dirty="0"/>
            </a:br>
            <a:endParaRPr lang="en-GB" dirty="0"/>
          </a:p>
        </p:txBody>
      </p:sp>
      <p:sp>
        <p:nvSpPr>
          <p:cNvPr id="4" name="Segnaposto testo 3">
            <a:extLst>
              <a:ext uri="{FF2B5EF4-FFF2-40B4-BE49-F238E27FC236}">
                <a16:creationId xmlns:a16="http://schemas.microsoft.com/office/drawing/2014/main" id="{12705091-CFD6-19BD-0E06-C2305BA559AC}"/>
              </a:ext>
            </a:extLst>
          </p:cNvPr>
          <p:cNvSpPr>
            <a:spLocks noGrp="1"/>
          </p:cNvSpPr>
          <p:nvPr>
            <p:ph type="body" idx="1"/>
          </p:nvPr>
        </p:nvSpPr>
        <p:spPr/>
        <p:txBody>
          <a:bodyPr/>
          <a:lstStyle/>
          <a:p>
            <a:r>
              <a:rPr lang="en-US" dirty="0">
                <a:solidFill>
                  <a:schemeClr val="tx1"/>
                </a:solidFill>
              </a:rPr>
              <a:t>Final Goal</a:t>
            </a:r>
            <a:endParaRPr lang="it-IT" dirty="0">
              <a:solidFill>
                <a:schemeClr val="tx1"/>
              </a:solidFill>
            </a:endParaRPr>
          </a:p>
        </p:txBody>
      </p:sp>
      <p:sp>
        <p:nvSpPr>
          <p:cNvPr id="7" name="Segnaposto contenuto 3">
            <a:extLst>
              <a:ext uri="{FF2B5EF4-FFF2-40B4-BE49-F238E27FC236}">
                <a16:creationId xmlns:a16="http://schemas.microsoft.com/office/drawing/2014/main" id="{06BC7EA8-E573-9BA9-7829-C5E132BF38FD}"/>
              </a:ext>
            </a:extLst>
          </p:cNvPr>
          <p:cNvSpPr>
            <a:spLocks noGrp="1"/>
          </p:cNvSpPr>
          <p:nvPr>
            <p:ph sz="half" idx="2"/>
          </p:nvPr>
        </p:nvSpPr>
        <p:spPr/>
        <p:txBody>
          <a:bodyPr/>
          <a:lstStyle/>
          <a:p>
            <a:pPr marL="0" lvl="1" indent="0">
              <a:buNone/>
            </a:pPr>
            <a:r>
              <a:rPr lang="en-US" dirty="0"/>
              <a:t>Achieve full autonomy for long lasting cavern missions, including magnetic field and radiation mapping, as well as on-demand inspection of equipment in need</a:t>
            </a:r>
            <a:endParaRPr lang="en-GB" dirty="0"/>
          </a:p>
          <a:p>
            <a:endParaRPr lang="it-IT" dirty="0"/>
          </a:p>
        </p:txBody>
      </p:sp>
      <p:sp>
        <p:nvSpPr>
          <p:cNvPr id="5" name="Segnaposto testo 4">
            <a:extLst>
              <a:ext uri="{FF2B5EF4-FFF2-40B4-BE49-F238E27FC236}">
                <a16:creationId xmlns:a16="http://schemas.microsoft.com/office/drawing/2014/main" id="{2876922D-D5C1-4D9A-337C-AD47BF645D42}"/>
              </a:ext>
            </a:extLst>
          </p:cNvPr>
          <p:cNvSpPr>
            <a:spLocks noGrp="1"/>
          </p:cNvSpPr>
          <p:nvPr>
            <p:ph type="body" sz="quarter" idx="3"/>
          </p:nvPr>
        </p:nvSpPr>
        <p:spPr/>
        <p:txBody>
          <a:bodyPr/>
          <a:lstStyle/>
          <a:p>
            <a:r>
              <a:rPr lang="en-US" dirty="0">
                <a:solidFill>
                  <a:schemeClr val="tx1"/>
                </a:solidFill>
              </a:rPr>
              <a:t>Milestones</a:t>
            </a:r>
            <a:endParaRPr lang="it-IT" dirty="0">
              <a:solidFill>
                <a:schemeClr val="tx1"/>
              </a:solidFill>
            </a:endParaRPr>
          </a:p>
        </p:txBody>
      </p:sp>
      <p:sp>
        <p:nvSpPr>
          <p:cNvPr id="6" name="Segnaposto contenuto 5">
            <a:extLst>
              <a:ext uri="{FF2B5EF4-FFF2-40B4-BE49-F238E27FC236}">
                <a16:creationId xmlns:a16="http://schemas.microsoft.com/office/drawing/2014/main" id="{42BA4CC2-0FC4-6A90-DCCA-30006AB5554C}"/>
              </a:ext>
            </a:extLst>
          </p:cNvPr>
          <p:cNvSpPr>
            <a:spLocks noGrp="1"/>
          </p:cNvSpPr>
          <p:nvPr>
            <p:ph sz="quarter" idx="4"/>
          </p:nvPr>
        </p:nvSpPr>
        <p:spPr/>
        <p:txBody>
          <a:bodyPr>
            <a:normAutofit fontScale="92500" lnSpcReduction="10000"/>
          </a:bodyPr>
          <a:lstStyle/>
          <a:p>
            <a:r>
              <a:rPr lang="en-GB"/>
              <a:t>System Design Refinement</a:t>
            </a:r>
          </a:p>
          <a:p>
            <a:pPr marL="0" lvl="1" indent="0">
              <a:buNone/>
            </a:pPr>
            <a:r>
              <a:rPr lang="en-US"/>
              <a:t>Optimize sensor and actuator selection for improved performance.</a:t>
            </a:r>
          </a:p>
          <a:p>
            <a:pPr marL="0" lvl="1" indent="0">
              <a:buNone/>
            </a:pPr>
            <a:r>
              <a:rPr lang="en-US"/>
              <a:t>Design an automatic recharging and refilling system.</a:t>
            </a:r>
          </a:p>
          <a:p>
            <a:r>
              <a:rPr lang="en-GB"/>
              <a:t>Enhanced control  </a:t>
            </a:r>
          </a:p>
          <a:p>
            <a:pPr marL="0" lvl="1" indent="0">
              <a:buNone/>
            </a:pPr>
            <a:r>
              <a:rPr lang="en-US"/>
              <a:t>Replace the current control system with a more robust strategy.</a:t>
            </a:r>
          </a:p>
          <a:p>
            <a:r>
              <a:rPr lang="en-GB"/>
              <a:t>Enhanced</a:t>
            </a:r>
            <a:r>
              <a:rPr lang="it-IT"/>
              <a:t> positioning</a:t>
            </a:r>
            <a:endParaRPr lang="en-GB"/>
          </a:p>
          <a:p>
            <a:pPr marL="0" lvl="1" indent="0">
              <a:buNone/>
            </a:pPr>
            <a:r>
              <a:rPr lang="en-US"/>
              <a:t>Shift position estimation onboard instead of relying on ground processing.</a:t>
            </a:r>
          </a:p>
          <a:p>
            <a:pPr marL="0" lvl="1" indent="0">
              <a:buNone/>
            </a:pPr>
            <a:r>
              <a:rPr lang="en-US"/>
              <a:t>Fuse fiducial marker data with other sensors for accurate localization.</a:t>
            </a:r>
            <a:endParaRPr lang="it-IT" dirty="0"/>
          </a:p>
        </p:txBody>
      </p:sp>
      <p:sp>
        <p:nvSpPr>
          <p:cNvPr id="11" name="Segnaposto piè di pagina 4">
            <a:extLst>
              <a:ext uri="{FF2B5EF4-FFF2-40B4-BE49-F238E27FC236}">
                <a16:creationId xmlns:a16="http://schemas.microsoft.com/office/drawing/2014/main" id="{A469BA58-3751-C9B8-7F03-5661AD713361}"/>
              </a:ext>
            </a:extLst>
          </p:cNvPr>
          <p:cNvSpPr>
            <a:spLocks noGrp="1"/>
          </p:cNvSpPr>
          <p:nvPr>
            <p:ph type="ftr" sz="quarter" idx="11"/>
          </p:nvPr>
        </p:nvSpPr>
        <p:spPr>
          <a:xfrm>
            <a:off x="1145352" y="6424993"/>
            <a:ext cx="6787386" cy="365125"/>
          </a:xfrm>
        </p:spPr>
        <p:txBody>
          <a:bodyPr/>
          <a:lstStyle/>
          <a:p>
            <a:r>
              <a:rPr lang="en-US" dirty="0"/>
              <a:t>Francesco Mazzei | DRD 8 WP1.2</a:t>
            </a:r>
          </a:p>
        </p:txBody>
      </p:sp>
      <p:sp>
        <p:nvSpPr>
          <p:cNvPr id="21" name="Segnaposto data 3">
            <a:extLst>
              <a:ext uri="{FF2B5EF4-FFF2-40B4-BE49-F238E27FC236}">
                <a16:creationId xmlns:a16="http://schemas.microsoft.com/office/drawing/2014/main" id="{09E5153A-B0D0-9035-8582-3C9A3E53FCE8}"/>
              </a:ext>
            </a:extLst>
          </p:cNvPr>
          <p:cNvSpPr>
            <a:spLocks noGrp="1"/>
          </p:cNvSpPr>
          <p:nvPr>
            <p:ph type="dt" sz="half" idx="10"/>
          </p:nvPr>
        </p:nvSpPr>
        <p:spPr>
          <a:xfrm>
            <a:off x="8101915" y="6424993"/>
            <a:ext cx="1773923" cy="365125"/>
          </a:xfrm>
        </p:spPr>
        <p:txBody>
          <a:bodyPr/>
          <a:lstStyle/>
          <a:p>
            <a:fld id="{F8AD99CC-CC35-2540-9734-9D7F73E48FC4}" type="datetime3">
              <a:rPr lang="en-US" smtClean="0"/>
              <a:t>27 March 2025</a:t>
            </a:fld>
            <a:endParaRPr lang="en-US" dirty="0"/>
          </a:p>
        </p:txBody>
      </p:sp>
      <p:sp>
        <p:nvSpPr>
          <p:cNvPr id="22" name="Segnaposto numero diapositiva 5">
            <a:extLst>
              <a:ext uri="{FF2B5EF4-FFF2-40B4-BE49-F238E27FC236}">
                <a16:creationId xmlns:a16="http://schemas.microsoft.com/office/drawing/2014/main" id="{E543C056-17C5-8055-277A-0CC1F76F3D14}"/>
              </a:ext>
            </a:extLst>
          </p:cNvPr>
          <p:cNvSpPr>
            <a:spLocks noGrp="1"/>
          </p:cNvSpPr>
          <p:nvPr>
            <p:ph type="sldNum" sz="quarter" idx="12"/>
          </p:nvPr>
        </p:nvSpPr>
        <p:spPr>
          <a:xfrm>
            <a:off x="11107546" y="6424993"/>
            <a:ext cx="681254" cy="365125"/>
          </a:xfrm>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36969736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8A6F8-ABAA-A283-F0E2-75C55529F34E}"/>
            </a:ext>
          </a:extLst>
        </p:cNvPr>
        <p:cNvGrpSpPr/>
        <p:nvPr/>
      </p:nvGrpSpPr>
      <p:grpSpPr>
        <a:xfrm>
          <a:off x="0" y="0"/>
          <a:ext cx="0" cy="0"/>
          <a:chOff x="0" y="0"/>
          <a:chExt cx="0" cy="0"/>
        </a:xfrm>
      </p:grpSpPr>
      <p:sp>
        <p:nvSpPr>
          <p:cNvPr id="9" name="Titolo 8">
            <a:extLst>
              <a:ext uri="{FF2B5EF4-FFF2-40B4-BE49-F238E27FC236}">
                <a16:creationId xmlns:a16="http://schemas.microsoft.com/office/drawing/2014/main" id="{0D243701-C392-617D-5914-BD0C93EF74A6}"/>
              </a:ext>
            </a:extLst>
          </p:cNvPr>
          <p:cNvSpPr>
            <a:spLocks noGrp="1"/>
          </p:cNvSpPr>
          <p:nvPr>
            <p:ph type="ctrTitle"/>
          </p:nvPr>
        </p:nvSpPr>
        <p:spPr/>
        <p:txBody>
          <a:bodyPr/>
          <a:lstStyle/>
          <a:p>
            <a:r>
              <a:rPr lang="en-GB" dirty="0"/>
              <a:t>Mobile mesh network</a:t>
            </a:r>
          </a:p>
        </p:txBody>
      </p:sp>
      <p:sp>
        <p:nvSpPr>
          <p:cNvPr id="10" name="Sottotitolo 9">
            <a:extLst>
              <a:ext uri="{FF2B5EF4-FFF2-40B4-BE49-F238E27FC236}">
                <a16:creationId xmlns:a16="http://schemas.microsoft.com/office/drawing/2014/main" id="{EA9FB61B-06E4-5827-82BC-559697EAC743}"/>
              </a:ext>
            </a:extLst>
          </p:cNvPr>
          <p:cNvSpPr>
            <a:spLocks noGrp="1"/>
          </p:cNvSpPr>
          <p:nvPr>
            <p:ph type="subTitle" idx="1"/>
          </p:nvPr>
        </p:nvSpPr>
        <p:spPr/>
        <p:txBody>
          <a:bodyPr/>
          <a:lstStyle/>
          <a:p>
            <a:r>
              <a:rPr lang="en-GB" dirty="0"/>
              <a:t>Current status</a:t>
            </a:r>
            <a:endParaRPr lang="it-IT" dirty="0"/>
          </a:p>
        </p:txBody>
      </p:sp>
      <p:sp>
        <p:nvSpPr>
          <p:cNvPr id="4" name="Segnaposto data 3">
            <a:extLst>
              <a:ext uri="{FF2B5EF4-FFF2-40B4-BE49-F238E27FC236}">
                <a16:creationId xmlns:a16="http://schemas.microsoft.com/office/drawing/2014/main" id="{2EA4FE53-69CE-8ED0-C43A-8928BE30073A}"/>
              </a:ext>
            </a:extLst>
          </p:cNvPr>
          <p:cNvSpPr>
            <a:spLocks noGrp="1"/>
          </p:cNvSpPr>
          <p:nvPr>
            <p:ph type="dt" sz="half" idx="10"/>
          </p:nvPr>
        </p:nvSpPr>
        <p:spPr/>
        <p:txBody>
          <a:bodyPr/>
          <a:lstStyle/>
          <a:p>
            <a:fld id="{F8AD99CC-CC35-2540-9734-9D7F73E48FC4}" type="datetime3">
              <a:rPr lang="en-US" smtClean="0"/>
              <a:t>27 March 2025</a:t>
            </a:fld>
            <a:endParaRPr lang="en-US" dirty="0"/>
          </a:p>
        </p:txBody>
      </p:sp>
      <p:sp>
        <p:nvSpPr>
          <p:cNvPr id="5" name="Segnaposto piè di pagina 4">
            <a:extLst>
              <a:ext uri="{FF2B5EF4-FFF2-40B4-BE49-F238E27FC236}">
                <a16:creationId xmlns:a16="http://schemas.microsoft.com/office/drawing/2014/main" id="{EEE29804-5053-835A-4AAB-E787FD8FC134}"/>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2C397C73-7178-9F33-8419-46E4FE904C39}"/>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19567170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8" descr="A robot with a light on&#10;&#10;Description automatically generated">
            <a:extLst>
              <a:ext uri="{FF2B5EF4-FFF2-40B4-BE49-F238E27FC236}">
                <a16:creationId xmlns:a16="http://schemas.microsoft.com/office/drawing/2014/main" id="{568E07DC-085E-4395-80C5-70FC4691095A}"/>
              </a:ext>
            </a:extLst>
          </p:cNvPr>
          <p:cNvPicPr>
            <a:picLocks noGrp="1" noChangeAspect="1"/>
          </p:cNvPicPr>
          <p:nvPr>
            <p:ph type="pic" sz="quarter" idx="13"/>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t="15148" b="15148"/>
          <a:stretch/>
        </p:blipFill>
        <p:spPr>
          <a:xfrm>
            <a:off x="0" y="3175"/>
            <a:ext cx="12192000" cy="6373813"/>
          </a:xfrm>
          <a:prstGeom prst="rect">
            <a:avLst/>
          </a:prstGeom>
        </p:spPr>
      </p:pic>
      <p:sp>
        <p:nvSpPr>
          <p:cNvPr id="7" name="Segnaposto contenuto 6">
            <a:extLst>
              <a:ext uri="{FF2B5EF4-FFF2-40B4-BE49-F238E27FC236}">
                <a16:creationId xmlns:a16="http://schemas.microsoft.com/office/drawing/2014/main" id="{969B47E9-858F-D23F-4749-9B6D58B224E2}"/>
              </a:ext>
            </a:extLst>
          </p:cNvPr>
          <p:cNvSpPr>
            <a:spLocks noGrp="1"/>
          </p:cNvSpPr>
          <p:nvPr>
            <p:ph idx="1"/>
          </p:nvPr>
        </p:nvSpPr>
        <p:spPr/>
        <p:txBody>
          <a:bodyPr/>
          <a:lstStyle/>
          <a:p>
            <a:r>
              <a:rPr lang="en-GB" dirty="0"/>
              <a:t>Use a swarm of mini robots with a mobile mesh network to inspect confined spaces and relay anomaly data from deep inside the experiment to the main network.</a:t>
            </a:r>
          </a:p>
          <a:p>
            <a:endParaRPr lang="it-IT" dirty="0"/>
          </a:p>
        </p:txBody>
      </p:sp>
      <p:sp>
        <p:nvSpPr>
          <p:cNvPr id="4" name="Segnaposto data 3">
            <a:extLst>
              <a:ext uri="{FF2B5EF4-FFF2-40B4-BE49-F238E27FC236}">
                <a16:creationId xmlns:a16="http://schemas.microsoft.com/office/drawing/2014/main" id="{48070DAB-A880-4381-6197-A69606EA749A}"/>
              </a:ext>
            </a:extLst>
          </p:cNvPr>
          <p:cNvSpPr>
            <a:spLocks noGrp="1"/>
          </p:cNvSpPr>
          <p:nvPr>
            <p:ph type="dt" sz="half" idx="10"/>
          </p:nvPr>
        </p:nvSpPr>
        <p:spPr/>
        <p:txBody>
          <a:bodyPr/>
          <a:lstStyle/>
          <a:p>
            <a:fld id="{513309E1-6519-4041-842E-5879904EEBF6}" type="datetime3">
              <a:rPr lang="en-US" smtClean="0"/>
              <a:t>27 March 2025</a:t>
            </a:fld>
            <a:endParaRPr lang="en-US" dirty="0"/>
          </a:p>
        </p:txBody>
      </p:sp>
      <p:sp>
        <p:nvSpPr>
          <p:cNvPr id="5" name="Segnaposto piè di pagina 4">
            <a:extLst>
              <a:ext uri="{FF2B5EF4-FFF2-40B4-BE49-F238E27FC236}">
                <a16:creationId xmlns:a16="http://schemas.microsoft.com/office/drawing/2014/main" id="{D6872A76-5BD6-28FB-D46E-F8EE64D83DA8}"/>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723F26A9-6617-0C19-5213-86AE25DA8F83}"/>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1014447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A2653AFD-12E7-926B-72A4-83F49C261852}"/>
              </a:ext>
            </a:extLst>
          </p:cNvPr>
          <p:cNvSpPr>
            <a:spLocks noGrp="1"/>
          </p:cNvSpPr>
          <p:nvPr>
            <p:ph type="title"/>
          </p:nvPr>
        </p:nvSpPr>
        <p:spPr>
          <a:xfrm>
            <a:off x="407988" y="373593"/>
            <a:ext cx="11376025" cy="1065742"/>
          </a:xfrm>
        </p:spPr>
        <p:txBody>
          <a:bodyPr/>
          <a:lstStyle/>
          <a:p>
            <a:r>
              <a:rPr lang="en-GB" dirty="0"/>
              <a:t>Mobile Communication Network for Remote Robot Operation</a:t>
            </a:r>
            <a:br>
              <a:rPr lang="en-GB" dirty="0"/>
            </a:br>
            <a:endParaRPr lang="it-IT" dirty="0"/>
          </a:p>
        </p:txBody>
      </p:sp>
      <p:sp>
        <p:nvSpPr>
          <p:cNvPr id="3" name="Content Placeholder 2">
            <a:extLst>
              <a:ext uri="{FF2B5EF4-FFF2-40B4-BE49-F238E27FC236}">
                <a16:creationId xmlns:a16="http://schemas.microsoft.com/office/drawing/2014/main" id="{100193CD-C4F5-AF21-67F1-152BB43A2D64}"/>
              </a:ext>
            </a:extLst>
          </p:cNvPr>
          <p:cNvSpPr>
            <a:spLocks noGrp="1"/>
          </p:cNvSpPr>
          <p:nvPr>
            <p:ph sz="half" idx="1"/>
          </p:nvPr>
        </p:nvSpPr>
        <p:spPr>
          <a:xfrm>
            <a:off x="407987" y="1592264"/>
            <a:ext cx="5616575" cy="4608512"/>
          </a:xfrm>
        </p:spPr>
        <p:txBody>
          <a:bodyPr>
            <a:normAutofit fontScale="77500" lnSpcReduction="20000"/>
          </a:bodyPr>
          <a:lstStyle/>
          <a:p>
            <a:r>
              <a:rPr lang="en-GB" dirty="0"/>
              <a:t>Challenges with CERN Wi-Fi:</a:t>
            </a:r>
          </a:p>
          <a:p>
            <a:pPr marL="0" lvl="1" indent="0">
              <a:buNone/>
            </a:pPr>
            <a:r>
              <a:rPr lang="en-GB" dirty="0"/>
              <a:t>Signal attenuation in confined areas or far from access points</a:t>
            </a:r>
          </a:p>
          <a:p>
            <a:pPr marL="0" lvl="1" indent="0">
              <a:buNone/>
            </a:pPr>
            <a:r>
              <a:rPr lang="en-GB" dirty="0"/>
              <a:t>Risk of communication blackouts during missions</a:t>
            </a:r>
          </a:p>
          <a:p>
            <a:r>
              <a:rPr lang="en-GB" dirty="0"/>
              <a:t>Mobile robot network solution:</a:t>
            </a:r>
          </a:p>
          <a:p>
            <a:pPr marL="0" lvl="1" indent="0">
              <a:buNone/>
            </a:pPr>
            <a:r>
              <a:rPr lang="en-GB" dirty="0"/>
              <a:t>Gateway robot connects to CERN Wi-Fi</a:t>
            </a:r>
          </a:p>
          <a:p>
            <a:pPr marL="0" lvl="1" indent="0">
              <a:buNone/>
            </a:pPr>
            <a:r>
              <a:rPr lang="en-GB" dirty="0"/>
              <a:t>Client robots form an internal robot-to-robot network</a:t>
            </a:r>
          </a:p>
          <a:p>
            <a:pPr marL="0" lvl="1" indent="0">
              <a:buNone/>
            </a:pPr>
            <a:r>
              <a:rPr lang="en-GB" dirty="0"/>
              <a:t>Ensures continuous two-way communication with remote operator</a:t>
            </a:r>
          </a:p>
          <a:p>
            <a:r>
              <a:rPr lang="en-GB" dirty="0"/>
              <a:t>Miniaturized legged robots:</a:t>
            </a:r>
          </a:p>
          <a:p>
            <a:pPr marL="0" lvl="1" indent="0">
              <a:buNone/>
            </a:pPr>
            <a:r>
              <a:rPr lang="en-GB" dirty="0"/>
              <a:t>Chosen for their ability to access confined spaces</a:t>
            </a:r>
          </a:p>
          <a:p>
            <a:pPr marL="0" lvl="1" indent="0">
              <a:buNone/>
            </a:pPr>
            <a:r>
              <a:rPr lang="en-GB" dirty="0"/>
              <a:t>Initially used </a:t>
            </a:r>
            <a:r>
              <a:rPr lang="en-GB" dirty="0" err="1"/>
              <a:t>Petoi</a:t>
            </a:r>
            <a:r>
              <a:rPr lang="en-GB" dirty="0"/>
              <a:t> Bittle, now upgraded to XGO mini2+</a:t>
            </a:r>
          </a:p>
          <a:p>
            <a:r>
              <a:rPr lang="en-GB" dirty="0"/>
              <a:t>Network topology evolution:</a:t>
            </a:r>
          </a:p>
          <a:p>
            <a:pPr marL="0" lvl="1" indent="0">
              <a:buNone/>
            </a:pPr>
            <a:r>
              <a:rPr lang="en-GB" dirty="0"/>
              <a:t>Transition from ring to mesh topology to avoid single points of failure</a:t>
            </a:r>
          </a:p>
          <a:p>
            <a:pPr marL="0" lvl="1" indent="0">
              <a:buNone/>
            </a:pPr>
            <a:r>
              <a:rPr lang="en-GB" dirty="0"/>
              <a:t>Adoption of B.A.T.M.A.N. protocol for efficient multi-hop routing</a:t>
            </a:r>
          </a:p>
          <a:p>
            <a:r>
              <a:rPr lang="en-GB" dirty="0"/>
              <a:t>Successful preliminary test:</a:t>
            </a:r>
          </a:p>
          <a:p>
            <a:pPr marL="0" lvl="1" indent="0">
              <a:buNone/>
            </a:pPr>
            <a:r>
              <a:rPr lang="en-GB" dirty="0"/>
              <a:t>3-node mesh network (1 gateway + 2 clients)</a:t>
            </a:r>
          </a:p>
          <a:p>
            <a:pPr marL="0" lvl="1" indent="0">
              <a:buNone/>
            </a:pPr>
            <a:r>
              <a:rPr lang="en-GB" dirty="0"/>
              <a:t>Enabled real-time remote control and video streaming</a:t>
            </a:r>
          </a:p>
          <a:p>
            <a:endParaRPr lang="en-GB" dirty="0"/>
          </a:p>
        </p:txBody>
      </p:sp>
      <p:pic>
        <p:nvPicPr>
          <p:cNvPr id="10" name="Segnaposto contenuto 9">
            <a:extLst>
              <a:ext uri="{FF2B5EF4-FFF2-40B4-BE49-F238E27FC236}">
                <a16:creationId xmlns:a16="http://schemas.microsoft.com/office/drawing/2014/main" id="{13580015-E3D0-B43F-C3AA-BDDAC2370F2A}"/>
              </a:ext>
            </a:extLst>
          </p:cNvPr>
          <p:cNvPicPr>
            <a:picLocks noGrp="1" noChangeAspect="1"/>
          </p:cNvPicPr>
          <p:nvPr>
            <p:ph sz="half" idx="2"/>
          </p:nvPr>
        </p:nvPicPr>
        <p:blipFill>
          <a:blip r:embed="rId2"/>
          <a:stretch>
            <a:fillRect/>
          </a:stretch>
        </p:blipFill>
        <p:spPr>
          <a:xfrm>
            <a:off x="6241803" y="1592263"/>
            <a:ext cx="5472607" cy="4608512"/>
          </a:xfrm>
        </p:spPr>
      </p:pic>
      <p:sp>
        <p:nvSpPr>
          <p:cNvPr id="6" name="Segnaposto piè di pagina 4">
            <a:extLst>
              <a:ext uri="{FF2B5EF4-FFF2-40B4-BE49-F238E27FC236}">
                <a16:creationId xmlns:a16="http://schemas.microsoft.com/office/drawing/2014/main" id="{65A0CE77-BAC2-6C35-7C47-52EAB7BE4C56}"/>
              </a:ext>
            </a:extLst>
          </p:cNvPr>
          <p:cNvSpPr>
            <a:spLocks noGrp="1"/>
          </p:cNvSpPr>
          <p:nvPr>
            <p:ph type="ftr" sz="quarter" idx="11"/>
          </p:nvPr>
        </p:nvSpPr>
        <p:spPr>
          <a:xfrm>
            <a:off x="1145352" y="6424993"/>
            <a:ext cx="6787386" cy="365125"/>
          </a:xfrm>
        </p:spPr>
        <p:txBody>
          <a:bodyPr/>
          <a:lstStyle/>
          <a:p>
            <a:r>
              <a:rPr lang="en-US" dirty="0"/>
              <a:t>Francesco Mazzei | DRD 8 WP1.2</a:t>
            </a:r>
          </a:p>
        </p:txBody>
      </p:sp>
      <p:sp>
        <p:nvSpPr>
          <p:cNvPr id="7" name="Segnaposto data 3">
            <a:extLst>
              <a:ext uri="{FF2B5EF4-FFF2-40B4-BE49-F238E27FC236}">
                <a16:creationId xmlns:a16="http://schemas.microsoft.com/office/drawing/2014/main" id="{82F1A651-3D01-B627-A9E8-D2CC1DE84703}"/>
              </a:ext>
            </a:extLst>
          </p:cNvPr>
          <p:cNvSpPr>
            <a:spLocks noGrp="1"/>
          </p:cNvSpPr>
          <p:nvPr>
            <p:ph type="dt" sz="half" idx="10"/>
          </p:nvPr>
        </p:nvSpPr>
        <p:spPr>
          <a:xfrm>
            <a:off x="8101915" y="6424993"/>
            <a:ext cx="1773923" cy="365125"/>
          </a:xfrm>
        </p:spPr>
        <p:txBody>
          <a:bodyPr/>
          <a:lstStyle/>
          <a:p>
            <a:fld id="{F8AD99CC-CC35-2540-9734-9D7F73E48FC4}" type="datetime3">
              <a:rPr lang="en-US" smtClean="0"/>
              <a:t>27 March 2025</a:t>
            </a:fld>
            <a:endParaRPr lang="en-US" dirty="0"/>
          </a:p>
        </p:txBody>
      </p:sp>
      <p:sp>
        <p:nvSpPr>
          <p:cNvPr id="8" name="Segnaposto numero diapositiva 5">
            <a:extLst>
              <a:ext uri="{FF2B5EF4-FFF2-40B4-BE49-F238E27FC236}">
                <a16:creationId xmlns:a16="http://schemas.microsoft.com/office/drawing/2014/main" id="{BA467348-7FE0-58CB-831D-A14B8372F6D7}"/>
              </a:ext>
            </a:extLst>
          </p:cNvPr>
          <p:cNvSpPr>
            <a:spLocks noGrp="1"/>
          </p:cNvSpPr>
          <p:nvPr>
            <p:ph type="sldNum" sz="quarter" idx="12"/>
          </p:nvPr>
        </p:nvSpPr>
        <p:spPr>
          <a:xfrm>
            <a:off x="11107546" y="6424993"/>
            <a:ext cx="681254" cy="365125"/>
          </a:xfrm>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474010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A64AC50C-C4CB-22D1-42CA-83DEC45D0BD2}"/>
            </a:ext>
          </a:extLst>
        </p:cNvPr>
        <p:cNvGrpSpPr/>
        <p:nvPr/>
      </p:nvGrpSpPr>
      <p:grpSpPr>
        <a:xfrm>
          <a:off x="0" y="0"/>
          <a:ext cx="0" cy="0"/>
          <a:chOff x="0" y="0"/>
          <a:chExt cx="0" cy="0"/>
        </a:xfrm>
      </p:grpSpPr>
      <p:sp>
        <p:nvSpPr>
          <p:cNvPr id="9" name="Titolo 8">
            <a:extLst>
              <a:ext uri="{FF2B5EF4-FFF2-40B4-BE49-F238E27FC236}">
                <a16:creationId xmlns:a16="http://schemas.microsoft.com/office/drawing/2014/main" id="{944251E8-BCB1-2160-7D4D-063B0598F0F2}"/>
              </a:ext>
            </a:extLst>
          </p:cNvPr>
          <p:cNvSpPr>
            <a:spLocks noGrp="1"/>
          </p:cNvSpPr>
          <p:nvPr>
            <p:ph type="ctrTitle"/>
          </p:nvPr>
        </p:nvSpPr>
        <p:spPr/>
        <p:txBody>
          <a:bodyPr/>
          <a:lstStyle/>
          <a:p>
            <a:r>
              <a:rPr lang="en-GB" dirty="0"/>
              <a:t>Mobile mesh network</a:t>
            </a:r>
          </a:p>
        </p:txBody>
      </p:sp>
      <p:sp>
        <p:nvSpPr>
          <p:cNvPr id="10" name="Sottotitolo 9">
            <a:extLst>
              <a:ext uri="{FF2B5EF4-FFF2-40B4-BE49-F238E27FC236}">
                <a16:creationId xmlns:a16="http://schemas.microsoft.com/office/drawing/2014/main" id="{57E9D577-B76C-8B94-6246-E0AF1E8155B1}"/>
              </a:ext>
            </a:extLst>
          </p:cNvPr>
          <p:cNvSpPr>
            <a:spLocks noGrp="1"/>
          </p:cNvSpPr>
          <p:nvPr>
            <p:ph type="subTitle" idx="1"/>
          </p:nvPr>
        </p:nvSpPr>
        <p:spPr/>
        <p:txBody>
          <a:bodyPr/>
          <a:lstStyle/>
          <a:p>
            <a:r>
              <a:rPr lang="en-GB" dirty="0"/>
              <a:t>Future Work &amp; Milestones</a:t>
            </a:r>
            <a:endParaRPr lang="it-IT" dirty="0"/>
          </a:p>
        </p:txBody>
      </p:sp>
      <p:sp>
        <p:nvSpPr>
          <p:cNvPr id="4" name="Segnaposto data 3">
            <a:extLst>
              <a:ext uri="{FF2B5EF4-FFF2-40B4-BE49-F238E27FC236}">
                <a16:creationId xmlns:a16="http://schemas.microsoft.com/office/drawing/2014/main" id="{9392B584-FA5C-896A-17E9-357A8EBEC21D}"/>
              </a:ext>
            </a:extLst>
          </p:cNvPr>
          <p:cNvSpPr>
            <a:spLocks noGrp="1"/>
          </p:cNvSpPr>
          <p:nvPr>
            <p:ph type="dt" sz="half" idx="10"/>
          </p:nvPr>
        </p:nvSpPr>
        <p:spPr/>
        <p:txBody>
          <a:bodyPr/>
          <a:lstStyle/>
          <a:p>
            <a:fld id="{F8AD99CC-CC35-2540-9734-9D7F73E48FC4}" type="datetime3">
              <a:rPr lang="en-US" smtClean="0"/>
              <a:t>27 March 2025</a:t>
            </a:fld>
            <a:endParaRPr lang="en-US" dirty="0"/>
          </a:p>
        </p:txBody>
      </p:sp>
      <p:sp>
        <p:nvSpPr>
          <p:cNvPr id="5" name="Segnaposto piè di pagina 4">
            <a:extLst>
              <a:ext uri="{FF2B5EF4-FFF2-40B4-BE49-F238E27FC236}">
                <a16:creationId xmlns:a16="http://schemas.microsoft.com/office/drawing/2014/main" id="{B2C7167C-D093-D295-B19C-00F80C887A33}"/>
              </a:ext>
            </a:extLst>
          </p:cNvPr>
          <p:cNvSpPr>
            <a:spLocks noGrp="1"/>
          </p:cNvSpPr>
          <p:nvPr>
            <p:ph type="ftr" sz="quarter" idx="11"/>
          </p:nvPr>
        </p:nvSpPr>
        <p:spPr/>
        <p:txBody>
          <a:bodyPr/>
          <a:lstStyle/>
          <a:p>
            <a:r>
              <a:rPr lang="en-US"/>
              <a:t>Presenter | Presentation Title</a:t>
            </a:r>
            <a:endParaRPr lang="en-US" dirty="0"/>
          </a:p>
        </p:txBody>
      </p:sp>
      <p:sp>
        <p:nvSpPr>
          <p:cNvPr id="6" name="Segnaposto numero diapositiva 5">
            <a:extLst>
              <a:ext uri="{FF2B5EF4-FFF2-40B4-BE49-F238E27FC236}">
                <a16:creationId xmlns:a16="http://schemas.microsoft.com/office/drawing/2014/main" id="{AF6103D9-6FB7-2E43-91D4-1A7F9FB823A6}"/>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1947329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B0CFC1B8-3792-4124-62BE-616A834D02CB}"/>
              </a:ext>
            </a:extLst>
          </p:cNvPr>
          <p:cNvSpPr>
            <a:spLocks noGrp="1"/>
          </p:cNvSpPr>
          <p:nvPr>
            <p:ph idx="1"/>
          </p:nvPr>
        </p:nvSpPr>
        <p:spPr/>
        <p:txBody>
          <a:bodyPr/>
          <a:lstStyle/>
          <a:p>
            <a:r>
              <a:rPr lang="en-US" dirty="0"/>
              <a:t>Introduction</a:t>
            </a:r>
          </a:p>
          <a:p>
            <a:r>
              <a:rPr lang="en-GB" noProof="0" dirty="0"/>
              <a:t>Institute collaborations</a:t>
            </a:r>
          </a:p>
          <a:p>
            <a:r>
              <a:rPr lang="en-GB" dirty="0"/>
              <a:t>Resources</a:t>
            </a:r>
            <a:endParaRPr lang="en-US" dirty="0"/>
          </a:p>
          <a:p>
            <a:r>
              <a:rPr lang="en-GB" dirty="0"/>
              <a:t>Legged ground robotic platforms</a:t>
            </a:r>
            <a:r>
              <a:rPr lang="en-US" dirty="0"/>
              <a:t> – </a:t>
            </a:r>
            <a:r>
              <a:rPr lang="en-US" b="0" dirty="0"/>
              <a:t>Current Status &amp; Future Works</a:t>
            </a:r>
          </a:p>
          <a:p>
            <a:r>
              <a:rPr lang="en-GB" dirty="0"/>
              <a:t>Robotic airships </a:t>
            </a:r>
            <a:r>
              <a:rPr lang="en-US" dirty="0"/>
              <a:t>– </a:t>
            </a:r>
            <a:r>
              <a:rPr lang="en-US" b="0" dirty="0"/>
              <a:t>Current Status &amp; Future Works</a:t>
            </a:r>
            <a:endParaRPr lang="en-GB" b="0" dirty="0"/>
          </a:p>
          <a:p>
            <a:r>
              <a:rPr lang="en-US" dirty="0"/>
              <a:t>Mobile mesh network – </a:t>
            </a:r>
            <a:r>
              <a:rPr lang="en-US" b="0" dirty="0"/>
              <a:t>Current Status &amp; Future Works</a:t>
            </a:r>
          </a:p>
          <a:p>
            <a:endParaRPr lang="en-GB" noProof="0" dirty="0"/>
          </a:p>
          <a:p>
            <a:endParaRPr lang="en-US" dirty="0"/>
          </a:p>
          <a:p>
            <a:endParaRPr lang="en-US" dirty="0"/>
          </a:p>
          <a:p>
            <a:endParaRPr lang="en-US" dirty="0"/>
          </a:p>
          <a:p>
            <a:endParaRPr lang="it-IT" dirty="0"/>
          </a:p>
        </p:txBody>
      </p:sp>
      <p:sp>
        <p:nvSpPr>
          <p:cNvPr id="3" name="Titolo 2">
            <a:extLst>
              <a:ext uri="{FF2B5EF4-FFF2-40B4-BE49-F238E27FC236}">
                <a16:creationId xmlns:a16="http://schemas.microsoft.com/office/drawing/2014/main" id="{D98C4766-13E7-0F5F-82E5-C6FA044BCD30}"/>
              </a:ext>
            </a:extLst>
          </p:cNvPr>
          <p:cNvSpPr>
            <a:spLocks noGrp="1"/>
          </p:cNvSpPr>
          <p:nvPr>
            <p:ph type="title"/>
          </p:nvPr>
        </p:nvSpPr>
        <p:spPr/>
        <p:txBody>
          <a:bodyPr/>
          <a:lstStyle/>
          <a:p>
            <a:r>
              <a:rPr lang="en-US" dirty="0"/>
              <a:t>Contents</a:t>
            </a:r>
            <a:endParaRPr lang="it-IT" dirty="0"/>
          </a:p>
        </p:txBody>
      </p:sp>
      <p:sp>
        <p:nvSpPr>
          <p:cNvPr id="4" name="Segnaposto data 3">
            <a:extLst>
              <a:ext uri="{FF2B5EF4-FFF2-40B4-BE49-F238E27FC236}">
                <a16:creationId xmlns:a16="http://schemas.microsoft.com/office/drawing/2014/main" id="{D1D15D0D-4B40-0ADC-6A7A-A037A0FB3C2B}"/>
              </a:ext>
            </a:extLst>
          </p:cNvPr>
          <p:cNvSpPr>
            <a:spLocks noGrp="1"/>
          </p:cNvSpPr>
          <p:nvPr>
            <p:ph type="dt" sz="half" idx="10"/>
          </p:nvPr>
        </p:nvSpPr>
        <p:spPr/>
        <p:txBody>
          <a:bodyPr/>
          <a:lstStyle/>
          <a:p>
            <a:fld id="{312CAFC2-26B6-134E-85E5-5D171C2C5E12}" type="datetime3">
              <a:rPr lang="en-US" smtClean="0"/>
              <a:t>27 March 2025</a:t>
            </a:fld>
            <a:endParaRPr lang="en-US" dirty="0"/>
          </a:p>
        </p:txBody>
      </p:sp>
      <p:sp>
        <p:nvSpPr>
          <p:cNvPr id="5" name="Segnaposto piè di pagina 4">
            <a:extLst>
              <a:ext uri="{FF2B5EF4-FFF2-40B4-BE49-F238E27FC236}">
                <a16:creationId xmlns:a16="http://schemas.microsoft.com/office/drawing/2014/main" id="{42744C15-D20E-3EEF-BA39-46F8F047B9DB}"/>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D963EB46-4CDB-4791-6F09-2DCAC2924BE3}"/>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36844999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D63BB-5D6A-B96F-9078-707DDE270A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541E88-DB26-84F6-9FF9-565D75D230CD}"/>
              </a:ext>
            </a:extLst>
          </p:cNvPr>
          <p:cNvSpPr>
            <a:spLocks noGrp="1"/>
          </p:cNvSpPr>
          <p:nvPr>
            <p:ph type="title"/>
          </p:nvPr>
        </p:nvSpPr>
        <p:spPr>
          <a:xfrm>
            <a:off x="407988" y="365125"/>
            <a:ext cx="11380812" cy="1084263"/>
          </a:xfrm>
        </p:spPr>
        <p:txBody>
          <a:bodyPr/>
          <a:lstStyle/>
          <a:p>
            <a:r>
              <a:rPr lang="en-GB" dirty="0"/>
              <a:t>Mobile mesh network – Roadmap</a:t>
            </a:r>
            <a:br>
              <a:rPr lang="en-GB" dirty="0"/>
            </a:br>
            <a:endParaRPr lang="en-GB" dirty="0"/>
          </a:p>
        </p:txBody>
      </p:sp>
      <p:sp>
        <p:nvSpPr>
          <p:cNvPr id="4" name="Segnaposto testo 3">
            <a:extLst>
              <a:ext uri="{FF2B5EF4-FFF2-40B4-BE49-F238E27FC236}">
                <a16:creationId xmlns:a16="http://schemas.microsoft.com/office/drawing/2014/main" id="{A60A8AEF-ECD8-247B-DFBD-83F96549DC03}"/>
              </a:ext>
            </a:extLst>
          </p:cNvPr>
          <p:cNvSpPr>
            <a:spLocks noGrp="1"/>
          </p:cNvSpPr>
          <p:nvPr>
            <p:ph type="body" idx="1"/>
          </p:nvPr>
        </p:nvSpPr>
        <p:spPr>
          <a:xfrm>
            <a:off x="407987" y="1592263"/>
            <a:ext cx="5616575" cy="668337"/>
          </a:xfrm>
        </p:spPr>
        <p:txBody>
          <a:bodyPr/>
          <a:lstStyle/>
          <a:p>
            <a:r>
              <a:rPr lang="en-US" dirty="0">
                <a:solidFill>
                  <a:schemeClr val="tx1"/>
                </a:solidFill>
              </a:rPr>
              <a:t>Final Goal</a:t>
            </a:r>
            <a:endParaRPr lang="it-IT" dirty="0">
              <a:solidFill>
                <a:schemeClr val="tx1"/>
              </a:solidFill>
            </a:endParaRPr>
          </a:p>
        </p:txBody>
      </p:sp>
      <p:sp>
        <p:nvSpPr>
          <p:cNvPr id="7" name="Segnaposto contenuto 3">
            <a:extLst>
              <a:ext uri="{FF2B5EF4-FFF2-40B4-BE49-F238E27FC236}">
                <a16:creationId xmlns:a16="http://schemas.microsoft.com/office/drawing/2014/main" id="{CA7FFA5B-A7EC-5477-DC93-2A1245DE689B}"/>
              </a:ext>
            </a:extLst>
          </p:cNvPr>
          <p:cNvSpPr>
            <a:spLocks noGrp="1"/>
          </p:cNvSpPr>
          <p:nvPr>
            <p:ph sz="half" idx="2"/>
          </p:nvPr>
        </p:nvSpPr>
        <p:spPr>
          <a:xfrm>
            <a:off x="407987" y="2427287"/>
            <a:ext cx="5616575" cy="3762376"/>
          </a:xfrm>
        </p:spPr>
        <p:txBody>
          <a:bodyPr>
            <a:normAutofit/>
          </a:bodyPr>
          <a:lstStyle/>
          <a:p>
            <a:pPr marL="0" indent="0">
              <a:buNone/>
            </a:pPr>
            <a:r>
              <a:rPr lang="en-US" b="0" dirty="0"/>
              <a:t>Develop a multi-agent system where mini-robots collaborate as a swarm, enabling adaptive communication and mission execution in complex environments.</a:t>
            </a:r>
          </a:p>
          <a:p>
            <a:endParaRPr lang="it-IT" dirty="0"/>
          </a:p>
        </p:txBody>
      </p:sp>
      <p:sp>
        <p:nvSpPr>
          <p:cNvPr id="5" name="Segnaposto testo 4">
            <a:extLst>
              <a:ext uri="{FF2B5EF4-FFF2-40B4-BE49-F238E27FC236}">
                <a16:creationId xmlns:a16="http://schemas.microsoft.com/office/drawing/2014/main" id="{285201CE-A69D-4423-3A07-FC35718E9C95}"/>
              </a:ext>
            </a:extLst>
          </p:cNvPr>
          <p:cNvSpPr>
            <a:spLocks noGrp="1"/>
          </p:cNvSpPr>
          <p:nvPr>
            <p:ph type="body" sz="quarter" idx="3"/>
          </p:nvPr>
        </p:nvSpPr>
        <p:spPr>
          <a:xfrm>
            <a:off x="6172200" y="1604966"/>
            <a:ext cx="5616600" cy="655634"/>
          </a:xfrm>
        </p:spPr>
        <p:txBody>
          <a:bodyPr/>
          <a:lstStyle/>
          <a:p>
            <a:r>
              <a:rPr lang="en-US" dirty="0">
                <a:solidFill>
                  <a:schemeClr val="tx1"/>
                </a:solidFill>
              </a:rPr>
              <a:t>Milestones</a:t>
            </a:r>
            <a:endParaRPr lang="it-IT" dirty="0">
              <a:solidFill>
                <a:schemeClr val="tx1"/>
              </a:solidFill>
            </a:endParaRPr>
          </a:p>
        </p:txBody>
      </p:sp>
      <p:sp>
        <p:nvSpPr>
          <p:cNvPr id="6" name="Segnaposto contenuto 5">
            <a:extLst>
              <a:ext uri="{FF2B5EF4-FFF2-40B4-BE49-F238E27FC236}">
                <a16:creationId xmlns:a16="http://schemas.microsoft.com/office/drawing/2014/main" id="{77BBBE9A-FFEF-69BC-B551-FABB13241886}"/>
              </a:ext>
            </a:extLst>
          </p:cNvPr>
          <p:cNvSpPr>
            <a:spLocks noGrp="1"/>
          </p:cNvSpPr>
          <p:nvPr>
            <p:ph sz="quarter" idx="4"/>
          </p:nvPr>
        </p:nvSpPr>
        <p:spPr>
          <a:xfrm>
            <a:off x="6172200" y="2427287"/>
            <a:ext cx="5611813" cy="3762376"/>
          </a:xfrm>
        </p:spPr>
        <p:txBody>
          <a:bodyPr>
            <a:normAutofit fontScale="92500" lnSpcReduction="20000"/>
          </a:bodyPr>
          <a:lstStyle/>
          <a:p>
            <a:pPr lvl="0"/>
            <a:r>
              <a:rPr lang="en-GB" sz="1600" noProof="0" dirty="0"/>
              <a:t>Gateway Failover implementations:</a:t>
            </a:r>
          </a:p>
          <a:p>
            <a:pPr marL="0" lvl="0" indent="0">
              <a:buNone/>
            </a:pPr>
            <a:r>
              <a:rPr lang="en-GB" sz="1600" b="0" noProof="0" dirty="0"/>
              <a:t>A safety feature to automatically redirect traffic to a backup gateway in case of failure.</a:t>
            </a:r>
          </a:p>
          <a:p>
            <a:pPr marL="0" lvl="0" indent="0">
              <a:buNone/>
            </a:pPr>
            <a:r>
              <a:rPr lang="en-GB" sz="1600" b="0" noProof="0" dirty="0"/>
              <a:t>Ensures uninterrupted communication with the operator.</a:t>
            </a:r>
          </a:p>
          <a:p>
            <a:pPr lvl="0"/>
            <a:r>
              <a:rPr lang="en-GB" sz="1600" noProof="0" dirty="0"/>
              <a:t>Automatic Network Reconfiguration:</a:t>
            </a:r>
          </a:p>
          <a:p>
            <a:pPr marL="0" lvl="0" indent="0">
              <a:buNone/>
            </a:pPr>
            <a:r>
              <a:rPr lang="en-GB" sz="1600" b="0" noProof="0" dirty="0"/>
              <a:t>Enables client nodes to take over as gateway if the main gateway fails.</a:t>
            </a:r>
          </a:p>
          <a:p>
            <a:pPr marL="0" lvl="0" indent="0">
              <a:buNone/>
            </a:pPr>
            <a:r>
              <a:rPr lang="en-GB" sz="1600" b="0" noProof="0" dirty="0"/>
              <a:t>Ensures continuous data flow between robots and the remote operator.</a:t>
            </a:r>
          </a:p>
          <a:p>
            <a:pPr lvl="0"/>
            <a:r>
              <a:rPr lang="en-GB" sz="1600" noProof="0" dirty="0"/>
              <a:t>Extensive Testing &amp; Performance Evaluation :</a:t>
            </a:r>
          </a:p>
          <a:p>
            <a:pPr marL="0" lvl="0" indent="0">
              <a:buNone/>
            </a:pPr>
            <a:r>
              <a:rPr lang="en-US" sz="1600" b="0" noProof="0" dirty="0"/>
              <a:t>Simulate mission scenarios with a large number of nodes.</a:t>
            </a:r>
          </a:p>
          <a:p>
            <a:pPr marL="0" lvl="0" indent="0">
              <a:buNone/>
            </a:pPr>
            <a:r>
              <a:rPr lang="en-US" sz="1600" b="0" noProof="0" dirty="0"/>
              <a:t>Test gateway failure recovery and system resilience. </a:t>
            </a:r>
            <a:endParaRPr lang="en-GB" sz="1600" b="0" noProof="0" dirty="0"/>
          </a:p>
          <a:p>
            <a:pPr marL="0" lvl="0" indent="0">
              <a:buNone/>
            </a:pPr>
            <a:r>
              <a:rPr lang="en-US" sz="1600" b="0" noProof="0" dirty="0"/>
              <a:t>Optimize communication strategies for tunnels and cable trays.</a:t>
            </a:r>
          </a:p>
          <a:p>
            <a:pPr marL="0" lvl="0" indent="0">
              <a:buNone/>
            </a:pPr>
            <a:r>
              <a:rPr lang="en-US" sz="1600" b="0" noProof="0" dirty="0"/>
              <a:t>Strategically position robots to relay signals effectively.</a:t>
            </a:r>
            <a:r>
              <a:rPr lang="en-GB" sz="1600" b="0" noProof="0" dirty="0"/>
              <a:t> </a:t>
            </a:r>
          </a:p>
        </p:txBody>
      </p:sp>
      <p:sp>
        <p:nvSpPr>
          <p:cNvPr id="3" name="Segnaposto data 3">
            <a:extLst>
              <a:ext uri="{FF2B5EF4-FFF2-40B4-BE49-F238E27FC236}">
                <a16:creationId xmlns:a16="http://schemas.microsoft.com/office/drawing/2014/main" id="{AC86C931-F0A9-045D-A850-A11E7746988F}"/>
              </a:ext>
            </a:extLst>
          </p:cNvPr>
          <p:cNvSpPr>
            <a:spLocks noGrp="1"/>
          </p:cNvSpPr>
          <p:nvPr>
            <p:ph type="dt" sz="half" idx="10"/>
          </p:nvPr>
        </p:nvSpPr>
        <p:spPr>
          <a:xfrm>
            <a:off x="8101915" y="6424993"/>
            <a:ext cx="1773923" cy="365125"/>
          </a:xfrm>
        </p:spPr>
        <p:txBody>
          <a:bodyPr/>
          <a:lstStyle/>
          <a:p>
            <a:fld id="{F8AD99CC-CC35-2540-9734-9D7F73E48FC4}" type="datetime3">
              <a:rPr lang="en-US" smtClean="0"/>
              <a:t>27 March 2025</a:t>
            </a:fld>
            <a:endParaRPr lang="en-US" dirty="0"/>
          </a:p>
        </p:txBody>
      </p:sp>
      <p:sp>
        <p:nvSpPr>
          <p:cNvPr id="8" name="Segnaposto piè di pagina 4">
            <a:extLst>
              <a:ext uri="{FF2B5EF4-FFF2-40B4-BE49-F238E27FC236}">
                <a16:creationId xmlns:a16="http://schemas.microsoft.com/office/drawing/2014/main" id="{6ACE42FC-AC1E-C38E-8B50-7AB1E3695F2A}"/>
              </a:ext>
            </a:extLst>
          </p:cNvPr>
          <p:cNvSpPr>
            <a:spLocks noGrp="1"/>
          </p:cNvSpPr>
          <p:nvPr>
            <p:ph type="ftr" sz="quarter" idx="11"/>
          </p:nvPr>
        </p:nvSpPr>
        <p:spPr>
          <a:xfrm>
            <a:off x="1145352" y="6424993"/>
            <a:ext cx="6787386" cy="365125"/>
          </a:xfrm>
        </p:spPr>
        <p:txBody>
          <a:bodyPr/>
          <a:lstStyle/>
          <a:p>
            <a:r>
              <a:rPr lang="en-US" dirty="0"/>
              <a:t>Francesco Mazzei | DRD 8 WP1.2</a:t>
            </a:r>
          </a:p>
        </p:txBody>
      </p:sp>
      <p:sp>
        <p:nvSpPr>
          <p:cNvPr id="9" name="Segnaposto numero diapositiva 5">
            <a:extLst>
              <a:ext uri="{FF2B5EF4-FFF2-40B4-BE49-F238E27FC236}">
                <a16:creationId xmlns:a16="http://schemas.microsoft.com/office/drawing/2014/main" id="{C8FDB0D6-1AA8-36B6-BC4F-D717FBE22877}"/>
              </a:ext>
            </a:extLst>
          </p:cNvPr>
          <p:cNvSpPr>
            <a:spLocks noGrp="1"/>
          </p:cNvSpPr>
          <p:nvPr>
            <p:ph type="sldNum" sz="quarter" idx="12"/>
          </p:nvPr>
        </p:nvSpPr>
        <p:spPr>
          <a:xfrm>
            <a:off x="11107546" y="6424993"/>
            <a:ext cx="681254" cy="365125"/>
          </a:xfrm>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16570456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9F619F-59F4-2277-A340-B2B6A45834C7}"/>
              </a:ext>
            </a:extLst>
          </p:cNvPr>
          <p:cNvSpPr txBox="1"/>
          <p:nvPr/>
        </p:nvSpPr>
        <p:spPr>
          <a:xfrm>
            <a:off x="1405467" y="1049867"/>
            <a:ext cx="9381067" cy="615553"/>
          </a:xfrm>
          <a:prstGeom prst="rect">
            <a:avLst/>
          </a:prstGeom>
          <a:noFill/>
        </p:spPr>
        <p:txBody>
          <a:bodyPr wrap="square" lIns="0" tIns="0" rIns="0" bIns="0" rtlCol="0">
            <a:spAutoFit/>
          </a:bodyPr>
          <a:lstStyle/>
          <a:p>
            <a:pPr algn="ctr"/>
            <a:r>
              <a:rPr lang="en-US" sz="4000" b="1" dirty="0"/>
              <a:t>THANK YOU FOR THE ATTENTION</a:t>
            </a:r>
            <a:endParaRPr lang="en-GB" sz="4000" b="1" dirty="0"/>
          </a:p>
        </p:txBody>
      </p:sp>
    </p:spTree>
    <p:extLst>
      <p:ext uri="{BB962C8B-B14F-4D97-AF65-F5344CB8AC3E}">
        <p14:creationId xmlns:p14="http://schemas.microsoft.com/office/powerpoint/2010/main" val="314263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CB5098-5436-6D4B-5532-AB0BAB70DC09}"/>
              </a:ext>
            </a:extLst>
          </p:cNvPr>
          <p:cNvSpPr>
            <a:spLocks noGrp="1"/>
          </p:cNvSpPr>
          <p:nvPr>
            <p:ph type="title"/>
          </p:nvPr>
        </p:nvSpPr>
        <p:spPr/>
        <p:txBody>
          <a:bodyPr/>
          <a:lstStyle/>
          <a:p>
            <a:r>
              <a:rPr lang="en-US" dirty="0"/>
              <a:t>WP1.2 </a:t>
            </a:r>
            <a:r>
              <a:rPr lang="en-GB" dirty="0"/>
              <a:t>Robots in the HEP Experimental Caverns</a:t>
            </a:r>
            <a:endParaRPr lang="it-IT" dirty="0"/>
          </a:p>
        </p:txBody>
      </p:sp>
      <p:sp>
        <p:nvSpPr>
          <p:cNvPr id="3" name="Segnaposto testo 2">
            <a:extLst>
              <a:ext uri="{FF2B5EF4-FFF2-40B4-BE49-F238E27FC236}">
                <a16:creationId xmlns:a16="http://schemas.microsoft.com/office/drawing/2014/main" id="{8B8FC1DB-C377-1577-FA8E-AB0DECADB7BF}"/>
              </a:ext>
            </a:extLst>
          </p:cNvPr>
          <p:cNvSpPr>
            <a:spLocks noGrp="1"/>
          </p:cNvSpPr>
          <p:nvPr>
            <p:ph type="body" idx="1"/>
          </p:nvPr>
        </p:nvSpPr>
        <p:spPr/>
        <p:txBody>
          <a:bodyPr/>
          <a:lstStyle/>
          <a:p>
            <a:r>
              <a:rPr lang="en-GB" dirty="0">
                <a:solidFill>
                  <a:schemeClr val="tx1"/>
                </a:solidFill>
              </a:rPr>
              <a:t>Legged ground robotic platforms</a:t>
            </a:r>
          </a:p>
          <a:p>
            <a:endParaRPr lang="it-IT" dirty="0">
              <a:solidFill>
                <a:schemeClr val="tx1"/>
              </a:solidFill>
            </a:endParaRPr>
          </a:p>
        </p:txBody>
      </p:sp>
      <p:sp>
        <p:nvSpPr>
          <p:cNvPr id="4" name="Segnaposto testo 3">
            <a:extLst>
              <a:ext uri="{FF2B5EF4-FFF2-40B4-BE49-F238E27FC236}">
                <a16:creationId xmlns:a16="http://schemas.microsoft.com/office/drawing/2014/main" id="{200E31FA-FB3A-8B1A-3412-D7513A3966A2}"/>
              </a:ext>
            </a:extLst>
          </p:cNvPr>
          <p:cNvSpPr>
            <a:spLocks noGrp="1"/>
          </p:cNvSpPr>
          <p:nvPr>
            <p:ph type="body" sz="quarter" idx="3"/>
          </p:nvPr>
        </p:nvSpPr>
        <p:spPr/>
        <p:txBody>
          <a:bodyPr/>
          <a:lstStyle/>
          <a:p>
            <a:r>
              <a:rPr lang="en-GB" dirty="0">
                <a:solidFill>
                  <a:schemeClr val="tx1"/>
                </a:solidFill>
              </a:rPr>
              <a:t>Mobile mesh network</a:t>
            </a:r>
          </a:p>
          <a:p>
            <a:endParaRPr lang="it-IT" dirty="0">
              <a:solidFill>
                <a:schemeClr val="tx1"/>
              </a:solidFill>
            </a:endParaRPr>
          </a:p>
        </p:txBody>
      </p:sp>
      <p:sp>
        <p:nvSpPr>
          <p:cNvPr id="7" name="Segnaposto testo 6">
            <a:extLst>
              <a:ext uri="{FF2B5EF4-FFF2-40B4-BE49-F238E27FC236}">
                <a16:creationId xmlns:a16="http://schemas.microsoft.com/office/drawing/2014/main" id="{1AC00155-EC52-720D-B68D-159496BC5575}"/>
              </a:ext>
            </a:extLst>
          </p:cNvPr>
          <p:cNvSpPr>
            <a:spLocks noGrp="1"/>
          </p:cNvSpPr>
          <p:nvPr>
            <p:ph type="body" idx="15"/>
          </p:nvPr>
        </p:nvSpPr>
        <p:spPr/>
        <p:txBody>
          <a:bodyPr/>
          <a:lstStyle/>
          <a:p>
            <a:r>
              <a:rPr lang="en-GB" dirty="0">
                <a:solidFill>
                  <a:schemeClr val="tx1"/>
                </a:solidFill>
              </a:rPr>
              <a:t>Robotic airships</a:t>
            </a:r>
          </a:p>
          <a:p>
            <a:endParaRPr lang="it-IT" dirty="0">
              <a:solidFill>
                <a:schemeClr val="tx1"/>
              </a:solidFill>
            </a:endParaRPr>
          </a:p>
        </p:txBody>
      </p:sp>
      <p:sp>
        <p:nvSpPr>
          <p:cNvPr id="9" name="Segnaposto data 8">
            <a:extLst>
              <a:ext uri="{FF2B5EF4-FFF2-40B4-BE49-F238E27FC236}">
                <a16:creationId xmlns:a16="http://schemas.microsoft.com/office/drawing/2014/main" id="{B6D74201-864F-9D76-A0EE-EFE4CD293B03}"/>
              </a:ext>
            </a:extLst>
          </p:cNvPr>
          <p:cNvSpPr>
            <a:spLocks noGrp="1"/>
          </p:cNvSpPr>
          <p:nvPr>
            <p:ph type="dt" sz="half" idx="17"/>
          </p:nvPr>
        </p:nvSpPr>
        <p:spPr/>
        <p:txBody>
          <a:bodyPr/>
          <a:lstStyle/>
          <a:p>
            <a:fld id="{6F10010C-F6F0-144E-BAF3-A429F55C618E}" type="datetime3">
              <a:rPr lang="en-US" smtClean="0"/>
              <a:t>27 March 2025</a:t>
            </a:fld>
            <a:endParaRPr lang="en-US" dirty="0"/>
          </a:p>
        </p:txBody>
      </p:sp>
      <p:sp>
        <p:nvSpPr>
          <p:cNvPr id="10" name="Segnaposto piè di pagina 9">
            <a:extLst>
              <a:ext uri="{FF2B5EF4-FFF2-40B4-BE49-F238E27FC236}">
                <a16:creationId xmlns:a16="http://schemas.microsoft.com/office/drawing/2014/main" id="{A4A444B5-C524-0773-8F49-3CFB2B4079C5}"/>
              </a:ext>
            </a:extLst>
          </p:cNvPr>
          <p:cNvSpPr>
            <a:spLocks noGrp="1"/>
          </p:cNvSpPr>
          <p:nvPr>
            <p:ph type="ftr" sz="quarter" idx="18"/>
          </p:nvPr>
        </p:nvSpPr>
        <p:spPr/>
        <p:txBody>
          <a:bodyPr/>
          <a:lstStyle/>
          <a:p>
            <a:r>
              <a:rPr lang="en-US" dirty="0"/>
              <a:t>Francesco Mazzei | DRD 8 WP1.2</a:t>
            </a:r>
          </a:p>
        </p:txBody>
      </p:sp>
      <p:sp>
        <p:nvSpPr>
          <p:cNvPr id="11" name="Segnaposto numero diapositiva 10">
            <a:extLst>
              <a:ext uri="{FF2B5EF4-FFF2-40B4-BE49-F238E27FC236}">
                <a16:creationId xmlns:a16="http://schemas.microsoft.com/office/drawing/2014/main" id="{88395E8E-AB3A-881E-373E-6ED9815103B3}"/>
              </a:ext>
            </a:extLst>
          </p:cNvPr>
          <p:cNvSpPr>
            <a:spLocks noGrp="1"/>
          </p:cNvSpPr>
          <p:nvPr>
            <p:ph type="sldNum" sz="quarter" idx="19"/>
          </p:nvPr>
        </p:nvSpPr>
        <p:spPr/>
        <p:txBody>
          <a:bodyPr/>
          <a:lstStyle/>
          <a:p>
            <a:fld id="{36B5EA5A-BC32-A742-B11B-8E7414D5B535}" type="slidenum">
              <a:rPr lang="en-US" smtClean="0"/>
              <a:pPr/>
              <a:t>4</a:t>
            </a:fld>
            <a:endParaRPr lang="en-US" dirty="0"/>
          </a:p>
        </p:txBody>
      </p:sp>
      <p:pic>
        <p:nvPicPr>
          <p:cNvPr id="12" name="Picture 7" descr="A robot dog with legs and a camera&#10;&#10;Description automatically generated with medium confidence">
            <a:extLst>
              <a:ext uri="{FF2B5EF4-FFF2-40B4-BE49-F238E27FC236}">
                <a16:creationId xmlns:a16="http://schemas.microsoft.com/office/drawing/2014/main" id="{EE751F7D-3B37-8B98-76EF-04D9C699A948}"/>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7199" r="17199"/>
          <a:stretch>
            <a:fillRect/>
          </a:stretch>
        </p:blipFill>
        <p:spPr>
          <a:xfrm>
            <a:off x="407988" y="2420938"/>
            <a:ext cx="3708400" cy="3779837"/>
          </a:xfrm>
          <a:prstGeom prst="rect">
            <a:avLst/>
          </a:prstGeom>
        </p:spPr>
      </p:pic>
      <p:pic>
        <p:nvPicPr>
          <p:cNvPr id="13" name="Immagine 15" descr="Immagine che contiene aeromobile, pallone, trasporto, dirigibile&#10;&#10;Descrizione generata automaticamente">
            <a:extLst>
              <a:ext uri="{FF2B5EF4-FFF2-40B4-BE49-F238E27FC236}">
                <a16:creationId xmlns:a16="http://schemas.microsoft.com/office/drawing/2014/main" id="{91703F45-F51F-3315-EC2E-83C91498D173}"/>
              </a:ext>
            </a:extLst>
          </p:cNvPr>
          <p:cNvPicPr>
            <a:picLocks noGrp="1" noChangeAspect="1"/>
          </p:cNvPicPr>
          <p:nvPr>
            <p:ph type="pic" sz="quarter" idx="16"/>
          </p:nvPr>
        </p:nvPicPr>
        <p:blipFill>
          <a:blip r:embed="rId4"/>
          <a:srcRect l="17297" r="17297"/>
          <a:stretch>
            <a:fillRect/>
          </a:stretch>
        </p:blipFill>
        <p:spPr>
          <a:xfrm>
            <a:off x="4254500" y="2430463"/>
            <a:ext cx="3708400" cy="3779837"/>
          </a:xfrm>
          <a:prstGeom prst="rect">
            <a:avLst/>
          </a:prstGeom>
        </p:spPr>
      </p:pic>
      <p:pic>
        <p:nvPicPr>
          <p:cNvPr id="4110" name="Picture 14">
            <a:extLst>
              <a:ext uri="{FF2B5EF4-FFF2-40B4-BE49-F238E27FC236}">
                <a16:creationId xmlns:a16="http://schemas.microsoft.com/office/drawing/2014/main" id="{D88A99F0-5B27-3D9A-6B56-256F4C119B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97212" y="2778371"/>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a:extLst>
              <a:ext uri="{FF2B5EF4-FFF2-40B4-BE49-F238E27FC236}">
                <a16:creationId xmlns:a16="http://schemas.microsoft.com/office/drawing/2014/main" id="{61821FC7-E292-8D1D-7F4D-564152D269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54452" y="2758095"/>
            <a:ext cx="18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a:extLst>
              <a:ext uri="{FF2B5EF4-FFF2-40B4-BE49-F238E27FC236}">
                <a16:creationId xmlns:a16="http://schemas.microsoft.com/office/drawing/2014/main" id="{F3F4B5F0-32DA-154B-100E-C418C391FE7F}"/>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51692" y="4099905"/>
            <a:ext cx="2340000" cy="2340000"/>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a:extLst>
              <a:ext uri="{FF2B5EF4-FFF2-40B4-BE49-F238E27FC236}">
                <a16:creationId xmlns:a16="http://schemas.microsoft.com/office/drawing/2014/main" id="{20DC9A04-23C8-8965-8F09-3FE02E022FBA}"/>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19619" y="3712545"/>
            <a:ext cx="2160000" cy="2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9731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90D435-E4E6-9DA7-1C6F-91B2654E0B94}"/>
              </a:ext>
            </a:extLst>
          </p:cNvPr>
          <p:cNvSpPr>
            <a:spLocks noGrp="1"/>
          </p:cNvSpPr>
          <p:nvPr>
            <p:ph type="ctrTitle"/>
          </p:nvPr>
        </p:nvSpPr>
        <p:spPr/>
        <p:txBody>
          <a:bodyPr/>
          <a:lstStyle/>
          <a:p>
            <a:r>
              <a:rPr lang="en-GB" noProof="0" dirty="0"/>
              <a:t>Institute collaborations</a:t>
            </a:r>
            <a:endParaRPr lang="it-IT" dirty="0"/>
          </a:p>
        </p:txBody>
      </p:sp>
      <p:sp>
        <p:nvSpPr>
          <p:cNvPr id="3" name="Sottotitolo 2">
            <a:extLst>
              <a:ext uri="{FF2B5EF4-FFF2-40B4-BE49-F238E27FC236}">
                <a16:creationId xmlns:a16="http://schemas.microsoft.com/office/drawing/2014/main" id="{B65CE00E-6C54-CD3D-9A54-15CE9C5F395A}"/>
              </a:ext>
            </a:extLst>
          </p:cNvPr>
          <p:cNvSpPr>
            <a:spLocks noGrp="1"/>
          </p:cNvSpPr>
          <p:nvPr>
            <p:ph type="subTitle" idx="1"/>
          </p:nvPr>
        </p:nvSpPr>
        <p:spPr/>
        <p:txBody>
          <a:bodyPr/>
          <a:lstStyle/>
          <a:p>
            <a:endParaRPr lang="it-IT"/>
          </a:p>
        </p:txBody>
      </p:sp>
      <p:sp>
        <p:nvSpPr>
          <p:cNvPr id="4" name="Segnaposto data 3">
            <a:extLst>
              <a:ext uri="{FF2B5EF4-FFF2-40B4-BE49-F238E27FC236}">
                <a16:creationId xmlns:a16="http://schemas.microsoft.com/office/drawing/2014/main" id="{D3B2B40C-A808-CC18-B060-5B1EDD451509}"/>
              </a:ext>
            </a:extLst>
          </p:cNvPr>
          <p:cNvSpPr>
            <a:spLocks noGrp="1"/>
          </p:cNvSpPr>
          <p:nvPr>
            <p:ph type="dt" sz="half" idx="10"/>
          </p:nvPr>
        </p:nvSpPr>
        <p:spPr/>
        <p:txBody>
          <a:bodyPr/>
          <a:lstStyle/>
          <a:p>
            <a:fld id="{513309E1-6519-4041-842E-5879904EEBF6}" type="datetime3">
              <a:rPr lang="en-US" smtClean="0"/>
              <a:t>27 March 2025</a:t>
            </a:fld>
            <a:endParaRPr lang="en-US" dirty="0"/>
          </a:p>
        </p:txBody>
      </p:sp>
      <p:sp>
        <p:nvSpPr>
          <p:cNvPr id="5" name="Segnaposto piè di pagina 4">
            <a:extLst>
              <a:ext uri="{FF2B5EF4-FFF2-40B4-BE49-F238E27FC236}">
                <a16:creationId xmlns:a16="http://schemas.microsoft.com/office/drawing/2014/main" id="{ABC73D90-CD86-AF98-2E1C-B0EEA3700C7F}"/>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2C327293-3C05-29B4-98CC-46FBB88A590A}"/>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791983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17A2AD-6735-7FB9-7781-2AC524049DBF}"/>
              </a:ext>
            </a:extLst>
          </p:cNvPr>
          <p:cNvSpPr>
            <a:spLocks noGrp="1"/>
          </p:cNvSpPr>
          <p:nvPr>
            <p:ph type="title"/>
          </p:nvPr>
        </p:nvSpPr>
        <p:spPr/>
        <p:txBody>
          <a:bodyPr/>
          <a:lstStyle/>
          <a:p>
            <a:r>
              <a:rPr lang="en-GB" noProof="0" dirty="0"/>
              <a:t>Universities</a:t>
            </a:r>
            <a:endParaRPr lang="it-IT" dirty="0"/>
          </a:p>
        </p:txBody>
      </p:sp>
      <p:sp>
        <p:nvSpPr>
          <p:cNvPr id="3" name="Segnaposto testo 2">
            <a:extLst>
              <a:ext uri="{FF2B5EF4-FFF2-40B4-BE49-F238E27FC236}">
                <a16:creationId xmlns:a16="http://schemas.microsoft.com/office/drawing/2014/main" id="{A85FD0BB-DB76-5D57-CAD7-EEF5D6152150}"/>
              </a:ext>
            </a:extLst>
          </p:cNvPr>
          <p:cNvSpPr>
            <a:spLocks noGrp="1"/>
          </p:cNvSpPr>
          <p:nvPr>
            <p:ph type="body" idx="1"/>
          </p:nvPr>
        </p:nvSpPr>
        <p:spPr>
          <a:xfrm>
            <a:off x="407987" y="2537143"/>
            <a:ext cx="3708401" cy="668337"/>
          </a:xfrm>
        </p:spPr>
        <p:txBody>
          <a:bodyPr vert="horz" lIns="0" tIns="0" rIns="0" bIns="0" rtlCol="0" anchor="t" anchorCtr="0">
            <a:normAutofit fontScale="92500" lnSpcReduction="20000"/>
          </a:bodyPr>
          <a:lstStyle/>
          <a:p>
            <a:pPr>
              <a:lnSpc>
                <a:spcPct val="90000"/>
              </a:lnSpc>
            </a:pPr>
            <a:r>
              <a:rPr lang="en-GB" dirty="0">
                <a:solidFill>
                  <a:schemeClr val="tx1"/>
                </a:solidFill>
              </a:rPr>
              <a:t>Sapienza University of Rome</a:t>
            </a:r>
          </a:p>
          <a:p>
            <a:pPr>
              <a:lnSpc>
                <a:spcPct val="90000"/>
              </a:lnSpc>
            </a:pPr>
            <a:r>
              <a:rPr lang="en-GB" dirty="0"/>
              <a:t>School of Aerospace Engineering</a:t>
            </a:r>
          </a:p>
          <a:p>
            <a:pPr>
              <a:lnSpc>
                <a:spcPct val="90000"/>
              </a:lnSpc>
            </a:pPr>
            <a:endParaRPr lang="it-IT" dirty="0"/>
          </a:p>
        </p:txBody>
      </p:sp>
      <p:sp>
        <p:nvSpPr>
          <p:cNvPr id="4" name="Segnaposto testo 3">
            <a:extLst>
              <a:ext uri="{FF2B5EF4-FFF2-40B4-BE49-F238E27FC236}">
                <a16:creationId xmlns:a16="http://schemas.microsoft.com/office/drawing/2014/main" id="{AFBF2AC4-ECAB-BF9E-3A5E-6693F23E524E}"/>
              </a:ext>
            </a:extLst>
          </p:cNvPr>
          <p:cNvSpPr>
            <a:spLocks noGrp="1"/>
          </p:cNvSpPr>
          <p:nvPr>
            <p:ph type="body" sz="quarter" idx="3"/>
          </p:nvPr>
        </p:nvSpPr>
        <p:spPr>
          <a:xfrm>
            <a:off x="8075612" y="2549846"/>
            <a:ext cx="3713187" cy="655634"/>
          </a:xfrm>
        </p:spPr>
        <p:txBody>
          <a:bodyPr vert="horz" lIns="0" tIns="0" rIns="0" bIns="0" rtlCol="0" anchor="t" anchorCtr="0">
            <a:normAutofit fontScale="92500"/>
          </a:bodyPr>
          <a:lstStyle/>
          <a:p>
            <a:r>
              <a:rPr lang="en-GB" sz="2100" dirty="0">
                <a:solidFill>
                  <a:schemeClr val="tx1"/>
                </a:solidFill>
              </a:rPr>
              <a:t>University of Rome Tor Vergata</a:t>
            </a:r>
          </a:p>
          <a:p>
            <a:r>
              <a:rPr lang="en-GB" sz="2100" dirty="0"/>
              <a:t>Department of Physics</a:t>
            </a:r>
          </a:p>
          <a:p>
            <a:endParaRPr lang="it-IT" sz="2100" dirty="0"/>
          </a:p>
        </p:txBody>
      </p:sp>
      <p:sp>
        <p:nvSpPr>
          <p:cNvPr id="7" name="Segnaposto testo 6">
            <a:extLst>
              <a:ext uri="{FF2B5EF4-FFF2-40B4-BE49-F238E27FC236}">
                <a16:creationId xmlns:a16="http://schemas.microsoft.com/office/drawing/2014/main" id="{9E9D95EA-F6D8-92A6-4701-19F487B24C18}"/>
              </a:ext>
            </a:extLst>
          </p:cNvPr>
          <p:cNvSpPr>
            <a:spLocks noGrp="1"/>
          </p:cNvSpPr>
          <p:nvPr>
            <p:ph type="body" idx="15"/>
          </p:nvPr>
        </p:nvSpPr>
        <p:spPr>
          <a:xfrm>
            <a:off x="4241799" y="2546107"/>
            <a:ext cx="3708401" cy="668337"/>
          </a:xfrm>
        </p:spPr>
        <p:txBody>
          <a:bodyPr>
            <a:normAutofit fontScale="92500" lnSpcReduction="20000"/>
          </a:bodyPr>
          <a:lstStyle/>
          <a:p>
            <a:r>
              <a:rPr lang="en-US" dirty="0">
                <a:solidFill>
                  <a:schemeClr val="tx1"/>
                </a:solidFill>
              </a:rPr>
              <a:t>The University of Arizona</a:t>
            </a:r>
          </a:p>
          <a:p>
            <a:r>
              <a:rPr lang="en-US" dirty="0"/>
              <a:t>Department of Systems and Industrial Engineering</a:t>
            </a:r>
          </a:p>
          <a:p>
            <a:endParaRPr lang="it-IT" dirty="0"/>
          </a:p>
        </p:txBody>
      </p:sp>
      <p:sp>
        <p:nvSpPr>
          <p:cNvPr id="9" name="Segnaposto data 8">
            <a:extLst>
              <a:ext uri="{FF2B5EF4-FFF2-40B4-BE49-F238E27FC236}">
                <a16:creationId xmlns:a16="http://schemas.microsoft.com/office/drawing/2014/main" id="{C033341F-4034-AC50-C9D8-37791EE89CE8}"/>
              </a:ext>
            </a:extLst>
          </p:cNvPr>
          <p:cNvSpPr>
            <a:spLocks noGrp="1"/>
          </p:cNvSpPr>
          <p:nvPr>
            <p:ph type="dt" sz="half" idx="17"/>
          </p:nvPr>
        </p:nvSpPr>
        <p:spPr/>
        <p:txBody>
          <a:bodyPr/>
          <a:lstStyle/>
          <a:p>
            <a:fld id="{6F10010C-F6F0-144E-BAF3-A429F55C618E}" type="datetime3">
              <a:rPr lang="en-US" smtClean="0"/>
              <a:t>27 March 2025</a:t>
            </a:fld>
            <a:endParaRPr lang="en-US" dirty="0"/>
          </a:p>
        </p:txBody>
      </p:sp>
      <p:sp>
        <p:nvSpPr>
          <p:cNvPr id="10" name="Segnaposto piè di pagina 9">
            <a:extLst>
              <a:ext uri="{FF2B5EF4-FFF2-40B4-BE49-F238E27FC236}">
                <a16:creationId xmlns:a16="http://schemas.microsoft.com/office/drawing/2014/main" id="{7F5BB785-3AD3-4780-E11E-62FB222E92CB}"/>
              </a:ext>
            </a:extLst>
          </p:cNvPr>
          <p:cNvSpPr>
            <a:spLocks noGrp="1"/>
          </p:cNvSpPr>
          <p:nvPr>
            <p:ph type="ftr" sz="quarter" idx="18"/>
          </p:nvPr>
        </p:nvSpPr>
        <p:spPr/>
        <p:txBody>
          <a:bodyPr/>
          <a:lstStyle/>
          <a:p>
            <a:r>
              <a:rPr lang="en-US" dirty="0"/>
              <a:t>Francesco Mazzei | DRD 8 WP1.2</a:t>
            </a:r>
          </a:p>
        </p:txBody>
      </p:sp>
      <p:sp>
        <p:nvSpPr>
          <p:cNvPr id="11" name="Segnaposto numero diapositiva 10">
            <a:extLst>
              <a:ext uri="{FF2B5EF4-FFF2-40B4-BE49-F238E27FC236}">
                <a16:creationId xmlns:a16="http://schemas.microsoft.com/office/drawing/2014/main" id="{F05D8C2E-2D9B-5B5E-9AC4-1FCBEC255263}"/>
              </a:ext>
            </a:extLst>
          </p:cNvPr>
          <p:cNvSpPr>
            <a:spLocks noGrp="1"/>
          </p:cNvSpPr>
          <p:nvPr>
            <p:ph type="sldNum" sz="quarter" idx="19"/>
          </p:nvPr>
        </p:nvSpPr>
        <p:spPr/>
        <p:txBody>
          <a:bodyPr/>
          <a:lstStyle/>
          <a:p>
            <a:fld id="{36B5EA5A-BC32-A742-B11B-8E7414D5B535}" type="slidenum">
              <a:rPr lang="en-US" smtClean="0"/>
              <a:pPr/>
              <a:t>6</a:t>
            </a:fld>
            <a:endParaRPr lang="en-US" dirty="0"/>
          </a:p>
        </p:txBody>
      </p:sp>
      <p:pic>
        <p:nvPicPr>
          <p:cNvPr id="11270" name="Picture 6">
            <a:extLst>
              <a:ext uri="{FF2B5EF4-FFF2-40B4-BE49-F238E27FC236}">
                <a16:creationId xmlns:a16="http://schemas.microsoft.com/office/drawing/2014/main" id="{4D230AB4-B131-250C-54D5-5636720739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6139" y="996979"/>
            <a:ext cx="1310076"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a:extLst>
              <a:ext uri="{FF2B5EF4-FFF2-40B4-BE49-F238E27FC236}">
                <a16:creationId xmlns:a16="http://schemas.microsoft.com/office/drawing/2014/main" id="{2277861A-DB33-C081-A0BD-D5DECF8D4E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3481" y="937260"/>
            <a:ext cx="153813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1274" name="Picture 10">
            <a:extLst>
              <a:ext uri="{FF2B5EF4-FFF2-40B4-BE49-F238E27FC236}">
                <a16:creationId xmlns:a16="http://schemas.microsoft.com/office/drawing/2014/main" id="{5626997B-D124-B882-DB55-7E19DD7C58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88876" y="996979"/>
            <a:ext cx="1440000" cy="1440000"/>
          </a:xfrm>
          <a:prstGeom prst="rect">
            <a:avLst/>
          </a:prstGeom>
          <a:noFill/>
          <a:extLst>
            <a:ext uri="{909E8E84-426E-40DD-AFC4-6F175D3DCCD1}">
              <a14:hiddenFill xmlns:a14="http://schemas.microsoft.com/office/drawing/2010/main">
                <a:solidFill>
                  <a:srgbClr val="FFFFFF"/>
                </a:solidFill>
              </a14:hiddenFill>
            </a:ext>
          </a:extLst>
        </p:spPr>
      </p:pic>
      <p:sp>
        <p:nvSpPr>
          <p:cNvPr id="14" name="CasellaDiTesto 13">
            <a:extLst>
              <a:ext uri="{FF2B5EF4-FFF2-40B4-BE49-F238E27FC236}">
                <a16:creationId xmlns:a16="http://schemas.microsoft.com/office/drawing/2014/main" id="{0952B6C1-2147-A277-7D66-9377B5BE2F89}"/>
              </a:ext>
            </a:extLst>
          </p:cNvPr>
          <p:cNvSpPr txBox="1"/>
          <p:nvPr/>
        </p:nvSpPr>
        <p:spPr>
          <a:xfrm>
            <a:off x="407987" y="3412632"/>
            <a:ext cx="3600000" cy="276998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Framework Collaboration Agreement (Ref. KN2489/GEN) (Signed in 2022)</a:t>
            </a:r>
          </a:p>
          <a:p>
            <a:pPr marL="285750" indent="-285750" algn="l">
              <a:buFont typeface="Arial" panose="020B0604020202020204" pitchFamily="34" charset="0"/>
              <a:buChar char="•"/>
            </a:pPr>
            <a:r>
              <a:rPr lang="en-US" dirty="0"/>
              <a:t>Established in 2022 to support student research on robotic systems for exploration in challenging environments, such as underground areas, and the development of robust control system strategies.</a:t>
            </a:r>
          </a:p>
        </p:txBody>
      </p:sp>
      <p:sp>
        <p:nvSpPr>
          <p:cNvPr id="16" name="CasellaDiTesto 15">
            <a:extLst>
              <a:ext uri="{FF2B5EF4-FFF2-40B4-BE49-F238E27FC236}">
                <a16:creationId xmlns:a16="http://schemas.microsoft.com/office/drawing/2014/main" id="{3C09FB76-85FF-B6D0-7256-EE86B18D6CBC}"/>
              </a:ext>
            </a:extLst>
          </p:cNvPr>
          <p:cNvSpPr txBox="1"/>
          <p:nvPr/>
        </p:nvSpPr>
        <p:spPr>
          <a:xfrm>
            <a:off x="4274746" y="3412632"/>
            <a:ext cx="3827169" cy="2585323"/>
          </a:xfrm>
          <a:prstGeom prst="rect">
            <a:avLst/>
          </a:prstGeom>
          <a:noFill/>
        </p:spPr>
        <p:txBody>
          <a:bodyPr wrap="square">
            <a:spAutoFit/>
          </a:bodyPr>
          <a:lstStyle/>
          <a:p>
            <a:pPr marL="285750" indent="-285750">
              <a:buFont typeface="Arial" panose="020B0604020202020204" pitchFamily="34" charset="0"/>
              <a:buChar char="•"/>
            </a:pPr>
            <a:r>
              <a:rPr lang="en-US" dirty="0"/>
              <a:t>Memorandum of Understanding (MoU) KN5569/EP (Signed in 2023)</a:t>
            </a:r>
          </a:p>
          <a:p>
            <a:pPr marL="285750" indent="-285750">
              <a:buFont typeface="Arial" panose="020B0604020202020204" pitchFamily="34" charset="0"/>
              <a:buChar char="•"/>
            </a:pPr>
            <a:r>
              <a:rPr lang="en-US" dirty="0"/>
              <a:t>Robotic research activities of the department covers: </a:t>
            </a:r>
            <a:r>
              <a:rPr lang="en-GB" dirty="0"/>
              <a:t>Optical Navigation and obstacle avoidance; Guidance, Navigation and Control; AI applied to control design and path planning.</a:t>
            </a:r>
            <a:endParaRPr lang="en-US" dirty="0"/>
          </a:p>
        </p:txBody>
      </p:sp>
      <p:sp>
        <p:nvSpPr>
          <p:cNvPr id="18" name="CasellaDiTesto 17">
            <a:extLst>
              <a:ext uri="{FF2B5EF4-FFF2-40B4-BE49-F238E27FC236}">
                <a16:creationId xmlns:a16="http://schemas.microsoft.com/office/drawing/2014/main" id="{A7C267E7-38A8-F4CB-38EB-A801AFFB2A39}"/>
              </a:ext>
            </a:extLst>
          </p:cNvPr>
          <p:cNvSpPr txBox="1"/>
          <p:nvPr/>
        </p:nvSpPr>
        <p:spPr>
          <a:xfrm>
            <a:off x="8141505" y="3429152"/>
            <a:ext cx="3600000" cy="2031325"/>
          </a:xfrm>
          <a:prstGeom prst="rect">
            <a:avLst/>
          </a:prstGeom>
          <a:noFill/>
        </p:spPr>
        <p:txBody>
          <a:bodyPr wrap="square">
            <a:spAutoFit/>
          </a:bodyPr>
          <a:lstStyle/>
          <a:p>
            <a:pPr marL="285750" indent="-285750">
              <a:buFont typeface="Arial" panose="020B0604020202020204" pitchFamily="34" charset="0"/>
              <a:buChar char="•"/>
            </a:pPr>
            <a:r>
              <a:rPr lang="en-GB" b="0" noProof="0" dirty="0"/>
              <a:t>At Tor Vergata University, a PhD student in the Astronomy, Astrophysics, and Space Science 2024 program is conducting research at </a:t>
            </a:r>
            <a:r>
              <a:rPr lang="en-GB" dirty="0"/>
              <a:t>CERN </a:t>
            </a:r>
            <a:r>
              <a:rPr lang="en-GB" b="0" noProof="0" dirty="0"/>
              <a:t>focusing on robotic airship systems.</a:t>
            </a:r>
          </a:p>
        </p:txBody>
      </p:sp>
    </p:spTree>
    <p:extLst>
      <p:ext uri="{BB962C8B-B14F-4D97-AF65-F5344CB8AC3E}">
        <p14:creationId xmlns:p14="http://schemas.microsoft.com/office/powerpoint/2010/main" val="793909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365534-D81E-2291-B722-B0201963AF0A}"/>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B1ACC47-4E0A-7AA2-04E9-416472995662}"/>
              </a:ext>
            </a:extLst>
          </p:cNvPr>
          <p:cNvSpPr>
            <a:spLocks noGrp="1"/>
          </p:cNvSpPr>
          <p:nvPr>
            <p:ph type="title"/>
          </p:nvPr>
        </p:nvSpPr>
        <p:spPr/>
        <p:txBody>
          <a:bodyPr/>
          <a:lstStyle/>
          <a:p>
            <a:r>
              <a:rPr lang="en-US" dirty="0"/>
              <a:t>Institutes and companies (resources)</a:t>
            </a:r>
            <a:endParaRPr lang="it-IT" dirty="0"/>
          </a:p>
        </p:txBody>
      </p:sp>
      <p:sp>
        <p:nvSpPr>
          <p:cNvPr id="3" name="Segnaposto testo 2">
            <a:extLst>
              <a:ext uri="{FF2B5EF4-FFF2-40B4-BE49-F238E27FC236}">
                <a16:creationId xmlns:a16="http://schemas.microsoft.com/office/drawing/2014/main" id="{73C71C82-9D97-E20A-CE2C-6E459AF4C645}"/>
              </a:ext>
            </a:extLst>
          </p:cNvPr>
          <p:cNvSpPr>
            <a:spLocks noGrp="1"/>
          </p:cNvSpPr>
          <p:nvPr>
            <p:ph type="body" idx="1"/>
          </p:nvPr>
        </p:nvSpPr>
        <p:spPr>
          <a:xfrm>
            <a:off x="407987" y="2537143"/>
            <a:ext cx="3708401" cy="668337"/>
          </a:xfrm>
        </p:spPr>
        <p:txBody>
          <a:bodyPr vert="horz" lIns="0" tIns="0" rIns="0" bIns="0" rtlCol="0" anchor="t" anchorCtr="0">
            <a:normAutofit/>
          </a:bodyPr>
          <a:lstStyle/>
          <a:p>
            <a:pPr>
              <a:lnSpc>
                <a:spcPct val="90000"/>
              </a:lnSpc>
            </a:pPr>
            <a:r>
              <a:rPr lang="en-GB" dirty="0">
                <a:solidFill>
                  <a:schemeClr val="tx1"/>
                </a:solidFill>
              </a:rPr>
              <a:t>CERN</a:t>
            </a:r>
          </a:p>
          <a:p>
            <a:pPr>
              <a:lnSpc>
                <a:spcPct val="90000"/>
              </a:lnSpc>
            </a:pPr>
            <a:r>
              <a:rPr lang="en-GB" dirty="0"/>
              <a:t>EP-R&amp;D</a:t>
            </a:r>
          </a:p>
          <a:p>
            <a:pPr>
              <a:lnSpc>
                <a:spcPct val="90000"/>
              </a:lnSpc>
            </a:pPr>
            <a:endParaRPr lang="it-IT" dirty="0"/>
          </a:p>
        </p:txBody>
      </p:sp>
      <p:sp>
        <p:nvSpPr>
          <p:cNvPr id="4" name="Segnaposto testo 3">
            <a:extLst>
              <a:ext uri="{FF2B5EF4-FFF2-40B4-BE49-F238E27FC236}">
                <a16:creationId xmlns:a16="http://schemas.microsoft.com/office/drawing/2014/main" id="{0F4E2AF0-64D6-0C1F-54BE-DB5644F1F507}"/>
              </a:ext>
            </a:extLst>
          </p:cNvPr>
          <p:cNvSpPr>
            <a:spLocks noGrp="1"/>
          </p:cNvSpPr>
          <p:nvPr>
            <p:ph type="body" sz="quarter" idx="3"/>
          </p:nvPr>
        </p:nvSpPr>
        <p:spPr>
          <a:xfrm>
            <a:off x="8075612" y="2549846"/>
            <a:ext cx="3713187" cy="655634"/>
          </a:xfrm>
        </p:spPr>
        <p:txBody>
          <a:bodyPr vert="horz" lIns="0" tIns="0" rIns="0" bIns="0" rtlCol="0" anchor="t" anchorCtr="0">
            <a:normAutofit/>
          </a:bodyPr>
          <a:lstStyle/>
          <a:p>
            <a:r>
              <a:rPr lang="en-GB" sz="2100" dirty="0">
                <a:solidFill>
                  <a:schemeClr val="tx1"/>
                </a:solidFill>
              </a:rPr>
              <a:t>Windreiter UG</a:t>
            </a:r>
            <a:endParaRPr lang="en-GB" sz="2100" dirty="0"/>
          </a:p>
          <a:p>
            <a:endParaRPr lang="it-IT" sz="2100" dirty="0"/>
          </a:p>
        </p:txBody>
      </p:sp>
      <p:sp>
        <p:nvSpPr>
          <p:cNvPr id="7" name="Segnaposto testo 6">
            <a:extLst>
              <a:ext uri="{FF2B5EF4-FFF2-40B4-BE49-F238E27FC236}">
                <a16:creationId xmlns:a16="http://schemas.microsoft.com/office/drawing/2014/main" id="{DF801D8C-1806-37FB-4A42-26E35CD7E376}"/>
              </a:ext>
            </a:extLst>
          </p:cNvPr>
          <p:cNvSpPr>
            <a:spLocks noGrp="1"/>
          </p:cNvSpPr>
          <p:nvPr>
            <p:ph type="body" idx="15"/>
          </p:nvPr>
        </p:nvSpPr>
        <p:spPr>
          <a:xfrm>
            <a:off x="4241799" y="2546107"/>
            <a:ext cx="3708401" cy="668337"/>
          </a:xfrm>
        </p:spPr>
        <p:txBody>
          <a:bodyPr>
            <a:normAutofit/>
          </a:bodyPr>
          <a:lstStyle/>
          <a:p>
            <a:r>
              <a:rPr lang="en-US" dirty="0">
                <a:solidFill>
                  <a:schemeClr val="tx1"/>
                </a:solidFill>
              </a:rPr>
              <a:t>CERN</a:t>
            </a:r>
          </a:p>
          <a:p>
            <a:r>
              <a:rPr lang="en-US" dirty="0"/>
              <a:t>BE-MRO</a:t>
            </a:r>
          </a:p>
          <a:p>
            <a:endParaRPr lang="it-IT" dirty="0"/>
          </a:p>
        </p:txBody>
      </p:sp>
      <p:sp>
        <p:nvSpPr>
          <p:cNvPr id="9" name="Segnaposto data 8">
            <a:extLst>
              <a:ext uri="{FF2B5EF4-FFF2-40B4-BE49-F238E27FC236}">
                <a16:creationId xmlns:a16="http://schemas.microsoft.com/office/drawing/2014/main" id="{FA54FA28-03A7-1248-77CB-96505C6B5F61}"/>
              </a:ext>
            </a:extLst>
          </p:cNvPr>
          <p:cNvSpPr>
            <a:spLocks noGrp="1"/>
          </p:cNvSpPr>
          <p:nvPr>
            <p:ph type="dt" sz="half" idx="17"/>
          </p:nvPr>
        </p:nvSpPr>
        <p:spPr/>
        <p:txBody>
          <a:bodyPr/>
          <a:lstStyle/>
          <a:p>
            <a:fld id="{6F10010C-F6F0-144E-BAF3-A429F55C618E}" type="datetime3">
              <a:rPr lang="en-US" smtClean="0"/>
              <a:t>27 March 2025</a:t>
            </a:fld>
            <a:endParaRPr lang="en-US" dirty="0"/>
          </a:p>
        </p:txBody>
      </p:sp>
      <p:sp>
        <p:nvSpPr>
          <p:cNvPr id="10" name="Segnaposto piè di pagina 9">
            <a:extLst>
              <a:ext uri="{FF2B5EF4-FFF2-40B4-BE49-F238E27FC236}">
                <a16:creationId xmlns:a16="http://schemas.microsoft.com/office/drawing/2014/main" id="{BA1FBDAC-64DB-CFFF-3D75-AF50F406EA69}"/>
              </a:ext>
            </a:extLst>
          </p:cNvPr>
          <p:cNvSpPr>
            <a:spLocks noGrp="1"/>
          </p:cNvSpPr>
          <p:nvPr>
            <p:ph type="ftr" sz="quarter" idx="18"/>
          </p:nvPr>
        </p:nvSpPr>
        <p:spPr/>
        <p:txBody>
          <a:bodyPr/>
          <a:lstStyle/>
          <a:p>
            <a:r>
              <a:rPr lang="en-US" dirty="0"/>
              <a:t>Francesco Mazzei | DRD 8 WP1.2</a:t>
            </a:r>
          </a:p>
        </p:txBody>
      </p:sp>
      <p:sp>
        <p:nvSpPr>
          <p:cNvPr id="11" name="Segnaposto numero diapositiva 10">
            <a:extLst>
              <a:ext uri="{FF2B5EF4-FFF2-40B4-BE49-F238E27FC236}">
                <a16:creationId xmlns:a16="http://schemas.microsoft.com/office/drawing/2014/main" id="{C9545098-8476-0DD8-302C-406511D5E937}"/>
              </a:ext>
            </a:extLst>
          </p:cNvPr>
          <p:cNvSpPr>
            <a:spLocks noGrp="1"/>
          </p:cNvSpPr>
          <p:nvPr>
            <p:ph type="sldNum" sz="quarter" idx="19"/>
          </p:nvPr>
        </p:nvSpPr>
        <p:spPr/>
        <p:txBody>
          <a:bodyPr/>
          <a:lstStyle/>
          <a:p>
            <a:fld id="{36B5EA5A-BC32-A742-B11B-8E7414D5B535}" type="slidenum">
              <a:rPr lang="en-US" smtClean="0"/>
              <a:pPr/>
              <a:t>7</a:t>
            </a:fld>
            <a:endParaRPr lang="en-US" dirty="0"/>
          </a:p>
        </p:txBody>
      </p:sp>
      <p:sp>
        <p:nvSpPr>
          <p:cNvPr id="14" name="CasellaDiTesto 13">
            <a:extLst>
              <a:ext uri="{FF2B5EF4-FFF2-40B4-BE49-F238E27FC236}">
                <a16:creationId xmlns:a16="http://schemas.microsoft.com/office/drawing/2014/main" id="{55526F7B-B832-1058-D5F9-F9F5D252D38A}"/>
              </a:ext>
            </a:extLst>
          </p:cNvPr>
          <p:cNvSpPr txBox="1"/>
          <p:nvPr/>
        </p:nvSpPr>
        <p:spPr>
          <a:xfrm>
            <a:off x="407987" y="3412632"/>
            <a:ext cx="3427413" cy="2769989"/>
          </a:xfrm>
          <a:prstGeom prst="rect">
            <a:avLst/>
          </a:prstGeom>
          <a:noFill/>
        </p:spPr>
        <p:txBody>
          <a:bodyPr wrap="square" lIns="0" tIns="0" rIns="0" bIns="0" rtlCol="0">
            <a:normAutofit fontScale="92500" lnSpcReduction="20000"/>
          </a:bodyPr>
          <a:lstStyle/>
          <a:p>
            <a:pPr marL="285750" indent="-285750" algn="l">
              <a:buFont typeface="Arial" panose="020B0604020202020204" pitchFamily="34" charset="0"/>
              <a:buChar char="•"/>
            </a:pPr>
            <a:r>
              <a:rPr lang="en-US" dirty="0"/>
              <a:t>Established in 2020, the EP-R&amp;D WP4.2 focuses on the development of robotic systems to operate in future HEP experiments, with the aim to automate the maintenance and installation of particle detectors and to enable autonomous inspection and monitoring of underground experimental caverns, even during beam operations. </a:t>
            </a:r>
          </a:p>
        </p:txBody>
      </p:sp>
      <p:sp>
        <p:nvSpPr>
          <p:cNvPr id="16" name="CasellaDiTesto 15">
            <a:extLst>
              <a:ext uri="{FF2B5EF4-FFF2-40B4-BE49-F238E27FC236}">
                <a16:creationId xmlns:a16="http://schemas.microsoft.com/office/drawing/2014/main" id="{C1ED4DFA-2C0E-E998-1128-823D20C6A9F5}"/>
              </a:ext>
            </a:extLst>
          </p:cNvPr>
          <p:cNvSpPr txBox="1"/>
          <p:nvPr/>
        </p:nvSpPr>
        <p:spPr>
          <a:xfrm>
            <a:off x="4274746" y="3412632"/>
            <a:ext cx="3600000" cy="2308324"/>
          </a:xfrm>
          <a:prstGeom prst="rect">
            <a:avLst/>
          </a:prstGeom>
          <a:noFill/>
        </p:spPr>
        <p:txBody>
          <a:bodyPr wrap="square">
            <a:normAutofit fontScale="92500" lnSpcReduction="10000"/>
          </a:bodyPr>
          <a:lstStyle/>
          <a:p>
            <a:pPr marL="285750" indent="-285750">
              <a:buFont typeface="Arial" panose="020B0604020202020204" pitchFamily="34" charset="0"/>
              <a:buChar char="•"/>
            </a:pPr>
            <a:r>
              <a:rPr lang="en-US" dirty="0"/>
              <a:t>With the BE department, an Accelerator &amp; Technology Sector MTP Request was made, establishing a collaboration. </a:t>
            </a:r>
          </a:p>
          <a:p>
            <a:pPr marL="285750" indent="-285750">
              <a:buFont typeface="Arial" panose="020B0604020202020204" pitchFamily="34" charset="0"/>
              <a:buChar char="•"/>
            </a:pPr>
            <a:r>
              <a:rPr lang="en-US" dirty="0"/>
              <a:t>With this collaboration, the section cover the software development for legged robots and robotic assistance for particle accelerators.</a:t>
            </a:r>
          </a:p>
        </p:txBody>
      </p:sp>
      <p:sp>
        <p:nvSpPr>
          <p:cNvPr id="18" name="CasellaDiTesto 17">
            <a:extLst>
              <a:ext uri="{FF2B5EF4-FFF2-40B4-BE49-F238E27FC236}">
                <a16:creationId xmlns:a16="http://schemas.microsoft.com/office/drawing/2014/main" id="{2CB1C5C9-54AA-58DE-025E-E8EAB976DD9E}"/>
              </a:ext>
            </a:extLst>
          </p:cNvPr>
          <p:cNvSpPr txBox="1"/>
          <p:nvPr/>
        </p:nvSpPr>
        <p:spPr>
          <a:xfrm>
            <a:off x="8141505" y="3429152"/>
            <a:ext cx="3600000" cy="2308324"/>
          </a:xfrm>
          <a:prstGeom prst="rect">
            <a:avLst/>
          </a:prstGeom>
          <a:noFill/>
        </p:spPr>
        <p:txBody>
          <a:bodyPr wrap="square">
            <a:spAutoFit/>
          </a:bodyPr>
          <a:lstStyle/>
          <a:p>
            <a:pPr marL="285750" indent="-285750">
              <a:buFont typeface="Arial" panose="020B0604020202020204" pitchFamily="34" charset="0"/>
              <a:buChar char="•"/>
            </a:pPr>
            <a:r>
              <a:rPr lang="en-US" b="0" noProof="0" dirty="0"/>
              <a:t>A </a:t>
            </a:r>
            <a:r>
              <a:rPr lang="en-US" b="0" noProof="0" dirty="0" err="1"/>
              <a:t>Demande</a:t>
            </a:r>
            <a:r>
              <a:rPr lang="en-US" b="0" noProof="0" dirty="0"/>
              <a:t> </a:t>
            </a:r>
            <a:r>
              <a:rPr lang="en-US" b="0" noProof="0" dirty="0" err="1"/>
              <a:t>D’achat</a:t>
            </a:r>
            <a:r>
              <a:rPr lang="en-US" b="0" noProof="0" dirty="0"/>
              <a:t> Interne (DAI) [Ref. 9499061] has been established with Windreiter UG for the construction of a prototype blimp capable of demonstrating autonomous flight inside the ALICE cavern at CERN.</a:t>
            </a:r>
          </a:p>
        </p:txBody>
      </p:sp>
      <p:pic>
        <p:nvPicPr>
          <p:cNvPr id="5" name="Picture 6">
            <a:extLst>
              <a:ext uri="{FF2B5EF4-FFF2-40B4-BE49-F238E27FC236}">
                <a16:creationId xmlns:a16="http://schemas.microsoft.com/office/drawing/2014/main" id="{A5E275C4-4AF4-0F7E-4B43-AFB4B6113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278" y="1212600"/>
            <a:ext cx="1737726" cy="108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4817919D-BEF2-23F5-C634-F66AC167B9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9179" y="1212600"/>
            <a:ext cx="108000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a:extLst>
              <a:ext uri="{FF2B5EF4-FFF2-40B4-BE49-F238E27FC236}">
                <a16:creationId xmlns:a16="http://schemas.microsoft.com/office/drawing/2014/main" id="{B3F406EB-AF55-F098-8016-E7D228A297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2354" y="1212600"/>
            <a:ext cx="3626342" cy="1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78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4102E-156D-2B4C-E2DC-4C583013ED9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49B7670-6F66-8D1C-FDDD-9CF12E23C79C}"/>
              </a:ext>
            </a:extLst>
          </p:cNvPr>
          <p:cNvSpPr>
            <a:spLocks noGrp="1"/>
          </p:cNvSpPr>
          <p:nvPr>
            <p:ph type="title"/>
          </p:nvPr>
        </p:nvSpPr>
        <p:spPr/>
        <p:txBody>
          <a:bodyPr/>
          <a:lstStyle/>
          <a:p>
            <a:r>
              <a:rPr lang="en-US" dirty="0"/>
              <a:t>Institutes and companies (materials)</a:t>
            </a:r>
            <a:endParaRPr lang="it-IT" dirty="0"/>
          </a:p>
        </p:txBody>
      </p:sp>
      <p:sp>
        <p:nvSpPr>
          <p:cNvPr id="3" name="Segnaposto testo 2">
            <a:extLst>
              <a:ext uri="{FF2B5EF4-FFF2-40B4-BE49-F238E27FC236}">
                <a16:creationId xmlns:a16="http://schemas.microsoft.com/office/drawing/2014/main" id="{93E77BC6-755A-E5F9-8873-DEFA7B687244}"/>
              </a:ext>
            </a:extLst>
          </p:cNvPr>
          <p:cNvSpPr>
            <a:spLocks noGrp="1"/>
          </p:cNvSpPr>
          <p:nvPr>
            <p:ph type="body" idx="1"/>
          </p:nvPr>
        </p:nvSpPr>
        <p:spPr>
          <a:xfrm>
            <a:off x="407987" y="2537143"/>
            <a:ext cx="3708401" cy="668337"/>
          </a:xfrm>
        </p:spPr>
        <p:txBody>
          <a:bodyPr vert="horz" lIns="0" tIns="0" rIns="0" bIns="0" rtlCol="0" anchor="t" anchorCtr="0">
            <a:normAutofit/>
          </a:bodyPr>
          <a:lstStyle/>
          <a:p>
            <a:pPr>
              <a:lnSpc>
                <a:spcPct val="90000"/>
              </a:lnSpc>
            </a:pPr>
            <a:r>
              <a:rPr lang="en-GB" dirty="0" err="1">
                <a:solidFill>
                  <a:schemeClr val="tx1"/>
                </a:solidFill>
              </a:rPr>
              <a:t>LuwuDynamics</a:t>
            </a:r>
            <a:r>
              <a:rPr lang="en-GB" dirty="0">
                <a:solidFill>
                  <a:schemeClr val="tx1"/>
                </a:solidFill>
              </a:rPr>
              <a:t> XGO</a:t>
            </a:r>
          </a:p>
          <a:p>
            <a:pPr>
              <a:lnSpc>
                <a:spcPct val="90000"/>
              </a:lnSpc>
            </a:pPr>
            <a:endParaRPr lang="it-IT" dirty="0"/>
          </a:p>
        </p:txBody>
      </p:sp>
      <p:sp>
        <p:nvSpPr>
          <p:cNvPr id="7" name="Segnaposto testo 6">
            <a:extLst>
              <a:ext uri="{FF2B5EF4-FFF2-40B4-BE49-F238E27FC236}">
                <a16:creationId xmlns:a16="http://schemas.microsoft.com/office/drawing/2014/main" id="{C5BB819B-0DC1-A2BA-7A62-B8DFEFDD306E}"/>
              </a:ext>
            </a:extLst>
          </p:cNvPr>
          <p:cNvSpPr>
            <a:spLocks noGrp="1"/>
          </p:cNvSpPr>
          <p:nvPr>
            <p:ph type="body" idx="15"/>
          </p:nvPr>
        </p:nvSpPr>
        <p:spPr>
          <a:xfrm>
            <a:off x="4241799" y="2546107"/>
            <a:ext cx="3708401" cy="668337"/>
          </a:xfrm>
        </p:spPr>
        <p:txBody>
          <a:bodyPr>
            <a:normAutofit/>
          </a:bodyPr>
          <a:lstStyle/>
          <a:p>
            <a:r>
              <a:rPr lang="en-US" dirty="0">
                <a:solidFill>
                  <a:schemeClr val="tx1"/>
                </a:solidFill>
              </a:rPr>
              <a:t>Unitree</a:t>
            </a:r>
          </a:p>
          <a:p>
            <a:endParaRPr lang="it-IT" dirty="0"/>
          </a:p>
        </p:txBody>
      </p:sp>
      <p:sp>
        <p:nvSpPr>
          <p:cNvPr id="9" name="Segnaposto data 8">
            <a:extLst>
              <a:ext uri="{FF2B5EF4-FFF2-40B4-BE49-F238E27FC236}">
                <a16:creationId xmlns:a16="http://schemas.microsoft.com/office/drawing/2014/main" id="{4F593EF5-5972-1B78-FCB5-4B196E3E17C4}"/>
              </a:ext>
            </a:extLst>
          </p:cNvPr>
          <p:cNvSpPr>
            <a:spLocks noGrp="1"/>
          </p:cNvSpPr>
          <p:nvPr>
            <p:ph type="dt" sz="half" idx="17"/>
          </p:nvPr>
        </p:nvSpPr>
        <p:spPr/>
        <p:txBody>
          <a:bodyPr/>
          <a:lstStyle/>
          <a:p>
            <a:fld id="{6F10010C-F6F0-144E-BAF3-A429F55C618E}" type="datetime3">
              <a:rPr lang="en-US" smtClean="0"/>
              <a:t>27 March 2025</a:t>
            </a:fld>
            <a:endParaRPr lang="en-US" dirty="0"/>
          </a:p>
        </p:txBody>
      </p:sp>
      <p:sp>
        <p:nvSpPr>
          <p:cNvPr id="10" name="Segnaposto piè di pagina 9">
            <a:extLst>
              <a:ext uri="{FF2B5EF4-FFF2-40B4-BE49-F238E27FC236}">
                <a16:creationId xmlns:a16="http://schemas.microsoft.com/office/drawing/2014/main" id="{F4F130A4-0F03-0BF5-6FCC-D421CA5826F5}"/>
              </a:ext>
            </a:extLst>
          </p:cNvPr>
          <p:cNvSpPr>
            <a:spLocks noGrp="1"/>
          </p:cNvSpPr>
          <p:nvPr>
            <p:ph type="ftr" sz="quarter" idx="18"/>
          </p:nvPr>
        </p:nvSpPr>
        <p:spPr/>
        <p:txBody>
          <a:bodyPr/>
          <a:lstStyle/>
          <a:p>
            <a:r>
              <a:rPr lang="en-US" dirty="0"/>
              <a:t>Francesco Mazzei | DRD 8 WP1.2</a:t>
            </a:r>
          </a:p>
        </p:txBody>
      </p:sp>
      <p:sp>
        <p:nvSpPr>
          <p:cNvPr id="11" name="Segnaposto numero diapositiva 10">
            <a:extLst>
              <a:ext uri="{FF2B5EF4-FFF2-40B4-BE49-F238E27FC236}">
                <a16:creationId xmlns:a16="http://schemas.microsoft.com/office/drawing/2014/main" id="{59B573CA-D8AF-270B-C246-C7E118BDBFF9}"/>
              </a:ext>
            </a:extLst>
          </p:cNvPr>
          <p:cNvSpPr>
            <a:spLocks noGrp="1"/>
          </p:cNvSpPr>
          <p:nvPr>
            <p:ph type="sldNum" sz="quarter" idx="19"/>
          </p:nvPr>
        </p:nvSpPr>
        <p:spPr/>
        <p:txBody>
          <a:bodyPr/>
          <a:lstStyle/>
          <a:p>
            <a:fld id="{36B5EA5A-BC32-A742-B11B-8E7414D5B535}" type="slidenum">
              <a:rPr lang="en-US" smtClean="0"/>
              <a:pPr/>
              <a:t>8</a:t>
            </a:fld>
            <a:endParaRPr lang="en-US" dirty="0"/>
          </a:p>
        </p:txBody>
      </p:sp>
      <p:sp>
        <p:nvSpPr>
          <p:cNvPr id="14" name="CasellaDiTesto 13">
            <a:extLst>
              <a:ext uri="{FF2B5EF4-FFF2-40B4-BE49-F238E27FC236}">
                <a16:creationId xmlns:a16="http://schemas.microsoft.com/office/drawing/2014/main" id="{CCA478E3-FEAB-D94C-5E21-0F9681CC2070}"/>
              </a:ext>
            </a:extLst>
          </p:cNvPr>
          <p:cNvSpPr txBox="1"/>
          <p:nvPr/>
        </p:nvSpPr>
        <p:spPr>
          <a:xfrm>
            <a:off x="407987" y="3412632"/>
            <a:ext cx="3600000" cy="2769989"/>
          </a:xfrm>
          <a:prstGeom prst="rect">
            <a:avLst/>
          </a:prstGeom>
          <a:noFill/>
        </p:spPr>
        <p:txBody>
          <a:bodyPr wrap="square" lIns="0" tIns="0" rIns="0" bIns="0" rtlCol="0">
            <a:normAutofit fontScale="92500" lnSpcReduction="10000"/>
          </a:bodyPr>
          <a:lstStyle/>
          <a:p>
            <a:pPr marL="285750" indent="-285750" algn="l">
              <a:buFont typeface="Arial" panose="020B0604020202020204" pitchFamily="34" charset="0"/>
              <a:buChar char="•"/>
            </a:pPr>
            <a:r>
              <a:rPr lang="en-GB" dirty="0" err="1"/>
              <a:t>LuwuDynamics</a:t>
            </a:r>
            <a:r>
              <a:rPr lang="en-GB" dirty="0"/>
              <a:t> is a STEM education technology company founded by a team from the Harbin Institute of Technology (HIT), China. The company develops the XGO robot platform, which includes both quadruped and wheel-legged robots. </a:t>
            </a:r>
          </a:p>
          <a:p>
            <a:pPr marL="285750" indent="-285750" algn="l">
              <a:buFont typeface="Arial" panose="020B0604020202020204" pitchFamily="34" charset="0"/>
              <a:buChar char="•"/>
            </a:pPr>
            <a:r>
              <a:rPr lang="en-GB" dirty="0"/>
              <a:t>We are currently testing these platforms as part of our mobile mesh network system.</a:t>
            </a:r>
            <a:endParaRPr lang="en-US" dirty="0"/>
          </a:p>
        </p:txBody>
      </p:sp>
      <p:sp>
        <p:nvSpPr>
          <p:cNvPr id="16" name="CasellaDiTesto 15">
            <a:extLst>
              <a:ext uri="{FF2B5EF4-FFF2-40B4-BE49-F238E27FC236}">
                <a16:creationId xmlns:a16="http://schemas.microsoft.com/office/drawing/2014/main" id="{F3BA9233-C26A-8392-2992-371ADF4DE2FA}"/>
              </a:ext>
            </a:extLst>
          </p:cNvPr>
          <p:cNvSpPr txBox="1"/>
          <p:nvPr/>
        </p:nvSpPr>
        <p:spPr>
          <a:xfrm>
            <a:off x="4274746" y="3412631"/>
            <a:ext cx="3600000" cy="2585323"/>
          </a:xfrm>
          <a:prstGeom prst="rect">
            <a:avLst/>
          </a:prstGeom>
          <a:noFill/>
        </p:spPr>
        <p:txBody>
          <a:bodyPr wrap="square">
            <a:normAutofit/>
          </a:bodyPr>
          <a:lstStyle/>
          <a:p>
            <a:pPr marL="285750" indent="-285750">
              <a:buFont typeface="Arial" panose="020B0604020202020204" pitchFamily="34" charset="0"/>
              <a:buChar char="•"/>
            </a:pPr>
            <a:r>
              <a:rPr lang="en-GB" dirty="0"/>
              <a:t>Unitree Robotics is a Chinese company specializing in quadruped robots for consumer and research applications. </a:t>
            </a:r>
          </a:p>
          <a:p>
            <a:pPr marL="285750" indent="-285750">
              <a:buFont typeface="Arial" panose="020B0604020202020204" pitchFamily="34" charset="0"/>
              <a:buChar char="•"/>
            </a:pPr>
            <a:r>
              <a:rPr lang="en-GB" dirty="0"/>
              <a:t>We are using the Go1, Go2, and B1 platforms for legged robot testing in cavern inspection scenarios.</a:t>
            </a:r>
            <a:endParaRPr lang="en-US" dirty="0"/>
          </a:p>
        </p:txBody>
      </p:sp>
      <p:pic>
        <p:nvPicPr>
          <p:cNvPr id="3076" name="Picture 4">
            <a:extLst>
              <a:ext uri="{FF2B5EF4-FFF2-40B4-BE49-F238E27FC236}">
                <a16:creationId xmlns:a16="http://schemas.microsoft.com/office/drawing/2014/main" id="{0E4AAA69-CAED-7BED-D592-79626E2D27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9120" y="1392059"/>
            <a:ext cx="3194456" cy="7200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057586BF-F0C1-3B1E-E046-7891C0083E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15798" y="1362330"/>
            <a:ext cx="2432375" cy="1080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29D42C4-7001-E978-1C91-4AEF4C502CBE}"/>
              </a:ext>
            </a:extLst>
          </p:cNvPr>
          <p:cNvSpPr txBox="1"/>
          <p:nvPr/>
        </p:nvSpPr>
        <p:spPr>
          <a:xfrm>
            <a:off x="8413897" y="3412632"/>
            <a:ext cx="3498442" cy="2585323"/>
          </a:xfrm>
          <a:prstGeom prst="rect">
            <a:avLst/>
          </a:prstGeom>
          <a:noFill/>
        </p:spPr>
        <p:txBody>
          <a:bodyPr wrap="square">
            <a:spAutoFit/>
          </a:bodyPr>
          <a:lstStyle/>
          <a:p>
            <a:pPr marL="285750" indent="-285750">
              <a:buFont typeface="Arial" panose="020B0604020202020204" pitchFamily="34" charset="0"/>
              <a:buChar char="•"/>
            </a:pPr>
            <a:r>
              <a:rPr lang="en-GB" dirty="0" err="1"/>
              <a:t>Petoi</a:t>
            </a:r>
            <a:r>
              <a:rPr lang="en-GB" dirty="0"/>
              <a:t> is a robotics company focused on educational and affordable bio-inspired robots. </a:t>
            </a:r>
          </a:p>
          <a:p>
            <a:pPr marL="285750" indent="-285750">
              <a:buFont typeface="Arial" panose="020B0604020202020204" pitchFamily="34" charset="0"/>
              <a:buChar char="•"/>
            </a:pPr>
            <a:r>
              <a:rPr lang="en-GB" dirty="0"/>
              <a:t>We are using the </a:t>
            </a:r>
            <a:r>
              <a:rPr lang="en-GB" dirty="0" err="1"/>
              <a:t>Petoi</a:t>
            </a:r>
            <a:r>
              <a:rPr lang="en-GB" dirty="0"/>
              <a:t> Bittle, a compact quadruped robot dog, for testing low-cost legged mobility and communication algorithms in cluttered environments.</a:t>
            </a:r>
          </a:p>
        </p:txBody>
      </p:sp>
      <p:sp>
        <p:nvSpPr>
          <p:cNvPr id="17" name="Segnaposto testo 6">
            <a:extLst>
              <a:ext uri="{FF2B5EF4-FFF2-40B4-BE49-F238E27FC236}">
                <a16:creationId xmlns:a16="http://schemas.microsoft.com/office/drawing/2014/main" id="{CA6FB832-CAC6-47E5-DBA4-F93952747379}"/>
              </a:ext>
            </a:extLst>
          </p:cNvPr>
          <p:cNvSpPr txBox="1">
            <a:spLocks/>
          </p:cNvSpPr>
          <p:nvPr/>
        </p:nvSpPr>
        <p:spPr>
          <a:xfrm>
            <a:off x="8377784" y="2591149"/>
            <a:ext cx="3708401" cy="66833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400"/>
              </a:spcBef>
              <a:spcAft>
                <a:spcPts val="0"/>
              </a:spcAft>
              <a:buFont typeface="Arial"/>
              <a:buNone/>
              <a:tabLst/>
              <a:defRPr sz="21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dirty="0" err="1">
                <a:solidFill>
                  <a:schemeClr val="tx1"/>
                </a:solidFill>
              </a:rPr>
              <a:t>Petoi</a:t>
            </a:r>
            <a:endParaRPr lang="en-US" dirty="0">
              <a:solidFill>
                <a:schemeClr val="tx1"/>
              </a:solidFill>
            </a:endParaRPr>
          </a:p>
          <a:p>
            <a:endParaRPr lang="it-IT" dirty="0"/>
          </a:p>
        </p:txBody>
      </p:sp>
      <p:pic>
        <p:nvPicPr>
          <p:cNvPr id="3080" name="Picture 8">
            <a:extLst>
              <a:ext uri="{FF2B5EF4-FFF2-40B4-BE49-F238E27FC236}">
                <a16:creationId xmlns:a16="http://schemas.microsoft.com/office/drawing/2014/main" id="{F6E438BD-40BB-1714-74A6-6000CBECCD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6247" y="1151760"/>
            <a:ext cx="1080000" cy="1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539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7C8C5-6B35-000D-9FC9-EE64E46B7FF1}"/>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BD8D488-A427-B730-8CDD-C438258B8C69}"/>
              </a:ext>
            </a:extLst>
          </p:cNvPr>
          <p:cNvSpPr>
            <a:spLocks noGrp="1"/>
          </p:cNvSpPr>
          <p:nvPr>
            <p:ph type="ctrTitle"/>
          </p:nvPr>
        </p:nvSpPr>
        <p:spPr/>
        <p:txBody>
          <a:bodyPr/>
          <a:lstStyle/>
          <a:p>
            <a:r>
              <a:rPr lang="en-GB" noProof="0" dirty="0"/>
              <a:t>Resources</a:t>
            </a:r>
            <a:endParaRPr lang="it-IT" dirty="0"/>
          </a:p>
        </p:txBody>
      </p:sp>
      <p:sp>
        <p:nvSpPr>
          <p:cNvPr id="3" name="Sottotitolo 2">
            <a:extLst>
              <a:ext uri="{FF2B5EF4-FFF2-40B4-BE49-F238E27FC236}">
                <a16:creationId xmlns:a16="http://schemas.microsoft.com/office/drawing/2014/main" id="{4131E25B-44EE-9930-5DDD-31C9C4910543}"/>
              </a:ext>
            </a:extLst>
          </p:cNvPr>
          <p:cNvSpPr>
            <a:spLocks noGrp="1"/>
          </p:cNvSpPr>
          <p:nvPr>
            <p:ph type="subTitle" idx="1"/>
          </p:nvPr>
        </p:nvSpPr>
        <p:spPr/>
        <p:txBody>
          <a:bodyPr/>
          <a:lstStyle/>
          <a:p>
            <a:endParaRPr lang="it-IT"/>
          </a:p>
        </p:txBody>
      </p:sp>
      <p:sp>
        <p:nvSpPr>
          <p:cNvPr id="4" name="Segnaposto data 3">
            <a:extLst>
              <a:ext uri="{FF2B5EF4-FFF2-40B4-BE49-F238E27FC236}">
                <a16:creationId xmlns:a16="http://schemas.microsoft.com/office/drawing/2014/main" id="{66B6AC7F-E755-5F0E-A9AF-C484CCC948D2}"/>
              </a:ext>
            </a:extLst>
          </p:cNvPr>
          <p:cNvSpPr>
            <a:spLocks noGrp="1"/>
          </p:cNvSpPr>
          <p:nvPr>
            <p:ph type="dt" sz="half" idx="10"/>
          </p:nvPr>
        </p:nvSpPr>
        <p:spPr/>
        <p:txBody>
          <a:bodyPr/>
          <a:lstStyle/>
          <a:p>
            <a:fld id="{513309E1-6519-4041-842E-5879904EEBF6}" type="datetime3">
              <a:rPr lang="en-US" smtClean="0"/>
              <a:t>27 March 2025</a:t>
            </a:fld>
            <a:endParaRPr lang="en-US" dirty="0"/>
          </a:p>
        </p:txBody>
      </p:sp>
      <p:sp>
        <p:nvSpPr>
          <p:cNvPr id="5" name="Segnaposto piè di pagina 4">
            <a:extLst>
              <a:ext uri="{FF2B5EF4-FFF2-40B4-BE49-F238E27FC236}">
                <a16:creationId xmlns:a16="http://schemas.microsoft.com/office/drawing/2014/main" id="{5C6DA2B5-8F64-B143-6FE8-CB02BDF6C05B}"/>
              </a:ext>
            </a:extLst>
          </p:cNvPr>
          <p:cNvSpPr>
            <a:spLocks noGrp="1"/>
          </p:cNvSpPr>
          <p:nvPr>
            <p:ph type="ftr" sz="quarter" idx="11"/>
          </p:nvPr>
        </p:nvSpPr>
        <p:spPr/>
        <p:txBody>
          <a:bodyPr/>
          <a:lstStyle/>
          <a:p>
            <a:r>
              <a:rPr lang="en-US" dirty="0"/>
              <a:t>Francesco Mazzei | DRD 8 WP1.2</a:t>
            </a:r>
          </a:p>
        </p:txBody>
      </p:sp>
      <p:sp>
        <p:nvSpPr>
          <p:cNvPr id="6" name="Segnaposto numero diapositiva 5">
            <a:extLst>
              <a:ext uri="{FF2B5EF4-FFF2-40B4-BE49-F238E27FC236}">
                <a16:creationId xmlns:a16="http://schemas.microsoft.com/office/drawing/2014/main" id="{E15209F2-3564-78C7-9177-49FE0EB27CEC}"/>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1761605941"/>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91BB545C8A95438F8770C371A5B4FF" ma:contentTypeVersion="14" ma:contentTypeDescription="Create a new document." ma:contentTypeScope="" ma:versionID="182b53de6faad4effb37f114936e6a97">
  <xsd:schema xmlns:xsd="http://www.w3.org/2001/XMLSchema" xmlns:xs="http://www.w3.org/2001/XMLSchema" xmlns:p="http://schemas.microsoft.com/office/2006/metadata/properties" xmlns:ns3="74fd5d52-8168-42fd-bc53-3be0443af19f" xmlns:ns4="6843827e-7b7d-424f-82c4-80bc0064defe" targetNamespace="http://schemas.microsoft.com/office/2006/metadata/properties" ma:root="true" ma:fieldsID="8ccd1931f7d2f72c07fa4811528b614a" ns3:_="" ns4:_="">
    <xsd:import namespace="74fd5d52-8168-42fd-bc53-3be0443af19f"/>
    <xsd:import namespace="6843827e-7b7d-424f-82c4-80bc0064defe"/>
    <xsd:element name="properties">
      <xsd:complexType>
        <xsd:sequence>
          <xsd:element name="documentManagement">
            <xsd:complexType>
              <xsd:all>
                <xsd:element ref="ns3:_activity" minOccurs="0"/>
                <xsd:element ref="ns3:MediaServiceMetadata" minOccurs="0"/>
                <xsd:element ref="ns3:MediaServiceFastMetadata" minOccurs="0"/>
                <xsd:element ref="ns3:MediaServiceSearchProperties" minOccurs="0"/>
                <xsd:element ref="ns3:MediaServiceObjectDetectorVersions"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DateTaken" minOccurs="0"/>
                <xsd:element ref="ns3:MediaServiceSystemTags" minOccurs="0"/>
                <xsd:element ref="ns3:MediaLengthInSecond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fd5d52-8168-42fd-bc53-3be0443af19f" elementFormDefault="qualified">
    <xsd:import namespace="http://schemas.microsoft.com/office/2006/documentManagement/types"/>
    <xsd:import namespace="http://schemas.microsoft.com/office/infopath/2007/PartnerControls"/>
    <xsd:element name="_activity" ma:index="8" nillable="true" ma:displayName="_activity" ma:hidden="true" ma:internalName="_activity">
      <xsd:simpleType>
        <xsd:restriction base="dms:Note"/>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SystemTags" ma:index="19" nillable="true" ma:displayName="MediaServiceSystemTags" ma:hidden="true" ma:internalName="MediaServiceSystemTag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843827e-7b7d-424f-82c4-80bc0064def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74fd5d52-8168-42fd-bc53-3be0443af19f" xsi:nil="true"/>
  </documentManagement>
</p:properties>
</file>

<file path=customXml/itemProps1.xml><?xml version="1.0" encoding="utf-8"?>
<ds:datastoreItem xmlns:ds="http://schemas.openxmlformats.org/officeDocument/2006/customXml" ds:itemID="{8658F6D8-12AD-49CA-BF4B-95C058034B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fd5d52-8168-42fd-bc53-3be0443af19f"/>
    <ds:schemaRef ds:uri="6843827e-7b7d-424f-82c4-80bc0064de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96580A-A513-4189-B04C-FBAA56009E20}">
  <ds:schemaRefs>
    <ds:schemaRef ds:uri="http://schemas.microsoft.com/sharepoint/v3/contenttype/forms"/>
  </ds:schemaRefs>
</ds:datastoreItem>
</file>

<file path=customXml/itemProps3.xml><?xml version="1.0" encoding="utf-8"?>
<ds:datastoreItem xmlns:ds="http://schemas.openxmlformats.org/officeDocument/2006/customXml" ds:itemID="{5E398E86-9B24-4734-89A0-F3DF6939E803}">
  <ds:schemaRefs>
    <ds:schemaRef ds:uri="http://schemas.microsoft.com/office/2006/documentManagement/types"/>
    <ds:schemaRef ds:uri="http://purl.org/dc/dcmitype/"/>
    <ds:schemaRef ds:uri="http://schemas.openxmlformats.org/package/2006/metadata/core-properties"/>
    <ds:schemaRef ds:uri="http://www.w3.org/XML/1998/namespace"/>
    <ds:schemaRef ds:uri="http://purl.org/dc/terms/"/>
    <ds:schemaRef ds:uri="74fd5d52-8168-42fd-bc53-3be0443af19f"/>
    <ds:schemaRef ds:uri="6843827e-7b7d-424f-82c4-80bc0064defe"/>
    <ds:schemaRef ds:uri="http://schemas.microsoft.com/office/infopath/2007/PartnerControl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721</TotalTime>
  <Words>1971</Words>
  <Application>Microsoft Office PowerPoint</Application>
  <PresentationFormat>Widescreen</PresentationFormat>
  <Paragraphs>298</Paragraphs>
  <Slides>31</Slides>
  <Notes>4</Notes>
  <HiddenSlides>3</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Aptos</vt:lpstr>
      <vt:lpstr>Arial</vt:lpstr>
      <vt:lpstr>Office Theme</vt:lpstr>
      <vt:lpstr>DRD8 WP1.2 Robots in the HEP Experimental Caverns WP1 Kick-off Meeting</vt:lpstr>
      <vt:lpstr>Preamble</vt:lpstr>
      <vt:lpstr>Contents</vt:lpstr>
      <vt:lpstr>WP1.2 Robots in the HEP Experimental Caverns</vt:lpstr>
      <vt:lpstr>Institute collaborations</vt:lpstr>
      <vt:lpstr>Universities</vt:lpstr>
      <vt:lpstr>Institutes and companies (resources)</vt:lpstr>
      <vt:lpstr>Institutes and companies (materials)</vt:lpstr>
      <vt:lpstr>Resources</vt:lpstr>
      <vt:lpstr>Resources for EP-R&amp;D &amp; DRD 8</vt:lpstr>
      <vt:lpstr>Legged ground robotic platforms</vt:lpstr>
      <vt:lpstr>PowerPoint Presentation</vt:lpstr>
      <vt:lpstr>Mobility test</vt:lpstr>
      <vt:lpstr>Magnetic field test</vt:lpstr>
      <vt:lpstr>Magnetic field interactions</vt:lpstr>
      <vt:lpstr>Legged ground robotic platforms</vt:lpstr>
      <vt:lpstr>Legged Robots – Roadmap</vt:lpstr>
      <vt:lpstr>Robotics Airships</vt:lpstr>
      <vt:lpstr>PowerPoint Presentation</vt:lpstr>
      <vt:lpstr>System Design  </vt:lpstr>
      <vt:lpstr>Software development</vt:lpstr>
      <vt:lpstr>Ground System Development</vt:lpstr>
      <vt:lpstr>Testing and Validation</vt:lpstr>
      <vt:lpstr>Robotics Airships</vt:lpstr>
      <vt:lpstr>Blimp Platform – Roadmap  </vt:lpstr>
      <vt:lpstr>Mobile mesh network</vt:lpstr>
      <vt:lpstr>PowerPoint Presentation</vt:lpstr>
      <vt:lpstr>Mobile Communication Network for Remote Robot Operation </vt:lpstr>
      <vt:lpstr>Mobile mesh network</vt:lpstr>
      <vt:lpstr>Mobile mesh network – Roadmap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Francesco Mazzei</dc:creator>
  <cp:lastModifiedBy>Francesco Mazzei</cp:lastModifiedBy>
  <cp:revision>15</cp:revision>
  <dcterms:created xsi:type="dcterms:W3CDTF">2025-03-21T13:45:00Z</dcterms:created>
  <dcterms:modified xsi:type="dcterms:W3CDTF">2025-03-27T10:15:59Z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0x0101003F91BB545C8A95438F8770C371A5B4FF</vt:lpwstr>
  </property>
</Properties>
</file>