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media/image26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  <p:sldMasterId id="2147483660" r:id="rId3"/>
  </p:sldMasterIdLst>
  <p:notesMasterIdLst>
    <p:notesMasterId r:id="rId13"/>
  </p:notesMasterIdLst>
  <p:handoutMasterIdLst>
    <p:handoutMasterId r:id="rId14"/>
  </p:handoutMasterIdLst>
  <p:sldIdLst>
    <p:sldId id="256" r:id="rId4"/>
    <p:sldId id="424" r:id="rId5"/>
    <p:sldId id="433" r:id="rId6"/>
    <p:sldId id="437" r:id="rId7"/>
    <p:sldId id="438" r:id="rId8"/>
    <p:sldId id="434" r:id="rId9"/>
    <p:sldId id="435" r:id="rId10"/>
    <p:sldId id="436" r:id="rId11"/>
    <p:sldId id="409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esco bianchi" initials="fb" lastIdx="9" clrIdx="0">
    <p:extLst>
      <p:ext uri="{19B8F6BF-5375-455C-9EA6-DF929625EA0E}">
        <p15:presenceInfo xmlns:p15="http://schemas.microsoft.com/office/powerpoint/2012/main" userId="3bf2321bd6e2279f" providerId="Windows Live"/>
      </p:ext>
    </p:extLst>
  </p:cmAuthor>
  <p:cmAuthor id="2" name="Giorgio Baldinelli" initials="GB" lastIdx="2" clrIdx="1">
    <p:extLst>
      <p:ext uri="{19B8F6BF-5375-455C-9EA6-DF929625EA0E}">
        <p15:presenceInfo xmlns:p15="http://schemas.microsoft.com/office/powerpoint/2012/main" userId="637cc81207a3872c" providerId="Windows Live"/>
      </p:ext>
    </p:extLst>
  </p:cmAuthor>
  <p:cmAuthor id="3" name="Cristiano Turrioni" initials="CT" lastIdx="1" clrIdx="2">
    <p:extLst>
      <p:ext uri="{19B8F6BF-5375-455C-9EA6-DF929625EA0E}">
        <p15:presenceInfo xmlns:p15="http://schemas.microsoft.com/office/powerpoint/2012/main" userId="ae3b444c75b3965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94A1BC"/>
    <a:srgbClr val="5BCE5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91" autoAdjust="0"/>
    <p:restoredTop sz="94249" autoAdjust="0"/>
  </p:normalViewPr>
  <p:slideViewPr>
    <p:cSldViewPr snapToGrid="0">
      <p:cViewPr varScale="1">
        <p:scale>
          <a:sx n="65" d="100"/>
          <a:sy n="65" d="100"/>
        </p:scale>
        <p:origin x="666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ABDAA3A9-3DBF-61A2-50E7-919D218154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34A3986-9D8F-08D6-B0FB-06A524E8F3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D53B6-71ED-48E6-AF4C-7942B186DDEA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A029077-1283-8E7A-13D8-9E0FF6AFA06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F39D6D0-60BF-9C47-C800-84D237781A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C782E-F642-4FA8-A004-6115B122A7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169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52B34-6C63-4F53-803F-4AB9D5CFF213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44D4E-E4C4-4AE7-87D6-99B6AE84B2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6064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544D4E-E4C4-4AE7-87D6-99B6AE84B26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5456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394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96DFA3-EFF7-4096-82FA-63D844FC8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EEFAB77-FE3F-4982-84AC-180168728B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51427AF-05C3-4346-84D7-1C22E3280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5158C4-55D3-44C9-AE5E-52EE1B6AF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172892-2062-4F23-8AEE-B920C4A3B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45C510-4C1A-4FCC-B584-D92BDAEB4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78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C0F7A1-CBFF-4CD9-8496-C9185B779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B64B3E9-E53B-4CEA-AE77-0FBD129266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B5F898-BAE5-4A58-9B67-6AF2EE09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74118B6-4D35-4A69-AAA4-62F28DBCC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5692F5-08A0-4F59-B3B9-94AB9F0A5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620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BC9D36F-8F34-4CB8-B91C-8D1356AF80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813628D-2682-46DC-BD8F-F2F393A506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5DF887-E4FE-4C91-AE87-442A6B857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E084C6-C6F3-4B3E-85A0-C1423EA80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801DA6-7CAC-42E2-8541-18C8D4B8F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8560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F2824E-1C8C-4AC7-B66F-8D7DDB9C6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A6E6AC4-FD13-421C-9C93-A6C4375040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A93F3CB-257F-4F41-9D7C-D76F72C45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E936499-8B39-4728-B1A1-61524A27D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983FA26-5C3A-4020-81F3-B1922161B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939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496235-F098-4072-9EB0-3AB36450A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A3B6957-167A-4F49-ADF3-5FBFD1AD2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409CCD6-CC88-478E-B864-08B3F3041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0875D8-445A-46E2-9F37-CDDFD4F94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A8B597-2881-44B1-9656-B33DC1756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1161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5AD6C-EF5B-4532-960B-BFED0861E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6F014FD-4521-42DF-8FB9-D4F0E075D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41B659D-2DBF-4801-8AB8-DDEAC73DB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B1E7FE-A88E-4DA7-B221-552F799D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606C97-2D7A-4171-9675-EEA8E7109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9965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459788-EAC9-4728-9C2A-D7CFC8531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E73E4A7-0A5C-45DF-AA37-14E9804D2D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61A73C7-14EF-46D9-A286-F6C68DA38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8FC588A-28EC-409D-A810-50512470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026CA11-5664-44EC-B985-A210B464C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ABB5766-C1A9-40FA-AF12-934C5E869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6161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935384-F966-4947-9C5B-66AB3B5FB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D12BCC-A1F0-49F2-99F4-87585FED1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D268EB1-192B-4D57-9C35-E15DAC5A6D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94C29CA-3DA9-4794-90D2-074EE6315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81BBBC1-11A2-4C51-9B17-D64CA508FD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FE0636C-0BF6-47AA-B6F5-7A06775A6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5CF41FC-F900-41DE-83F4-464EEE5B7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3D120D0-E8AD-4F44-B961-53136F73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72778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BDF8CA-858C-4DF8-A64C-6DFB52628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84B645C-353A-456B-9836-BB65AA8BD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C264FB8-123E-4DCE-A9A9-978CD3FFB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1D138D9-38C2-40A0-8FA5-08A8F44DE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0330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AAE433B-32C1-4F4C-9FA6-A3E446BB5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1AAE373-F626-414D-85D4-6645EEF5F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A1BE9B-4B22-455B-98AF-43BF46C9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04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4E53389-79D3-4B60-9BB1-38C73F3FD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95C45FE-9CD5-4FDA-B509-549B6AFEF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39AD428-8025-4386-B991-2800C281E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366CAE9-C603-45DE-B6A0-89732F39FB80}"/>
              </a:ext>
            </a:extLst>
          </p:cNvPr>
          <p:cNvSpPr/>
          <p:nvPr userDrawn="1"/>
        </p:nvSpPr>
        <p:spPr>
          <a:xfrm>
            <a:off x="0" y="6178732"/>
            <a:ext cx="12192000" cy="706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9BB60399-DD27-4EE1-A667-021C4A9B0937}"/>
              </a:ext>
            </a:extLst>
          </p:cNvPr>
          <p:cNvSpPr txBox="1">
            <a:spLocks/>
          </p:cNvSpPr>
          <p:nvPr userDrawn="1"/>
        </p:nvSpPr>
        <p:spPr>
          <a:xfrm>
            <a:off x="7622" y="65339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0" i="1" dirty="0">
                <a:solidFill>
                  <a:schemeClr val="tx1"/>
                </a:solidFill>
              </a:rPr>
              <a:t>G. Baldinelli, C. Turrioni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78F949FB-7DBD-66A9-17B1-E9E3F410B9FE}"/>
              </a:ext>
            </a:extLst>
          </p:cNvPr>
          <p:cNvSpPr/>
          <p:nvPr userDrawn="1"/>
        </p:nvSpPr>
        <p:spPr>
          <a:xfrm>
            <a:off x="0" y="6490550"/>
            <a:ext cx="12192000" cy="369333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Segnaposto piè di pagina 4">
            <a:extLst>
              <a:ext uri="{FF2B5EF4-FFF2-40B4-BE49-F238E27FC236}">
                <a16:creationId xmlns:a16="http://schemas.microsoft.com/office/drawing/2014/main" id="{B18B1A9C-DD3D-4A79-8D97-9C07B9773804}"/>
              </a:ext>
            </a:extLst>
          </p:cNvPr>
          <p:cNvSpPr txBox="1">
            <a:spLocks/>
          </p:cNvSpPr>
          <p:nvPr userDrawn="1"/>
        </p:nvSpPr>
        <p:spPr>
          <a:xfrm>
            <a:off x="1693815" y="6505938"/>
            <a:ext cx="85779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</a:rPr>
              <a:t>Activities and plans at INFN Perugia</a:t>
            </a: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F2910A27-0C5F-4FFE-BCA1-AAFC5B1039CB}"/>
              </a:ext>
            </a:extLst>
          </p:cNvPr>
          <p:cNvCxnSpPr>
            <a:cxnSpLocks/>
          </p:cNvCxnSpPr>
          <p:nvPr userDrawn="1"/>
        </p:nvCxnSpPr>
        <p:spPr>
          <a:xfrm>
            <a:off x="0" y="6489783"/>
            <a:ext cx="12192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nettore pagina esterna 6">
            <a:extLst>
              <a:ext uri="{FF2B5EF4-FFF2-40B4-BE49-F238E27FC236}">
                <a16:creationId xmlns:a16="http://schemas.microsoft.com/office/drawing/2014/main" id="{A195D38B-02DD-4C97-8E20-A558B4AF8A3D}"/>
              </a:ext>
            </a:extLst>
          </p:cNvPr>
          <p:cNvSpPr/>
          <p:nvPr userDrawn="1"/>
        </p:nvSpPr>
        <p:spPr>
          <a:xfrm>
            <a:off x="11504022" y="13377"/>
            <a:ext cx="446313" cy="819135"/>
          </a:xfrm>
          <a:prstGeom prst="flowChartOffpageConnector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Segnaposto numero diapositiva 5">
            <a:extLst>
              <a:ext uri="{FF2B5EF4-FFF2-40B4-BE49-F238E27FC236}">
                <a16:creationId xmlns:a16="http://schemas.microsoft.com/office/drawing/2014/main" id="{468D43B8-71C7-4814-921F-0161F688F960}"/>
              </a:ext>
            </a:extLst>
          </p:cNvPr>
          <p:cNvSpPr txBox="1">
            <a:spLocks/>
          </p:cNvSpPr>
          <p:nvPr userDrawn="1"/>
        </p:nvSpPr>
        <p:spPr>
          <a:xfrm>
            <a:off x="11456283" y="335781"/>
            <a:ext cx="548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75BAB5-EB17-4BFA-B250-119742430036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D48159-392E-B4DB-4586-3562833CA50F}"/>
              </a:ext>
            </a:extLst>
          </p:cNvPr>
          <p:cNvSpPr txBox="1"/>
          <p:nvPr userDrawn="1"/>
        </p:nvSpPr>
        <p:spPr>
          <a:xfrm>
            <a:off x="10149841" y="6517824"/>
            <a:ext cx="205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/>
              <a:t>27 March 2025</a:t>
            </a:r>
            <a:endParaRPr lang="it-IT" b="0" dirty="0"/>
          </a:p>
        </p:txBody>
      </p:sp>
    </p:spTree>
    <p:extLst>
      <p:ext uri="{BB962C8B-B14F-4D97-AF65-F5344CB8AC3E}">
        <p14:creationId xmlns:p14="http://schemas.microsoft.com/office/powerpoint/2010/main" val="12828843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BBA7DA-05FC-474D-BE79-24DFAF790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B4872B-D155-4693-869A-93F53323F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6B34FBD-476F-4477-8755-1BDD31228C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7D98BE5-F510-48D0-94AA-AC1903813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856D53-D17A-4B84-BBFF-10B9B32C2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C05ABE3-E07F-412C-B40C-8BCDC3A19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8569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303270-3C96-4C62-A98E-64CD60EB0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48BD5B0-083C-4CD9-BEE6-3BBFF3A07A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E8975FE-1EA6-46EF-BC70-C00765FBE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DD756BA-DB1A-45C0-932F-CB0420923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0E286BE-9CD1-4B9C-B19E-3D928C46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468B1A0-2E75-4C10-BDA5-04FC4E419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4970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9B2ADC-6F98-4D19-BB8A-1FB98813B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68A3C8-A960-4091-8FBD-AAB0CA2D70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008203B-7160-4573-AA14-9FA1AA037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8D6DD7-F132-41EB-A7E7-F4FBE3B79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59A36B-1EFB-45AD-8EA4-D523B03A5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0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047D93D-E4CD-41F0-A086-823DE6B95F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CF47BEF-91FD-41ED-BB35-F350A1F3E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E3BE44-E65A-4B0A-B422-A3FD4D3BD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EF8332-1F8B-4E35-8628-25DBD28B7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EB0A5F-D1FF-44BA-A1B7-4EE23B742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3132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5B5AAD-645B-4EB0-BD18-D94E53A4A2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BFB6779-C60E-40BC-B88F-375A5492F3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0F9D12C-99F8-472E-A378-7566C5358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4B59BF-6C40-4B25-96E6-58E8A59EF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DE51A3-D1F2-48C2-B3B4-C64DEF9B0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63849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077BCA-D63A-4707-9381-A56A4E2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204C509-0AC7-460A-816F-7040E29FD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D5A9FD-5CC2-4648-8F89-4EB0E8028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38BE55-0808-4803-9E08-86619C326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9B2BA5-1BAE-466C-8DAC-A33EBDE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2578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F38A8C-8126-444B-A476-8AEB11E8B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6668B9-3F57-4FEA-BF41-533D18D88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BE5200-01CA-45CF-88F1-CF35B689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C5E0C2-C21D-47D7-BA0E-0C5D93E38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B4C9F0E-CAFD-423B-BEF7-F395DDC57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36526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9F28E8-9153-4218-80E8-70F14BF8B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D64B9E-5DEC-45A8-901B-FEC35B7631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FFD0E8B-CB68-4D7B-A40A-4182901F0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65FE67-A202-4FB2-8AF7-A6B3F251A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C6527AC-AF51-4196-AADA-FFA178FCF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ADEB411-0C7F-44BD-9A8A-25F17E7E7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16344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B448F9-53CE-4C32-A23A-585C23A5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ABB4B11-7C35-4A1B-8A66-D45FAD1D1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9469300-306B-44E2-A093-F0E85A44F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46843A7-4A35-4865-A9D3-FE327485E1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BD809B3-AE33-4E9E-B38B-D90613077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3A1BBD9-3CEE-40FC-98CE-2F41E099F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2F9A05D-0A18-409B-B197-C80F779FD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561C947-B546-4F9E-B28C-C4512E179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090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132698-53D9-4AE8-9902-468FFC75F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54BBDBD-9C1D-4836-9EF8-249596B9E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75A798B-0892-44F6-BA9E-D3841D183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3E9E8EF-AC3A-442F-99C5-E8D803299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937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5D3288-E699-4987-89AA-7D35D0E03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AD2585-4B87-4029-AE77-96A6DC81E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5CB0B-1F6C-468C-AC88-1B2DAABD4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2025D67-84B1-40B1-A16B-F01BEB9E0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F7C728-C4F5-4415-8EFA-C757CEB67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21450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8570261-0BF5-4ECC-9A03-8232CD741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00BA512-5E22-4E85-93A9-2912BD294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8CE1F0-B0C7-41F2-A4E0-67B176577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27402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6F5745-BDF1-433A-9436-8110F6600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ED636F-E8AB-4B3A-AEE9-0BB8B4B59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A036B7C-4612-4F29-9549-256B34D9E5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76845FA-557C-424F-97E5-29CCD81E2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331FF41-059F-49A8-A4C9-58C7D7A4D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C02F83-60D2-47CC-9E84-0ED72A1EA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22149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D3BEA1-C6AB-45DB-A915-76085ED38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61C2204-FEBC-4D8C-91F3-D0B90D8554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E10968B-4AC1-470E-9B51-02EBC799F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C73D9C7-5D77-41D6-8638-6CABB3838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987F9C9-5DAC-4569-9D83-B20604641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66ABC0-77AE-459F-842B-DE0C7882C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8958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5D5284-6885-4115-8DB7-1B0BCCF1E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4E00212-3135-4A74-93BD-E444742521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70F3C3-14C7-46ED-8854-6DD5A42EB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0E5AC9-52CD-4091-BA5F-452599BE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F410CC-5DC0-4DCF-828B-0BFAC70D3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66484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32E8C46-5DAC-4169-9118-D4FC76322A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F6F5F21-21E9-4584-AE4A-336FCB5B4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95DCAC6-DC8B-41E1-9050-95D9F3444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538602C-6917-4B45-A5AC-F25255ED2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13F3AC-7811-48D2-BDF8-39DE0063B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327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1CA18C-15A6-49B2-87F9-4F08F6742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AEBDE8C-A9C7-4339-8F8B-23BB29DE5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962DE1A-C602-47EC-97C7-029C35FD8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B56313-0094-4B2F-9FCD-75824318E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094D631-39DD-4CAD-8072-C9D35D58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1100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D83426-21EA-4AE7-9BD8-3BF92EEAA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D80D478-B182-4048-B614-54A181CBC0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9EF7342-8873-4AAC-885A-40DB91B98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073A6ED-01A1-4465-B755-C0DC3262F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1E56E2F-B303-4378-A024-CBE7DB2E9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E0130A6-2229-4663-96F1-4C9E0B89F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614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C037E4-388F-4F2B-A302-522960A5D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58B5C20-ACC7-4979-A5C0-B6DCA0C25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3B147CA-618C-4FA6-96F1-36F0E43A4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B44F544-F42C-4CB3-8EF4-951FB08C8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38E1A8A-F66D-4656-AC26-8808DE78F3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CEEFC28-EAFB-441D-A446-DA60FA5AB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303536E-AAA9-41F0-9AE2-FD16FDDF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967D89C-650B-4279-A52A-E0FF5E4F5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999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E24BDF-9276-4B43-895E-CE142DEEA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1C45EA5-5C5C-4615-96CB-8231B3DE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718B2FC-2DDA-44B2-9983-F690E4D4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DF85F79-5EB5-42D4-A8A1-4AC5D1A77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038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DA4AB79-5EF9-47E6-B7D2-7334BDFD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12C1513-1270-467E-9342-B8F709C8D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4BBD9D-EC82-4781-9FBF-E279F309E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6215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92B3C7-C3B3-4B2B-A524-EBDAA009A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349EBB-A87C-42CA-83DA-5B8A22CD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A76003A-DD02-4DA6-860C-E515DDBD4B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36A4C39-1C2B-4FB5-A1A1-92E06FA7B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09/04/2019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0BD9D79-6F6D-49D2-BF01-C779FED57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246A39A-60D9-4B92-8641-7D4B46168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13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050ECEF-B8D8-4348-B741-15F24FC87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1FF4B2-F953-430D-8350-91CA93C18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915C7D8-8BAF-486A-A77E-658AF2EA9E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E032CE-65C4-426E-9111-1CA2EC7C08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BDD312-EBD1-44BA-AD02-0B43C83EE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5BAB5-EB17-4BFA-B250-1197424300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49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83DC232-8299-4A5D-83D4-60A4B586D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5BD5BED-DED6-4074-B8D8-045840CCDA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132F1A-B358-4508-AB20-4B51E0BB24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B6D26C-16E2-4A13-8585-91167E513D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7B777E-7423-415D-B306-375323A8F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CBE6B-4EF7-4131-B34B-31934B59C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5484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9432811-E343-44EA-A4D0-81611023A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D438D62-631E-4303-80F0-FB23CDF210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B4A7A4-8E9D-4179-AA86-4C96AA18F8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09/04/2019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713B7C-17CD-4AEA-A020-A8DEC11A8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Cristiano Turrioni - Il nuovo Tracciatore di CMS per la fase di alta luminosità di LHC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CA85DF-C021-4466-932E-4ED4047CEE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D9692-8586-415F-84DB-F0C3F039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4772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gif"/><Relationship Id="rId7" Type="http://schemas.openxmlformats.org/officeDocument/2006/relationships/image" Target="../media/image26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2DDD9EF-49FA-4204-93B0-9B18C4524234}"/>
              </a:ext>
            </a:extLst>
          </p:cNvPr>
          <p:cNvSpPr txBox="1"/>
          <p:nvPr/>
        </p:nvSpPr>
        <p:spPr>
          <a:xfrm>
            <a:off x="607096" y="2624859"/>
            <a:ext cx="11276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</a:rPr>
              <a:t>Activities and plans at INFN Perugia</a:t>
            </a:r>
            <a:endParaRPr lang="it-IT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1DAF67B3-F221-4A1F-ADBF-41864DC0939F}"/>
              </a:ext>
            </a:extLst>
          </p:cNvPr>
          <p:cNvCxnSpPr>
            <a:cxnSpLocks/>
          </p:cNvCxnSpPr>
          <p:nvPr/>
        </p:nvCxnSpPr>
        <p:spPr>
          <a:xfrm>
            <a:off x="0" y="1856946"/>
            <a:ext cx="12192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A7D0C6B0-10CD-49E2-A1A1-6E598C150917}"/>
              </a:ext>
            </a:extLst>
          </p:cNvPr>
          <p:cNvCxnSpPr>
            <a:cxnSpLocks/>
          </p:cNvCxnSpPr>
          <p:nvPr/>
        </p:nvCxnSpPr>
        <p:spPr>
          <a:xfrm>
            <a:off x="0" y="4131623"/>
            <a:ext cx="12192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F3BA3BD-A38E-4E2D-BF20-22C30D314A60}"/>
              </a:ext>
            </a:extLst>
          </p:cNvPr>
          <p:cNvSpPr txBox="1"/>
          <p:nvPr/>
        </p:nvSpPr>
        <p:spPr>
          <a:xfrm>
            <a:off x="1297384" y="4689767"/>
            <a:ext cx="989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27 March 2025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E67CB972-FA80-EDC7-B2AB-8E5BD80F2A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661" y="68669"/>
            <a:ext cx="2779706" cy="1798469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BE1BD995-4405-FD00-7619-CC3B8F2577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395" y="68669"/>
            <a:ext cx="3572580" cy="162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BC67187-68D0-EBDA-178C-E5F47413E932}"/>
              </a:ext>
            </a:extLst>
          </p:cNvPr>
          <p:cNvSpPr txBox="1"/>
          <p:nvPr/>
        </p:nvSpPr>
        <p:spPr>
          <a:xfrm>
            <a:off x="3239421" y="5059099"/>
            <a:ext cx="60122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/>
              <a:t>Giorgio Baldinelli </a:t>
            </a:r>
            <a:r>
              <a:rPr lang="it-IT" sz="2400" b="1" i="1" baseline="30000" dirty="0"/>
              <a:t>(1) (2)</a:t>
            </a:r>
            <a:r>
              <a:rPr lang="it-IT" sz="2400" b="1" i="1" dirty="0"/>
              <a:t> </a:t>
            </a:r>
            <a:r>
              <a:rPr lang="it-IT" sz="2400" dirty="0"/>
              <a:t>and</a:t>
            </a:r>
            <a:r>
              <a:rPr lang="it-IT" sz="2400" b="1" i="1" dirty="0"/>
              <a:t> </a:t>
            </a:r>
            <a:r>
              <a:rPr lang="it-IT" sz="2400" b="1" i="1" u="sng" dirty="0"/>
              <a:t>Cristiano Turrioni </a:t>
            </a:r>
            <a:r>
              <a:rPr lang="it-IT" sz="2400" b="1" i="1" baseline="30000" dirty="0"/>
              <a:t>(2)</a:t>
            </a:r>
            <a:r>
              <a:rPr lang="it-IT" sz="2400" b="1" i="1" dirty="0"/>
              <a:t>  </a:t>
            </a:r>
            <a:r>
              <a:rPr lang="it-IT" sz="2400" dirty="0"/>
              <a:t>for the Perugia group</a:t>
            </a:r>
            <a:endParaRPr lang="it-IT" sz="2400" u="sng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9DFA24D-C654-0364-2628-F0FDC3A1860B}"/>
              </a:ext>
            </a:extLst>
          </p:cNvPr>
          <p:cNvSpPr txBox="1"/>
          <p:nvPr/>
        </p:nvSpPr>
        <p:spPr>
          <a:xfrm>
            <a:off x="95534" y="4237816"/>
            <a:ext cx="11931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DRD8 - WP1 kick-off meeting</a:t>
            </a:r>
            <a:endParaRPr lang="it-IT" sz="2000" b="1" dirty="0">
              <a:solidFill>
                <a:srgbClr val="00206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98C67EA-CF28-A9B0-E708-055EF7140A0E}"/>
              </a:ext>
            </a:extLst>
          </p:cNvPr>
          <p:cNvSpPr txBox="1"/>
          <p:nvPr/>
        </p:nvSpPr>
        <p:spPr>
          <a:xfrm>
            <a:off x="95534" y="6144690"/>
            <a:ext cx="6960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it-IT" sz="1600" i="1" dirty="0"/>
              <a:t>Università degli Studi di Perugia</a:t>
            </a:r>
          </a:p>
          <a:p>
            <a:pPr marL="342900" indent="-342900">
              <a:buAutoNum type="arabicParenBoth"/>
            </a:pPr>
            <a:r>
              <a:rPr lang="it-IT" sz="1600" i="1" dirty="0"/>
              <a:t>Istituto Nazionale di Fisica Nucleare – INFN - Sezione di Perugia</a:t>
            </a:r>
          </a:p>
        </p:txBody>
      </p:sp>
    </p:spTree>
    <p:extLst>
      <p:ext uri="{BB962C8B-B14F-4D97-AF65-F5344CB8AC3E}">
        <p14:creationId xmlns:p14="http://schemas.microsoft.com/office/powerpoint/2010/main" val="50127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116CE8D-7E97-92BD-5B12-8574CECEA55B}"/>
              </a:ext>
            </a:extLst>
          </p:cNvPr>
          <p:cNvSpPr txBox="1"/>
          <p:nvPr/>
        </p:nvSpPr>
        <p:spPr>
          <a:xfrm>
            <a:off x="133686" y="182413"/>
            <a:ext cx="4775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PERUGIA GROUP FOR DRD8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ACAAD7F-00AB-F5E7-BA2E-7ECB2378B8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45" t="3260" r="12512" b="27923"/>
          <a:stretch/>
        </p:blipFill>
        <p:spPr>
          <a:xfrm>
            <a:off x="6443333" y="918316"/>
            <a:ext cx="1566663" cy="1864797"/>
          </a:xfrm>
          <a:prstGeom prst="rect">
            <a:avLst/>
          </a:prstGeom>
        </p:spPr>
      </p:pic>
      <p:pic>
        <p:nvPicPr>
          <p:cNvPr id="14" name="Immagine 13" descr="Immagine che contiene persona, Viso umano, camicia, vestiti&#10;&#10;Descrizione generata automaticamente">
            <a:extLst>
              <a:ext uri="{FF2B5EF4-FFF2-40B4-BE49-F238E27FC236}">
                <a16:creationId xmlns:a16="http://schemas.microsoft.com/office/drawing/2014/main" id="{3BDE3E0E-7CEE-0041-1D45-5754EDD85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287" y="903626"/>
            <a:ext cx="1579003" cy="1879487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CFE4A8B-DC4C-EBA6-5A7A-1FEC05A5250D}"/>
              </a:ext>
            </a:extLst>
          </p:cNvPr>
          <p:cNvSpPr txBox="1"/>
          <p:nvPr/>
        </p:nvSpPr>
        <p:spPr>
          <a:xfrm>
            <a:off x="3714943" y="2823833"/>
            <a:ext cx="2413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Prof. Giorgio Baldinelli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D60F66E-3A88-15D0-89C2-0E620422C186}"/>
              </a:ext>
            </a:extLst>
          </p:cNvPr>
          <p:cNvSpPr txBox="1"/>
          <p:nvPr/>
        </p:nvSpPr>
        <p:spPr>
          <a:xfrm>
            <a:off x="6060577" y="2818722"/>
            <a:ext cx="2010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Dr. Cristiano Turrioni</a:t>
            </a: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1D1BACAE-D629-B6E0-9AC6-4FB2C24DD79E}"/>
              </a:ext>
            </a:extLst>
          </p:cNvPr>
          <p:cNvGrpSpPr/>
          <p:nvPr/>
        </p:nvGrpSpPr>
        <p:grpSpPr>
          <a:xfrm>
            <a:off x="8435252" y="555820"/>
            <a:ext cx="2953920" cy="2906869"/>
            <a:chOff x="1472514" y="976728"/>
            <a:chExt cx="3116610" cy="3038682"/>
          </a:xfrm>
        </p:grpSpPr>
        <p:grpSp>
          <p:nvGrpSpPr>
            <p:cNvPr id="21" name="Gruppo 20">
              <a:extLst>
                <a:ext uri="{FF2B5EF4-FFF2-40B4-BE49-F238E27FC236}">
                  <a16:creationId xmlns:a16="http://schemas.microsoft.com/office/drawing/2014/main" id="{F99ADA71-46A2-02E1-C2B3-078D57F65C98}"/>
                </a:ext>
              </a:extLst>
            </p:cNvPr>
            <p:cNvGrpSpPr/>
            <p:nvPr/>
          </p:nvGrpSpPr>
          <p:grpSpPr>
            <a:xfrm>
              <a:off x="1472514" y="976728"/>
              <a:ext cx="3116610" cy="3038682"/>
              <a:chOff x="1749287" y="1332481"/>
              <a:chExt cx="3746758" cy="3765013"/>
            </a:xfrm>
          </p:grpSpPr>
          <p:sp>
            <p:nvSpPr>
              <p:cNvPr id="17" name="Cerchio parziale 16">
                <a:extLst>
                  <a:ext uri="{FF2B5EF4-FFF2-40B4-BE49-F238E27FC236}">
                    <a16:creationId xmlns:a16="http://schemas.microsoft.com/office/drawing/2014/main" id="{80FE0E7C-A5CE-1D9B-F502-90F3053E0930}"/>
                  </a:ext>
                </a:extLst>
              </p:cNvPr>
              <p:cNvSpPr/>
              <p:nvPr/>
            </p:nvSpPr>
            <p:spPr>
              <a:xfrm>
                <a:off x="1895061" y="1497494"/>
                <a:ext cx="3600000" cy="3600000"/>
              </a:xfrm>
              <a:prstGeom prst="pie">
                <a:avLst>
                  <a:gd name="adj1" fmla="val 0"/>
                  <a:gd name="adj2" fmla="val 5400001"/>
                </a:avLst>
              </a:prstGeom>
              <a:solidFill>
                <a:srgbClr val="FF7C8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Cerchio parziale 17">
                <a:extLst>
                  <a:ext uri="{FF2B5EF4-FFF2-40B4-BE49-F238E27FC236}">
                    <a16:creationId xmlns:a16="http://schemas.microsoft.com/office/drawing/2014/main" id="{5DB90F45-74F0-07AE-9850-0D3C3FF4F082}"/>
                  </a:ext>
                </a:extLst>
              </p:cNvPr>
              <p:cNvSpPr/>
              <p:nvPr/>
            </p:nvSpPr>
            <p:spPr>
              <a:xfrm flipH="1">
                <a:off x="1749287" y="1497494"/>
                <a:ext cx="3600000" cy="3600000"/>
              </a:xfrm>
              <a:prstGeom prst="pie">
                <a:avLst>
                  <a:gd name="adj1" fmla="val 0"/>
                  <a:gd name="adj2" fmla="val 5400001"/>
                </a:avLst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Cerchio parziale 18">
                <a:extLst>
                  <a:ext uri="{FF2B5EF4-FFF2-40B4-BE49-F238E27FC236}">
                    <a16:creationId xmlns:a16="http://schemas.microsoft.com/office/drawing/2014/main" id="{3F4BB8CF-F657-2D57-F0F4-7592E69E0C40}"/>
                  </a:ext>
                </a:extLst>
              </p:cNvPr>
              <p:cNvSpPr/>
              <p:nvPr/>
            </p:nvSpPr>
            <p:spPr>
              <a:xfrm flipV="1">
                <a:off x="1896045" y="1332481"/>
                <a:ext cx="3600000" cy="3600000"/>
              </a:xfrm>
              <a:prstGeom prst="pie">
                <a:avLst>
                  <a:gd name="adj1" fmla="val 0"/>
                  <a:gd name="adj2" fmla="val 5400001"/>
                </a:avLst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Cerchio parziale 19">
                <a:extLst>
                  <a:ext uri="{FF2B5EF4-FFF2-40B4-BE49-F238E27FC236}">
                    <a16:creationId xmlns:a16="http://schemas.microsoft.com/office/drawing/2014/main" id="{16155744-ECB0-D581-2B3C-BB6715144C85}"/>
                  </a:ext>
                </a:extLst>
              </p:cNvPr>
              <p:cNvSpPr/>
              <p:nvPr/>
            </p:nvSpPr>
            <p:spPr>
              <a:xfrm flipH="1" flipV="1">
                <a:off x="1750271" y="1332481"/>
                <a:ext cx="3600000" cy="3600000"/>
              </a:xfrm>
              <a:prstGeom prst="pie">
                <a:avLst>
                  <a:gd name="adj1" fmla="val 0"/>
                  <a:gd name="adj2" fmla="val 5400001"/>
                </a:avLst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DBFA0AF9-5E9E-2D31-2242-0043C0BEB6F3}"/>
                </a:ext>
              </a:extLst>
            </p:cNvPr>
            <p:cNvSpPr txBox="1"/>
            <p:nvPr/>
          </p:nvSpPr>
          <p:spPr>
            <a:xfrm>
              <a:off x="3051642" y="2645073"/>
              <a:ext cx="1483473" cy="675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/>
                <a:t>Module </a:t>
              </a:r>
              <a:r>
                <a:rPr lang="it-IT" b="1" dirty="0" err="1"/>
                <a:t>construction</a:t>
              </a:r>
              <a:endParaRPr lang="it-IT" b="1" dirty="0"/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51CBEB22-4556-4203-254A-81D111B7B402}"/>
                </a:ext>
              </a:extLst>
            </p:cNvPr>
            <p:cNvSpPr txBox="1"/>
            <p:nvPr/>
          </p:nvSpPr>
          <p:spPr>
            <a:xfrm>
              <a:off x="1714113" y="2562658"/>
              <a:ext cx="1353956" cy="1254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/>
                <a:t>Mechanics</a:t>
              </a:r>
              <a:r>
                <a:rPr lang="it-IT" b="1" dirty="0"/>
                <a:t>, </a:t>
              </a:r>
              <a:r>
                <a:rPr lang="it-IT" b="1" dirty="0" err="1"/>
                <a:t>Cooling</a:t>
              </a:r>
              <a:r>
                <a:rPr lang="it-IT" b="1" dirty="0"/>
                <a:t>  &amp; Thermal</a:t>
              </a:r>
            </a:p>
            <a:p>
              <a:pPr algn="ctr"/>
              <a:r>
                <a:rPr lang="it-IT" b="1" dirty="0"/>
                <a:t>studies</a:t>
              </a: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65530884-55B3-D120-1FA6-2D84BD708253}"/>
                </a:ext>
              </a:extLst>
            </p:cNvPr>
            <p:cNvSpPr txBox="1"/>
            <p:nvPr/>
          </p:nvSpPr>
          <p:spPr>
            <a:xfrm>
              <a:off x="3051642" y="1721272"/>
              <a:ext cx="1353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/>
                <a:t>Powering</a:t>
              </a:r>
              <a:endParaRPr lang="it-IT" b="1" dirty="0"/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39DEAB2C-2851-768D-78AB-3CB971E9BA0A}"/>
                </a:ext>
              </a:extLst>
            </p:cNvPr>
            <p:cNvSpPr txBox="1"/>
            <p:nvPr/>
          </p:nvSpPr>
          <p:spPr>
            <a:xfrm>
              <a:off x="1716685" y="1448199"/>
              <a:ext cx="13539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/>
                <a:t>Sensors</a:t>
              </a:r>
              <a:r>
                <a:rPr lang="it-IT" b="1" dirty="0"/>
                <a:t> &amp; </a:t>
              </a:r>
              <a:r>
                <a:rPr lang="it-IT" b="1" dirty="0" err="1"/>
                <a:t>Radiation</a:t>
              </a:r>
              <a:r>
                <a:rPr lang="it-IT" b="1" dirty="0"/>
                <a:t> </a:t>
              </a:r>
              <a:r>
                <a:rPr lang="it-IT" b="1" dirty="0" err="1"/>
                <a:t>damage</a:t>
              </a:r>
              <a:endParaRPr lang="it-IT" b="1" dirty="0"/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1B35571-14B2-6982-1F0F-EC8769F09B25}"/>
              </a:ext>
            </a:extLst>
          </p:cNvPr>
          <p:cNvSpPr txBox="1"/>
          <p:nvPr/>
        </p:nvSpPr>
        <p:spPr>
          <a:xfrm>
            <a:off x="6037872" y="3119464"/>
            <a:ext cx="2364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cristiano.turrioni@pg.infn.it</a:t>
            </a:r>
          </a:p>
          <a:p>
            <a:r>
              <a:rPr lang="it-IT" sz="1400" dirty="0"/>
              <a:t>cristiano.turrioni@cern.ch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1086479-3DFF-F169-EA34-1C019FD29DC9}"/>
              </a:ext>
            </a:extLst>
          </p:cNvPr>
          <p:cNvSpPr txBox="1"/>
          <p:nvPr/>
        </p:nvSpPr>
        <p:spPr>
          <a:xfrm>
            <a:off x="3726933" y="3078595"/>
            <a:ext cx="2364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giorgio.baldinelli@unipg.it</a:t>
            </a:r>
          </a:p>
          <a:p>
            <a:r>
              <a:rPr lang="it-IT" sz="1400" dirty="0"/>
              <a:t>giorgio.baldinelli@cern.ch</a:t>
            </a: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5F03C3BF-67BE-89C0-5D0F-86E20BA0E3F6}"/>
              </a:ext>
            </a:extLst>
          </p:cNvPr>
          <p:cNvSpPr/>
          <p:nvPr/>
        </p:nvSpPr>
        <p:spPr>
          <a:xfrm>
            <a:off x="8265976" y="1862729"/>
            <a:ext cx="1765249" cy="1713351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EAA254F-7047-9DE8-45CE-6E68E3547466}"/>
              </a:ext>
            </a:extLst>
          </p:cNvPr>
          <p:cNvSpPr txBox="1"/>
          <p:nvPr/>
        </p:nvSpPr>
        <p:spPr>
          <a:xfrm>
            <a:off x="3873757" y="517150"/>
            <a:ext cx="1294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/>
              <a:t>Contacts</a:t>
            </a:r>
            <a:r>
              <a:rPr lang="it-IT" b="1" i="1" dirty="0"/>
              <a:t>:</a:t>
            </a:r>
          </a:p>
        </p:txBody>
      </p:sp>
      <p:pic>
        <p:nvPicPr>
          <p:cNvPr id="30" name="Immagine 29" descr="Immagine che contiene aria aperta, cielo, nuvola, edificio&#10;&#10;Descrizione generata automaticamente">
            <a:extLst>
              <a:ext uri="{FF2B5EF4-FFF2-40B4-BE49-F238E27FC236}">
                <a16:creationId xmlns:a16="http://schemas.microsoft.com/office/drawing/2014/main" id="{50534806-6689-F74B-0FDC-39F71852E4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80" y="1002625"/>
            <a:ext cx="3219358" cy="214066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6FBB05D-1999-2F45-435B-DE2E890DFC5E}"/>
              </a:ext>
            </a:extLst>
          </p:cNvPr>
          <p:cNvSpPr txBox="1"/>
          <p:nvPr/>
        </p:nvSpPr>
        <p:spPr>
          <a:xfrm>
            <a:off x="8402835" y="3537598"/>
            <a:ext cx="3200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err="1"/>
              <a:t>Topics</a:t>
            </a:r>
            <a:r>
              <a:rPr lang="it-IT" i="1" dirty="0"/>
              <a:t> of </a:t>
            </a:r>
            <a:r>
              <a:rPr lang="it-IT" i="1" dirty="0" err="1"/>
              <a:t>interest</a:t>
            </a:r>
            <a:r>
              <a:rPr lang="it-IT" i="1" dirty="0"/>
              <a:t> for our group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5098AC6-9987-D23B-4517-A966A3B72D6C}"/>
              </a:ext>
            </a:extLst>
          </p:cNvPr>
          <p:cNvSpPr txBox="1"/>
          <p:nvPr/>
        </p:nvSpPr>
        <p:spPr>
          <a:xfrm>
            <a:off x="227089" y="4443021"/>
            <a:ext cx="1196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/>
              <a:t>Relative </a:t>
            </a:r>
            <a:r>
              <a:rPr lang="it-IT" dirty="0" err="1"/>
              <a:t>young</a:t>
            </a:r>
            <a:r>
              <a:rPr lang="it-IT" dirty="0"/>
              <a:t> group  for the </a:t>
            </a:r>
            <a:r>
              <a:rPr lang="it-IT" dirty="0" err="1"/>
              <a:t>topics</a:t>
            </a:r>
            <a:r>
              <a:rPr lang="it-IT" dirty="0"/>
              <a:t> of detector </a:t>
            </a:r>
            <a:r>
              <a:rPr lang="it-IT" dirty="0" err="1"/>
              <a:t>mechanics</a:t>
            </a:r>
            <a:r>
              <a:rPr lang="it-IT" dirty="0"/>
              <a:t> (</a:t>
            </a:r>
            <a:r>
              <a:rPr lang="it-IT" dirty="0" err="1"/>
              <a:t>since</a:t>
            </a:r>
            <a:r>
              <a:rPr lang="it-IT" dirty="0"/>
              <a:t> 2018), </a:t>
            </a:r>
            <a:r>
              <a:rPr lang="it-IT" dirty="0" err="1"/>
              <a:t>mainly</a:t>
            </a:r>
            <a:r>
              <a:rPr lang="it-IT" dirty="0"/>
              <a:t> </a:t>
            </a:r>
            <a:r>
              <a:rPr lang="it-IT" dirty="0" err="1"/>
              <a:t>born</a:t>
            </a:r>
            <a:r>
              <a:rPr lang="it-IT" dirty="0"/>
              <a:t> </a:t>
            </a:r>
            <a:r>
              <a:rPr lang="it-IT" dirty="0" err="1"/>
              <a:t>around</a:t>
            </a:r>
            <a:r>
              <a:rPr lang="it-IT" dirty="0"/>
              <a:t> the HL-LHC detectors upgrade.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7CD045B0-73E3-2A4A-1641-0180757A09F0}"/>
              </a:ext>
            </a:extLst>
          </p:cNvPr>
          <p:cNvSpPr txBox="1"/>
          <p:nvPr/>
        </p:nvSpPr>
        <p:spPr>
          <a:xfrm>
            <a:off x="222985" y="3929824"/>
            <a:ext cx="11737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years</a:t>
            </a:r>
            <a:r>
              <a:rPr lang="it-IT" dirty="0"/>
              <a:t> of expertise on </a:t>
            </a:r>
            <a:r>
              <a:rPr lang="it-IT" dirty="0" err="1"/>
              <a:t>heat</a:t>
            </a:r>
            <a:r>
              <a:rPr lang="it-IT" dirty="0"/>
              <a:t> transfer and </a:t>
            </a:r>
            <a:r>
              <a:rPr lang="it-IT" dirty="0" err="1"/>
              <a:t>numerical</a:t>
            </a:r>
            <a:r>
              <a:rPr lang="it-IT" dirty="0"/>
              <a:t> </a:t>
            </a:r>
            <a:r>
              <a:rPr lang="it-IT" dirty="0" err="1"/>
              <a:t>simulations</a:t>
            </a:r>
            <a:r>
              <a:rPr lang="it-IT" dirty="0"/>
              <a:t>.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2B2AFDC-8AC7-35D6-40EB-77ADC63962DB}"/>
              </a:ext>
            </a:extLst>
          </p:cNvPr>
          <p:cNvSpPr txBox="1"/>
          <p:nvPr/>
        </p:nvSpPr>
        <p:spPr>
          <a:xfrm>
            <a:off x="195206" y="4941584"/>
            <a:ext cx="119649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Already</a:t>
            </a:r>
            <a:r>
              <a:rPr lang="it-IT" dirty="0"/>
              <a:t> </a:t>
            </a:r>
            <a:r>
              <a:rPr lang="it-IT" dirty="0" err="1"/>
              <a:t>plenty</a:t>
            </a:r>
            <a:r>
              <a:rPr lang="it-IT" dirty="0"/>
              <a:t> of </a:t>
            </a:r>
            <a:r>
              <a:rPr lang="it-IT" dirty="0" err="1"/>
              <a:t>experience</a:t>
            </a:r>
            <a:r>
              <a:rPr lang="it-IT" dirty="0"/>
              <a:t> in </a:t>
            </a:r>
            <a:r>
              <a:rPr lang="it-IT" dirty="0" err="1"/>
              <a:t>simulating</a:t>
            </a:r>
            <a:r>
              <a:rPr lang="it-IT" dirty="0"/>
              <a:t> </a:t>
            </a:r>
            <a:r>
              <a:rPr lang="it-IT" dirty="0" err="1"/>
              <a:t>thermal</a:t>
            </a:r>
            <a:r>
              <a:rPr lang="it-IT" dirty="0"/>
              <a:t> performance of </a:t>
            </a:r>
            <a:r>
              <a:rPr lang="it-IT" dirty="0" err="1"/>
              <a:t>Modules</a:t>
            </a:r>
            <a:r>
              <a:rPr lang="it-IT" dirty="0"/>
              <a:t> and </a:t>
            </a:r>
            <a:r>
              <a:rPr lang="it-IT" dirty="0" err="1"/>
              <a:t>structures</a:t>
            </a:r>
            <a:r>
              <a:rPr lang="it-IT" dirty="0"/>
              <a:t> for detectors Upgrade.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/>
              <a:t>Still heavy </a:t>
            </a:r>
            <a:r>
              <a:rPr lang="it-IT" dirty="0" err="1"/>
              <a:t>involvment</a:t>
            </a:r>
            <a:r>
              <a:rPr lang="it-IT" dirty="0"/>
              <a:t> of the people in the </a:t>
            </a:r>
            <a:r>
              <a:rPr lang="it-IT" dirty="0" err="1"/>
              <a:t>construction</a:t>
            </a:r>
            <a:r>
              <a:rPr lang="it-IT" dirty="0"/>
              <a:t> of </a:t>
            </a:r>
            <a:r>
              <a:rPr lang="it-IT" dirty="0" err="1"/>
              <a:t>Modules</a:t>
            </a:r>
            <a:r>
              <a:rPr lang="it-IT" dirty="0"/>
              <a:t> for the CMS Upgrade.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/>
              <a:t>But </a:t>
            </a:r>
            <a:r>
              <a:rPr lang="it-IT" dirty="0" err="1"/>
              <a:t>lot</a:t>
            </a:r>
            <a:r>
              <a:rPr lang="it-IT" dirty="0"/>
              <a:t> of </a:t>
            </a:r>
            <a:r>
              <a:rPr lang="it-IT" dirty="0" err="1"/>
              <a:t>interest</a:t>
            </a:r>
            <a:r>
              <a:rPr lang="it-IT" dirty="0"/>
              <a:t> for DRD8 studies, </a:t>
            </a:r>
            <a:r>
              <a:rPr lang="en-US" dirty="0"/>
              <a:t>to lay the foundations for the near future.</a:t>
            </a:r>
            <a:endParaRPr lang="it-IT" dirty="0"/>
          </a:p>
        </p:txBody>
      </p:sp>
      <p:sp>
        <p:nvSpPr>
          <p:cNvPr id="3" name="Freccia in giù 2">
            <a:extLst>
              <a:ext uri="{FF2B5EF4-FFF2-40B4-BE49-F238E27FC236}">
                <a16:creationId xmlns:a16="http://schemas.microsoft.com/office/drawing/2014/main" id="{B28D7E1B-3325-107B-7951-C11E5FF6D135}"/>
              </a:ext>
            </a:extLst>
          </p:cNvPr>
          <p:cNvSpPr/>
          <p:nvPr/>
        </p:nvSpPr>
        <p:spPr>
          <a:xfrm rot="3839652">
            <a:off x="7635793" y="2931322"/>
            <a:ext cx="266583" cy="1607264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359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F62586D-831A-4F4B-204E-275F6E3620CE}"/>
              </a:ext>
            </a:extLst>
          </p:cNvPr>
          <p:cNvSpPr txBox="1"/>
          <p:nvPr/>
        </p:nvSpPr>
        <p:spPr>
          <a:xfrm>
            <a:off x="126082" y="69623"/>
            <a:ext cx="4775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PAST &amp; CURRENT WORK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394D97B-D2DA-92E0-27BF-3E65D0247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2777" y="616118"/>
            <a:ext cx="7424672" cy="2368214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F3392034-2104-A470-FFCD-E6B77ECB925E}"/>
              </a:ext>
            </a:extLst>
          </p:cNvPr>
          <p:cNvGrpSpPr/>
          <p:nvPr/>
        </p:nvGrpSpPr>
        <p:grpSpPr>
          <a:xfrm>
            <a:off x="8255316" y="3634109"/>
            <a:ext cx="3760744" cy="2285342"/>
            <a:chOff x="7096527" y="398910"/>
            <a:chExt cx="3919329" cy="2130232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7286DBFF-4569-D53F-3E67-F650FFFF4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48" t="3454" r="34244" b="3454"/>
            <a:stretch/>
          </p:blipFill>
          <p:spPr>
            <a:xfrm rot="4688131">
              <a:off x="8378585" y="-423253"/>
              <a:ext cx="1815108" cy="3459434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0A31546D-4C2C-347E-6C60-647133A1CA62}"/>
                </a:ext>
              </a:extLst>
            </p:cNvPr>
            <p:cNvSpPr txBox="1"/>
            <p:nvPr/>
          </p:nvSpPr>
          <p:spPr>
            <a:xfrm>
              <a:off x="7931476" y="2214458"/>
              <a:ext cx="3084380" cy="314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Entire</a:t>
              </a:r>
              <a:r>
                <a:rPr lang="it-IT" sz="1200" dirty="0">
                  <a:latin typeface="Arial" panose="020B0604020202020204" pitchFamily="34" charset="0"/>
                  <a:cs typeface="Arial" panose="020B0604020202020204" pitchFamily="34" charset="0"/>
                </a:rPr>
                <a:t> dee </a:t>
              </a:r>
              <a:r>
                <a:rPr lang="it-IT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cooling</a:t>
              </a:r>
              <a:r>
                <a:rPr lang="it-IT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path</a:t>
              </a:r>
              <a:r>
                <a:rPr lang="it-IT" sz="1200" dirty="0">
                  <a:latin typeface="Arial" panose="020B0604020202020204" pitchFamily="34" charset="0"/>
                  <a:cs typeface="Arial" panose="020B0604020202020204" pitchFamily="34" charset="0"/>
                </a:rPr>
                <a:t> optimisation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0A5D812-A760-34FC-1D94-98754D25E377}"/>
                </a:ext>
              </a:extLst>
            </p:cNvPr>
            <p:cNvSpPr txBox="1"/>
            <p:nvPr/>
          </p:nvSpPr>
          <p:spPr>
            <a:xfrm>
              <a:off x="7705884" y="416435"/>
              <a:ext cx="1580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/>
                <a:t>TFPX</a:t>
              </a:r>
              <a:endParaRPr lang="en-GB" b="1" dirty="0"/>
            </a:p>
          </p:txBody>
        </p:sp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90EC4879-7667-DDA0-9A15-3C354F0D1F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2963" r="89883" b="40666"/>
            <a:stretch/>
          </p:blipFill>
          <p:spPr>
            <a:xfrm>
              <a:off x="7096527" y="416435"/>
              <a:ext cx="572603" cy="2045273"/>
            </a:xfrm>
            <a:prstGeom prst="rect">
              <a:avLst/>
            </a:prstGeom>
          </p:spPr>
        </p:pic>
      </p:grpSp>
      <p:pic>
        <p:nvPicPr>
          <p:cNvPr id="11" name="Immagine 10">
            <a:extLst>
              <a:ext uri="{FF2B5EF4-FFF2-40B4-BE49-F238E27FC236}">
                <a16:creationId xmlns:a16="http://schemas.microsoft.com/office/drawing/2014/main" id="{BFC66515-CD31-916F-823B-5A23A4FB36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0094" y="3417133"/>
            <a:ext cx="4057234" cy="2719295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918487D-CC65-A8A0-281E-BE33F8F1B6E0}"/>
              </a:ext>
            </a:extLst>
          </p:cNvPr>
          <p:cNvSpPr txBox="1"/>
          <p:nvPr/>
        </p:nvSpPr>
        <p:spPr>
          <a:xfrm>
            <a:off x="174292" y="1725488"/>
            <a:ext cx="36488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Prediction</a:t>
            </a:r>
            <a:r>
              <a:rPr lang="it-IT" dirty="0"/>
              <a:t> of </a:t>
            </a:r>
            <a:r>
              <a:rPr lang="it-IT" dirty="0" err="1"/>
              <a:t>thermal</a:t>
            </a:r>
            <a:r>
              <a:rPr lang="it-IT" dirty="0"/>
              <a:t> </a:t>
            </a:r>
            <a:r>
              <a:rPr lang="it-IT" dirty="0" err="1"/>
              <a:t>runaway</a:t>
            </a:r>
            <a:r>
              <a:rPr lang="it-IT" dirty="0"/>
              <a:t> on </a:t>
            </a:r>
            <a:r>
              <a:rPr lang="it-IT" dirty="0" err="1"/>
              <a:t>sensors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Finite Volume </a:t>
            </a:r>
            <a:r>
              <a:rPr lang="it-IT" dirty="0" err="1"/>
              <a:t>Simulations</a:t>
            </a:r>
            <a:r>
              <a:rPr lang="it-IT" dirty="0"/>
              <a:t> (FVM) for CMS Phase-2 Tracker (Two-</a:t>
            </a:r>
            <a:r>
              <a:rPr lang="it-IT" dirty="0" err="1"/>
              <a:t>Phase</a:t>
            </a:r>
            <a:r>
              <a:rPr lang="it-IT" dirty="0"/>
              <a:t> CO</a:t>
            </a:r>
            <a:r>
              <a:rPr lang="it-IT" baseline="-25000" dirty="0"/>
              <a:t>2</a:t>
            </a:r>
            <a:r>
              <a:rPr lang="it-IT" dirty="0"/>
              <a:t> </a:t>
            </a:r>
            <a:r>
              <a:rPr lang="it-IT" dirty="0" err="1"/>
              <a:t>cooling</a:t>
            </a:r>
            <a:r>
              <a:rPr lang="it-IT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/>
              <a:t>Design </a:t>
            </a:r>
            <a:r>
              <a:rPr lang="it-IT" dirty="0" err="1"/>
              <a:t>optimization</a:t>
            </a:r>
            <a:r>
              <a:rPr lang="it-IT" dirty="0"/>
              <a:t> for </a:t>
            </a:r>
            <a:r>
              <a:rPr lang="it-IT" dirty="0" err="1"/>
              <a:t>Modules</a:t>
            </a:r>
            <a:r>
              <a:rPr lang="it-IT" dirty="0"/>
              <a:t> and </a:t>
            </a:r>
            <a:r>
              <a:rPr lang="it-IT" dirty="0" err="1"/>
              <a:t>Mechanics</a:t>
            </a:r>
            <a:r>
              <a:rPr lang="it-IT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Calculation</a:t>
            </a:r>
            <a:r>
              <a:rPr lang="it-IT" dirty="0"/>
              <a:t> of pressure drops and </a:t>
            </a:r>
            <a:r>
              <a:rPr lang="it-IT" dirty="0" err="1"/>
              <a:t>sizing</a:t>
            </a:r>
            <a:r>
              <a:rPr lang="it-IT" dirty="0"/>
              <a:t> of </a:t>
            </a:r>
            <a:r>
              <a:rPr lang="it-IT" dirty="0" err="1"/>
              <a:t>cooling</a:t>
            </a:r>
            <a:r>
              <a:rPr lang="it-IT" dirty="0"/>
              <a:t> loops.</a:t>
            </a:r>
          </a:p>
        </p:txBody>
      </p:sp>
    </p:spTree>
    <p:extLst>
      <p:ext uri="{BB962C8B-B14F-4D97-AF65-F5344CB8AC3E}">
        <p14:creationId xmlns:p14="http://schemas.microsoft.com/office/powerpoint/2010/main" val="1135508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56A761E-5034-B431-815B-800E34619ABA}"/>
              </a:ext>
            </a:extLst>
          </p:cNvPr>
          <p:cNvSpPr txBox="1"/>
          <p:nvPr/>
        </p:nvSpPr>
        <p:spPr>
          <a:xfrm>
            <a:off x="126082" y="69623"/>
            <a:ext cx="4775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PAST &amp; CURRENT WORK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100E0BC-7024-AD4E-5D98-EA19263CA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911" y="112527"/>
            <a:ext cx="1277726" cy="1976778"/>
          </a:xfrm>
          <a:prstGeom prst="rect">
            <a:avLst/>
          </a:prstGeom>
          <a:noFill/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E12F824-8BCC-94A1-7EDB-EEE03996C4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182" y="112527"/>
            <a:ext cx="3059231" cy="2091777"/>
          </a:xfrm>
          <a:prstGeom prst="rect">
            <a:avLst/>
          </a:prstGeom>
          <a:noFill/>
        </p:spPr>
      </p:pic>
      <p:pic>
        <p:nvPicPr>
          <p:cNvPr id="7" name="Immagine 6" descr="Immagine che contiene testo, palcoscenico, luce&#10;&#10;Descrizione generata automaticamente">
            <a:extLst>
              <a:ext uri="{FF2B5EF4-FFF2-40B4-BE49-F238E27FC236}">
                <a16:creationId xmlns:a16="http://schemas.microsoft.com/office/drawing/2014/main" id="{6955421B-5527-B6F2-6933-51D27068C6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671" y="2216254"/>
            <a:ext cx="2602404" cy="193198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FF9302E-BF3E-792C-4479-6E3B8361F1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288" y="2204304"/>
            <a:ext cx="2634511" cy="1931981"/>
          </a:xfrm>
          <a:prstGeom prst="rect">
            <a:avLst/>
          </a:prstGeom>
        </p:spPr>
      </p:pic>
      <p:pic>
        <p:nvPicPr>
          <p:cNvPr id="9" name="Immagine 8" descr="Immagine che contiene testo, schermata, Blu elettrico&#10;&#10;Descrizione generata automaticamente">
            <a:extLst>
              <a:ext uri="{FF2B5EF4-FFF2-40B4-BE49-F238E27FC236}">
                <a16:creationId xmlns:a16="http://schemas.microsoft.com/office/drawing/2014/main" id="{D99290AB-3EE0-3BAD-F5C6-977F3E3BF1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288" y="4229555"/>
            <a:ext cx="2910712" cy="2183034"/>
          </a:xfrm>
          <a:prstGeom prst="rect">
            <a:avLst/>
          </a:prstGeom>
        </p:spPr>
      </p:pic>
      <p:pic>
        <p:nvPicPr>
          <p:cNvPr id="10" name="Immagine 9" descr="Immagine che contiene macchina, interno, strumento&#10;&#10;Descrizione generata automaticamente">
            <a:extLst>
              <a:ext uri="{FF2B5EF4-FFF2-40B4-BE49-F238E27FC236}">
                <a16:creationId xmlns:a16="http://schemas.microsoft.com/office/drawing/2014/main" id="{F285FE63-7738-AFEC-A19F-1DFA5348CB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2" t="20887" r="34216" b="57584"/>
          <a:stretch/>
        </p:blipFill>
        <p:spPr>
          <a:xfrm>
            <a:off x="5616233" y="4275184"/>
            <a:ext cx="3573081" cy="209177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2568D47-1144-793D-3E97-57F5224B72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2653" y="3337673"/>
            <a:ext cx="3720066" cy="3029287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62CDCF6-48AC-F464-45CF-9920774B5DF6}"/>
              </a:ext>
            </a:extLst>
          </p:cNvPr>
          <p:cNvSpPr txBox="1"/>
          <p:nvPr/>
        </p:nvSpPr>
        <p:spPr>
          <a:xfrm>
            <a:off x="365375" y="1472815"/>
            <a:ext cx="5396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Simulation</a:t>
            </a:r>
            <a:r>
              <a:rPr lang="it-IT" dirty="0"/>
              <a:t> and testing of </a:t>
            </a:r>
            <a:r>
              <a:rPr lang="it-IT" dirty="0" err="1"/>
              <a:t>heat</a:t>
            </a:r>
            <a:r>
              <a:rPr lang="it-IT" dirty="0"/>
              <a:t> </a:t>
            </a:r>
            <a:r>
              <a:rPr lang="it-IT" dirty="0" err="1"/>
              <a:t>dissipation</a:t>
            </a:r>
            <a:r>
              <a:rPr lang="it-IT" dirty="0"/>
              <a:t> of power cables and patch panels for CMS Phase-2 Tracker (</a:t>
            </a:r>
            <a:r>
              <a:rPr lang="it-IT" dirty="0" err="1"/>
              <a:t>mainly</a:t>
            </a:r>
            <a:r>
              <a:rPr lang="it-IT" dirty="0"/>
              <a:t> passive </a:t>
            </a:r>
            <a:r>
              <a:rPr lang="it-IT" dirty="0" err="1"/>
              <a:t>cooling</a:t>
            </a:r>
            <a:r>
              <a:rPr lang="it-IT" dirty="0"/>
              <a:t>, </a:t>
            </a:r>
            <a:r>
              <a:rPr lang="it-IT" dirty="0" err="1"/>
              <a:t>natural</a:t>
            </a:r>
            <a:r>
              <a:rPr lang="it-IT" dirty="0"/>
              <a:t> </a:t>
            </a:r>
            <a:r>
              <a:rPr lang="it-IT" dirty="0" err="1"/>
              <a:t>convection</a:t>
            </a:r>
            <a:r>
              <a:rPr lang="it-IT" dirty="0"/>
              <a:t>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75343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7661B22-6BFD-1B6E-30D1-3F79C36F1A30}"/>
              </a:ext>
            </a:extLst>
          </p:cNvPr>
          <p:cNvSpPr txBox="1"/>
          <p:nvPr/>
        </p:nvSpPr>
        <p:spPr>
          <a:xfrm>
            <a:off x="126082" y="69623"/>
            <a:ext cx="4775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PAST &amp; CURRENT WORK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8B71A3C-0074-DC84-5FC8-24B374068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2287" y="1163650"/>
            <a:ext cx="4527116" cy="226535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37F9B19-4298-2E64-602C-0F4E209DD0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9598" y="2367703"/>
            <a:ext cx="4726407" cy="214913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5C94812-9E00-0FA8-AD34-D8C6EAE10C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7873" y="145467"/>
            <a:ext cx="3374444" cy="1750854"/>
          </a:xfrm>
          <a:prstGeom prst="rect">
            <a:avLst/>
          </a:prstGeom>
        </p:spPr>
      </p:pic>
      <p:pic>
        <p:nvPicPr>
          <p:cNvPr id="7" name="vibrazioni2">
            <a:hlinkClick r:id="" action="ppaction://media"/>
            <a:extLst>
              <a:ext uri="{FF2B5EF4-FFF2-40B4-BE49-F238E27FC236}">
                <a16:creationId xmlns:a16="http://schemas.microsoft.com/office/drawing/2014/main" id="{B1416C0B-885A-16B4-4D3E-EDA702F0507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11310" r="12924"/>
          <a:stretch/>
        </p:blipFill>
        <p:spPr>
          <a:xfrm>
            <a:off x="3338286" y="4241140"/>
            <a:ext cx="3598836" cy="219375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C5B2142-1114-3E37-1AB2-B38213BBAA09}"/>
              </a:ext>
            </a:extLst>
          </p:cNvPr>
          <p:cNvSpPr txBox="1"/>
          <p:nvPr/>
        </p:nvSpPr>
        <p:spPr>
          <a:xfrm>
            <a:off x="240583" y="3595466"/>
            <a:ext cx="48971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Multiphysics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 on the IDEA concept </a:t>
            </a:r>
            <a:r>
              <a:rPr lang="it-IT" dirty="0" err="1"/>
              <a:t>inner</a:t>
            </a:r>
            <a:r>
              <a:rPr lang="it-IT" dirty="0"/>
              <a:t> vertex detector (</a:t>
            </a:r>
            <a:r>
              <a:rPr lang="it-IT" dirty="0" err="1"/>
              <a:t>forced</a:t>
            </a:r>
            <a:r>
              <a:rPr lang="it-IT" dirty="0"/>
              <a:t> air </a:t>
            </a:r>
            <a:r>
              <a:rPr lang="it-IT" dirty="0" err="1"/>
              <a:t>cooling</a:t>
            </a:r>
            <a:r>
              <a:rPr lang="it-IT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/>
              <a:t>Thermal performance.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Fluid</a:t>
            </a:r>
            <a:r>
              <a:rPr lang="it-IT" dirty="0"/>
              <a:t> flow </a:t>
            </a:r>
            <a:r>
              <a:rPr lang="it-IT" dirty="0" err="1"/>
              <a:t>parameters</a:t>
            </a:r>
            <a:r>
              <a:rPr lang="it-IT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Fluid</a:t>
            </a:r>
            <a:r>
              <a:rPr lang="it-IT" dirty="0"/>
              <a:t> </a:t>
            </a:r>
            <a:r>
              <a:rPr lang="it-IT" dirty="0" err="1"/>
              <a:t>induced</a:t>
            </a:r>
            <a:r>
              <a:rPr lang="it-IT" dirty="0"/>
              <a:t> </a:t>
            </a:r>
            <a:r>
              <a:rPr lang="it-IT" dirty="0" err="1"/>
              <a:t>vibrations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468EF4F-0D2C-381B-B09A-B4952839A391}"/>
              </a:ext>
            </a:extLst>
          </p:cNvPr>
          <p:cNvSpPr txBox="1"/>
          <p:nvPr/>
        </p:nvSpPr>
        <p:spPr>
          <a:xfrm>
            <a:off x="8214851" y="161956"/>
            <a:ext cx="241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Geometry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46D4BC7-EDF2-EB56-5ED9-F54D1100A943}"/>
              </a:ext>
            </a:extLst>
          </p:cNvPr>
          <p:cNvSpPr txBox="1"/>
          <p:nvPr/>
        </p:nvSpPr>
        <p:spPr>
          <a:xfrm>
            <a:off x="3692870" y="1526989"/>
            <a:ext cx="241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Temperature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B41906-A267-DDBE-2A05-38AF2842085C}"/>
              </a:ext>
            </a:extLst>
          </p:cNvPr>
          <p:cNvSpPr txBox="1"/>
          <p:nvPr/>
        </p:nvSpPr>
        <p:spPr>
          <a:xfrm>
            <a:off x="8214851" y="2579040"/>
            <a:ext cx="241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Velocity</a:t>
            </a:r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476E3AF-21D1-3ACB-368A-C71C35B1EB54}"/>
              </a:ext>
            </a:extLst>
          </p:cNvPr>
          <p:cNvSpPr txBox="1"/>
          <p:nvPr/>
        </p:nvSpPr>
        <p:spPr>
          <a:xfrm>
            <a:off x="5621455" y="5814670"/>
            <a:ext cx="241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Displacement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157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24140E25-BC09-2404-087F-D443D25D2321}"/>
              </a:ext>
            </a:extLst>
          </p:cNvPr>
          <p:cNvSpPr/>
          <p:nvPr/>
        </p:nvSpPr>
        <p:spPr>
          <a:xfrm>
            <a:off x="678081" y="894163"/>
            <a:ext cx="10338965" cy="268420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8E07813F-1416-16D3-46EC-E3AD3FDCA868}"/>
              </a:ext>
            </a:extLst>
          </p:cNvPr>
          <p:cNvSpPr/>
          <p:nvPr/>
        </p:nvSpPr>
        <p:spPr>
          <a:xfrm>
            <a:off x="678081" y="3788800"/>
            <a:ext cx="10338965" cy="22343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58A1C31-DAD6-0E8C-E3E4-D623F2704FA2}"/>
              </a:ext>
            </a:extLst>
          </p:cNvPr>
          <p:cNvSpPr txBox="1"/>
          <p:nvPr/>
        </p:nvSpPr>
        <p:spPr>
          <a:xfrm>
            <a:off x="280908" y="129690"/>
            <a:ext cx="4742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CONTRIBUTION TO DRD8 - WG1.1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47329D9-62A9-2524-9E7C-C2657C279A91}"/>
              </a:ext>
            </a:extLst>
          </p:cNvPr>
          <p:cNvSpPr txBox="1"/>
          <p:nvPr/>
        </p:nvSpPr>
        <p:spPr>
          <a:xfrm>
            <a:off x="941784" y="1121949"/>
            <a:ext cx="1007712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We make </a:t>
            </a:r>
            <a:r>
              <a:rPr lang="it-IT" sz="2000" dirty="0" err="1">
                <a:solidFill>
                  <a:schemeClr val="bg1"/>
                </a:solidFill>
              </a:rPr>
              <a:t>available</a:t>
            </a:r>
            <a:r>
              <a:rPr lang="it-IT" sz="2000" dirty="0">
                <a:solidFill>
                  <a:schemeClr val="bg1"/>
                </a:solidFill>
              </a:rPr>
              <a:t> our expertise in </a:t>
            </a:r>
            <a:r>
              <a:rPr lang="it-IT" sz="2000" dirty="0" err="1">
                <a:solidFill>
                  <a:schemeClr val="bg1"/>
                </a:solidFill>
              </a:rPr>
              <a:t>numerical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simulations</a:t>
            </a:r>
            <a:r>
              <a:rPr lang="it-IT" sz="2000" dirty="0">
                <a:solidFill>
                  <a:schemeClr val="bg1"/>
                </a:solidFill>
              </a:rPr>
              <a:t> for </a:t>
            </a:r>
            <a:r>
              <a:rPr lang="it-IT" sz="2000" dirty="0" err="1">
                <a:solidFill>
                  <a:schemeClr val="bg1"/>
                </a:solidFill>
              </a:rPr>
              <a:t>supporting</a:t>
            </a:r>
            <a:r>
              <a:rPr lang="it-IT" sz="2000" dirty="0">
                <a:solidFill>
                  <a:schemeClr val="bg1"/>
                </a:solidFill>
              </a:rPr>
              <a:t> WG1.1 studies.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2000" dirty="0">
              <a:solidFill>
                <a:schemeClr val="bg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This </a:t>
            </a:r>
            <a:r>
              <a:rPr lang="it-IT" sz="2000" dirty="0" err="1">
                <a:solidFill>
                  <a:schemeClr val="bg1"/>
                </a:solidFill>
              </a:rPr>
              <a:t>is</a:t>
            </a:r>
            <a:r>
              <a:rPr lang="it-IT" sz="2000" dirty="0">
                <a:solidFill>
                  <a:schemeClr val="bg1"/>
                </a:solidFill>
              </a:rPr>
              <a:t> in strong </a:t>
            </a:r>
            <a:r>
              <a:rPr lang="it-IT" sz="2000" dirty="0" err="1">
                <a:solidFill>
                  <a:schemeClr val="bg1"/>
                </a:solidFill>
              </a:rPr>
              <a:t>sinergy</a:t>
            </a:r>
            <a:r>
              <a:rPr lang="it-IT" sz="2000" dirty="0">
                <a:solidFill>
                  <a:schemeClr val="bg1"/>
                </a:solidFill>
              </a:rPr>
              <a:t> with the work on WG1.1 of </a:t>
            </a:r>
            <a:r>
              <a:rPr lang="it-IT" sz="2000" dirty="0" err="1">
                <a:solidFill>
                  <a:schemeClr val="bg1"/>
                </a:solidFill>
              </a:rPr>
              <a:t>other</a:t>
            </a:r>
            <a:r>
              <a:rPr lang="it-IT" sz="2000" dirty="0">
                <a:solidFill>
                  <a:schemeClr val="bg1"/>
                </a:solidFill>
              </a:rPr>
              <a:t> INFN </a:t>
            </a:r>
            <a:r>
              <a:rPr lang="it-IT" sz="2000" dirty="0" err="1">
                <a:solidFill>
                  <a:schemeClr val="bg1"/>
                </a:solidFill>
              </a:rPr>
              <a:t>Sections</a:t>
            </a:r>
            <a:r>
              <a:rPr lang="it-IT" sz="2000" dirty="0">
                <a:solidFill>
                  <a:schemeClr val="bg1"/>
                </a:solidFill>
              </a:rPr>
              <a:t> (</a:t>
            </a:r>
            <a:r>
              <a:rPr lang="it-IT" sz="2000" dirty="0" err="1">
                <a:solidFill>
                  <a:schemeClr val="bg1"/>
                </a:solidFill>
              </a:rPr>
              <a:t>Refer</a:t>
            </a:r>
            <a:r>
              <a:rPr lang="it-IT" sz="2000" dirty="0">
                <a:solidFill>
                  <a:schemeClr val="bg1"/>
                </a:solidFill>
              </a:rPr>
              <a:t> to </a:t>
            </a:r>
            <a:r>
              <a:rPr lang="it-IT" sz="2000" dirty="0" err="1">
                <a:solidFill>
                  <a:schemeClr val="bg1"/>
                </a:solidFill>
              </a:rPr>
              <a:t>other</a:t>
            </a:r>
            <a:r>
              <a:rPr lang="it-IT" sz="2000" dirty="0">
                <a:solidFill>
                  <a:schemeClr val="bg1"/>
                </a:solidFill>
              </a:rPr>
              <a:t> INFN </a:t>
            </a:r>
            <a:r>
              <a:rPr lang="it-IT" sz="2000" dirty="0" err="1">
                <a:solidFill>
                  <a:schemeClr val="bg1"/>
                </a:solidFill>
              </a:rPr>
              <a:t>presentations</a:t>
            </a:r>
            <a:r>
              <a:rPr lang="it-IT" sz="2000" dirty="0">
                <a:solidFill>
                  <a:schemeClr val="bg1"/>
                </a:solidFill>
              </a:rPr>
              <a:t> in this meeting).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2000" dirty="0">
              <a:solidFill>
                <a:schemeClr val="bg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Plan to make models of the </a:t>
            </a:r>
            <a:r>
              <a:rPr lang="it-IT" sz="2000" dirty="0" err="1">
                <a:solidFill>
                  <a:schemeClr val="bg1"/>
                </a:solidFill>
              </a:rPr>
              <a:t>Mockups</a:t>
            </a:r>
            <a:r>
              <a:rPr lang="it-IT" sz="2000" dirty="0">
                <a:solidFill>
                  <a:schemeClr val="bg1"/>
                </a:solidFill>
              </a:rPr>
              <a:t> under </a:t>
            </a:r>
            <a:r>
              <a:rPr lang="it-IT" sz="2000" dirty="0" err="1">
                <a:solidFill>
                  <a:schemeClr val="bg1"/>
                </a:solidFill>
              </a:rPr>
              <a:t>development</a:t>
            </a:r>
            <a:r>
              <a:rPr lang="it-IT" sz="2000" dirty="0">
                <a:solidFill>
                  <a:schemeClr val="bg1"/>
                </a:solidFill>
              </a:rPr>
              <a:t> to study </a:t>
            </a:r>
            <a:r>
              <a:rPr lang="it-IT" sz="2000" dirty="0" err="1">
                <a:solidFill>
                  <a:schemeClr val="bg1"/>
                </a:solidFill>
              </a:rPr>
              <a:t>their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thermal</a:t>
            </a:r>
            <a:r>
              <a:rPr lang="it-IT" sz="2000" dirty="0">
                <a:solidFill>
                  <a:schemeClr val="bg1"/>
                </a:solidFill>
              </a:rPr>
              <a:t> and </a:t>
            </a:r>
            <a:r>
              <a:rPr lang="it-IT" sz="2000" dirty="0" err="1">
                <a:solidFill>
                  <a:schemeClr val="bg1"/>
                </a:solidFill>
              </a:rPr>
              <a:t>mechanical</a:t>
            </a:r>
            <a:r>
              <a:rPr lang="it-IT" sz="2000" dirty="0">
                <a:solidFill>
                  <a:schemeClr val="bg1"/>
                </a:solidFill>
              </a:rPr>
              <a:t> performance.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2000" dirty="0">
              <a:solidFill>
                <a:schemeClr val="bg1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F471AD2-FE1E-50CC-D174-143BC0FD8905}"/>
              </a:ext>
            </a:extLst>
          </p:cNvPr>
          <p:cNvSpPr txBox="1"/>
          <p:nvPr/>
        </p:nvSpPr>
        <p:spPr>
          <a:xfrm>
            <a:off x="941783" y="4619504"/>
            <a:ext cx="984173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Take </a:t>
            </a:r>
            <a:r>
              <a:rPr lang="it-IT" sz="2000" dirty="0" err="1">
                <a:solidFill>
                  <a:schemeClr val="bg1"/>
                </a:solidFill>
              </a:rPr>
              <a:t>advantage</a:t>
            </a:r>
            <a:r>
              <a:rPr lang="it-IT" sz="2000" dirty="0">
                <a:solidFill>
                  <a:schemeClr val="bg1"/>
                </a:solidFill>
              </a:rPr>
              <a:t> of DRD8 </a:t>
            </a:r>
            <a:r>
              <a:rPr lang="it-IT" sz="2000" dirty="0" err="1">
                <a:solidFill>
                  <a:schemeClr val="bg1"/>
                </a:solidFill>
              </a:rPr>
              <a:t>also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to understand how to improve the modeling of some critical aspects (for simulation) related to the mechanics of detector (see next slide).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966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946A9B0E-B807-F439-320C-785623B17D85}"/>
              </a:ext>
            </a:extLst>
          </p:cNvPr>
          <p:cNvSpPr/>
          <p:nvPr/>
        </p:nvSpPr>
        <p:spPr>
          <a:xfrm>
            <a:off x="6223612" y="1172533"/>
            <a:ext cx="5746267" cy="23907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E3C04C0-7EE3-9854-9272-A18B50D2B339}"/>
              </a:ext>
            </a:extLst>
          </p:cNvPr>
          <p:cNvSpPr txBox="1"/>
          <p:nvPr/>
        </p:nvSpPr>
        <p:spPr>
          <a:xfrm>
            <a:off x="105979" y="98523"/>
            <a:ext cx="10205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(SOME) CRITICAL ASPECTS TO DEAL WITH IN NUMERICAL SIMULATIONS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1EA6A58-E7ED-3CD0-7798-461AE026E437}"/>
              </a:ext>
            </a:extLst>
          </p:cNvPr>
          <p:cNvSpPr txBox="1"/>
          <p:nvPr/>
        </p:nvSpPr>
        <p:spPr>
          <a:xfrm>
            <a:off x="148653" y="526202"/>
            <a:ext cx="11284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/>
              <a:t>We </a:t>
            </a:r>
            <a:r>
              <a:rPr lang="it-IT" sz="1600" dirty="0" err="1"/>
              <a:t>selected</a:t>
            </a:r>
            <a:r>
              <a:rPr lang="it-IT" sz="1600" dirty="0"/>
              <a:t> some </a:t>
            </a:r>
            <a:r>
              <a:rPr lang="it-IT" sz="1600" dirty="0" err="1"/>
              <a:t>topics</a:t>
            </a:r>
            <a:r>
              <a:rPr lang="it-IT" sz="1600" dirty="0"/>
              <a:t> from our </a:t>
            </a:r>
            <a:r>
              <a:rPr lang="it-IT" sz="1600" dirty="0" err="1"/>
              <a:t>past</a:t>
            </a:r>
            <a:r>
              <a:rPr lang="it-IT" sz="1600" dirty="0"/>
              <a:t> </a:t>
            </a:r>
            <a:r>
              <a:rPr lang="it-IT" sz="1600" dirty="0" err="1"/>
              <a:t>experince</a:t>
            </a:r>
            <a:r>
              <a:rPr lang="it-IT" sz="1600" dirty="0"/>
              <a:t> in </a:t>
            </a:r>
            <a:r>
              <a:rPr lang="it-IT" sz="1600" dirty="0" err="1"/>
              <a:t>simulating</a:t>
            </a:r>
            <a:r>
              <a:rPr lang="it-IT" sz="1600" dirty="0"/>
              <a:t> </a:t>
            </a:r>
            <a:r>
              <a:rPr lang="it-IT" sz="1600" dirty="0" err="1"/>
              <a:t>Modules</a:t>
            </a:r>
            <a:r>
              <a:rPr lang="it-IT" sz="1600" dirty="0"/>
              <a:t> and </a:t>
            </a:r>
            <a:r>
              <a:rPr lang="it-IT" sz="1600" dirty="0" err="1"/>
              <a:t>structures</a:t>
            </a:r>
            <a:r>
              <a:rPr lang="it-IT" sz="1600" dirty="0"/>
              <a:t> for the Phase-2 Upgrade of the CMS </a:t>
            </a:r>
            <a:r>
              <a:rPr lang="it-IT" sz="1600" dirty="0" err="1"/>
              <a:t>experiment</a:t>
            </a:r>
            <a:r>
              <a:rPr lang="it-IT" sz="1600" dirty="0"/>
              <a:t>: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CBC52C47-3A8F-222F-33AB-04ADB647250E}"/>
              </a:ext>
            </a:extLst>
          </p:cNvPr>
          <p:cNvSpPr/>
          <p:nvPr/>
        </p:nvSpPr>
        <p:spPr>
          <a:xfrm>
            <a:off x="221707" y="1172533"/>
            <a:ext cx="5746267" cy="23907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B1CCEC6A-7E95-306F-D105-066FEEF2289B}"/>
              </a:ext>
            </a:extLst>
          </p:cNvPr>
          <p:cNvSpPr/>
          <p:nvPr/>
        </p:nvSpPr>
        <p:spPr>
          <a:xfrm>
            <a:off x="221707" y="3701899"/>
            <a:ext cx="5746267" cy="23907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954D126-12C1-76E3-015C-0EF7AC0568D2}"/>
              </a:ext>
            </a:extLst>
          </p:cNvPr>
          <p:cNvSpPr txBox="1"/>
          <p:nvPr/>
        </p:nvSpPr>
        <p:spPr>
          <a:xfrm>
            <a:off x="1482349" y="1202029"/>
            <a:ext cx="277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Thermal contact </a:t>
            </a:r>
            <a:r>
              <a:rPr lang="it-IT" b="1" dirty="0" err="1"/>
              <a:t>resistance</a:t>
            </a:r>
            <a:endParaRPr lang="it-IT" b="1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CF5D5B0-8F4A-5E79-8E09-903F62C0FDCB}"/>
              </a:ext>
            </a:extLst>
          </p:cNvPr>
          <p:cNvSpPr txBox="1"/>
          <p:nvPr/>
        </p:nvSpPr>
        <p:spPr>
          <a:xfrm>
            <a:off x="7654206" y="1202029"/>
            <a:ext cx="277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Thin</a:t>
            </a:r>
            <a:r>
              <a:rPr lang="it-IT" b="1" dirty="0"/>
              <a:t> </a:t>
            </a:r>
            <a:r>
              <a:rPr lang="it-IT" b="1" dirty="0" err="1"/>
              <a:t>glue</a:t>
            </a:r>
            <a:r>
              <a:rPr lang="it-IT" b="1" dirty="0"/>
              <a:t> </a:t>
            </a:r>
            <a:r>
              <a:rPr lang="it-IT" b="1" dirty="0" err="1"/>
              <a:t>layers</a:t>
            </a:r>
            <a:endParaRPr lang="it-IT" b="1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5C4B50C-029C-B47C-112A-64BC94CDC116}"/>
              </a:ext>
            </a:extLst>
          </p:cNvPr>
          <p:cNvSpPr txBox="1"/>
          <p:nvPr/>
        </p:nvSpPr>
        <p:spPr>
          <a:xfrm>
            <a:off x="1380511" y="3734661"/>
            <a:ext cx="342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Composite &amp; </a:t>
            </a:r>
            <a:r>
              <a:rPr lang="it-IT" b="1" dirty="0" err="1"/>
              <a:t>porous</a:t>
            </a:r>
            <a:r>
              <a:rPr lang="it-IT" b="1" dirty="0"/>
              <a:t> </a:t>
            </a:r>
            <a:r>
              <a:rPr lang="it-IT" b="1" dirty="0" err="1"/>
              <a:t>materials</a:t>
            </a:r>
            <a:endParaRPr lang="it-IT" b="1" dirty="0"/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23F82FF8-EACF-5A69-C723-8A022398C6B2}"/>
              </a:ext>
            </a:extLst>
          </p:cNvPr>
          <p:cNvSpPr/>
          <p:nvPr/>
        </p:nvSpPr>
        <p:spPr>
          <a:xfrm>
            <a:off x="6223612" y="3672403"/>
            <a:ext cx="5819735" cy="23907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095AB33E-1C70-57A8-9F9E-4B53983BE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163" y="1644648"/>
            <a:ext cx="1736281" cy="1617898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5DD4CDF-67C4-6D97-3413-514E2D8AAFA1}"/>
              </a:ext>
            </a:extLst>
          </p:cNvPr>
          <p:cNvSpPr txBox="1"/>
          <p:nvPr/>
        </p:nvSpPr>
        <p:spPr>
          <a:xfrm>
            <a:off x="4552718" y="3262546"/>
            <a:ext cx="131130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M. Rauch thesis</a:t>
            </a:r>
            <a:endParaRPr lang="it-IT" sz="1100" i="1" dirty="0"/>
          </a:p>
        </p:txBody>
      </p:sp>
      <p:pic>
        <p:nvPicPr>
          <p:cNvPr id="25" name="Immagine 24" descr="Immagine che contiene testo, diagramma, mappa, linea&#10;&#10;Il contenuto generato dall'IA potrebbe non essere corretto.">
            <a:extLst>
              <a:ext uri="{FF2B5EF4-FFF2-40B4-BE49-F238E27FC236}">
                <a16:creationId xmlns:a16="http://schemas.microsoft.com/office/drawing/2014/main" id="{E855E62A-172A-5134-D906-2C82C196CF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60" y="1594111"/>
            <a:ext cx="1954525" cy="1563620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6BFCD0FB-6F32-FA5C-3B1E-E767F80A2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4607" y="1680454"/>
            <a:ext cx="1782890" cy="1337168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86D90D31-D58D-F64C-EA68-879DFCC3A4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272" y="1659229"/>
            <a:ext cx="2055596" cy="1768588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89F82EB-2B86-46E1-C586-3A1062C372DC}"/>
              </a:ext>
            </a:extLst>
          </p:cNvPr>
          <p:cNvSpPr txBox="1"/>
          <p:nvPr/>
        </p:nvSpPr>
        <p:spPr>
          <a:xfrm>
            <a:off x="7455884" y="3672403"/>
            <a:ext cx="342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PCBs</a:t>
            </a:r>
            <a:r>
              <a:rPr lang="it-IT" b="1" dirty="0"/>
              <a:t> </a:t>
            </a:r>
            <a:r>
              <a:rPr lang="it-IT" b="1" dirty="0" err="1"/>
              <a:t>composition</a:t>
            </a:r>
            <a:r>
              <a:rPr lang="it-IT" b="1" dirty="0"/>
              <a:t> and bonds</a:t>
            </a: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7C87D7AA-87D2-ED65-A6A0-57F4B883DF5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7641" r="17754" b="27050"/>
          <a:stretch/>
        </p:blipFill>
        <p:spPr>
          <a:xfrm>
            <a:off x="9974812" y="4103993"/>
            <a:ext cx="1995067" cy="1689590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10750F43-84CB-0710-81EA-07B77FF109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91"/>
          <a:stretch/>
        </p:blipFill>
        <p:spPr>
          <a:xfrm>
            <a:off x="7906277" y="4150827"/>
            <a:ext cx="1995067" cy="1660089"/>
          </a:xfrm>
          <a:prstGeom prst="rect">
            <a:avLst/>
          </a:prstGeom>
        </p:spPr>
      </p:pic>
      <p:pic>
        <p:nvPicPr>
          <p:cNvPr id="34" name="Picture 2">
            <a:extLst>
              <a:ext uri="{FF2B5EF4-FFF2-40B4-BE49-F238E27FC236}">
                <a16:creationId xmlns:a16="http://schemas.microsoft.com/office/drawing/2014/main" id="{6A569EB9-3B68-600A-11A3-8E1DD1F802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6" t="20564" r="21483" b="13098"/>
          <a:stretch/>
        </p:blipFill>
        <p:spPr bwMode="auto">
          <a:xfrm>
            <a:off x="3742229" y="4253602"/>
            <a:ext cx="2110215" cy="155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D9DB056E-02E4-5FA9-36E9-F93B8625340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2206"/>
          <a:stretch/>
        </p:blipFill>
        <p:spPr>
          <a:xfrm>
            <a:off x="1828593" y="4253602"/>
            <a:ext cx="1876902" cy="1557314"/>
          </a:xfrm>
          <a:prstGeom prst="rect">
            <a:avLst/>
          </a:prstGeom>
        </p:spPr>
      </p:pic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E84DE4BE-6030-8307-8F47-A0837217F478}"/>
              </a:ext>
            </a:extLst>
          </p:cNvPr>
          <p:cNvSpPr txBox="1"/>
          <p:nvPr/>
        </p:nvSpPr>
        <p:spPr>
          <a:xfrm>
            <a:off x="293202" y="1817250"/>
            <a:ext cx="19545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 err="1"/>
              <a:t>Relating</a:t>
            </a:r>
            <a:r>
              <a:rPr lang="it-IT" sz="1400" dirty="0"/>
              <a:t> </a:t>
            </a:r>
            <a:r>
              <a:rPr lang="it-IT" sz="1400" dirty="0" err="1"/>
              <a:t>screw</a:t>
            </a:r>
            <a:r>
              <a:rPr lang="it-IT" sz="1400" dirty="0"/>
              <a:t> torque to </a:t>
            </a:r>
            <a:r>
              <a:rPr lang="it-IT" sz="1400" dirty="0" err="1"/>
              <a:t>Heat</a:t>
            </a:r>
            <a:r>
              <a:rPr lang="it-IT" sz="1400" dirty="0"/>
              <a:t> Transfer </a:t>
            </a:r>
            <a:r>
              <a:rPr lang="it-IT" sz="1400" dirty="0" err="1"/>
              <a:t>Coefficient</a:t>
            </a:r>
            <a:r>
              <a:rPr lang="it-IT" sz="14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/>
              <a:t>Thermal paste </a:t>
            </a:r>
            <a:r>
              <a:rPr lang="it-IT" sz="1400" dirty="0" err="1"/>
              <a:t>thickness</a:t>
            </a:r>
            <a:r>
              <a:rPr lang="it-IT" sz="1400" dirty="0"/>
              <a:t> vs dry contact.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D775CCC-6242-3187-5BB2-6E5FAE22F357}"/>
              </a:ext>
            </a:extLst>
          </p:cNvPr>
          <p:cNvSpPr txBox="1"/>
          <p:nvPr/>
        </p:nvSpPr>
        <p:spPr>
          <a:xfrm>
            <a:off x="6287893" y="1386695"/>
            <a:ext cx="19567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 err="1"/>
              <a:t>Threatment</a:t>
            </a:r>
            <a:r>
              <a:rPr lang="it-IT" sz="1400" dirty="0"/>
              <a:t> of </a:t>
            </a:r>
            <a:r>
              <a:rPr lang="it-IT" sz="1400" dirty="0" err="1"/>
              <a:t>very</a:t>
            </a:r>
            <a:r>
              <a:rPr lang="it-IT" sz="1400" dirty="0"/>
              <a:t> </a:t>
            </a:r>
            <a:r>
              <a:rPr lang="it-IT" sz="1400" dirty="0" err="1"/>
              <a:t>thin</a:t>
            </a:r>
            <a:r>
              <a:rPr lang="it-IT" sz="1400" dirty="0"/>
              <a:t> </a:t>
            </a:r>
            <a:r>
              <a:rPr lang="it-IT" sz="1400" dirty="0" err="1"/>
              <a:t>glue</a:t>
            </a:r>
            <a:r>
              <a:rPr lang="it-IT" sz="1400" dirty="0"/>
              <a:t> </a:t>
            </a:r>
            <a:r>
              <a:rPr lang="it-IT" sz="1400" dirty="0" err="1"/>
              <a:t>layers</a:t>
            </a:r>
            <a:r>
              <a:rPr lang="it-IT" sz="14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 err="1"/>
              <a:t>Modeling</a:t>
            </a:r>
            <a:r>
              <a:rPr lang="it-IT" sz="1400" dirty="0"/>
              <a:t> of </a:t>
            </a:r>
            <a:r>
              <a:rPr lang="it-IT" sz="1400" dirty="0" err="1"/>
              <a:t>trapped</a:t>
            </a:r>
            <a:r>
              <a:rPr lang="it-IT" sz="1400" dirty="0"/>
              <a:t> air </a:t>
            </a:r>
            <a:r>
              <a:rPr lang="it-IT" sz="1400" dirty="0" err="1"/>
              <a:t>bubbles</a:t>
            </a:r>
            <a:r>
              <a:rPr lang="it-IT" sz="1400" dirty="0"/>
              <a:t> and fillers.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/>
              <a:t>Model </a:t>
            </a:r>
            <a:r>
              <a:rPr lang="it-IT" sz="1400" dirty="0" err="1"/>
              <a:t>delamination</a:t>
            </a:r>
            <a:endParaRPr lang="it-IT" sz="1400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1A50B6-C479-BD37-402C-4315C90F5F8D}"/>
              </a:ext>
            </a:extLst>
          </p:cNvPr>
          <p:cNvSpPr txBox="1"/>
          <p:nvPr/>
        </p:nvSpPr>
        <p:spPr>
          <a:xfrm>
            <a:off x="229219" y="4298116"/>
            <a:ext cx="160688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 err="1"/>
              <a:t>Anisotropic</a:t>
            </a:r>
            <a:r>
              <a:rPr lang="it-IT" sz="1400" dirty="0"/>
              <a:t> </a:t>
            </a:r>
            <a:r>
              <a:rPr lang="it-IT" sz="1400" dirty="0" err="1"/>
              <a:t>modeling</a:t>
            </a:r>
            <a:r>
              <a:rPr lang="it-IT" sz="14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 err="1"/>
              <a:t>Glue</a:t>
            </a:r>
            <a:r>
              <a:rPr lang="it-IT" sz="1400" dirty="0"/>
              <a:t> </a:t>
            </a:r>
            <a:r>
              <a:rPr lang="it-IT" sz="1400" dirty="0" err="1"/>
              <a:t>penetrating</a:t>
            </a:r>
            <a:r>
              <a:rPr lang="it-IT" sz="1400" dirty="0"/>
              <a:t> on carbon </a:t>
            </a:r>
            <a:r>
              <a:rPr lang="it-IT" sz="1400" dirty="0" err="1"/>
              <a:t>foam</a:t>
            </a:r>
            <a:endParaRPr lang="it-I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400" dirty="0"/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91D4176-3C65-E3F2-09AC-676957B3E38D}"/>
              </a:ext>
            </a:extLst>
          </p:cNvPr>
          <p:cNvSpPr txBox="1"/>
          <p:nvPr/>
        </p:nvSpPr>
        <p:spPr>
          <a:xfrm>
            <a:off x="6308140" y="3974950"/>
            <a:ext cx="17050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 err="1"/>
              <a:t>Different</a:t>
            </a:r>
            <a:r>
              <a:rPr lang="it-IT" sz="1400" dirty="0"/>
              <a:t> </a:t>
            </a:r>
            <a:r>
              <a:rPr lang="it-IT" sz="1400" dirty="0" err="1"/>
              <a:t>methods</a:t>
            </a:r>
            <a:r>
              <a:rPr lang="it-IT" sz="1400" dirty="0"/>
              <a:t> for </a:t>
            </a:r>
            <a:r>
              <a:rPr lang="it-IT" sz="1400" dirty="0" err="1"/>
              <a:t>simulating</a:t>
            </a:r>
            <a:r>
              <a:rPr lang="it-IT" sz="1400" dirty="0"/>
              <a:t> PCB </a:t>
            </a:r>
            <a:r>
              <a:rPr lang="it-IT" sz="1400" dirty="0" err="1"/>
              <a:t>traces</a:t>
            </a:r>
            <a:r>
              <a:rPr lang="it-IT" sz="14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 err="1"/>
              <a:t>Threatment</a:t>
            </a:r>
            <a:r>
              <a:rPr lang="it-IT" sz="1400" dirty="0"/>
              <a:t> of </a:t>
            </a:r>
            <a:r>
              <a:rPr lang="it-IT" sz="1400" dirty="0" err="1"/>
              <a:t>wirebondings</a:t>
            </a:r>
            <a:r>
              <a:rPr lang="it-IT" sz="1400" dirty="0"/>
              <a:t> and </a:t>
            </a:r>
            <a:r>
              <a:rPr lang="it-IT" sz="1400" dirty="0" err="1"/>
              <a:t>bump-bonding</a:t>
            </a:r>
            <a:r>
              <a:rPr lang="it-IT" sz="14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400" dirty="0"/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E7036B9F-FC3A-8550-8E2B-C1E7154EE9E5}"/>
              </a:ext>
            </a:extLst>
          </p:cNvPr>
          <p:cNvSpPr txBox="1"/>
          <p:nvPr/>
        </p:nvSpPr>
        <p:spPr>
          <a:xfrm>
            <a:off x="3094840" y="6102933"/>
            <a:ext cx="112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Strong </a:t>
            </a:r>
            <a:r>
              <a:rPr lang="it-IT" sz="1600" u="sng" dirty="0">
                <a:solidFill>
                  <a:srgbClr val="0070C0"/>
                </a:solidFill>
              </a:rPr>
              <a:t>relation with DRD 8.2 </a:t>
            </a:r>
            <a:r>
              <a:rPr lang="it-IT" sz="1600" dirty="0"/>
              <a:t>for what </a:t>
            </a:r>
            <a:r>
              <a:rPr lang="it-IT" sz="1600" dirty="0" err="1"/>
              <a:t>concerns</a:t>
            </a:r>
            <a:r>
              <a:rPr lang="it-IT" sz="1600" dirty="0"/>
              <a:t> </a:t>
            </a:r>
            <a:r>
              <a:rPr lang="it-IT" sz="1600" dirty="0" err="1"/>
              <a:t>material</a:t>
            </a:r>
            <a:r>
              <a:rPr lang="it-IT" sz="1600" dirty="0"/>
              <a:t> </a:t>
            </a:r>
            <a:r>
              <a:rPr lang="it-IT" sz="1600" dirty="0" err="1"/>
              <a:t>properties</a:t>
            </a:r>
            <a:r>
              <a:rPr lang="it-IT" sz="1600" dirty="0"/>
              <a:t> </a:t>
            </a:r>
            <a:r>
              <a:rPr lang="it-IT" sz="1600" dirty="0" err="1"/>
              <a:t>measurements</a:t>
            </a:r>
            <a:r>
              <a:rPr lang="it-IT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830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 animBg="1"/>
      <p:bldP spid="8" grpId="0" animBg="1"/>
      <p:bldP spid="11" grpId="0"/>
      <p:bldP spid="12" grpId="0"/>
      <p:bldP spid="13" grpId="0"/>
      <p:bldP spid="15" grpId="0" animBg="1"/>
      <p:bldP spid="23" grpId="0"/>
      <p:bldP spid="30" grpId="0"/>
      <p:bldP spid="37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EB0FCDF-DEFC-7314-7013-9FBCB7B0B72F}"/>
              </a:ext>
            </a:extLst>
          </p:cNvPr>
          <p:cNvSpPr txBox="1"/>
          <p:nvPr/>
        </p:nvSpPr>
        <p:spPr>
          <a:xfrm>
            <a:off x="57932" y="653785"/>
            <a:ext cx="12076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Usually</a:t>
            </a:r>
            <a:r>
              <a:rPr lang="it-IT" dirty="0"/>
              <a:t> a common </a:t>
            </a:r>
            <a:r>
              <a:rPr lang="it-IT" dirty="0" err="1"/>
              <a:t>approach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to do rough </a:t>
            </a:r>
            <a:r>
              <a:rPr lang="it-IT" dirty="0" err="1"/>
              <a:t>simplifications</a:t>
            </a:r>
            <a:r>
              <a:rPr lang="it-IT" dirty="0"/>
              <a:t> for the </a:t>
            </a:r>
            <a:r>
              <a:rPr lang="it-IT" dirty="0" err="1"/>
              <a:t>previous</a:t>
            </a:r>
            <a:r>
              <a:rPr lang="it-IT" dirty="0"/>
              <a:t> </a:t>
            </a:r>
            <a:r>
              <a:rPr lang="it-IT" dirty="0" err="1"/>
              <a:t>aspects</a:t>
            </a:r>
            <a:r>
              <a:rPr lang="it-IT" dirty="0"/>
              <a:t>. But </a:t>
            </a:r>
            <a:r>
              <a:rPr lang="it-IT" dirty="0" err="1">
                <a:solidFill>
                  <a:srgbClr val="0070C0"/>
                </a:solidFill>
              </a:rPr>
              <a:t>going</a:t>
            </a:r>
            <a:r>
              <a:rPr lang="it-IT" dirty="0">
                <a:solidFill>
                  <a:srgbClr val="0070C0"/>
                </a:solidFill>
              </a:rPr>
              <a:t> small with the size</a:t>
            </a:r>
            <a:r>
              <a:rPr lang="it-IT" dirty="0"/>
              <a:t> of the system, </a:t>
            </a: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>
                <a:solidFill>
                  <a:srgbClr val="0070C0"/>
                </a:solidFill>
              </a:rPr>
              <a:t>become</a:t>
            </a:r>
            <a:r>
              <a:rPr lang="it-IT" dirty="0">
                <a:solidFill>
                  <a:srgbClr val="0070C0"/>
                </a:solidFill>
              </a:rPr>
              <a:t> more and more </a:t>
            </a:r>
            <a:r>
              <a:rPr lang="it-IT" dirty="0" err="1">
                <a:solidFill>
                  <a:srgbClr val="0070C0"/>
                </a:solidFill>
              </a:rPr>
              <a:t>relevant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/>
              <a:t>for the overall performance, so a </a:t>
            </a:r>
            <a:r>
              <a:rPr lang="it-IT" dirty="0" err="1"/>
              <a:t>detailed</a:t>
            </a:r>
            <a:r>
              <a:rPr lang="it-IT" dirty="0"/>
              <a:t> </a:t>
            </a:r>
            <a:r>
              <a:rPr lang="it-IT" dirty="0" err="1"/>
              <a:t>modeling</a:t>
            </a:r>
            <a:r>
              <a:rPr lang="it-IT" dirty="0"/>
              <a:t> of </a:t>
            </a:r>
            <a:r>
              <a:rPr lang="it-IT" dirty="0" err="1"/>
              <a:t>them</a:t>
            </a:r>
            <a:r>
              <a:rPr lang="it-IT" dirty="0"/>
              <a:t> </a:t>
            </a:r>
            <a:r>
              <a:rPr lang="it-IT" dirty="0" err="1"/>
              <a:t>become</a:t>
            </a:r>
            <a:r>
              <a:rPr lang="it-IT" dirty="0"/>
              <a:t> </a:t>
            </a:r>
            <a:r>
              <a:rPr lang="it-IT" dirty="0" err="1"/>
              <a:t>needed</a:t>
            </a:r>
            <a:r>
              <a:rPr lang="it-IT" dirty="0"/>
              <a:t>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9B6E59D-75D9-524F-9E32-2379014813DA}"/>
              </a:ext>
            </a:extLst>
          </p:cNvPr>
          <p:cNvSpPr txBox="1"/>
          <p:nvPr/>
        </p:nvSpPr>
        <p:spPr>
          <a:xfrm>
            <a:off x="57932" y="1479990"/>
            <a:ext cx="11842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err="1"/>
              <a:t>Also</a:t>
            </a:r>
            <a:r>
              <a:rPr lang="it-IT" dirty="0"/>
              <a:t>,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implementing</a:t>
            </a:r>
            <a:r>
              <a:rPr lang="it-IT" dirty="0"/>
              <a:t> a </a:t>
            </a:r>
            <a:r>
              <a:rPr lang="it-IT" dirty="0" err="1"/>
              <a:t>simulation</a:t>
            </a:r>
            <a:r>
              <a:rPr lang="it-IT" dirty="0"/>
              <a:t> for a </a:t>
            </a:r>
            <a:r>
              <a:rPr lang="it-IT" dirty="0" err="1"/>
              <a:t>Prototype</a:t>
            </a:r>
            <a:r>
              <a:rPr lang="it-IT" dirty="0"/>
              <a:t> or a </a:t>
            </a:r>
            <a:r>
              <a:rPr lang="it-IT" dirty="0" err="1"/>
              <a:t>Mockup</a:t>
            </a:r>
            <a:r>
              <a:rPr lang="it-IT" dirty="0"/>
              <a:t>, </a:t>
            </a:r>
            <a:r>
              <a:rPr lang="it-IT" dirty="0" err="1"/>
              <a:t>many</a:t>
            </a:r>
            <a:r>
              <a:rPr lang="it-IT" dirty="0"/>
              <a:t> of the </a:t>
            </a:r>
            <a:r>
              <a:rPr lang="it-IT" dirty="0" err="1"/>
              <a:t>previous</a:t>
            </a:r>
            <a:r>
              <a:rPr lang="it-IT" dirty="0"/>
              <a:t> </a:t>
            </a:r>
            <a:r>
              <a:rPr lang="it-IT" dirty="0" err="1">
                <a:solidFill>
                  <a:srgbClr val="0070C0"/>
                </a:solidFill>
              </a:rPr>
              <a:t>aspects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coexist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simultaneously</a:t>
            </a:r>
            <a:r>
              <a:rPr lang="it-IT" dirty="0"/>
              <a:t>, and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difficoult</a:t>
            </a:r>
            <a:r>
              <a:rPr lang="it-IT" dirty="0"/>
              <a:t> to </a:t>
            </a:r>
            <a:r>
              <a:rPr lang="it-IT" dirty="0" err="1"/>
              <a:t>evaluate</a:t>
            </a:r>
            <a:r>
              <a:rPr lang="it-IT" dirty="0"/>
              <a:t> the </a:t>
            </a:r>
            <a:r>
              <a:rPr lang="it-IT" dirty="0" err="1"/>
              <a:t>contribution</a:t>
            </a:r>
            <a:r>
              <a:rPr lang="it-IT" dirty="0"/>
              <a:t> of </a:t>
            </a:r>
            <a:r>
              <a:rPr lang="it-IT" dirty="0" err="1"/>
              <a:t>each</a:t>
            </a:r>
            <a:r>
              <a:rPr lang="it-IT" dirty="0"/>
              <a:t> one of </a:t>
            </a:r>
            <a:r>
              <a:rPr lang="it-IT" dirty="0" err="1"/>
              <a:t>them</a:t>
            </a:r>
            <a:r>
              <a:rPr lang="it-IT" dirty="0"/>
              <a:t> from the overall model.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7055F16-FB5F-3D25-3826-64926D052B8F}"/>
              </a:ext>
            </a:extLst>
          </p:cNvPr>
          <p:cNvSpPr txBox="1"/>
          <p:nvPr/>
        </p:nvSpPr>
        <p:spPr>
          <a:xfrm>
            <a:off x="57932" y="2267216"/>
            <a:ext cx="118422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/>
              <a:t>To study </a:t>
            </a:r>
            <a:r>
              <a:rPr lang="it-IT" dirty="0" err="1"/>
              <a:t>how</a:t>
            </a:r>
            <a:r>
              <a:rPr lang="it-IT" dirty="0"/>
              <a:t> accurate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modeling</a:t>
            </a:r>
            <a:r>
              <a:rPr lang="it-IT" dirty="0"/>
              <a:t> of </a:t>
            </a:r>
            <a:r>
              <a:rPr lang="it-IT" dirty="0" err="1"/>
              <a:t>each</a:t>
            </a:r>
            <a:r>
              <a:rPr lang="it-IT" dirty="0"/>
              <a:t> one,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useful</a:t>
            </a:r>
            <a:r>
              <a:rPr lang="it-IT" dirty="0"/>
              <a:t> to create a </a:t>
            </a:r>
            <a:r>
              <a:rPr lang="it-IT" dirty="0" err="1">
                <a:solidFill>
                  <a:srgbClr val="0070C0"/>
                </a:solidFill>
              </a:rPr>
              <a:t>dedicated</a:t>
            </a:r>
            <a:r>
              <a:rPr lang="it-IT" dirty="0">
                <a:solidFill>
                  <a:srgbClr val="0070C0"/>
                </a:solidFill>
              </a:rPr>
              <a:t> test setup</a:t>
            </a:r>
            <a:r>
              <a:rPr lang="it-IT" dirty="0"/>
              <a:t>, </a:t>
            </a:r>
            <a:r>
              <a:rPr lang="it-IT" dirty="0" err="1"/>
              <a:t>where</a:t>
            </a:r>
            <a:r>
              <a:rPr lang="it-IT" dirty="0"/>
              <a:t> the single </a:t>
            </a:r>
            <a:r>
              <a:rPr lang="it-IT" dirty="0" err="1"/>
              <a:t>criticality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alone.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/>
              <a:t>This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difficult</a:t>
            </a:r>
            <a:r>
              <a:rPr lang="it-IT" dirty="0"/>
              <a:t> to </a:t>
            </a:r>
            <a:r>
              <a:rPr lang="it-IT" dirty="0" err="1"/>
              <a:t>manage</a:t>
            </a:r>
            <a:r>
              <a:rPr lang="it-IT" dirty="0"/>
              <a:t> in </a:t>
            </a:r>
            <a:r>
              <a:rPr lang="it-IT" dirty="0" err="1"/>
              <a:t>detail</a:t>
            </a:r>
            <a:r>
              <a:rPr lang="it-IT" dirty="0"/>
              <a:t> </a:t>
            </a:r>
            <a:r>
              <a:rPr lang="it-IT" dirty="0" err="1"/>
              <a:t>when</a:t>
            </a:r>
            <a:r>
              <a:rPr lang="it-IT" dirty="0"/>
              <a:t> the focus of work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validation</a:t>
            </a:r>
            <a:r>
              <a:rPr lang="it-IT" dirty="0"/>
              <a:t> of a </a:t>
            </a:r>
            <a:r>
              <a:rPr lang="it-IT" dirty="0" err="1"/>
              <a:t>prototype</a:t>
            </a:r>
            <a:r>
              <a:rPr lang="it-IT" dirty="0"/>
              <a:t> or a detector upgrade.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 err="1"/>
              <a:t>Try</a:t>
            </a:r>
            <a:r>
              <a:rPr lang="it-IT" dirty="0"/>
              <a:t> to do in the DRD8 </a:t>
            </a:r>
            <a:r>
              <a:rPr lang="it-IT" dirty="0" err="1"/>
              <a:t>context</a:t>
            </a:r>
            <a:r>
              <a:rPr lang="it-IT" dirty="0"/>
              <a:t>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754B219-BDCE-2F8C-9343-9C98B03AE584}"/>
              </a:ext>
            </a:extLst>
          </p:cNvPr>
          <p:cNvSpPr txBox="1"/>
          <p:nvPr/>
        </p:nvSpPr>
        <p:spPr>
          <a:xfrm>
            <a:off x="57932" y="4021542"/>
            <a:ext cx="1207613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/>
              <a:t>We </a:t>
            </a:r>
            <a:r>
              <a:rPr lang="it-IT" dirty="0" err="1"/>
              <a:t>would</a:t>
            </a:r>
            <a:r>
              <a:rPr lang="it-IT" dirty="0"/>
              <a:t> like to study and validate in Perugia the </a:t>
            </a:r>
            <a:r>
              <a:rPr lang="it-IT" dirty="0" err="1">
                <a:solidFill>
                  <a:srgbClr val="0070C0"/>
                </a:solidFill>
              </a:rPr>
              <a:t>simulation</a:t>
            </a:r>
            <a:r>
              <a:rPr lang="it-IT" dirty="0">
                <a:solidFill>
                  <a:srgbClr val="0070C0"/>
                </a:solidFill>
              </a:rPr>
              <a:t> techniques </a:t>
            </a:r>
            <a:r>
              <a:rPr lang="it-IT" dirty="0" err="1">
                <a:solidFill>
                  <a:srgbClr val="0070C0"/>
                </a:solidFill>
              </a:rPr>
              <a:t>which</a:t>
            </a:r>
            <a:r>
              <a:rPr lang="it-IT" dirty="0">
                <a:solidFill>
                  <a:srgbClr val="0070C0"/>
                </a:solidFill>
              </a:rPr>
              <a:t> are more </a:t>
            </a:r>
            <a:r>
              <a:rPr lang="it-IT" dirty="0" err="1">
                <a:solidFill>
                  <a:srgbClr val="0070C0"/>
                </a:solidFill>
              </a:rPr>
              <a:t>suitable</a:t>
            </a:r>
            <a:r>
              <a:rPr lang="it-IT" dirty="0"/>
              <a:t> for «best» </a:t>
            </a:r>
            <a:r>
              <a:rPr lang="it-IT" dirty="0" err="1"/>
              <a:t>modelling</a:t>
            </a:r>
            <a:r>
              <a:rPr lang="it-IT" dirty="0"/>
              <a:t> </a:t>
            </a:r>
            <a:r>
              <a:rPr lang="it-IT" dirty="0" err="1"/>
              <a:t>previous</a:t>
            </a:r>
            <a:r>
              <a:rPr lang="it-IT" dirty="0"/>
              <a:t> </a:t>
            </a:r>
            <a:r>
              <a:rPr lang="it-IT" dirty="0" err="1"/>
              <a:t>topics</a:t>
            </a:r>
            <a:r>
              <a:rPr lang="it-IT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 err="1"/>
              <a:t>Validation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</a:t>
            </a:r>
            <a:r>
              <a:rPr lang="it-IT" dirty="0" err="1">
                <a:solidFill>
                  <a:srgbClr val="0070C0"/>
                </a:solidFill>
              </a:rPr>
              <a:t>dedicated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 err="1">
                <a:solidFill>
                  <a:srgbClr val="0070C0"/>
                </a:solidFill>
              </a:rPr>
              <a:t>measurements</a:t>
            </a:r>
            <a:r>
              <a:rPr lang="it-IT" dirty="0">
                <a:solidFill>
                  <a:srgbClr val="0070C0"/>
                </a:solidFill>
              </a:rPr>
              <a:t> </a:t>
            </a:r>
            <a:r>
              <a:rPr lang="it-IT" dirty="0"/>
              <a:t>in- house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find</a:t>
            </a:r>
            <a:r>
              <a:rPr lang="it-IT" dirty="0">
                <a:sym typeface="Wingdings" panose="05000000000000000000" pitchFamily="2" charset="2"/>
              </a:rPr>
              <a:t> for </a:t>
            </a:r>
            <a:r>
              <a:rPr lang="it-IT" dirty="0" err="1">
                <a:sym typeface="Wingdings" panose="05000000000000000000" pitchFamily="2" charset="2"/>
              </a:rPr>
              <a:t>each</a:t>
            </a:r>
            <a:r>
              <a:rPr lang="it-IT" dirty="0">
                <a:sym typeface="Wingdings" panose="05000000000000000000" pitchFamily="2" charset="2"/>
              </a:rPr>
              <a:t> case a set of </a:t>
            </a:r>
            <a:r>
              <a:rPr lang="it-IT" dirty="0" err="1">
                <a:sym typeface="Wingdings" panose="05000000000000000000" pitchFamily="2" charset="2"/>
              </a:rPr>
              <a:t>measurement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that</a:t>
            </a:r>
            <a:r>
              <a:rPr lang="it-IT" dirty="0">
                <a:sym typeface="Wingdings" panose="05000000000000000000" pitchFamily="2" charset="2"/>
              </a:rPr>
              <a:t> are </a:t>
            </a:r>
            <a:r>
              <a:rPr lang="it-IT" dirty="0" err="1">
                <a:sym typeface="Wingdings" panose="05000000000000000000" pitchFamily="2" charset="2"/>
              </a:rPr>
              <a:t>sufficient</a:t>
            </a:r>
            <a:r>
              <a:rPr lang="it-IT" dirty="0">
                <a:sym typeface="Wingdings" panose="05000000000000000000" pitchFamily="2" charset="2"/>
              </a:rPr>
              <a:t> to </a:t>
            </a:r>
            <a:r>
              <a:rPr lang="it-IT" dirty="0" err="1">
                <a:sym typeface="Wingdings" panose="05000000000000000000" pitchFamily="2" charset="2"/>
              </a:rPr>
              <a:t>provide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comprehensive</a:t>
            </a:r>
            <a:r>
              <a:rPr lang="it-IT" dirty="0">
                <a:sym typeface="Wingdings" panose="05000000000000000000" pitchFamily="2" charset="2"/>
              </a:rPr>
              <a:t> inputs for the </a:t>
            </a:r>
            <a:r>
              <a:rPr lang="it-IT" dirty="0" err="1">
                <a:sym typeface="Wingdings" panose="05000000000000000000" pitchFamily="2" charset="2"/>
              </a:rPr>
              <a:t>simulation</a:t>
            </a:r>
            <a:r>
              <a:rPr lang="it-IT" dirty="0">
                <a:sym typeface="Wingdings" panose="05000000000000000000" pitchFamily="2" charset="2"/>
              </a:rPr>
              <a:t> model (New </a:t>
            </a:r>
            <a:r>
              <a:rPr lang="it-IT" dirty="0" err="1">
                <a:sym typeface="Wingdings" panose="05000000000000000000" pitchFamily="2" charset="2"/>
              </a:rPr>
              <a:t>instrumentation</a:t>
            </a:r>
            <a:r>
              <a:rPr lang="it-IT" dirty="0">
                <a:sym typeface="Wingdings" panose="05000000000000000000" pitchFamily="2" charset="2"/>
              </a:rPr>
              <a:t> and small lab setups).</a:t>
            </a: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/>
              <a:t>The </a:t>
            </a:r>
            <a:r>
              <a:rPr lang="it-IT" dirty="0" err="1"/>
              <a:t>amount</a:t>
            </a:r>
            <a:r>
              <a:rPr lang="it-IT" dirty="0"/>
              <a:t> of </a:t>
            </a:r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topics</a:t>
            </a:r>
            <a:r>
              <a:rPr lang="it-IT" dirty="0"/>
              <a:t> to be </a:t>
            </a:r>
            <a:r>
              <a:rPr lang="it-IT" dirty="0" err="1"/>
              <a:t>studied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depend</a:t>
            </a:r>
            <a:r>
              <a:rPr lang="it-IT" dirty="0"/>
              <a:t> on the </a:t>
            </a:r>
            <a:r>
              <a:rPr lang="it-IT" dirty="0">
                <a:solidFill>
                  <a:srgbClr val="0070C0"/>
                </a:solidFill>
              </a:rPr>
              <a:t>feedback of our funding agency for DRD8</a:t>
            </a:r>
            <a:r>
              <a:rPr lang="it-IT" dirty="0"/>
              <a:t> (</a:t>
            </a:r>
            <a:r>
              <a:rPr lang="it-IT" dirty="0" err="1"/>
              <a:t>Now</a:t>
            </a:r>
            <a:r>
              <a:rPr lang="it-IT" dirty="0"/>
              <a:t> </a:t>
            </a:r>
            <a:r>
              <a:rPr lang="it-IT" dirty="0" err="1"/>
              <a:t>main</a:t>
            </a:r>
            <a:r>
              <a:rPr lang="it-IT" dirty="0"/>
              <a:t> part of </a:t>
            </a:r>
            <a:r>
              <a:rPr lang="it-IT" dirty="0" err="1"/>
              <a:t>resorces</a:t>
            </a:r>
            <a:r>
              <a:rPr lang="it-IT" dirty="0"/>
              <a:t> are coming from the Upgrade of CMS Tracker).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4FC5D43-EA29-D967-CEE6-D4A7888F65B3}"/>
              </a:ext>
            </a:extLst>
          </p:cNvPr>
          <p:cNvSpPr txBox="1"/>
          <p:nvPr/>
        </p:nvSpPr>
        <p:spPr>
          <a:xfrm>
            <a:off x="221914" y="117427"/>
            <a:ext cx="10205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OUR VIEW</a:t>
            </a:r>
          </a:p>
        </p:txBody>
      </p:sp>
    </p:spTree>
    <p:extLst>
      <p:ext uri="{BB962C8B-B14F-4D97-AF65-F5344CB8AC3E}">
        <p14:creationId xmlns:p14="http://schemas.microsoft.com/office/powerpoint/2010/main" val="281494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EE7191A3-D56B-05A9-275C-ECBFFC47B2BF}"/>
              </a:ext>
            </a:extLst>
          </p:cNvPr>
          <p:cNvSpPr/>
          <p:nvPr/>
        </p:nvSpPr>
        <p:spPr>
          <a:xfrm>
            <a:off x="1873541" y="1308682"/>
            <a:ext cx="8444917" cy="29445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5400" b="1" dirty="0"/>
              <a:t>Thanks for </a:t>
            </a:r>
            <a:r>
              <a:rPr lang="it-IT" sz="5400" b="1" dirty="0" err="1"/>
              <a:t>your</a:t>
            </a:r>
            <a:r>
              <a:rPr lang="it-IT" sz="5400" b="1" dirty="0"/>
              <a:t> </a:t>
            </a:r>
            <a:r>
              <a:rPr lang="it-IT" sz="5400" b="1" dirty="0" err="1"/>
              <a:t>attention</a:t>
            </a:r>
            <a:endParaRPr lang="it-IT" sz="5400" b="1" dirty="0"/>
          </a:p>
        </p:txBody>
      </p:sp>
    </p:spTree>
    <p:extLst>
      <p:ext uri="{BB962C8B-B14F-4D97-AF65-F5344CB8AC3E}">
        <p14:creationId xmlns:p14="http://schemas.microsoft.com/office/powerpoint/2010/main" val="8319627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33644</TotalTime>
  <Words>750</Words>
  <Application>Microsoft Office PowerPoint</Application>
  <PresentationFormat>Widescreen</PresentationFormat>
  <Paragraphs>93</Paragraphs>
  <Slides>9</Slides>
  <Notes>1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Tema di Office</vt:lpstr>
      <vt:lpstr>1_Personalizza struttura</vt:lpstr>
      <vt:lpstr>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Cristiano Turrioni</dc:creator>
  <cp:lastModifiedBy>Cristiano Turrioni</cp:lastModifiedBy>
  <cp:revision>1148</cp:revision>
  <dcterms:created xsi:type="dcterms:W3CDTF">2019-04-04T21:59:34Z</dcterms:created>
  <dcterms:modified xsi:type="dcterms:W3CDTF">2025-03-27T13:48:28Z</dcterms:modified>
</cp:coreProperties>
</file>