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7"/>
  </p:notesMasterIdLst>
  <p:sldIdLst>
    <p:sldId id="419" r:id="rId2"/>
    <p:sldId id="262" r:id="rId3"/>
    <p:sldId id="420" r:id="rId4"/>
    <p:sldId id="422" r:id="rId5"/>
    <p:sldId id="388" r:id="rId6"/>
    <p:sldId id="421" r:id="rId7"/>
    <p:sldId id="444" r:id="rId8"/>
    <p:sldId id="395" r:id="rId9"/>
    <p:sldId id="435" r:id="rId10"/>
    <p:sldId id="432" r:id="rId11"/>
    <p:sldId id="399" r:id="rId12"/>
    <p:sldId id="260" r:id="rId13"/>
    <p:sldId id="261" r:id="rId14"/>
    <p:sldId id="441" r:id="rId15"/>
    <p:sldId id="446" r:id="rId16"/>
    <p:sldId id="437" r:id="rId17"/>
    <p:sldId id="257" r:id="rId18"/>
    <p:sldId id="258" r:id="rId19"/>
    <p:sldId id="259" r:id="rId20"/>
    <p:sldId id="438" r:id="rId21"/>
    <p:sldId id="423" r:id="rId22"/>
    <p:sldId id="439" r:id="rId23"/>
    <p:sldId id="443" r:id="rId24"/>
    <p:sldId id="445" r:id="rId25"/>
    <p:sldId id="403" r:id="rId26"/>
    <p:sldId id="385" r:id="rId27"/>
    <p:sldId id="365" r:id="rId28"/>
    <p:sldId id="442" r:id="rId29"/>
    <p:sldId id="433" r:id="rId30"/>
    <p:sldId id="288" r:id="rId31"/>
    <p:sldId id="390" r:id="rId32"/>
    <p:sldId id="393" r:id="rId33"/>
    <p:sldId id="394" r:id="rId34"/>
    <p:sldId id="431" r:id="rId35"/>
    <p:sldId id="400" r:id="rId36"/>
    <p:sldId id="384" r:id="rId37"/>
    <p:sldId id="410" r:id="rId38"/>
    <p:sldId id="412" r:id="rId39"/>
    <p:sldId id="415" r:id="rId40"/>
    <p:sldId id="425" r:id="rId41"/>
    <p:sldId id="434" r:id="rId42"/>
    <p:sldId id="426" r:id="rId43"/>
    <p:sldId id="430" r:id="rId44"/>
    <p:sldId id="369" r:id="rId45"/>
    <p:sldId id="370" r:id="rId46"/>
    <p:sldId id="375" r:id="rId47"/>
    <p:sldId id="379" r:id="rId48"/>
    <p:sldId id="380" r:id="rId49"/>
    <p:sldId id="378" r:id="rId50"/>
    <p:sldId id="407" r:id="rId51"/>
    <p:sldId id="408" r:id="rId52"/>
    <p:sldId id="382" r:id="rId53"/>
    <p:sldId id="427" r:id="rId54"/>
    <p:sldId id="428" r:id="rId55"/>
    <p:sldId id="418" r:id="rId5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5582667-6102-27E7-ED8E-01A166EB4B6B}" name="Guest User" initials="GU" userId="Guest User" providerId="Windows Live"/>
  <p188:author id="{DF32A587-D92D-BA4C-E154-23C2A3713734}" name="Jakub Zieliński" initials="JZ" userId="ad70264635470419" providerId="Windows Live"/>
  <p188:author id="{3B4E4E8E-93DD-2E2A-A9A0-2BD4119F7593}" name="Marco Volponi" initials="MV" userId="863dc93f758cdab0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ill Sans MT" panose="020B0502020104020203" pitchFamily="34" charset="0"/>
              </a:defRPr>
            </a:lvl1pPr>
          </a:lstStyle>
          <a:p>
            <a:endParaRPr lang="en-15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Gill Sans MT" panose="020B0502020104020203" pitchFamily="34" charset="0"/>
              </a:defRPr>
            </a:lvl1pPr>
          </a:lstStyle>
          <a:p>
            <a:fld id="{8787E0AB-9521-47BA-9370-358FB9910B92}" type="datetimeFigureOut">
              <a:rPr lang="en-150" smtClean="0"/>
              <a:pPr/>
              <a:t>25/03/2025</a:t>
            </a:fld>
            <a:endParaRPr lang="en-15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15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ill Sans MT" panose="020B0502020104020203" pitchFamily="34" charset="0"/>
              </a:defRPr>
            </a:lvl1pPr>
          </a:lstStyle>
          <a:p>
            <a:endParaRPr lang="en-15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Gill Sans MT" panose="020B0502020104020203" pitchFamily="34" charset="0"/>
              </a:defRPr>
            </a:lvl1pPr>
          </a:lstStyle>
          <a:p>
            <a:fld id="{448B5EA0-F08A-445F-AF1C-C2ED147DFAEF}" type="slidenum">
              <a:rPr lang="en-150" smtClean="0"/>
              <a:pPr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807625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D2DDB-28E2-1E9D-9F8C-AF96718FD8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264479-F6C1-217A-321A-EF4BD79A1C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F0785F-6A74-A1E4-5EF9-4C75F7DD86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A22DDE-7275-47E5-9682-F6F82B8A52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8B5EA0-F08A-445F-AF1C-C2ED147DFAEF}" type="slidenum">
              <a:rPr lang="en-150" smtClean="0"/>
              <a:pPr/>
              <a:t>24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014989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8B6862-A9C3-426B-8152-53C461AD5D46}" type="slidenum">
              <a:rPr kumimoji="0" lang="en-150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15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2203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err="1"/>
              <a:t>Add</a:t>
            </a:r>
            <a:r>
              <a:rPr lang="pl-PL"/>
              <a:t> </a:t>
            </a:r>
            <a:r>
              <a:rPr lang="pl-PL" err="1"/>
              <a:t>sblock</a:t>
            </a:r>
            <a:r>
              <a:rPr lang="pl-PL"/>
              <a:t> - demo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8B5EA0-F08A-445F-AF1C-C2ED147DFAEF}" type="slidenum">
              <a:rPr lang="en-150" smtClean="0"/>
              <a:pPr/>
              <a:t>37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2645704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Standard </a:t>
            </a:r>
            <a:r>
              <a:rPr lang="pl-PL" err="1"/>
              <a:t>operation</a:t>
            </a:r>
            <a:r>
              <a:rPr lang="pl-PL"/>
              <a:t> - demo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8B5EA0-F08A-445F-AF1C-C2ED147DFAEF}" type="slidenum">
              <a:rPr lang="en-150" smtClean="0"/>
              <a:pPr/>
              <a:t>38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723144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err="1"/>
              <a:t>Parallel</a:t>
            </a:r>
            <a:r>
              <a:rPr lang="pl-PL"/>
              <a:t> </a:t>
            </a:r>
            <a:r>
              <a:rPr lang="pl-PL" err="1"/>
              <a:t>mode</a:t>
            </a:r>
            <a:r>
              <a:rPr lang="pl-PL"/>
              <a:t> - demo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8B5EA0-F08A-445F-AF1C-C2ED147DFAEF}" type="slidenum">
              <a:rPr lang="en-150" smtClean="0"/>
              <a:pPr/>
              <a:t>39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91609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/>
          <a:lstStyle/>
          <a:p>
            <a:fld id="{E9782B4A-8F59-47CB-8C2D-41526F7FB403}" type="datetime8">
              <a:rPr lang="en-150" smtClean="0"/>
              <a:t>25/03/2025 16:37</a:t>
            </a:fld>
            <a:endParaRPr lang="en-15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  <a:prstGeom prst="rect">
            <a:avLst/>
          </a:prstGeom>
        </p:spPr>
        <p:txBody>
          <a:bodyPr/>
          <a:lstStyle/>
          <a:p>
            <a:endParaRPr lang="en-15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154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‹#›</a:t>
            </a:fld>
            <a:endParaRPr lang="en-15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829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/>
          <a:lstStyle/>
          <a:p>
            <a:fld id="{1F9B2A64-0C1D-4FDF-AFD9-03AA4086DF8F}" type="datetime8">
              <a:rPr lang="en-150" smtClean="0"/>
              <a:t>25/03/2025 16:37</a:t>
            </a:fld>
            <a:endParaRPr lang="en-15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/>
          <a:lstStyle/>
          <a:p>
            <a:endParaRPr lang="en-1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‹#›</a:t>
            </a:fld>
            <a:endParaRPr lang="en-15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638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‹#›</a:t>
            </a:fld>
            <a:endParaRPr lang="en-15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7332" y="1500072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08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/>
          <a:lstStyle/>
          <a:p>
            <a:fld id="{561635CB-76B8-48F4-A805-5B22426173C8}" type="datetime8">
              <a:rPr lang="en-150" smtClean="0"/>
              <a:t>25/03/2025 16:37</a:t>
            </a:fld>
            <a:endParaRPr lang="en-15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/>
          <a:lstStyle/>
          <a:p>
            <a:endParaRPr lang="en-1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‹#›</a:t>
            </a:fld>
            <a:endParaRPr lang="en-15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0574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450000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1782618"/>
            <a:ext cx="4645152" cy="36768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1782007"/>
            <a:ext cx="4645152" cy="36768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‹#›</a:t>
            </a:fld>
            <a:endParaRPr lang="en-15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47330" y="1509305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450000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1758407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560351"/>
            <a:ext cx="4645152" cy="29083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9561" y="175811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560351"/>
            <a:ext cx="4642351" cy="289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‹#›</a:t>
            </a:fld>
            <a:endParaRPr lang="en-15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47191" y="1515371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519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‹#›</a:t>
            </a:fld>
            <a:endParaRPr lang="en-15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1579" y="1499887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5197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545208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467999"/>
            <a:ext cx="3273099" cy="2447629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467999"/>
            <a:ext cx="6012470" cy="52031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23493"/>
            <a:ext cx="3275013" cy="2447632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‹#›</a:t>
            </a:fld>
            <a:endParaRPr lang="en-150"/>
          </a:p>
        </p:txBody>
      </p:sp>
      <p:cxnSp>
        <p:nvCxnSpPr>
          <p:cNvPr id="17" name="Straight Connector 16"/>
          <p:cNvCxnSpPr>
            <a:cxnSpLocks/>
          </p:cNvCxnSpPr>
          <p:nvPr/>
        </p:nvCxnSpPr>
        <p:spPr>
          <a:xfrm>
            <a:off x="1444671" y="306956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2765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482170"/>
            <a:ext cx="5532328" cy="2477927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1"/>
            <a:ext cx="5524404" cy="2485271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‹#›</a:t>
            </a:fld>
            <a:endParaRPr lang="en-15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260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450837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1776772"/>
            <a:ext cx="9603275" cy="3689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90490" y="6234485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fld id="{25E6CEFD-F939-4380-A23A-8F51026BA8BE}" type="slidenum">
              <a:rPr lang="en-150" smtClean="0"/>
              <a:pPr/>
              <a:t>‹#›</a:t>
            </a:fld>
            <a:endParaRPr lang="en-15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B2B10F0-B0FE-2CDE-5F3D-59C3A33A181E}"/>
              </a:ext>
            </a:extLst>
          </p:cNvPr>
          <p:cNvSpPr txBox="1"/>
          <p:nvPr userDrawn="1"/>
        </p:nvSpPr>
        <p:spPr>
          <a:xfrm>
            <a:off x="1451579" y="6234485"/>
            <a:ext cx="29181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150" sz="2000">
                <a:solidFill>
                  <a:schemeClr val="bg1"/>
                </a:solidFill>
              </a:rPr>
              <a:t>Marco Volponi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2FE3B33-5318-4747-ED50-569D18BE1262}"/>
              </a:ext>
            </a:extLst>
          </p:cNvPr>
          <p:cNvSpPr txBox="1"/>
          <p:nvPr userDrawn="1"/>
        </p:nvSpPr>
        <p:spPr>
          <a:xfrm>
            <a:off x="7649156" y="6226617"/>
            <a:ext cx="3405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150" sz="2000">
                <a:solidFill>
                  <a:schemeClr val="bg1"/>
                </a:solidFill>
              </a:rPr>
              <a:t>CERN LabVIEW Meeting 2024</a:t>
            </a:r>
          </a:p>
        </p:txBody>
      </p:sp>
    </p:spTree>
    <p:extLst>
      <p:ext uri="{BB962C8B-B14F-4D97-AF65-F5344CB8AC3E}">
        <p14:creationId xmlns:p14="http://schemas.microsoft.com/office/powerpoint/2010/main" val="978918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7" Type="http://schemas.openxmlformats.org/officeDocument/2006/relationships/image" Target="../media/image44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notesSlide" Target="../notesSlides/notesSlide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46.png"/><Relationship Id="rId5" Type="http://schemas.openxmlformats.org/officeDocument/2006/relationships/image" Target="../media/image47.png"/><Relationship Id="rId4" Type="http://schemas.openxmlformats.org/officeDocument/2006/relationships/notesSlide" Target="../notesSlides/notesSlide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46.png"/><Relationship Id="rId5" Type="http://schemas.openxmlformats.org/officeDocument/2006/relationships/image" Target="../media/image48.png"/><Relationship Id="rId4" Type="http://schemas.openxmlformats.org/officeDocument/2006/relationships/notesSlide" Target="../notesSlides/notesSlide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523810-AADA-69C9-0912-F11F032BA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1</a:t>
            </a:fld>
            <a:endParaRPr lang="en-15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C9E782D-1BE2-AE5A-B748-07E49D5C4001}"/>
              </a:ext>
            </a:extLst>
          </p:cNvPr>
          <p:cNvSpPr txBox="1">
            <a:spLocks/>
          </p:cNvSpPr>
          <p:nvPr/>
        </p:nvSpPr>
        <p:spPr>
          <a:xfrm>
            <a:off x="318046" y="252029"/>
            <a:ext cx="11322266" cy="155351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4400"/>
              <a:t>Upgrades and results from CIRCUS, the autonomous control system for complex experiments</a:t>
            </a:r>
            <a:endParaRPr lang="en-150" sz="440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57D8085-9A96-81BC-0847-18E0828C379E}"/>
              </a:ext>
            </a:extLst>
          </p:cNvPr>
          <p:cNvSpPr txBox="1">
            <a:spLocks/>
          </p:cNvSpPr>
          <p:nvPr/>
        </p:nvSpPr>
        <p:spPr>
          <a:xfrm>
            <a:off x="1777463" y="5557853"/>
            <a:ext cx="8637072" cy="50357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/>
              <a:t>M</a:t>
            </a:r>
            <a:r>
              <a:rPr lang="en-150"/>
              <a:t>arco </a:t>
            </a:r>
            <a:r>
              <a:rPr lang="en-US"/>
              <a:t>V</a:t>
            </a:r>
            <a:r>
              <a:rPr lang="en-150" err="1"/>
              <a:t>olponi</a:t>
            </a:r>
            <a:r>
              <a:rPr lang="en-150"/>
              <a:t>, Jakub Zielinski (the AEgIS Collaboration)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C29513-88B6-931D-924B-71A0710723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376" y="2212847"/>
            <a:ext cx="7021247" cy="317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898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1E77B-0DAF-E0B7-7FCC-C9F1AF4D4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150"/>
              <a:t>Autonomous parameter optimisation</a:t>
            </a:r>
            <a:br>
              <a:rPr lang="en-150"/>
            </a:br>
            <a:r>
              <a:rPr lang="en-150"/>
              <a:t>via live data 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5CFDF8-EA63-7578-5A7E-490A61469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584213"/>
            <a:ext cx="9603275" cy="36895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150" sz="2400"/>
              <a:t>Interface of Monkey with ALPACA (Data Analysis Engine) enabled autonomous parameter exploration to optimise pre-defined observable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54DBA0-1F8E-3149-A788-F2A60B439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10</a:t>
            </a:fld>
            <a:endParaRPr lang="en-15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A2649F-C287-79E2-7A4F-9FD3E01E31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943" y="2770778"/>
            <a:ext cx="4238911" cy="31791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D1D84E-7AC6-E5D6-AD4C-CDDFCECCFB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579" y="2770779"/>
            <a:ext cx="4238911" cy="3179183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5487FA48-C50F-7682-D7AB-B4B999BFF2EC}"/>
              </a:ext>
            </a:extLst>
          </p:cNvPr>
          <p:cNvSpPr/>
          <p:nvPr/>
        </p:nvSpPr>
        <p:spPr>
          <a:xfrm>
            <a:off x="5690489" y="4076735"/>
            <a:ext cx="1125453" cy="56726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416019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1523A-6E8E-90F6-777C-EAFBA6118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Upgrades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9B52A4-5CD9-2C45-26A5-0D9D1472E9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91440" rIns="91440" bIns="45720" rtlCol="0" anchor="t">
            <a:normAutofit/>
          </a:bodyPr>
          <a:lstStyle/>
          <a:p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084821-6FEC-481C-3EDA-7FA649E52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11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3697821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76A704F-FA3F-9583-F7F8-AE50CD3AC86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it-IT" err="1"/>
                  <a:t>Extraction</a:t>
                </a:r>
                <a:r>
                  <a:rPr lang="it-IT"/>
                  <a:t> of Circus </a:t>
                </a:r>
                <a14:m>
                  <m:oMath xmlns:m="http://schemas.openxmlformats.org/officeDocument/2006/math">
                    <m:r>
                      <a:rPr lang="en-15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150"/>
                  <a:t>services</a:t>
                </a:r>
                <a:r>
                  <a:rPr lang="it-IT"/>
                  <a:t> from </a:t>
                </a:r>
                <a:r>
                  <a:rPr lang="it-IT" err="1"/>
                  <a:t>Talos</a:t>
                </a:r>
                <a:endParaRPr lang="en-15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76A704F-FA3F-9583-F7F8-AE50CD3AC8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587" t="-12209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136700-B6FC-A681-D21A-B421291DDF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400" err="1"/>
              <a:t>Inserting</a:t>
            </a:r>
            <a:r>
              <a:rPr lang="it-IT" sz="2400"/>
              <a:t> </a:t>
            </a:r>
            <a:r>
              <a:rPr lang="it-IT" sz="2400" err="1"/>
              <a:t>them</a:t>
            </a:r>
            <a:r>
              <a:rPr lang="it-IT" sz="2400"/>
              <a:t> </a:t>
            </a:r>
            <a:r>
              <a:rPr lang="it-IT" sz="2400" err="1"/>
              <a:t>was</a:t>
            </a:r>
            <a:r>
              <a:rPr lang="it-IT" sz="2400"/>
              <a:t> a good idea, </a:t>
            </a:r>
            <a:r>
              <a:rPr lang="it-IT" sz="2400" err="1"/>
              <a:t>but</a:t>
            </a:r>
            <a:r>
              <a:rPr lang="it-IT" sz="2400"/>
              <a:t> </a:t>
            </a:r>
            <a:r>
              <a:rPr lang="it-IT" sz="2400" err="1"/>
              <a:t>underperforming</a:t>
            </a:r>
            <a:endParaRPr lang="it-IT" sz="2400"/>
          </a:p>
          <a:p>
            <a:r>
              <a:rPr lang="it-IT" sz="2400" err="1"/>
              <a:t>Extraction</a:t>
            </a:r>
            <a:r>
              <a:rPr lang="it-IT" sz="2400"/>
              <a:t> </a:t>
            </a:r>
            <a:r>
              <a:rPr lang="it-IT" sz="2400" err="1"/>
              <a:t>was</a:t>
            </a:r>
            <a:r>
              <a:rPr lang="it-IT" sz="2400"/>
              <a:t> a game </a:t>
            </a:r>
            <a:r>
              <a:rPr lang="it-IT" sz="2400" err="1"/>
              <a:t>changer</a:t>
            </a:r>
            <a:r>
              <a:rPr lang="it-IT" sz="2400"/>
              <a:t> for the </a:t>
            </a:r>
            <a:r>
              <a:rPr lang="it-IT" sz="2400" err="1"/>
              <a:t>development</a:t>
            </a:r>
            <a:r>
              <a:rPr lang="it-IT" sz="2400"/>
              <a:t> of TALOS</a:t>
            </a:r>
          </a:p>
          <a:p>
            <a:pPr lvl="1"/>
            <a:r>
              <a:rPr lang="it-IT" sz="2200" err="1"/>
              <a:t>Now</a:t>
            </a:r>
            <a:r>
              <a:rPr lang="it-IT" sz="2200"/>
              <a:t> </a:t>
            </a:r>
            <a:r>
              <a:rPr lang="it-IT" sz="2200" err="1"/>
              <a:t>it</a:t>
            </a:r>
            <a:r>
              <a:rPr lang="it-IT" sz="2200"/>
              <a:t> </a:t>
            </a:r>
            <a:r>
              <a:rPr lang="it-IT" sz="2200" err="1"/>
              <a:t>compiles</a:t>
            </a:r>
            <a:r>
              <a:rPr lang="it-IT" sz="2200"/>
              <a:t> in &lt; 1 min </a:t>
            </a:r>
            <a:r>
              <a:rPr lang="it-IT" sz="2200" err="1"/>
              <a:t>instead</a:t>
            </a:r>
            <a:r>
              <a:rPr lang="it-IT" sz="2200"/>
              <a:t> of &gt; 10 </a:t>
            </a:r>
            <a:r>
              <a:rPr lang="it-IT" sz="2200" err="1"/>
              <a:t>mins</a:t>
            </a:r>
            <a:r>
              <a:rPr lang="it-IT" sz="2200"/>
              <a:t> !</a:t>
            </a:r>
          </a:p>
          <a:p>
            <a:r>
              <a:rPr lang="it-IT" sz="2400"/>
              <a:t>Loading from CIRCUS </a:t>
            </a:r>
            <a:r>
              <a:rPr lang="it-IT" sz="2400" err="1"/>
              <a:t>is</a:t>
            </a:r>
            <a:r>
              <a:rPr lang="it-IT" sz="2400"/>
              <a:t> </a:t>
            </a:r>
            <a:r>
              <a:rPr lang="it-IT" sz="2400" err="1"/>
              <a:t>also</a:t>
            </a:r>
            <a:r>
              <a:rPr lang="it-IT" sz="2400"/>
              <a:t> </a:t>
            </a:r>
            <a:r>
              <a:rPr lang="it-IT" sz="2400" err="1"/>
              <a:t>much</a:t>
            </a:r>
            <a:r>
              <a:rPr lang="it-IT" sz="2400"/>
              <a:t> </a:t>
            </a:r>
            <a:r>
              <a:rPr lang="it-IT" sz="2400" err="1"/>
              <a:t>faster</a:t>
            </a:r>
            <a:endParaRPr lang="it-IT" sz="2400"/>
          </a:p>
          <a:p>
            <a:r>
              <a:rPr lang="it-IT" sz="2400"/>
              <a:t>Best </a:t>
            </a:r>
            <a:r>
              <a:rPr lang="it-IT" sz="2400" err="1"/>
              <a:t>would</a:t>
            </a:r>
            <a:r>
              <a:rPr lang="it-IT" sz="2400"/>
              <a:t> be to make </a:t>
            </a:r>
            <a:r>
              <a:rPr lang="it-IT" sz="2400" err="1"/>
              <a:t>another</a:t>
            </a:r>
            <a:r>
              <a:rPr lang="it-IT" sz="2400"/>
              <a:t> separate PPL</a:t>
            </a:r>
          </a:p>
          <a:p>
            <a:pPr lvl="1"/>
            <a:r>
              <a:rPr lang="it-IT" sz="2200"/>
              <a:t>But a PPL with a PPL inside with a PPL inside </a:t>
            </a:r>
            <a:r>
              <a:rPr lang="it-IT" sz="2200" err="1"/>
              <a:t>doesn’t</a:t>
            </a:r>
            <a:r>
              <a:rPr lang="it-IT" sz="2200"/>
              <a:t> compile…</a:t>
            </a:r>
            <a:endParaRPr lang="en-150" sz="2200"/>
          </a:p>
        </p:txBody>
      </p:sp>
      <p:pic>
        <p:nvPicPr>
          <p:cNvPr id="5" name="Picture 4" descr="A black spinning top on a surface&#10;&#10;AI-generated content may be incorrect.">
            <a:extLst>
              <a:ext uri="{FF2B5EF4-FFF2-40B4-BE49-F238E27FC236}">
                <a16:creationId xmlns:a16="http://schemas.microsoft.com/office/drawing/2014/main" id="{82F1C317-7999-9ECF-80B8-F106034FBC1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92056" y="3803864"/>
            <a:ext cx="2505456" cy="182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700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EB850-DA9A-DEF8-9743-D250D62E2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err="1"/>
              <a:t>Removal</a:t>
            </a:r>
            <a:r>
              <a:rPr lang="it-IT"/>
              <a:t> of TALOS </a:t>
            </a:r>
            <a:r>
              <a:rPr lang="it-IT" err="1"/>
              <a:t>Internal</a:t>
            </a:r>
            <a:r>
              <a:rPr lang="it-IT"/>
              <a:t> </a:t>
            </a:r>
            <a:r>
              <a:rPr lang="it-IT" err="1"/>
              <a:t>Shared</a:t>
            </a:r>
            <a:r>
              <a:rPr lang="it-IT"/>
              <a:t> </a:t>
            </a:r>
            <a:r>
              <a:rPr lang="it-IT" err="1"/>
              <a:t>Variables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FD64E-D0AE-6B73-07E9-871F8C7C74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825625"/>
            <a:ext cx="9603276" cy="4099687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it-IT" sz="2400" err="1"/>
              <a:t>Error</a:t>
            </a:r>
            <a:r>
              <a:rPr lang="it-IT" sz="2400"/>
              <a:t> Queue: </a:t>
            </a:r>
            <a:r>
              <a:rPr lang="it-IT" sz="2400" err="1"/>
              <a:t>now</a:t>
            </a:r>
            <a:r>
              <a:rPr lang="it-IT" sz="2400"/>
              <a:t> </a:t>
            </a:r>
            <a:r>
              <a:rPr lang="it-IT" sz="2400" err="1"/>
              <a:t>simply</a:t>
            </a:r>
            <a:r>
              <a:rPr lang="it-IT" sz="2400"/>
              <a:t> a </a:t>
            </a:r>
            <a:r>
              <a:rPr lang="it-IT" sz="2400" err="1"/>
              <a:t>message</a:t>
            </a:r>
            <a:r>
              <a:rPr lang="it-IT" sz="2400"/>
              <a:t> to </a:t>
            </a:r>
            <a:r>
              <a:rPr lang="it-IT" sz="2400" err="1"/>
              <a:t>Error</a:t>
            </a:r>
            <a:r>
              <a:rPr lang="it-IT" sz="2400"/>
              <a:t> Manager</a:t>
            </a:r>
          </a:p>
          <a:p>
            <a:pPr lvl="1"/>
            <a:r>
              <a:rPr lang="it-IT" sz="2000"/>
              <a:t>A ‘</a:t>
            </a:r>
            <a:r>
              <a:rPr lang="it-IT" sz="2000" i="1" err="1"/>
              <a:t>local</a:t>
            </a:r>
            <a:r>
              <a:rPr lang="it-IT" sz="2000" i="1"/>
              <a:t> </a:t>
            </a:r>
            <a:r>
              <a:rPr lang="it-IT" sz="2000" i="1" err="1"/>
              <a:t>Error</a:t>
            </a:r>
            <a:r>
              <a:rPr lang="it-IT" sz="2000" i="1"/>
              <a:t> Manager</a:t>
            </a:r>
            <a:r>
              <a:rPr lang="it-IT" sz="2000"/>
              <a:t>’ </a:t>
            </a:r>
            <a:r>
              <a:rPr lang="it-IT" sz="2000" err="1"/>
              <a:t>is</a:t>
            </a:r>
            <a:r>
              <a:rPr lang="it-IT" sz="2000"/>
              <a:t> </a:t>
            </a:r>
            <a:r>
              <a:rPr lang="it-IT" sz="2000" err="1"/>
              <a:t>needed</a:t>
            </a:r>
            <a:r>
              <a:rPr lang="it-IT" sz="2000"/>
              <a:t>, </a:t>
            </a:r>
            <a:r>
              <a:rPr lang="it-IT" sz="2000" err="1"/>
              <a:t>otherwise</a:t>
            </a:r>
            <a:r>
              <a:rPr lang="it-IT" sz="2000"/>
              <a:t> </a:t>
            </a:r>
            <a:r>
              <a:rPr lang="it-IT" sz="2000" err="1"/>
              <a:t>if</a:t>
            </a:r>
            <a:r>
              <a:rPr lang="it-IT" sz="2000"/>
              <a:t> the </a:t>
            </a:r>
            <a:r>
              <a:rPr lang="it-IT" sz="2000" i="1"/>
              <a:t>Distributed </a:t>
            </a:r>
            <a:r>
              <a:rPr lang="it-IT" sz="2000" i="1" err="1"/>
              <a:t>Error</a:t>
            </a:r>
            <a:r>
              <a:rPr lang="it-IT" sz="2000" i="1"/>
              <a:t> Manager </a:t>
            </a:r>
            <a:r>
              <a:rPr lang="it-IT" sz="2000" err="1"/>
              <a:t>is</a:t>
            </a:r>
            <a:r>
              <a:rPr lang="it-IT" sz="2000"/>
              <a:t> off, the </a:t>
            </a:r>
            <a:r>
              <a:rPr lang="it-IT" sz="2000" err="1"/>
              <a:t>error</a:t>
            </a:r>
            <a:r>
              <a:rPr lang="it-IT" sz="2000"/>
              <a:t> </a:t>
            </a:r>
            <a:r>
              <a:rPr lang="it-IT" sz="2000" err="1"/>
              <a:t>is</a:t>
            </a:r>
            <a:r>
              <a:rPr lang="it-IT" sz="2000"/>
              <a:t> </a:t>
            </a:r>
            <a:r>
              <a:rPr lang="it-IT" sz="2000" err="1"/>
              <a:t>lost</a:t>
            </a:r>
            <a:r>
              <a:rPr lang="it-IT" sz="2000"/>
              <a:t> </a:t>
            </a:r>
          </a:p>
          <a:p>
            <a:pPr lvl="1"/>
            <a:r>
              <a:rPr lang="it-IT" sz="2000"/>
              <a:t>Future: </a:t>
            </a:r>
            <a:r>
              <a:rPr lang="it-IT" sz="2000" err="1"/>
              <a:t>direct</a:t>
            </a:r>
            <a:r>
              <a:rPr lang="it-IT" sz="2000"/>
              <a:t> TCP connection </a:t>
            </a:r>
            <a:r>
              <a:rPr lang="it-IT" sz="2000" err="1"/>
              <a:t>between</a:t>
            </a:r>
            <a:r>
              <a:rPr lang="it-IT" sz="2000"/>
              <a:t> </a:t>
            </a:r>
            <a:r>
              <a:rPr lang="it-IT" sz="2000" i="1" err="1"/>
              <a:t>Error</a:t>
            </a:r>
            <a:r>
              <a:rPr lang="it-IT" sz="2000" i="1"/>
              <a:t> Managers</a:t>
            </a:r>
            <a:r>
              <a:rPr lang="it-IT" sz="2000"/>
              <a:t> </a:t>
            </a:r>
            <a:r>
              <a:rPr lang="it-IT" sz="2000" err="1"/>
              <a:t>could</a:t>
            </a:r>
            <a:r>
              <a:rPr lang="it-IT" sz="2000"/>
              <a:t> </a:t>
            </a:r>
            <a:r>
              <a:rPr lang="it-IT" sz="2000" err="1"/>
              <a:t>ensure</a:t>
            </a:r>
            <a:r>
              <a:rPr lang="it-IT" sz="2000"/>
              <a:t> </a:t>
            </a:r>
            <a:r>
              <a:rPr lang="it-IT" sz="2000" err="1"/>
              <a:t>hardening</a:t>
            </a:r>
            <a:r>
              <a:rPr lang="it-IT" sz="2000"/>
              <a:t> </a:t>
            </a:r>
            <a:r>
              <a:rPr lang="it-IT" sz="2000" err="1"/>
              <a:t>against</a:t>
            </a:r>
            <a:r>
              <a:rPr lang="it-IT" sz="2000"/>
              <a:t> congestions of general TALOS connection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2400" err="1"/>
              <a:t>Initial</a:t>
            </a:r>
            <a:r>
              <a:rPr lang="it-IT" sz="2400"/>
              <a:t> Guardian connection: a ‘</a:t>
            </a:r>
            <a:r>
              <a:rPr lang="it-IT" sz="2400" err="1"/>
              <a:t>send</a:t>
            </a:r>
            <a:r>
              <a:rPr lang="it-IT" sz="2400"/>
              <a:t> and </a:t>
            </a:r>
            <a:r>
              <a:rPr lang="it-IT" sz="2400" err="1"/>
              <a:t>hope</a:t>
            </a:r>
            <a:r>
              <a:rPr lang="it-IT" sz="2400"/>
              <a:t>’ </a:t>
            </a:r>
            <a:r>
              <a:rPr lang="it-IT" sz="2400" err="1"/>
              <a:t>message</a:t>
            </a:r>
            <a:r>
              <a:rPr lang="it-IT" sz="2400"/>
              <a:t> to TCP Server of </a:t>
            </a:r>
            <a:r>
              <a:rPr lang="it-IT" sz="2400" err="1"/>
              <a:t>that</a:t>
            </a:r>
            <a:r>
              <a:rPr lang="it-IT" sz="2400"/>
              <a:t> machine</a:t>
            </a:r>
          </a:p>
          <a:p>
            <a:pPr lvl="1"/>
            <a:r>
              <a:rPr lang="it-IT" sz="2000"/>
              <a:t>Message from the m-</a:t>
            </a:r>
            <a:r>
              <a:rPr lang="it-IT" sz="2000" err="1"/>
              <a:t>th</a:t>
            </a:r>
            <a:r>
              <a:rPr lang="it-IT" sz="2000"/>
              <a:t> </a:t>
            </a:r>
            <a:r>
              <a:rPr lang="it-IT" sz="2000" err="1"/>
              <a:t>starting</a:t>
            </a:r>
            <a:r>
              <a:rPr lang="it-IT" sz="2000"/>
              <a:t> machine </a:t>
            </a:r>
            <a:r>
              <a:rPr lang="it-IT" sz="2000" err="1"/>
              <a:t>will</a:t>
            </a:r>
            <a:r>
              <a:rPr lang="it-IT" sz="2000"/>
              <a:t> </a:t>
            </a:r>
            <a:r>
              <a:rPr lang="it-IT" sz="2000" err="1"/>
              <a:t>correctly</a:t>
            </a:r>
            <a:r>
              <a:rPr lang="it-IT" sz="2000"/>
              <a:t> </a:t>
            </a:r>
            <a:r>
              <a:rPr lang="it-IT" sz="2000" err="1"/>
              <a:t>arrive</a:t>
            </a:r>
            <a:r>
              <a:rPr lang="it-IT" sz="2000"/>
              <a:t> to the (N-m-1)-</a:t>
            </a:r>
            <a:r>
              <a:rPr lang="it-IT" sz="2000" err="1"/>
              <a:t>th</a:t>
            </a:r>
            <a:r>
              <a:rPr lang="it-IT" sz="2000"/>
              <a:t> machines </a:t>
            </a:r>
            <a:r>
              <a:rPr lang="it-IT" sz="2000" err="1"/>
              <a:t>already</a:t>
            </a:r>
            <a:r>
              <a:rPr lang="it-IT" sz="2000"/>
              <a:t> </a:t>
            </a:r>
            <a:r>
              <a:rPr lang="it-IT" sz="2000" err="1"/>
              <a:t>started</a:t>
            </a:r>
            <a:endParaRPr lang="it-IT" sz="2000"/>
          </a:p>
        </p:txBody>
      </p:sp>
    </p:spTree>
    <p:extLst>
      <p:ext uri="{BB962C8B-B14F-4D97-AF65-F5344CB8AC3E}">
        <p14:creationId xmlns:p14="http://schemas.microsoft.com/office/powerpoint/2010/main" val="20431982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819357-A66D-EE8C-45D6-B92784EE5C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A7483-DE44-EDB5-B658-B8D6B4A55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err="1"/>
              <a:t>Removal</a:t>
            </a:r>
            <a:r>
              <a:rPr lang="it-IT"/>
              <a:t> of TALOS </a:t>
            </a:r>
            <a:r>
              <a:rPr lang="it-IT" err="1"/>
              <a:t>Internal</a:t>
            </a:r>
            <a:r>
              <a:rPr lang="it-IT"/>
              <a:t> </a:t>
            </a:r>
            <a:r>
              <a:rPr lang="it-IT" err="1"/>
              <a:t>Shared</a:t>
            </a:r>
            <a:r>
              <a:rPr lang="it-IT"/>
              <a:t> </a:t>
            </a:r>
            <a:r>
              <a:rPr lang="it-IT" err="1"/>
              <a:t>Variables</a:t>
            </a:r>
            <a:br>
              <a:rPr lang="it-IT"/>
            </a:br>
            <a:r>
              <a:rPr lang="it-IT" sz="2700"/>
              <a:t>(part 2)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60C7E3-3A60-473F-4E3B-52380E748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825625"/>
            <a:ext cx="9603276" cy="4667250"/>
          </a:xfrm>
        </p:spPr>
        <p:txBody>
          <a:bodyPr>
            <a:normAutofit/>
          </a:bodyPr>
          <a:lstStyle/>
          <a:p>
            <a:r>
              <a:rPr lang="en-US" sz="2400" noProof="0"/>
              <a:t>Abort: replaced the nomad singleton SV with a Guardian private data </a:t>
            </a:r>
            <a:r>
              <a:rPr lang="en-US" sz="2400" noProof="0" err="1"/>
              <a:t>boolean</a:t>
            </a:r>
            <a:r>
              <a:rPr lang="en-US" sz="2400" noProof="0"/>
              <a:t>, and added the </a:t>
            </a:r>
            <a:r>
              <a:rPr lang="en-US" sz="2400" i="1" noProof="0"/>
              <a:t>Bearer</a:t>
            </a:r>
            <a:r>
              <a:rPr lang="en-US" sz="2400" noProof="0"/>
              <a:t> flag</a:t>
            </a:r>
          </a:p>
          <a:p>
            <a:pPr lvl="1"/>
            <a:r>
              <a:rPr lang="en-US" sz="2000" noProof="0"/>
              <a:t>Only the value of Abort of the “Bearer” Guardian is the valid one: the others Abort are used as “local copies”</a:t>
            </a:r>
          </a:p>
          <a:p>
            <a:pPr lvl="1"/>
            <a:r>
              <a:rPr lang="en-US" sz="2000" noProof="0"/>
              <a:t>Only one Bearer in the network, propagated with the periodic Pat</a:t>
            </a:r>
          </a:p>
          <a:p>
            <a:pPr lvl="1"/>
            <a:r>
              <a:rPr lang="en-US" sz="2000"/>
              <a:t>In case the Bearer disappears from the network, someone else take the burden</a:t>
            </a:r>
          </a:p>
          <a:p>
            <a:pPr lvl="1"/>
            <a:r>
              <a:rPr lang="en-US" sz="2000" noProof="0"/>
              <a:t>In case of multiple Bearers, who’s </a:t>
            </a:r>
            <a:r>
              <a:rPr lang="en-US" sz="2000"/>
              <a:t>after in alphabetical order resigns</a:t>
            </a:r>
            <a:endParaRPr lang="en-US" sz="2000" noProof="0"/>
          </a:p>
        </p:txBody>
      </p:sp>
      <p:pic>
        <p:nvPicPr>
          <p:cNvPr id="5" name="Picture 4" descr="A gold ring with writing on it&#10;&#10;AI-generated content may be incorrect.">
            <a:extLst>
              <a:ext uri="{FF2B5EF4-FFF2-40B4-BE49-F238E27FC236}">
                <a16:creationId xmlns:a16="http://schemas.microsoft.com/office/drawing/2014/main" id="{94C15506-EA70-0982-ADAC-305B1E97680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19" y="1962785"/>
            <a:ext cx="1439812" cy="1246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5897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DD1BE06-BBE5-3A3E-217E-C790BCE31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 err="1"/>
              <a:t>Huge</a:t>
            </a:r>
            <a:r>
              <a:rPr lang="it-IT" sz="3600" dirty="0"/>
              <a:t> code </a:t>
            </a:r>
            <a:r>
              <a:rPr lang="it-IT" sz="3600" dirty="0" err="1"/>
              <a:t>refactoring</a:t>
            </a:r>
            <a:endParaRPr lang="en-150" sz="36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FC90A10-DAB1-3651-0710-3AFC617FC1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46410" y="468313"/>
            <a:ext cx="5207606" cy="5202237"/>
          </a:xfr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97E3391-35A4-62A5-C3B5-BEE8B13E5A8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400" dirty="0"/>
              <a:t>More classes!</a:t>
            </a:r>
            <a:endParaRPr lang="en-150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905BEE-CF40-E76B-3A00-FED234131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15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405269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E17BE0-F7DB-4A3D-44C4-DA711F03E6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50900-A9C4-4E16-F89F-7F82C671C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/>
              <a:t>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2D86DF-B309-EC1A-60A8-E95B0E8869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91440" rIns="91440" bIns="45720" rtlCol="0" anchor="t">
            <a:normAutofit/>
          </a:bodyPr>
          <a:lstStyle/>
          <a:p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EACA3C-BE59-383D-7031-B3D0F581B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16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721126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6BA76-C513-4050-9B1A-DE6225212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Boot up speed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353DC4-17C5-B694-F3EE-03F7FDB53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8" y="3786035"/>
            <a:ext cx="9603275" cy="2340258"/>
          </a:xfrm>
        </p:spPr>
        <p:txBody>
          <a:bodyPr>
            <a:normAutofit/>
          </a:bodyPr>
          <a:lstStyle/>
          <a:p>
            <a:r>
              <a:rPr lang="it-IT">
                <a:sym typeface="Wingdings" panose="05000000000000000000" pitchFamily="2" charset="2"/>
              </a:rPr>
              <a:t>No </a:t>
            </a:r>
            <a:r>
              <a:rPr lang="it-IT" err="1">
                <a:sym typeface="Wingdings" panose="05000000000000000000" pitchFamily="2" charset="2"/>
              </a:rPr>
              <a:t>SVs</a:t>
            </a:r>
            <a:r>
              <a:rPr lang="it-IT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it-IT" sz="2000">
                <a:sym typeface="Wingdings" panose="05000000000000000000" pitchFamily="2" charset="2"/>
              </a:rPr>
              <a:t> no </a:t>
            </a:r>
            <a:r>
              <a:rPr lang="it-IT" sz="2000" i="1" err="1">
                <a:sym typeface="Wingdings" panose="05000000000000000000" pitchFamily="2" charset="2"/>
              </a:rPr>
              <a:t>Datalogging</a:t>
            </a:r>
            <a:r>
              <a:rPr lang="it-IT" sz="2000" i="1">
                <a:sym typeface="Wingdings" panose="05000000000000000000" pitchFamily="2" charset="2"/>
              </a:rPr>
              <a:t> and </a:t>
            </a:r>
            <a:r>
              <a:rPr lang="it-IT" sz="2000" i="1" err="1">
                <a:sym typeface="Wingdings" panose="05000000000000000000" pitchFamily="2" charset="2"/>
              </a:rPr>
              <a:t>Supervisoy</a:t>
            </a:r>
            <a:r>
              <a:rPr lang="it-IT" sz="2000" i="1">
                <a:sym typeface="Wingdings" panose="05000000000000000000" pitchFamily="2" charset="2"/>
              </a:rPr>
              <a:t> Control </a:t>
            </a:r>
            <a:r>
              <a:rPr lang="it-IT" sz="2000">
                <a:sym typeface="Wingdings" panose="05000000000000000000" pitchFamily="2" charset="2"/>
              </a:rPr>
              <a:t>(DSC) </a:t>
            </a:r>
            <a:r>
              <a:rPr lang="it-IT" sz="2000" err="1">
                <a:sym typeface="Wingdings" panose="05000000000000000000" pitchFamily="2" charset="2"/>
              </a:rPr>
              <a:t>module</a:t>
            </a:r>
            <a:r>
              <a:rPr lang="it-IT" sz="2000">
                <a:sym typeface="Wingdings" panose="05000000000000000000" pitchFamily="2" charset="2"/>
              </a:rPr>
              <a:t> to load</a:t>
            </a:r>
          </a:p>
          <a:p>
            <a:pPr lvl="1"/>
            <a:r>
              <a:rPr lang="it-IT" sz="2000">
                <a:sym typeface="Wingdings" panose="05000000000000000000" pitchFamily="2" charset="2"/>
              </a:rPr>
              <a:t> no </a:t>
            </a:r>
            <a:r>
              <a:rPr lang="it-IT" sz="2000" err="1">
                <a:sym typeface="Wingdings" panose="05000000000000000000" pitchFamily="2" charset="2"/>
              </a:rPr>
              <a:t>SVs</a:t>
            </a:r>
            <a:r>
              <a:rPr lang="it-IT" sz="2000">
                <a:sym typeface="Wingdings" panose="05000000000000000000" pitchFamily="2" charset="2"/>
              </a:rPr>
              <a:t> to </a:t>
            </a:r>
            <a:r>
              <a:rPr lang="it-IT" sz="2000" err="1">
                <a:sym typeface="Wingdings" panose="05000000000000000000" pitchFamily="2" charset="2"/>
              </a:rPr>
              <a:t>deploy</a:t>
            </a:r>
            <a:r>
              <a:rPr lang="it-IT" sz="2000">
                <a:sym typeface="Wingdings" panose="05000000000000000000" pitchFamily="2" charset="2"/>
              </a:rPr>
              <a:t> and to </a:t>
            </a:r>
            <a:r>
              <a:rPr lang="it-IT" sz="2000" err="1">
                <a:sym typeface="Wingdings" panose="05000000000000000000" pitchFamily="2" charset="2"/>
              </a:rPr>
              <a:t>clean</a:t>
            </a:r>
            <a:r>
              <a:rPr lang="it-IT" sz="2000">
                <a:sym typeface="Wingdings" panose="05000000000000000000" pitchFamily="2" charset="2"/>
              </a:rPr>
              <a:t> up</a:t>
            </a:r>
          </a:p>
          <a:p>
            <a:pPr lvl="1"/>
            <a:r>
              <a:rPr lang="it-IT" sz="2000">
                <a:sym typeface="Wingdings" panose="05000000000000000000" pitchFamily="2" charset="2"/>
              </a:rPr>
              <a:t> TCP </a:t>
            </a:r>
            <a:r>
              <a:rPr lang="it-IT" sz="2000" err="1">
                <a:sym typeface="Wingdings" panose="05000000000000000000" pitchFamily="2" charset="2"/>
              </a:rPr>
              <a:t>communication</a:t>
            </a:r>
            <a:r>
              <a:rPr lang="it-IT" sz="2000">
                <a:sym typeface="Wingdings" panose="05000000000000000000" pitchFamily="2" charset="2"/>
              </a:rPr>
              <a:t> way </a:t>
            </a:r>
            <a:r>
              <a:rPr lang="it-IT" sz="2000" err="1">
                <a:sym typeface="Wingdings" panose="05000000000000000000" pitchFamily="2" charset="2"/>
              </a:rPr>
              <a:t>faster</a:t>
            </a:r>
            <a:r>
              <a:rPr lang="it-IT" sz="2000">
                <a:sym typeface="Wingdings" panose="05000000000000000000" pitchFamily="2" charset="2"/>
              </a:rPr>
              <a:t> </a:t>
            </a:r>
            <a:r>
              <a:rPr lang="it-IT" sz="2000" err="1">
                <a:sym typeface="Wingdings" panose="05000000000000000000" pitchFamily="2" charset="2"/>
              </a:rPr>
              <a:t>than</a:t>
            </a:r>
            <a:r>
              <a:rPr lang="it-IT" sz="2000">
                <a:sym typeface="Wingdings" panose="05000000000000000000" pitchFamily="2" charset="2"/>
              </a:rPr>
              <a:t> </a:t>
            </a:r>
            <a:r>
              <a:rPr lang="it-IT" sz="2000" err="1">
                <a:sym typeface="Wingdings" panose="05000000000000000000" pitchFamily="2" charset="2"/>
              </a:rPr>
              <a:t>SVEngine</a:t>
            </a:r>
            <a:endParaRPr lang="it-IT" sz="2000">
              <a:sym typeface="Wingdings" panose="05000000000000000000" pitchFamily="2" charset="2"/>
            </a:endParaRPr>
          </a:p>
          <a:p>
            <a:r>
              <a:rPr lang="it-IT"/>
              <a:t>CIRCUS </a:t>
            </a:r>
            <a:r>
              <a:rPr lang="it-IT" err="1"/>
              <a:t>uServices</a:t>
            </a:r>
            <a:r>
              <a:rPr lang="it-IT"/>
              <a:t> </a:t>
            </a:r>
            <a:r>
              <a:rPr lang="it-IT" err="1"/>
              <a:t>not</a:t>
            </a:r>
            <a:r>
              <a:rPr lang="it-IT"/>
              <a:t> </a:t>
            </a:r>
            <a:r>
              <a:rPr lang="it-IT" err="1"/>
              <a:t>needed</a:t>
            </a:r>
            <a:r>
              <a:rPr lang="it-IT"/>
              <a:t> to be </a:t>
            </a:r>
            <a:r>
              <a:rPr lang="it-IT" err="1"/>
              <a:t>loaded</a:t>
            </a:r>
            <a:r>
              <a:rPr lang="it-IT"/>
              <a:t> on </a:t>
            </a:r>
            <a:r>
              <a:rPr lang="it-IT" err="1"/>
              <a:t>slower</a:t>
            </a:r>
            <a:r>
              <a:rPr lang="it-IT"/>
              <a:t> machines</a:t>
            </a:r>
            <a:endParaRPr lang="en-15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B5E8B5B-456B-DA47-2226-76B01BFABC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647026"/>
              </p:ext>
            </p:extLst>
          </p:nvPr>
        </p:nvGraphicFramePr>
        <p:xfrm>
          <a:off x="1451579" y="1807180"/>
          <a:ext cx="9603277" cy="1371600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3175285">
                  <a:extLst>
                    <a:ext uri="{9D8B030D-6E8A-4147-A177-3AD203B41FA5}">
                      <a16:colId xmlns:a16="http://schemas.microsoft.com/office/drawing/2014/main" val="3423758956"/>
                    </a:ext>
                  </a:extLst>
                </a:gridCol>
                <a:gridCol w="2142664">
                  <a:extLst>
                    <a:ext uri="{9D8B030D-6E8A-4147-A177-3AD203B41FA5}">
                      <a16:colId xmlns:a16="http://schemas.microsoft.com/office/drawing/2014/main" val="981987009"/>
                    </a:ext>
                  </a:extLst>
                </a:gridCol>
                <a:gridCol w="2142664">
                  <a:extLst>
                    <a:ext uri="{9D8B030D-6E8A-4147-A177-3AD203B41FA5}">
                      <a16:colId xmlns:a16="http://schemas.microsoft.com/office/drawing/2014/main" val="206247924"/>
                    </a:ext>
                  </a:extLst>
                </a:gridCol>
                <a:gridCol w="2142664">
                  <a:extLst>
                    <a:ext uri="{9D8B030D-6E8A-4147-A177-3AD203B41FA5}">
                      <a16:colId xmlns:a16="http://schemas.microsoft.com/office/drawing/2014/main" val="33745979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150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/>
                        <a:t>CIRCUS 3.0</a:t>
                      </a:r>
                      <a:endParaRPr lang="en-150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/>
                        <a:t>CIRCUS 4.0</a:t>
                      </a:r>
                      <a:endParaRPr lang="en-150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err="1"/>
                        <a:t>Improvement</a:t>
                      </a:r>
                      <a:endParaRPr lang="en-150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5763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2400"/>
                        <a:t>Single PC startup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/>
                        <a:t>147±3 s</a:t>
                      </a:r>
                      <a:endParaRPr lang="en-150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/>
                        <a:t>43.6±0.5 s</a:t>
                      </a:r>
                      <a:endParaRPr lang="en-150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/>
                        <a:t>~330 %</a:t>
                      </a:r>
                      <a:endParaRPr lang="en-150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618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2400"/>
                        <a:t>AEgIS’ CIRCUS </a:t>
                      </a:r>
                      <a:r>
                        <a:rPr lang="it-IT" sz="2400" i="0" err="1"/>
                        <a:t>restart</a:t>
                      </a:r>
                      <a:endParaRPr lang="en-150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/>
                        <a:t>262±17 s</a:t>
                      </a:r>
                      <a:endParaRPr lang="en-150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/>
                        <a:t>107±2 s</a:t>
                      </a:r>
                      <a:endParaRPr lang="en-150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/>
                        <a:t>~250 %</a:t>
                      </a:r>
                      <a:endParaRPr lang="en-150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81517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30739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6C0E4-BC90-19B5-E85B-0CC40ECF6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err="1"/>
              <a:t>Abort</a:t>
            </a:r>
            <a:r>
              <a:rPr lang="it-IT"/>
              <a:t> </a:t>
            </a:r>
            <a:r>
              <a:rPr lang="it-IT" err="1"/>
              <a:t>is</a:t>
            </a:r>
            <a:r>
              <a:rPr lang="it-IT"/>
              <a:t> </a:t>
            </a:r>
            <a:r>
              <a:rPr lang="it-IT" err="1"/>
              <a:t>faster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A4AEBD-B055-6449-3C31-858FECE1BB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noProof="0"/>
              <a:t>Abort=True propagated as before, O(10 </a:t>
            </a:r>
            <a:r>
              <a:rPr lang="en-US" sz="2400" noProof="0" err="1"/>
              <a:t>ms</a:t>
            </a:r>
            <a:r>
              <a:rPr lang="en-US" sz="2400" noProof="0"/>
              <a:t>)</a:t>
            </a:r>
          </a:p>
          <a:p>
            <a:r>
              <a:rPr lang="en-US" sz="2400" noProof="0"/>
              <a:t>Abort=False now propagated (even if multiple Bearer) in O(10 </a:t>
            </a:r>
            <a:r>
              <a:rPr lang="en-US" sz="2400" noProof="0" err="1"/>
              <a:t>ms</a:t>
            </a:r>
            <a:r>
              <a:rPr lang="en-US" sz="2400" noProof="0"/>
              <a:t>) instead of O(s)!</a:t>
            </a:r>
          </a:p>
          <a:p>
            <a:r>
              <a:rPr lang="en-US" sz="2400" noProof="0"/>
              <a:t>Now multiple Bearer cleaning takes O(10 </a:t>
            </a:r>
            <a:r>
              <a:rPr lang="en-US" sz="2400" noProof="0" err="1"/>
              <a:t>ms</a:t>
            </a:r>
            <a:r>
              <a:rPr lang="en-US" sz="2400" noProof="0"/>
              <a:t>) and happen every second instead of 30 s </a:t>
            </a:r>
            <a:r>
              <a:rPr lang="en-US" sz="2400" noProof="0">
                <a:sym typeface="Wingdings" panose="05000000000000000000" pitchFamily="2" charset="2"/>
              </a:rPr>
              <a:t> “singleton” recovered in seconds instead of minute(s)!</a:t>
            </a:r>
            <a:endParaRPr lang="en-US" sz="2400" noProof="0"/>
          </a:p>
          <a:p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901009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29042-3DE7-E73B-ACDC-3F8F0E7AB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64 bit </a:t>
            </a:r>
            <a:r>
              <a:rPr lang="it-IT" err="1"/>
              <a:t>unlocked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2AAD52-3E5F-DE34-58C5-A500D2F829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400"/>
              <a:t>DSC no more a </a:t>
            </a:r>
            <a:r>
              <a:rPr lang="it-IT" sz="2400" err="1"/>
              <a:t>dependency</a:t>
            </a:r>
            <a:r>
              <a:rPr lang="it-IT" sz="2400"/>
              <a:t> </a:t>
            </a:r>
            <a:r>
              <a:rPr lang="it-IT" sz="2400">
                <a:sym typeface="Wingdings" panose="05000000000000000000" pitchFamily="2" charset="2"/>
              </a:rPr>
              <a:t> </a:t>
            </a:r>
            <a:r>
              <a:rPr lang="it-IT" sz="2400" err="1">
                <a:sym typeface="Wingdings" panose="05000000000000000000" pitchFamily="2" charset="2"/>
              </a:rPr>
              <a:t>now</a:t>
            </a:r>
            <a:r>
              <a:rPr lang="it-IT" sz="2400">
                <a:sym typeface="Wingdings" panose="05000000000000000000" pitchFamily="2" charset="2"/>
              </a:rPr>
              <a:t> TALOS supports LV 64 bits!</a:t>
            </a:r>
          </a:p>
          <a:p>
            <a:r>
              <a:rPr lang="it-IT" sz="2400" err="1">
                <a:sym typeface="Wingdings" panose="05000000000000000000" pitchFamily="2" charset="2"/>
              </a:rPr>
              <a:t>Tested</a:t>
            </a:r>
            <a:r>
              <a:rPr lang="it-IT" sz="2400">
                <a:sym typeface="Wingdings" panose="05000000000000000000" pitchFamily="2" charset="2"/>
              </a:rPr>
              <a:t> on LV 2024 Q3 64 bits</a:t>
            </a:r>
            <a:endParaRPr lang="en-150" sz="2400"/>
          </a:p>
        </p:txBody>
      </p:sp>
      <p:pic>
        <p:nvPicPr>
          <p:cNvPr id="5" name="Picture 4" descr="A person looking at another person&#10;&#10;AI-generated content may be incorrect.">
            <a:extLst>
              <a:ext uri="{FF2B5EF4-FFF2-40B4-BE49-F238E27FC236}">
                <a16:creationId xmlns:a16="http://schemas.microsoft.com/office/drawing/2014/main" id="{18C01559-A5CD-97AB-DC41-92E7A15231B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7590" y="3517231"/>
            <a:ext cx="4017264" cy="21143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7B1B6EE-90C9-72BC-2462-BE48EEE3DEE0}"/>
              </a:ext>
            </a:extLst>
          </p:cNvPr>
          <p:cNvSpPr txBox="1"/>
          <p:nvPr/>
        </p:nvSpPr>
        <p:spPr>
          <a:xfrm>
            <a:off x="1451579" y="5169915"/>
            <a:ext cx="4329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i="1" err="1"/>
              <a:t>Finally</a:t>
            </a:r>
            <a:r>
              <a:rPr lang="it-IT" sz="2400" i="1"/>
              <a:t> </a:t>
            </a:r>
            <a:r>
              <a:rPr lang="it-IT" sz="2400" i="1" err="1"/>
              <a:t>we</a:t>
            </a:r>
            <a:r>
              <a:rPr lang="it-IT" sz="2400" i="1"/>
              <a:t> are back to the future!</a:t>
            </a:r>
            <a:endParaRPr lang="en-150" sz="2400" i="1"/>
          </a:p>
        </p:txBody>
      </p:sp>
    </p:spTree>
    <p:extLst>
      <p:ext uri="{BB962C8B-B14F-4D97-AF65-F5344CB8AC3E}">
        <p14:creationId xmlns:p14="http://schemas.microsoft.com/office/powerpoint/2010/main" val="1201556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3C35E-C850-0190-B2FB-4EF7897DE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6457" y="804519"/>
            <a:ext cx="5550357" cy="1049235"/>
          </a:xfrm>
        </p:spPr>
        <p:txBody>
          <a:bodyPr>
            <a:normAutofit/>
          </a:bodyPr>
          <a:lstStyle/>
          <a:p>
            <a:r>
              <a:rPr lang="en-150"/>
              <a:t>The </a:t>
            </a:r>
            <a:r>
              <a:rPr lang="en-US"/>
              <a:t>A</a:t>
            </a:r>
            <a:r>
              <a:rPr lang="en-150"/>
              <a:t>egis experiment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6DD56E-7EEC-3B76-4E5D-FF05AFCBCB6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811" y="256368"/>
            <a:ext cx="4074837" cy="269470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594839-A673-30B6-E6AF-404AA35BE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6457" y="2015732"/>
            <a:ext cx="5550357" cy="3450613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endParaRPr lang="en-15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it-IT" sz="960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sz="9600" err="1">
                <a:latin typeface="Arial" panose="020B0604020202020204" pitchFamily="34" charset="0"/>
                <a:cs typeface="Arial" panose="020B0604020202020204" pitchFamily="34" charset="0"/>
              </a:rPr>
              <a:t>Antimatter</a:t>
            </a:r>
            <a:r>
              <a:rPr lang="it-IT" sz="9600">
                <a:latin typeface="Arial" panose="020B0604020202020204" pitchFamily="34" charset="0"/>
                <a:cs typeface="Arial" panose="020B0604020202020204" pitchFamily="34" charset="0"/>
              </a:rPr>
              <a:t> Experiment: </a:t>
            </a:r>
            <a:r>
              <a:rPr lang="it-IT" sz="9600" err="1">
                <a:latin typeface="Arial" panose="020B0604020202020204" pitchFamily="34" charset="0"/>
                <a:cs typeface="Arial" panose="020B0604020202020204" pitchFamily="34" charset="0"/>
              </a:rPr>
              <a:t>Gravity</a:t>
            </a:r>
            <a:r>
              <a:rPr lang="it-IT" sz="96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9600" err="1">
                <a:latin typeface="Arial" panose="020B0604020202020204" pitchFamily="34" charset="0"/>
                <a:cs typeface="Arial" panose="020B0604020202020204" pitchFamily="34" charset="0"/>
              </a:rPr>
              <a:t>Interferometry</a:t>
            </a:r>
            <a:r>
              <a:rPr lang="it-IT" sz="96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9600" err="1">
                <a:latin typeface="Arial" panose="020B0604020202020204" pitchFamily="34" charset="0"/>
                <a:cs typeface="Arial" panose="020B0604020202020204" pitchFamily="34" charset="0"/>
              </a:rPr>
              <a:t>Spectroscopy</a:t>
            </a:r>
            <a:r>
              <a:rPr lang="it-IT" sz="9600">
                <a:latin typeface="Arial" panose="020B0604020202020204" pitchFamily="34" charset="0"/>
                <a:cs typeface="Arial" panose="020B0604020202020204" pitchFamily="34" charset="0"/>
              </a:rPr>
              <a:t> (AEgIS) </a:t>
            </a:r>
            <a:r>
              <a:rPr lang="it-IT" sz="9600" err="1">
                <a:latin typeface="Arial" panose="020B0604020202020204" pitchFamily="34" charset="0"/>
                <a:cs typeface="Arial" panose="020B0604020202020204" pitchFamily="34" charset="0"/>
              </a:rPr>
              <a:t>collaboration</a:t>
            </a:r>
            <a:r>
              <a:rPr lang="it-IT" sz="9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600" err="1">
                <a:latin typeface="Arial" panose="020B0604020202020204" pitchFamily="34" charset="0"/>
                <a:cs typeface="Arial" panose="020B0604020202020204" pitchFamily="34" charset="0"/>
              </a:rPr>
              <a:t>aims</a:t>
            </a:r>
            <a:r>
              <a:rPr lang="it-IT" sz="9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60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sz="9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600" err="1">
                <a:latin typeface="Arial" panose="020B0604020202020204" pitchFamily="34" charset="0"/>
                <a:cs typeface="Arial" panose="020B0604020202020204" pitchFamily="34" charset="0"/>
              </a:rPr>
              <a:t>performing</a:t>
            </a:r>
            <a:r>
              <a:rPr lang="it-IT" sz="9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600" err="1">
                <a:latin typeface="Arial" panose="020B0604020202020204" pitchFamily="34" charset="0"/>
                <a:cs typeface="Arial" panose="020B0604020202020204" pitchFamily="34" charset="0"/>
              </a:rPr>
              <a:t>spectroscopic</a:t>
            </a:r>
            <a:r>
              <a:rPr lang="it-IT" sz="9600">
                <a:latin typeface="Arial" panose="020B0604020202020204" pitchFamily="34" charset="0"/>
                <a:cs typeface="Arial" panose="020B0604020202020204" pitchFamily="34" charset="0"/>
              </a:rPr>
              <a:t> studies and </a:t>
            </a:r>
            <a:r>
              <a:rPr lang="it-IT" sz="9600" err="1">
                <a:latin typeface="Arial" panose="020B0604020202020204" pitchFamily="34" charset="0"/>
                <a:cs typeface="Arial" panose="020B0604020202020204" pitchFamily="34" charset="0"/>
              </a:rPr>
              <a:t>direct</a:t>
            </a:r>
            <a:r>
              <a:rPr lang="it-IT" sz="9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600" err="1">
                <a:latin typeface="Arial" panose="020B0604020202020204" pitchFamily="34" charset="0"/>
                <a:cs typeface="Arial" panose="020B0604020202020204" pitchFamily="34" charset="0"/>
              </a:rPr>
              <a:t>experimental</a:t>
            </a:r>
            <a:r>
              <a:rPr lang="it-IT" sz="9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600" err="1"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r>
              <a:rPr lang="it-IT" sz="960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it-IT" sz="9600" err="1">
                <a:latin typeface="Arial" panose="020B0604020202020204" pitchFamily="34" charset="0"/>
                <a:cs typeface="Arial" panose="020B0604020202020204" pitchFamily="34" charset="0"/>
              </a:rPr>
              <a:t>Weak</a:t>
            </a:r>
            <a:r>
              <a:rPr lang="it-IT" sz="9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600" err="1">
                <a:latin typeface="Arial" panose="020B0604020202020204" pitchFamily="34" charset="0"/>
                <a:cs typeface="Arial" panose="020B0604020202020204" pitchFamily="34" charset="0"/>
              </a:rPr>
              <a:t>Equivalence</a:t>
            </a:r>
            <a:r>
              <a:rPr lang="it-IT" sz="9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600" err="1">
                <a:latin typeface="Arial" panose="020B0604020202020204" pitchFamily="34" charset="0"/>
                <a:cs typeface="Arial" panose="020B0604020202020204" pitchFamily="34" charset="0"/>
              </a:rPr>
              <a:t>Principle</a:t>
            </a:r>
            <a:r>
              <a:rPr lang="it-IT" sz="9600">
                <a:latin typeface="Arial" panose="020B0604020202020204" pitchFamily="34" charset="0"/>
                <a:cs typeface="Arial" panose="020B0604020202020204" pitchFamily="34" charset="0"/>
              </a:rPr>
              <a:t> (WEP) </a:t>
            </a:r>
            <a:r>
              <a:rPr lang="it-IT" sz="9600" err="1"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it-IT" sz="9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600" b="1" err="1">
                <a:latin typeface="Arial" panose="020B0604020202020204" pitchFamily="34" charset="0"/>
                <a:cs typeface="Arial" panose="020B0604020202020204" pitchFamily="34" charset="0"/>
              </a:rPr>
              <a:t>antimatter-containing</a:t>
            </a:r>
            <a:r>
              <a:rPr lang="it-IT" sz="96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600" err="1">
                <a:latin typeface="Arial" panose="020B0604020202020204" pitchFamily="34" charset="0"/>
                <a:cs typeface="Arial" panose="020B0604020202020204" pitchFamily="34" charset="0"/>
              </a:rPr>
              <a:t>neutral</a:t>
            </a:r>
            <a:r>
              <a:rPr lang="it-IT" sz="9600">
                <a:latin typeface="Arial" panose="020B0604020202020204" pitchFamily="34" charset="0"/>
                <a:cs typeface="Arial" panose="020B0604020202020204" pitchFamily="34" charset="0"/>
              </a:rPr>
              <a:t> systems</a:t>
            </a:r>
            <a:r>
              <a:rPr lang="en-150" sz="9600">
                <a:latin typeface="Arial" panose="020B0604020202020204" pitchFamily="34" charset="0"/>
                <a:cs typeface="Arial" panose="020B0604020202020204" pitchFamily="34" charset="0"/>
              </a:rPr>
              <a:t> (anti-hydrogen, positronium atom, antiprotonic ions).</a:t>
            </a:r>
            <a:endParaRPr lang="it-IT" sz="9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5AC294-F450-2015-D0D1-835DDB488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2</a:t>
            </a:fld>
            <a:endParaRPr lang="en-15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29CBBA-2C23-19FD-DE0A-C9A1B2DA00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508" y="3087951"/>
            <a:ext cx="4075140" cy="29144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98FF081-2DC3-0711-A5C4-3B7B0941F1A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168" y="5314950"/>
            <a:ext cx="783431" cy="65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7918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4C939-DF4D-E747-4226-AC23BA3EA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err="1"/>
              <a:t>Physics</a:t>
            </a:r>
            <a:r>
              <a:rPr lang="it-IT"/>
              <a:t> </a:t>
            </a:r>
            <a:r>
              <a:rPr lang="it-IT" err="1"/>
              <a:t>improvements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D0F789-5CCD-9D34-7E69-76A593ED87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400" dirty="0" err="1"/>
              <a:t>Removing</a:t>
            </a:r>
            <a:r>
              <a:rPr lang="it-IT" sz="2400" dirty="0"/>
              <a:t> and </a:t>
            </a:r>
            <a:r>
              <a:rPr lang="it-IT" sz="2400" dirty="0" err="1"/>
              <a:t>shrinking</a:t>
            </a:r>
            <a:r>
              <a:rPr lang="it-IT" sz="2400" dirty="0"/>
              <a:t> delays in Python and in LabVIEW made </a:t>
            </a:r>
            <a:r>
              <a:rPr lang="it-IT" sz="2400" dirty="0" err="1"/>
              <a:t>possible</a:t>
            </a:r>
            <a:r>
              <a:rPr lang="it-IT" sz="2400" dirty="0"/>
              <a:t> to </a:t>
            </a:r>
            <a:r>
              <a:rPr lang="it-IT" sz="2400" dirty="0" err="1"/>
              <a:t>form</a:t>
            </a:r>
            <a:r>
              <a:rPr lang="it-IT" sz="2400" dirty="0"/>
              <a:t> </a:t>
            </a:r>
            <a:r>
              <a:rPr lang="it-IT" sz="2400" dirty="0" err="1"/>
              <a:t>antihydrogen</a:t>
            </a:r>
            <a:r>
              <a:rPr lang="it-IT" sz="2400" dirty="0"/>
              <a:t> </a:t>
            </a:r>
            <a:r>
              <a:rPr lang="it-IT" sz="2400" dirty="0" err="1"/>
              <a:t>every</a:t>
            </a:r>
            <a:r>
              <a:rPr lang="it-IT" sz="2400" dirty="0"/>
              <a:t> 2 ELENA shot </a:t>
            </a:r>
            <a:r>
              <a:rPr lang="it-IT" sz="2400" dirty="0" err="1"/>
              <a:t>instead</a:t>
            </a:r>
            <a:r>
              <a:rPr lang="it-IT" sz="2400" dirty="0"/>
              <a:t> of 3-4 </a:t>
            </a:r>
            <a:r>
              <a:rPr lang="it-IT" sz="2400" dirty="0">
                <a:sym typeface="Wingdings" panose="05000000000000000000" pitchFamily="2" charset="2"/>
              </a:rPr>
              <a:t> </a:t>
            </a:r>
            <a:br>
              <a:rPr lang="it-IT" sz="2400" dirty="0">
                <a:sym typeface="Wingdings" panose="05000000000000000000" pitchFamily="2" charset="2"/>
              </a:rPr>
            </a:br>
            <a:r>
              <a:rPr lang="it-IT" sz="2400" dirty="0">
                <a:sym typeface="Wingdings" panose="05000000000000000000" pitchFamily="2" charset="2"/>
              </a:rPr>
              <a:t>	&gt; 33% </a:t>
            </a:r>
            <a:r>
              <a:rPr lang="it-IT" sz="2400" dirty="0" err="1">
                <a:sym typeface="Wingdings" panose="05000000000000000000" pitchFamily="2" charset="2"/>
              </a:rPr>
              <a:t>higher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efficiency</a:t>
            </a:r>
            <a:endParaRPr lang="it-IT" sz="2400" dirty="0">
              <a:sym typeface="Wingdings" panose="05000000000000000000" pitchFamily="2" charset="2"/>
            </a:endParaRPr>
          </a:p>
          <a:p>
            <a:endParaRPr lang="it-IT" sz="2400" dirty="0">
              <a:sym typeface="Wingdings" panose="05000000000000000000" pitchFamily="2" charset="2"/>
            </a:endParaRPr>
          </a:p>
          <a:p>
            <a:r>
              <a:rPr lang="it-IT" sz="2400" dirty="0">
                <a:sym typeface="Wingdings" panose="05000000000000000000" pitchFamily="2" charset="2"/>
              </a:rPr>
              <a:t>Full 10-dimensional </a:t>
            </a:r>
            <a:r>
              <a:rPr lang="it-IT" sz="2400" dirty="0" err="1">
                <a:sym typeface="Wingdings" panose="05000000000000000000" pitchFamily="2" charset="2"/>
              </a:rPr>
              <a:t>optimisation</a:t>
            </a:r>
            <a:r>
              <a:rPr lang="it-IT" sz="2400" dirty="0">
                <a:sym typeface="Wingdings" panose="05000000000000000000" pitchFamily="2" charset="2"/>
              </a:rPr>
              <a:t> of </a:t>
            </a:r>
            <a:r>
              <a:rPr lang="it-IT" sz="2400" dirty="0" err="1">
                <a:sym typeface="Wingdings" panose="05000000000000000000" pitchFamily="2" charset="2"/>
              </a:rPr>
              <a:t>beam</a:t>
            </a:r>
            <a:r>
              <a:rPr lang="it-IT" sz="2400" dirty="0">
                <a:sym typeface="Wingdings" panose="05000000000000000000" pitchFamily="2" charset="2"/>
              </a:rPr>
              <a:t> steering inside the </a:t>
            </a:r>
            <a:r>
              <a:rPr lang="it-IT" sz="2400" dirty="0" err="1">
                <a:sym typeface="Wingdings" panose="05000000000000000000" pitchFamily="2" charset="2"/>
              </a:rPr>
              <a:t>apparatus</a:t>
            </a:r>
            <a:r>
              <a:rPr lang="it-IT" sz="2400" dirty="0">
                <a:sym typeface="Wingdings" panose="05000000000000000000" pitchFamily="2" charset="2"/>
              </a:rPr>
              <a:t>  	~ 2x </a:t>
            </a:r>
            <a:r>
              <a:rPr lang="it-IT" sz="2400" dirty="0" err="1">
                <a:sym typeface="Wingdings" panose="05000000000000000000" pitchFamily="2" charset="2"/>
              </a:rPr>
              <a:t>antiprotons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captured</a:t>
            </a:r>
            <a:r>
              <a:rPr lang="it-IT" sz="2400" dirty="0">
                <a:sym typeface="Wingdings" panose="05000000000000000000" pitchFamily="2" charset="2"/>
              </a:rPr>
              <a:t> per ELENA shot </a:t>
            </a:r>
            <a:r>
              <a:rPr lang="it-IT" sz="2400" dirty="0" err="1">
                <a:sym typeface="Wingdings" panose="05000000000000000000" pitchFamily="2" charset="2"/>
              </a:rPr>
              <a:t>wrt</a:t>
            </a:r>
            <a:r>
              <a:rPr lang="it-IT" sz="2400" dirty="0">
                <a:sym typeface="Wingdings" panose="05000000000000000000" pitchFamily="2" charset="2"/>
              </a:rPr>
              <a:t> 4D </a:t>
            </a:r>
            <a:r>
              <a:rPr lang="it-IT" sz="2400">
                <a:sym typeface="Wingdings" panose="05000000000000000000" pitchFamily="2" charset="2"/>
              </a:rPr>
              <a:t>optimisation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ADE082-97BF-AD67-DEEA-869610848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20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8788079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3CCD9-7C57-424E-3A06-E3F504F69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err="1"/>
              <a:t>two</a:t>
            </a:r>
            <a:r>
              <a:rPr lang="en-150"/>
              <a:t> publications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1E384A-CEAA-84B9-5499-AD4EE5848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21</a:t>
            </a:fld>
            <a:endParaRPr lang="en-15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4F9AF9-AC41-71B0-B82D-C815C007E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566609"/>
            <a:ext cx="6640534" cy="20534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C7C30E1-6D4C-F1FE-A5F2-70A75CD03D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9379" y="3620040"/>
            <a:ext cx="6752621" cy="247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2499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6C0DE-01D3-8BA2-68B3-077D74F7F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/>
              <a:t>NI Case study for </a:t>
            </a:r>
            <a:r>
              <a:rPr lang="it-IT" err="1"/>
              <a:t>academic</a:t>
            </a:r>
            <a:r>
              <a:rPr lang="it-IT"/>
              <a:t> and </a:t>
            </a:r>
            <a:r>
              <a:rPr lang="it-IT" err="1"/>
              <a:t>research</a:t>
            </a:r>
            <a:r>
              <a:rPr lang="it-IT"/>
              <a:t> </a:t>
            </a:r>
            <a:r>
              <a:rPr lang="it-IT" err="1"/>
              <a:t>solutions</a:t>
            </a:r>
            <a:endParaRPr lang="en-15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25D938-9366-E162-25D8-1DC5B0FA4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22</a:t>
            </a:fld>
            <a:endParaRPr lang="en-15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839763-FF3F-76B7-7413-1CC424D544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578" y="1755686"/>
            <a:ext cx="9603275" cy="415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9257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D38FB-CC88-7CE0-83B7-BE250B2D4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err="1"/>
              <a:t>Important</a:t>
            </a:r>
            <a:r>
              <a:rPr lang="it-IT"/>
              <a:t> </a:t>
            </a:r>
            <a:r>
              <a:rPr lang="it-IT" err="1"/>
              <a:t>physics</a:t>
            </a:r>
            <a:r>
              <a:rPr lang="it-IT"/>
              <a:t> </a:t>
            </a:r>
            <a:r>
              <a:rPr lang="it-IT" err="1"/>
              <a:t>results</a:t>
            </a:r>
            <a:endParaRPr lang="en-15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15AF43-8509-B3CF-D410-3DEF79DF3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23</a:t>
            </a:fld>
            <a:endParaRPr lang="en-15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716D456-3AE4-EA85-9AAE-47FBC2E64C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580" y="1636058"/>
            <a:ext cx="7282056" cy="29981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C4955D5-B60B-BCB6-E541-D47CB7B0F4F4}"/>
              </a:ext>
            </a:extLst>
          </p:cNvPr>
          <p:cNvSpPr txBox="1"/>
          <p:nvPr/>
        </p:nvSpPr>
        <p:spPr>
          <a:xfrm>
            <a:off x="1451579" y="4770163"/>
            <a:ext cx="64390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/>
              <a:t>APS and CERN Press Release</a:t>
            </a:r>
          </a:p>
          <a:p>
            <a:r>
              <a:rPr lang="en-US" sz="2000"/>
              <a:t>In the top 5% of all research outputs scored by </a:t>
            </a:r>
            <a:r>
              <a:rPr lang="en-US" sz="2000" err="1"/>
              <a:t>Altmetric</a:t>
            </a:r>
            <a:endParaRPr lang="en-US" sz="2000"/>
          </a:p>
          <a:p>
            <a:r>
              <a:rPr lang="en-US" sz="2000"/>
              <a:t>Huge media impact (social, TV, journals, …)</a:t>
            </a:r>
            <a:endParaRPr lang="en-150" sz="20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78B3D00-D5C0-BD1B-4A0D-47CF09FDE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8730" y="4853082"/>
            <a:ext cx="825191" cy="849824"/>
          </a:xfrm>
          <a:prstGeom prst="rect">
            <a:avLst/>
          </a:prstGeom>
        </p:spPr>
      </p:pic>
      <p:pic>
        <p:nvPicPr>
          <p:cNvPr id="17" name="Picture 16" descr="A red circle with white text&#10;&#10;AI-generated content may be incorrect.">
            <a:extLst>
              <a:ext uri="{FF2B5EF4-FFF2-40B4-BE49-F238E27FC236}">
                <a16:creationId xmlns:a16="http://schemas.microsoft.com/office/drawing/2014/main" id="{D6819AAD-ABBA-AECB-3A94-ECC05A2E8D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2518" y="1828801"/>
            <a:ext cx="1832336" cy="183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199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B40200-42D2-1A47-3ED7-2A98EB10A2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78AE7-CB8D-16E8-7586-447B189EB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most</a:t>
            </a:r>
            <a:r>
              <a:rPr lang="it-IT" dirty="0"/>
              <a:t> </a:t>
            </a:r>
            <a:r>
              <a:rPr lang="it-IT" dirty="0" err="1"/>
              <a:t>important</a:t>
            </a:r>
            <a:r>
              <a:rPr lang="it-IT" dirty="0"/>
              <a:t> </a:t>
            </a:r>
            <a:r>
              <a:rPr lang="it-IT" dirty="0" err="1"/>
              <a:t>metric</a:t>
            </a:r>
            <a:endParaRPr lang="en-150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07509C9-6774-7C15-51AA-2C1254F8FB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7492487"/>
              </p:ext>
            </p:extLst>
          </p:nvPr>
        </p:nvGraphicFramePr>
        <p:xfrm>
          <a:off x="1450975" y="1776412"/>
          <a:ext cx="9604375" cy="3101400"/>
        </p:xfrm>
        <a:graphic>
          <a:graphicData uri="http://schemas.openxmlformats.org/drawingml/2006/table">
            <a:tbl>
              <a:tblPr firstRow="1" lastRow="1">
                <a:tableStyleId>{5940675A-B579-460E-94D1-54222C63F5DA}</a:tableStyleId>
              </a:tblPr>
              <a:tblGrid>
                <a:gridCol w="1920875">
                  <a:extLst>
                    <a:ext uri="{9D8B030D-6E8A-4147-A177-3AD203B41FA5}">
                      <a16:colId xmlns:a16="http://schemas.microsoft.com/office/drawing/2014/main" val="2917247078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2166696259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3203403398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1605569055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1756523573"/>
                    </a:ext>
                  </a:extLst>
                </a:gridCol>
              </a:tblGrid>
              <a:tr h="569610">
                <a:tc>
                  <a:txBody>
                    <a:bodyPr/>
                    <a:lstStyle/>
                    <a:p>
                      <a:endParaRPr lang="en-150" sz="24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2400"/>
                        <a:t>Version 3.0</a:t>
                      </a:r>
                      <a:endParaRPr lang="en-150" sz="24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15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2400"/>
                        <a:t>Version 4.0</a:t>
                      </a:r>
                      <a:endParaRPr lang="en-150" sz="24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1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433488"/>
                  </a:ext>
                </a:extLst>
              </a:tr>
              <a:tr h="569610">
                <a:tc>
                  <a:txBody>
                    <a:bodyPr/>
                    <a:lstStyle/>
                    <a:p>
                      <a:endParaRPr lang="en-150" sz="2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noProof="0"/>
                        <a:t>VIs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noProof="0"/>
                        <a:t>Wires length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noProof="0"/>
                        <a:t>VIs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noProof="0"/>
                        <a:t>Wires length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119679"/>
                  </a:ext>
                </a:extLst>
              </a:tr>
              <a:tr h="569610">
                <a:tc>
                  <a:txBody>
                    <a:bodyPr/>
                    <a:lstStyle/>
                    <a:p>
                      <a:r>
                        <a:rPr lang="it-IT" sz="2400"/>
                        <a:t>TALOS</a:t>
                      </a:r>
                      <a:endParaRPr lang="en-150" sz="2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2400" dirty="0"/>
                        <a:t>939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2400" dirty="0"/>
                        <a:t>1.51 km</a:t>
                      </a:r>
                      <a:endParaRPr lang="en-150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2400"/>
                        <a:t>529</a:t>
                      </a:r>
                      <a:endParaRPr lang="en-150" sz="2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2400"/>
                        <a:t>920 m</a:t>
                      </a:r>
                      <a:endParaRPr lang="en-150" sz="2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6406962"/>
                  </a:ext>
                </a:extLst>
              </a:tr>
              <a:tr h="569610">
                <a:tc>
                  <a:txBody>
                    <a:bodyPr/>
                    <a:lstStyle/>
                    <a:p>
                      <a:r>
                        <a:rPr lang="it-IT" sz="2400"/>
                        <a:t>AEgIS CIRCUS</a:t>
                      </a:r>
                      <a:endParaRPr lang="en-150" sz="2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2400" dirty="0"/>
                        <a:t>801</a:t>
                      </a:r>
                      <a:endParaRPr lang="en-150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2400" dirty="0"/>
                        <a:t>1.48 km</a:t>
                      </a:r>
                      <a:endParaRPr lang="en-150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2400" dirty="0"/>
                        <a:t>1396</a:t>
                      </a:r>
                      <a:endParaRPr lang="en-150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2400" dirty="0"/>
                        <a:t>2.97 km</a:t>
                      </a:r>
                      <a:endParaRPr lang="en-150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7804801"/>
                  </a:ext>
                </a:extLst>
              </a:tr>
              <a:tr h="569610">
                <a:tc>
                  <a:txBody>
                    <a:bodyPr/>
                    <a:lstStyle/>
                    <a:p>
                      <a:r>
                        <a:rPr lang="it-IT" sz="2400" dirty="0"/>
                        <a:t>Total</a:t>
                      </a:r>
                      <a:endParaRPr lang="en-150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2400" dirty="0"/>
                        <a:t>1740</a:t>
                      </a:r>
                      <a:endParaRPr lang="en-150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2400" dirty="0"/>
                        <a:t>2.99 km</a:t>
                      </a:r>
                      <a:endParaRPr lang="en-150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2400" dirty="0"/>
                        <a:t>1925</a:t>
                      </a:r>
                      <a:endParaRPr lang="en-150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2400" dirty="0"/>
                        <a:t>3.89 km</a:t>
                      </a:r>
                      <a:endParaRPr lang="en-150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989509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3929754-4A57-244A-8B25-A3CD19D7E1FC}"/>
              </a:ext>
            </a:extLst>
          </p:cNvPr>
          <p:cNvSpPr txBox="1"/>
          <p:nvPr/>
        </p:nvSpPr>
        <p:spPr>
          <a:xfrm>
            <a:off x="1451578" y="5317067"/>
            <a:ext cx="9603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150" i="1"/>
              <a:t>Using a corrected version of </a:t>
            </a:r>
            <a:r>
              <a:rPr lang="en-US" b="0" i="1" u="none" strike="noStrike" baseline="0"/>
              <a:t>Piotr Demski</a:t>
            </a:r>
            <a:r>
              <a:rPr lang="en-150" i="1"/>
              <a:t>’s </a:t>
            </a:r>
            <a:r>
              <a:rPr lang="en-150"/>
              <a:t>Wirelength Calculator </a:t>
            </a:r>
            <a:r>
              <a:rPr lang="en-150" i="1"/>
              <a:t>and a </a:t>
            </a:r>
            <a:r>
              <a:rPr lang="en-US" b="0" i="1" u="none" strike="noStrike" baseline="0"/>
              <a:t>24” </a:t>
            </a:r>
            <a:r>
              <a:rPr lang="en-150" b="0" i="1" u="none" strike="noStrike" baseline="0"/>
              <a:t>f</a:t>
            </a:r>
            <a:r>
              <a:rPr lang="en-US" b="0" i="1" u="none" strike="noStrike" baseline="0" err="1"/>
              <a:t>ull</a:t>
            </a:r>
            <a:r>
              <a:rPr lang="en-US" b="0" i="1" u="none" strike="noStrike" baseline="0"/>
              <a:t> HD screen</a:t>
            </a:r>
            <a:r>
              <a:rPr lang="en-150" b="0" i="1" u="none" strike="noStrike" baseline="0"/>
              <a:t>.</a:t>
            </a:r>
            <a:endParaRPr lang="en-150" i="1"/>
          </a:p>
        </p:txBody>
      </p:sp>
    </p:spTree>
    <p:extLst>
      <p:ext uri="{BB962C8B-B14F-4D97-AF65-F5344CB8AC3E}">
        <p14:creationId xmlns:p14="http://schemas.microsoft.com/office/powerpoint/2010/main" val="21499273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68ADA-65B1-A198-F6B1-D261F776C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150"/>
              <a:t>Conclusions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7E7D09-2FB6-2BF6-FEBC-48A61991AD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150" sz="2400" dirty="0"/>
              <a:t>T</a:t>
            </a:r>
            <a:r>
              <a:rPr lang="it-IT" sz="2400" dirty="0"/>
              <a:t>ALOS </a:t>
            </a:r>
            <a:r>
              <a:rPr lang="en-150" sz="2400" noProof="0" dirty="0"/>
              <a:t>is</a:t>
            </a:r>
            <a:r>
              <a:rPr lang="it-IT" sz="2400" noProof="0" dirty="0"/>
              <a:t> </a:t>
            </a:r>
            <a:r>
              <a:rPr lang="en-US" sz="2400" dirty="0"/>
              <a:t>“</a:t>
            </a:r>
            <a:r>
              <a:rPr lang="en-US" sz="2400" noProof="0" dirty="0"/>
              <a:t>finished”</a:t>
            </a:r>
            <a:r>
              <a:rPr lang="en-US" sz="2400" dirty="0"/>
              <a:t> </a:t>
            </a:r>
            <a:r>
              <a:rPr lang="it-IT" sz="2400" dirty="0"/>
              <a:t>(</a:t>
            </a:r>
            <a:r>
              <a:rPr lang="it-IT" sz="2400" dirty="0" err="1"/>
              <a:t>as</a:t>
            </a:r>
            <a:r>
              <a:rPr lang="it-IT" sz="2400" dirty="0"/>
              <a:t> </a:t>
            </a:r>
            <a:r>
              <a:rPr lang="it-IT" sz="2400" dirty="0" err="1"/>
              <a:t>much</a:t>
            </a:r>
            <a:r>
              <a:rPr lang="it-IT" sz="2400" dirty="0"/>
              <a:t> </a:t>
            </a:r>
            <a:r>
              <a:rPr lang="it-IT" sz="2400" dirty="0" err="1"/>
              <a:t>as</a:t>
            </a:r>
            <a:r>
              <a:rPr lang="it-IT" sz="2400" dirty="0"/>
              <a:t> </a:t>
            </a:r>
            <a:r>
              <a:rPr lang="it-IT" sz="2400" dirty="0" err="1"/>
              <a:t>such</a:t>
            </a:r>
            <a:r>
              <a:rPr lang="it-IT" sz="2400" dirty="0"/>
              <a:t> a </a:t>
            </a:r>
            <a:r>
              <a:rPr lang="it-IT" sz="2400" dirty="0" err="1"/>
              <a:t>piece</a:t>
            </a:r>
            <a:r>
              <a:rPr lang="it-IT" sz="2400" dirty="0"/>
              <a:t> of code can be </a:t>
            </a:r>
            <a:r>
              <a:rPr lang="it-IT" sz="2400" dirty="0" err="1"/>
              <a:t>finished</a:t>
            </a:r>
            <a:r>
              <a:rPr lang="it-IT" sz="2400" dirty="0"/>
              <a:t>…)</a:t>
            </a:r>
            <a:endParaRPr lang="it-IT" sz="2400" noProof="0" dirty="0"/>
          </a:p>
          <a:p>
            <a:r>
              <a:rPr lang="it-IT" sz="2400" dirty="0"/>
              <a:t>Automation </a:t>
            </a:r>
            <a:r>
              <a:rPr lang="it-IT" sz="2400" dirty="0" err="1"/>
              <a:t>is</a:t>
            </a:r>
            <a:r>
              <a:rPr lang="it-IT" sz="2400" dirty="0"/>
              <a:t> opening new </a:t>
            </a:r>
            <a:r>
              <a:rPr lang="it-IT" sz="2400" dirty="0" err="1"/>
              <a:t>physics</a:t>
            </a:r>
            <a:r>
              <a:rPr lang="it-IT" sz="2400" dirty="0"/>
              <a:t> doors</a:t>
            </a:r>
          </a:p>
          <a:p>
            <a:pPr lvl="1"/>
            <a:r>
              <a:rPr lang="it-IT" sz="2200" dirty="0"/>
              <a:t>More to come! </a:t>
            </a:r>
            <a:endParaRPr lang="en-150" sz="2200" dirty="0"/>
          </a:p>
          <a:p>
            <a:r>
              <a:rPr lang="en-150" sz="2400" dirty="0"/>
              <a:t>Open source release</a:t>
            </a:r>
          </a:p>
          <a:p>
            <a:pPr lvl="1"/>
            <a:r>
              <a:rPr lang="en-US" sz="2000" dirty="0"/>
              <a:t>CIRCUS:  </a:t>
            </a:r>
            <a:r>
              <a:rPr lang="en-150" sz="2000" dirty="0"/>
              <a:t>	</a:t>
            </a:r>
            <a:r>
              <a:rPr lang="en-US" sz="2000" dirty="0"/>
              <a:t>10.5281/zenodo.10371799</a:t>
            </a:r>
          </a:p>
          <a:p>
            <a:pPr lvl="1"/>
            <a:r>
              <a:rPr lang="en-US" sz="2000" dirty="0"/>
              <a:t>TALOS: </a:t>
            </a:r>
            <a:r>
              <a:rPr lang="en-150" sz="2000" dirty="0"/>
              <a:t>	</a:t>
            </a:r>
            <a:r>
              <a:rPr lang="en-US" sz="2000" dirty="0"/>
              <a:t>10.5281/zenodo.10371404</a:t>
            </a:r>
            <a:endParaRPr lang="en-150" sz="2000" dirty="0"/>
          </a:p>
          <a:p>
            <a:r>
              <a:rPr lang="en-150" sz="2400" dirty="0"/>
              <a:t>Deployment in other experiments (PSICO,  Univ. </a:t>
            </a:r>
            <a:r>
              <a:rPr lang="en-US" sz="2400" dirty="0"/>
              <a:t>O</a:t>
            </a:r>
            <a:r>
              <a:rPr lang="en-150" sz="2400" dirty="0"/>
              <a:t>f  Trento)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2B1B6E-F2EB-E915-0FD0-FE800FC53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25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5548204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0C7EC6F-BCA8-846E-7695-32891BC50B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76" y="1701180"/>
            <a:ext cx="3673309" cy="47228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D3D09C4-2214-E5B6-7447-7BE4B95E4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571" y="5615119"/>
            <a:ext cx="1155675" cy="115567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25F9C-3D1A-832F-BB70-3E9E7F2B2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26</a:t>
            </a:fld>
            <a:endParaRPr lang="en-15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B249CE-5F68-0517-256D-AD4CCDEB65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892" y="5190194"/>
            <a:ext cx="1155675" cy="11556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BB9A77F-CF0B-3FA0-5B33-EDC92D3B91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028" y="5656645"/>
            <a:ext cx="1155675" cy="11556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C8CF202-8707-CD31-07DC-DB0DCF7A48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318" y="2188658"/>
            <a:ext cx="1155675" cy="11556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E6D3A13-FF66-EE84-6418-BCD2B3D105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9372" y="3215607"/>
            <a:ext cx="3018876" cy="301887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E8A145B-7B4E-CD17-4035-F007DF18B8A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716140" y="0"/>
            <a:ext cx="1475860" cy="138641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1365279-CE32-5065-1A2F-1EADBB21BC0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90487" y="4852616"/>
            <a:ext cx="1381866" cy="1381866"/>
          </a:xfrm>
          <a:prstGeom prst="rect">
            <a:avLst/>
          </a:prstGeom>
        </p:spPr>
      </p:pic>
      <p:sp>
        <p:nvSpPr>
          <p:cNvPr id="23" name="Speech Bubble: Oval 22">
            <a:extLst>
              <a:ext uri="{FF2B5EF4-FFF2-40B4-BE49-F238E27FC236}">
                <a16:creationId xmlns:a16="http://schemas.microsoft.com/office/drawing/2014/main" id="{25E27713-AC47-4E23-CAE0-E8B62B4B7303}"/>
              </a:ext>
            </a:extLst>
          </p:cNvPr>
          <p:cNvSpPr/>
          <p:nvPr/>
        </p:nvSpPr>
        <p:spPr>
          <a:xfrm>
            <a:off x="2748765" y="304420"/>
            <a:ext cx="3852334" cy="2235820"/>
          </a:xfrm>
          <a:prstGeom prst="wedgeEllipseCallout">
            <a:avLst>
              <a:gd name="adj1" fmla="val -47646"/>
              <a:gd name="adj2" fmla="val 5000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400"/>
              <a:t>Thank you</a:t>
            </a:r>
            <a:r>
              <a:rPr lang="en-150" sz="4400"/>
              <a:t>!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FBF5E08-B766-CD2A-A4EF-A6B5D1E1A317}"/>
              </a:ext>
            </a:extLst>
          </p:cNvPr>
          <p:cNvSpPr txBox="1"/>
          <p:nvPr/>
        </p:nvSpPr>
        <p:spPr>
          <a:xfrm>
            <a:off x="4504267" y="3683000"/>
            <a:ext cx="51680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150"/>
              <a:t>Disclaimer: no animals have been mistreated for the creation of this project.</a:t>
            </a:r>
          </a:p>
          <a:p>
            <a:r>
              <a:rPr lang="en-150"/>
              <a:t>Just some scientists.</a:t>
            </a:r>
          </a:p>
        </p:txBody>
      </p:sp>
    </p:spTree>
    <p:extLst>
      <p:ext uri="{BB962C8B-B14F-4D97-AF65-F5344CB8AC3E}">
        <p14:creationId xmlns:p14="http://schemas.microsoft.com/office/powerpoint/2010/main" val="8138857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C06D8-A1CD-486B-0392-E4734FC81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</a:t>
            </a:r>
            <a:r>
              <a:rPr lang="en-150" err="1"/>
              <a:t>ackup</a:t>
            </a:r>
            <a:r>
              <a:rPr lang="en-150"/>
              <a:t>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DB320B-47EA-C52C-48FD-FE8A42357E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27259F-DB0E-9FA5-A19C-0E2320C3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27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7017976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E900C-30E3-8AC9-3830-12D3AC008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Aegis System Size</a:t>
            </a:r>
            <a:endParaRPr lang="en-15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01C955-843D-2E58-AD74-AD7F077929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8" y="5138482"/>
            <a:ext cx="9603275" cy="594805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it-IT" sz="2400" i="1"/>
              <a:t>‘</a:t>
            </a:r>
            <a:r>
              <a:rPr lang="it-IT" sz="2400" i="1" err="1"/>
              <a:t>They</a:t>
            </a:r>
            <a:r>
              <a:rPr lang="it-IT" sz="2400" i="1"/>
              <a:t> </a:t>
            </a:r>
            <a:r>
              <a:rPr lang="it-IT" sz="2400" i="1" err="1"/>
              <a:t>grow</a:t>
            </a:r>
            <a:r>
              <a:rPr lang="it-IT" sz="2400" i="1"/>
              <a:t> so fast!’</a:t>
            </a:r>
            <a:endParaRPr lang="en-150" sz="2400" i="1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55CDFF-9653-FE18-7B0B-60D82D1C2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28</a:t>
            </a:fld>
            <a:endParaRPr lang="en-15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536F29C-3E80-5572-BFCC-82E0E26541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6061830"/>
              </p:ext>
            </p:extLst>
          </p:nvPr>
        </p:nvGraphicFramePr>
        <p:xfrm>
          <a:off x="1834499" y="2401969"/>
          <a:ext cx="8523000" cy="1737360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2551399">
                  <a:extLst>
                    <a:ext uri="{9D8B030D-6E8A-4147-A177-3AD203B41FA5}">
                      <a16:colId xmlns:a16="http://schemas.microsoft.com/office/drawing/2014/main" val="1712715252"/>
                    </a:ext>
                  </a:extLst>
                </a:gridCol>
                <a:gridCol w="1710101">
                  <a:extLst>
                    <a:ext uri="{9D8B030D-6E8A-4147-A177-3AD203B41FA5}">
                      <a16:colId xmlns:a16="http://schemas.microsoft.com/office/drawing/2014/main" val="3568326638"/>
                    </a:ext>
                  </a:extLst>
                </a:gridCol>
                <a:gridCol w="2130750">
                  <a:extLst>
                    <a:ext uri="{9D8B030D-6E8A-4147-A177-3AD203B41FA5}">
                      <a16:colId xmlns:a16="http://schemas.microsoft.com/office/drawing/2014/main" val="3117902045"/>
                    </a:ext>
                  </a:extLst>
                </a:gridCol>
                <a:gridCol w="2130750">
                  <a:extLst>
                    <a:ext uri="{9D8B030D-6E8A-4147-A177-3AD203B41FA5}">
                      <a16:colId xmlns:a16="http://schemas.microsoft.com/office/drawing/2014/main" val="28278425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endParaRPr lang="en-150" sz="2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err="1"/>
                        <a:t>PCs</a:t>
                      </a:r>
                      <a:endParaRPr lang="en-150" sz="2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err="1"/>
                        <a:t>uServices</a:t>
                      </a:r>
                      <a:r>
                        <a:rPr lang="it-IT" sz="2400"/>
                        <a:t> </a:t>
                      </a:r>
                      <a:r>
                        <a:rPr lang="it-IT" sz="2400" err="1"/>
                        <a:t>instances</a:t>
                      </a:r>
                      <a:endParaRPr lang="en-150" sz="2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err="1"/>
                        <a:t>uServices</a:t>
                      </a:r>
                      <a:r>
                        <a:rPr lang="it-IT" sz="2400"/>
                        <a:t> </a:t>
                      </a:r>
                      <a:r>
                        <a:rPr lang="it-IT" sz="2400" err="1"/>
                        <a:t>coded</a:t>
                      </a:r>
                      <a:endParaRPr lang="en-150" sz="2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6269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2400" err="1"/>
                        <a:t>Current</a:t>
                      </a:r>
                      <a:endParaRPr lang="en-150" sz="2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/>
                        <a:t>6</a:t>
                      </a:r>
                      <a:endParaRPr lang="en-150" sz="2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/>
                        <a:t>  130</a:t>
                      </a:r>
                      <a:endParaRPr lang="en-150" sz="2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/>
                        <a:t>  49</a:t>
                      </a:r>
                      <a:endParaRPr lang="en-150" sz="2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30762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2400"/>
                        <a:t>Forecast end 2025</a:t>
                      </a:r>
                      <a:endParaRPr lang="en-150" sz="2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/>
                        <a:t>9</a:t>
                      </a:r>
                      <a:endParaRPr lang="en-150" sz="2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/>
                        <a:t>~210</a:t>
                      </a:r>
                      <a:endParaRPr lang="en-150" sz="2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/>
                        <a:t>~58</a:t>
                      </a:r>
                      <a:endParaRPr lang="en-150" sz="2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93858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69206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021E1-A981-DDF0-B7E1-C2B9AFD3D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150" noProof="0"/>
              <a:t>Consistent performance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732FFC-A2CB-FE8D-8DFF-A160ABE53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29</a:t>
            </a:fld>
            <a:endParaRPr lang="en-150"/>
          </a:p>
        </p:txBody>
      </p:sp>
      <p:pic>
        <p:nvPicPr>
          <p:cNvPr id="8" name="Picture 7" descr="A graph showing the growth of a number of people&#10;&#10;AI-generated content may be incorrect.">
            <a:extLst>
              <a:ext uri="{FF2B5EF4-FFF2-40B4-BE49-F238E27FC236}">
                <a16:creationId xmlns:a16="http://schemas.microsoft.com/office/drawing/2014/main" id="{F7044880-9CAC-D542-3213-31A342E98B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08" y="3429000"/>
            <a:ext cx="6708892" cy="262739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6DBA3AA-28BE-2293-8B30-019CA0C13B39}"/>
              </a:ext>
            </a:extLst>
          </p:cNvPr>
          <p:cNvCxnSpPr>
            <a:cxnSpLocks/>
          </p:cNvCxnSpPr>
          <p:nvPr/>
        </p:nvCxnSpPr>
        <p:spPr>
          <a:xfrm>
            <a:off x="8854064" y="3746810"/>
            <a:ext cx="0" cy="1993835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D5386DF-61E4-571C-7426-85ACA29EE1E7}"/>
              </a:ext>
            </a:extLst>
          </p:cNvPr>
          <p:cNvCxnSpPr>
            <a:cxnSpLocks/>
          </p:cNvCxnSpPr>
          <p:nvPr/>
        </p:nvCxnSpPr>
        <p:spPr>
          <a:xfrm>
            <a:off x="10513364" y="3760193"/>
            <a:ext cx="0" cy="1993835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5F803EC-D5CE-8EC7-993B-541174E694B2}"/>
              </a:ext>
            </a:extLst>
          </p:cNvPr>
          <p:cNvSpPr/>
          <p:nvPr/>
        </p:nvSpPr>
        <p:spPr>
          <a:xfrm>
            <a:off x="8854064" y="3715585"/>
            <a:ext cx="1659293" cy="202505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49ABB4-3ED1-260A-5E39-D56E8A3D7C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62535"/>
            <a:ext cx="7598665" cy="262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669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8CBD7-0C31-44B0-9E06-896B731CD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/>
              <a:t>Gravity on antihydrogen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B849A15-A9AE-7257-A0DB-CE4155F6C0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/>
              <a:t>B</a:t>
            </a:r>
            <a:r>
              <a:rPr lang="en-150" err="1"/>
              <a:t>eam</a:t>
            </a:r>
            <a:r>
              <a:rPr lang="en-150"/>
              <a:t> of antihydrogen</a:t>
            </a:r>
            <a:br>
              <a:rPr lang="en-150"/>
            </a:br>
            <a:r>
              <a:rPr lang="en-150"/>
              <a:t>via charge-exchange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BFF85A6D-12EE-7356-D900-F2403D0523E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708375"/>
            <a:ext cx="4645025" cy="2612826"/>
          </a:xfr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BA96DC7-A29C-73DB-BC66-F355C7E204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/>
              <a:t>G</a:t>
            </a:r>
            <a:r>
              <a:rPr lang="en-150" err="1"/>
              <a:t>ravity</a:t>
            </a:r>
            <a:r>
              <a:rPr lang="en-150"/>
              <a:t> detector:</a:t>
            </a:r>
            <a:br>
              <a:rPr lang="en-150"/>
            </a:br>
            <a:r>
              <a:rPr lang="en-150"/>
              <a:t>measure free-fall</a:t>
            </a:r>
          </a:p>
        </p:txBody>
      </p:sp>
      <p:pic>
        <p:nvPicPr>
          <p:cNvPr id="6" name="Picture Placeholder 4" descr="Diagram&#10;&#10;Description automatically generated">
            <a:extLst>
              <a:ext uri="{FF2B5EF4-FFF2-40B4-BE49-F238E27FC236}">
                <a16:creationId xmlns:a16="http://schemas.microsoft.com/office/drawing/2014/main" id="{9BE3023E-6D65-CFA9-A4AF-6486B38602F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501508" y="2837400"/>
            <a:ext cx="4460059" cy="234305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3269D1-CD43-3FBB-4BD3-6DD3BF4D0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3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2182654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FEBAA-E89F-4967-B2B8-FA276F2E4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W</a:t>
            </a:r>
            <a:r>
              <a:rPr lang="en-150" err="1"/>
              <a:t>hy</a:t>
            </a:r>
            <a:r>
              <a:rPr lang="en-150"/>
              <a:t> autonomous?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E601E7-3BC0-4952-BFB7-658A5E990F8C}"/>
              </a:ext>
            </a:extLst>
          </p:cNvPr>
          <p:cNvSpPr txBox="1"/>
          <p:nvPr/>
        </p:nvSpPr>
        <p:spPr>
          <a:xfrm>
            <a:off x="1522810" y="2392979"/>
            <a:ext cx="5232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150" sz="2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ELENA works 24/7 </a:t>
            </a:r>
            <a:r>
              <a:rPr kumimoji="0" lang="en-150" sz="2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orbel"/>
                <a:ea typeface="+mn-ea"/>
                <a:cs typeface="+mn-cs"/>
              </a:rPr>
              <a:t>😱</a:t>
            </a:r>
            <a:endParaRPr kumimoji="0" lang="en-150" sz="28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F9660A-86FF-4692-B709-25434B832897}"/>
              </a:ext>
            </a:extLst>
          </p:cNvPr>
          <p:cNvSpPr txBox="1"/>
          <p:nvPr/>
        </p:nvSpPr>
        <p:spPr>
          <a:xfrm>
            <a:off x="1522810" y="3630318"/>
            <a:ext cx="6544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150" sz="2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Unmanned system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5FDF02-6550-4688-8692-1455E55A72DD}"/>
              </a:ext>
            </a:extLst>
          </p:cNvPr>
          <p:cNvSpPr txBox="1"/>
          <p:nvPr/>
        </p:nvSpPr>
        <p:spPr>
          <a:xfrm>
            <a:off x="7138416" y="2392979"/>
            <a:ext cx="4410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150" sz="2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More beamtime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EF1188-DAEF-47EF-A5DA-F1F801E8536D}"/>
              </a:ext>
            </a:extLst>
          </p:cNvPr>
          <p:cNvSpPr txBox="1"/>
          <p:nvPr/>
        </p:nvSpPr>
        <p:spPr>
          <a:xfrm>
            <a:off x="7138416" y="3630318"/>
            <a:ext cx="4410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150" sz="2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Less shifters workload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08801A-02E7-41C4-880A-8EFB80CDB818}"/>
              </a:ext>
            </a:extLst>
          </p:cNvPr>
          <p:cNvSpPr txBox="1"/>
          <p:nvPr/>
        </p:nvSpPr>
        <p:spPr>
          <a:xfrm>
            <a:off x="7138416" y="4867657"/>
            <a:ext cx="44104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150" sz="2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More time for data analyses &amp; physics </a:t>
            </a:r>
            <a:r>
              <a:rPr kumimoji="0" lang="en-150" sz="2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orbel"/>
                <a:ea typeface="+mn-ea"/>
                <a:cs typeface="+mn-cs"/>
              </a:rPr>
              <a:t>🚀</a:t>
            </a:r>
            <a:endParaRPr kumimoji="0" lang="en-150" sz="28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3DFEC928-9CA8-414E-9AA0-CAA3484CF046}"/>
              </a:ext>
            </a:extLst>
          </p:cNvPr>
          <p:cNvSpPr/>
          <p:nvPr/>
        </p:nvSpPr>
        <p:spPr>
          <a:xfrm>
            <a:off x="3145536" y="2916199"/>
            <a:ext cx="301752" cy="714119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15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313FAF7A-95E7-4B01-ADA5-0A8C4D7AFF13}"/>
              </a:ext>
            </a:extLst>
          </p:cNvPr>
          <p:cNvSpPr/>
          <p:nvPr/>
        </p:nvSpPr>
        <p:spPr>
          <a:xfrm rot="14557036">
            <a:off x="5843292" y="2046789"/>
            <a:ext cx="301752" cy="2488085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15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629C974D-65BC-4877-8111-A713F2FFCC6A}"/>
              </a:ext>
            </a:extLst>
          </p:cNvPr>
          <p:cNvSpPr/>
          <p:nvPr/>
        </p:nvSpPr>
        <p:spPr>
          <a:xfrm rot="16200000">
            <a:off x="5843292" y="2820838"/>
            <a:ext cx="301752" cy="2156645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15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F037205B-1442-484B-BA79-033C984C2318}"/>
              </a:ext>
            </a:extLst>
          </p:cNvPr>
          <p:cNvSpPr/>
          <p:nvPr/>
        </p:nvSpPr>
        <p:spPr>
          <a:xfrm>
            <a:off x="8802624" y="4153538"/>
            <a:ext cx="301752" cy="714119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15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75274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2F128-55F1-5B2B-944F-1C169D977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/>
              <a:t>A Boat with two captains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D6611-5D3D-79A3-92A5-0BEED05934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150" sz="2400"/>
              <a:t>TALOS does overall coordination, but it’s “slow” (~ms)</a:t>
            </a:r>
          </a:p>
          <a:p>
            <a:r>
              <a:rPr lang="en-150" sz="2400"/>
              <a:t>Sinara is used to control the fast operations (~ns)</a:t>
            </a:r>
          </a:p>
          <a:p>
            <a:r>
              <a:rPr lang="en-150" sz="2400"/>
              <a:t>High integration:</a:t>
            </a:r>
          </a:p>
          <a:p>
            <a:pPr lvl="1"/>
            <a:r>
              <a:rPr lang="en-150" sz="2000"/>
              <a:t>TALOS controls Sinara, so no humans need to feed it experiments scripts</a:t>
            </a:r>
          </a:p>
          <a:p>
            <a:pPr lvl="1"/>
            <a:r>
              <a:rPr lang="en-150" sz="2000"/>
              <a:t>Sinara can ask TALOS to perform operations on hardware</a:t>
            </a:r>
          </a:p>
          <a:p>
            <a:pPr lvl="1"/>
            <a:r>
              <a:rPr lang="en-150" sz="2000"/>
              <a:t>In case of any error,  TALOS guarantees their handling</a:t>
            </a:r>
          </a:p>
          <a:p>
            <a:r>
              <a:rPr lang="en-150" sz="2200"/>
              <a:t>The </a:t>
            </a:r>
            <a:r>
              <a:rPr lang="en-150" sz="2400"/>
              <a:t>helm</a:t>
            </a:r>
            <a:r>
              <a:rPr lang="en-150" sz="2200"/>
              <a:t> is periodically switched between the two!</a:t>
            </a:r>
          </a:p>
          <a:p>
            <a:pPr marL="0" indent="0">
              <a:buNone/>
            </a:pPr>
            <a:endParaRPr lang="en-150" sz="2400"/>
          </a:p>
          <a:p>
            <a:pPr lvl="1"/>
            <a:endParaRPr lang="en-150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7CB4D0-2488-CA3D-CC12-917554541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31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42544329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C0666-84BF-22FD-DBE4-697A0F6A8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762" y="93861"/>
            <a:ext cx="9605635" cy="1059305"/>
          </a:xfrm>
        </p:spPr>
        <p:txBody>
          <a:bodyPr/>
          <a:lstStyle/>
          <a:p>
            <a:r>
              <a:rPr lang="en-150"/>
              <a:t>Single uService testing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654A71-BC4C-15FE-FFFD-43A8A0E7B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32</a:t>
            </a:fld>
            <a:endParaRPr lang="en-1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B70842-6821-DCC9-5104-6D5923716F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227"/>
            <a:ext cx="12192000" cy="568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7676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D8DC0-4225-E8B8-DF92-2594F8FB5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0"/>
            <a:ext cx="9603275" cy="1049235"/>
          </a:xfrm>
        </p:spPr>
        <p:txBody>
          <a:bodyPr/>
          <a:lstStyle/>
          <a:p>
            <a:r>
              <a:rPr lang="en-150"/>
              <a:t>Running in Hybrid (Debug) mode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2BF6D-F324-C332-09D8-95E78581BB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</a:t>
            </a:r>
            <a:r>
              <a:rPr lang="en-150" err="1"/>
              <a:t>icture</a:t>
            </a:r>
            <a:r>
              <a:rPr lang="en-150"/>
              <a:t> of TALOS with an anaconda shell opened with a script running?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7DD14F-CCE7-BD3F-BE0A-A750A32C6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33</a:t>
            </a:fld>
            <a:endParaRPr lang="en-15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C5F8C0-E31C-ACA9-1EC7-848AD33502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173" y="517073"/>
            <a:ext cx="10343654" cy="5593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1604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7AD2B-6D71-1D64-EE58-5B1954AA5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150"/>
              <a:t>Running in autonomous mode:</a:t>
            </a:r>
            <a:br>
              <a:rPr lang="en-150"/>
            </a:br>
            <a:r>
              <a:rPr lang="en-150"/>
              <a:t>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A22259-A1AA-B87E-7BFE-7A903B7C22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8" y="1500071"/>
            <a:ext cx="9603275" cy="4629795"/>
          </a:xfrm>
        </p:spPr>
        <p:txBody>
          <a:bodyPr>
            <a:normAutofit fontScale="25000" lnSpcReduction="20000"/>
          </a:bodyPr>
          <a:lstStyle/>
          <a:p>
            <a:r>
              <a:rPr lang="en-150" sz="9600"/>
              <a:t>Via the </a:t>
            </a:r>
            <a:r>
              <a:rPr lang="en-150" sz="9600" b="1"/>
              <a:t>Scheduler</a:t>
            </a:r>
            <a:r>
              <a:rPr lang="en-150" sz="9600"/>
              <a:t>, a list of scripts to be executed can be prepared (each with different parameters)</a:t>
            </a:r>
          </a:p>
          <a:p>
            <a:r>
              <a:rPr lang="en-150" sz="9600"/>
              <a:t>Then the </a:t>
            </a:r>
            <a:r>
              <a:rPr lang="en-150" sz="9600" b="1"/>
              <a:t>Monkey</a:t>
            </a:r>
            <a:r>
              <a:rPr lang="en-150" sz="9600"/>
              <a:t> takes over and executes the scripts one by one</a:t>
            </a:r>
          </a:p>
          <a:p>
            <a:r>
              <a:rPr lang="en-150" sz="9600"/>
              <a:t>In case an error is generated by a µService or the Kasli, the Monkey can:</a:t>
            </a:r>
          </a:p>
          <a:p>
            <a:pPr lvl="1"/>
            <a:r>
              <a:rPr lang="en-150" sz="9600" b="1"/>
              <a:t>Continue</a:t>
            </a:r>
          </a:p>
          <a:p>
            <a:pPr lvl="1"/>
            <a:r>
              <a:rPr lang="en-150" sz="9600" b="1"/>
              <a:t>Retry</a:t>
            </a:r>
            <a:r>
              <a:rPr lang="en-150" sz="9600"/>
              <a:t> 	– run again the same script</a:t>
            </a:r>
          </a:p>
          <a:p>
            <a:pPr lvl="1"/>
            <a:r>
              <a:rPr lang="en-150" sz="9600" b="1"/>
              <a:t>Skip</a:t>
            </a:r>
            <a:r>
              <a:rPr lang="en-150" sz="9600"/>
              <a:t> 	– go to the next script in the schedule</a:t>
            </a:r>
          </a:p>
          <a:p>
            <a:pPr lvl="1"/>
            <a:r>
              <a:rPr lang="en-150" sz="9600" b="1"/>
              <a:t>Stop</a:t>
            </a:r>
            <a:r>
              <a:rPr lang="en-150" sz="9600"/>
              <a:t> 	– stop the execution of the scripts and idle</a:t>
            </a:r>
          </a:p>
          <a:p>
            <a:pPr lvl="1"/>
            <a:r>
              <a:rPr lang="en-150" sz="9600" b="1">
                <a:solidFill>
                  <a:srgbClr val="FF0000"/>
                </a:solidFill>
              </a:rPr>
              <a:t>Abort</a:t>
            </a:r>
            <a:r>
              <a:rPr lang="en-150" sz="9600"/>
              <a:t> 	– stop the execution and put the entire system in Safe Mode</a:t>
            </a:r>
          </a:p>
          <a:p>
            <a:pPr marL="457200" indent="-457200">
              <a:buFont typeface="+mj-lt"/>
              <a:buAutoNum type="arabicPeriod"/>
            </a:pPr>
            <a:endParaRPr lang="en-15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A713A2-33EF-074E-18AF-792A6AC2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34</a:t>
            </a:fld>
            <a:endParaRPr lang="en-15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2BCE8F-763A-4EDF-AC68-1BF8FBADA7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24" r="6244"/>
          <a:stretch/>
        </p:blipFill>
        <p:spPr>
          <a:xfrm>
            <a:off x="10292904" y="2158392"/>
            <a:ext cx="761949" cy="59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0725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1713F-09C6-845B-2869-8588DDB67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ELENA </a:t>
            </a:r>
            <a:r>
              <a:rPr lang="en-150"/>
              <a:t>automated </a:t>
            </a:r>
            <a:r>
              <a:rPr lang="en-US"/>
              <a:t>beam Steering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214C88-9D65-7A0E-AE75-2D676184D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35</a:t>
            </a:fld>
            <a:endParaRPr lang="en-150"/>
          </a:p>
        </p:txBody>
      </p:sp>
      <p:pic>
        <p:nvPicPr>
          <p:cNvPr id="5" name="Picture 5" descr="Graphical user interface&#10;&#10;Description automatically generated">
            <a:extLst>
              <a:ext uri="{FF2B5EF4-FFF2-40B4-BE49-F238E27FC236}">
                <a16:creationId xmlns:a16="http://schemas.microsoft.com/office/drawing/2014/main" id="{3589BCCF-CBD1-729A-AAA7-F23CD97CAF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319" y="1604758"/>
            <a:ext cx="9459236" cy="4457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5304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15">
            <a:extLst>
              <a:ext uri="{FF2B5EF4-FFF2-40B4-BE49-F238E27FC236}">
                <a16:creationId xmlns:a16="http://schemas.microsoft.com/office/drawing/2014/main" id="{905CFAD9-EABE-4F83-B098-604752164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150"/>
          </a:p>
        </p:txBody>
      </p:sp>
      <p:pic>
        <p:nvPicPr>
          <p:cNvPr id="31" name="Picture 17">
            <a:extLst>
              <a:ext uri="{FF2B5EF4-FFF2-40B4-BE49-F238E27FC236}">
                <a16:creationId xmlns:a16="http://schemas.microsoft.com/office/drawing/2014/main" id="{C99610E4-6194-4817-B152-498995E771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33" name="Straight Connector 19">
            <a:extLst>
              <a:ext uri="{FF2B5EF4-FFF2-40B4-BE49-F238E27FC236}">
                <a16:creationId xmlns:a16="http://schemas.microsoft.com/office/drawing/2014/main" id="{D885E9F4-7DB6-4B77-B1FF-80BFCE8127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21">
            <a:extLst>
              <a:ext uri="{FF2B5EF4-FFF2-40B4-BE49-F238E27FC236}">
                <a16:creationId xmlns:a16="http://schemas.microsoft.com/office/drawing/2014/main" id="{DB639A2B-C30C-4F6F-B847-6960F3CF8A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35" name="Rectangle 23">
            <a:extLst>
              <a:ext uri="{FF2B5EF4-FFF2-40B4-BE49-F238E27FC236}">
                <a16:creationId xmlns:a16="http://schemas.microsoft.com/office/drawing/2014/main" id="{D9926FA0-8ED1-4F3A-B23B-FD94D82C74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25">
            <a:extLst>
              <a:ext uri="{FF2B5EF4-FFF2-40B4-BE49-F238E27FC236}">
                <a16:creationId xmlns:a16="http://schemas.microsoft.com/office/drawing/2014/main" id="{3A102CD9-C25A-4A86-B9D3-D7280D9142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A18593-0936-E899-DAEA-CEDE9DC7C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301" y="1474969"/>
            <a:ext cx="2823919" cy="1868760"/>
          </a:xfrm>
        </p:spPr>
        <p:txBody>
          <a:bodyPr vert="horz" lIns="91440" tIns="45720" rIns="91440" bIns="0" rtlCol="0" anchor="b">
            <a:normAutofit/>
          </a:bodyPr>
          <a:lstStyle/>
          <a:p>
            <a:r>
              <a:rPr lang="en-US" sz="2800"/>
              <a:t>Performance tests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E2E262-5E19-B04C-35A8-1F806A4A9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218" y="798973"/>
            <a:ext cx="811019" cy="50357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>
              <a:lnSpc>
                <a:spcPct val="90000"/>
              </a:lnSpc>
              <a:spcAft>
                <a:spcPts val="600"/>
              </a:spcAft>
            </a:pPr>
            <a:fld id="{278CCAC8-477A-4B31-9A8A-01CBA56DB6F8}" type="slidenum">
              <a:rPr lang="en-US" sz="2800" smtClean="0">
                <a:solidFill>
                  <a:schemeClr val="accent1"/>
                </a:solidFill>
              </a:rPr>
              <a:pPr algn="l">
                <a:lnSpc>
                  <a:spcPct val="90000"/>
                </a:lnSpc>
                <a:spcAft>
                  <a:spcPts val="600"/>
                </a:spcAft>
              </a:pPr>
              <a:t>36</a:t>
            </a:fld>
            <a:endParaRPr lang="en-US" sz="2800">
              <a:solidFill>
                <a:schemeClr val="accent1"/>
              </a:solidFill>
            </a:endParaRPr>
          </a:p>
        </p:txBody>
      </p:sp>
      <p:cxnSp>
        <p:nvCxnSpPr>
          <p:cNvPr id="37" name="Straight Connector 27">
            <a:extLst>
              <a:ext uri="{FF2B5EF4-FFF2-40B4-BE49-F238E27FC236}">
                <a16:creationId xmlns:a16="http://schemas.microsoft.com/office/drawing/2014/main" id="{90676B93-40FB-4FA7-8E89-C24B7B1F8F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9301" y="3528543"/>
            <a:ext cx="2823919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8" name="Picture 29">
            <a:extLst>
              <a:ext uri="{FF2B5EF4-FFF2-40B4-BE49-F238E27FC236}">
                <a16:creationId xmlns:a16="http://schemas.microsoft.com/office/drawing/2014/main" id="{3509D85C-1896-4695-A144-B562AFC58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39" name="Straight Connector 31">
            <a:extLst>
              <a:ext uri="{FF2B5EF4-FFF2-40B4-BE49-F238E27FC236}">
                <a16:creationId xmlns:a16="http://schemas.microsoft.com/office/drawing/2014/main" id="{6D9F55CD-CB1D-4CB9-98D3-2BC602BC43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B53FCE0-33C8-562C-E978-CB1F6440F28E}"/>
                  </a:ext>
                </a:extLst>
              </p:cNvPr>
              <p:cNvSpPr txBox="1"/>
              <p:nvPr/>
            </p:nvSpPr>
            <p:spPr>
              <a:xfrm>
                <a:off x="655218" y="3918599"/>
                <a:ext cx="2823919" cy="1200329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𝜹</m:t>
                    </m:r>
                    <m:r>
                      <a:rPr lang="en-GB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𝑻</m:t>
                    </m:r>
                  </m:oMath>
                </a14:m>
                <a:r>
                  <a:rPr lang="en-US" b="1"/>
                  <a:t> (Small Delta T) </a:t>
                </a:r>
                <a:r>
                  <a:rPr lang="en-US"/>
                  <a:t>– the difference between start times of the n</a:t>
                </a:r>
                <a:r>
                  <a:rPr lang="en-US" baseline="30000"/>
                  <a:t>th</a:t>
                </a:r>
                <a:r>
                  <a:rPr lang="en-US"/>
                  <a:t> script </a:t>
                </a:r>
                <a:r>
                  <a:rPr lang="en-150"/>
                  <a:t>among </a:t>
                </a:r>
                <a:r>
                  <a:rPr lang="en-US" err="1"/>
                  <a:t>Kaslis</a:t>
                </a:r>
                <a:endParaRPr lang="en-US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B53FCE0-33C8-562C-E978-CB1F6440F2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218" y="3918599"/>
                <a:ext cx="2823919" cy="1200329"/>
              </a:xfrm>
              <a:prstGeom prst="rect">
                <a:avLst/>
              </a:prstGeom>
              <a:blipFill>
                <a:blip r:embed="rId3"/>
                <a:stretch>
                  <a:fillRect l="-1064" t="-1478" b="-5419"/>
                </a:stretch>
              </a:blipFill>
              <a:ln w="3810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EC2C50C6-BE9C-FD7B-C746-912A75F2EF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234" y="377719"/>
            <a:ext cx="3517834" cy="26704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A22161-4664-A8DA-0213-5A11E00D70E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3238" y="376454"/>
            <a:ext cx="3578762" cy="26716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E82C5FB-32A5-B42C-3FD6-5D0963D268A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233" y="3364532"/>
            <a:ext cx="3672190" cy="275051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1C822B0-649B-B420-15CE-5CFBD400E4B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508" y="3377960"/>
            <a:ext cx="3672189" cy="274144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2DCE47D-4191-6D7D-A9E3-1F7A5CE3CE6B}"/>
              </a:ext>
            </a:extLst>
          </p:cNvPr>
          <p:cNvSpPr txBox="1"/>
          <p:nvPr/>
        </p:nvSpPr>
        <p:spPr>
          <a:xfrm>
            <a:off x="9023409" y="3033357"/>
            <a:ext cx="2664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150"/>
              <a:t>Same duration - sync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41D6C5-80B7-CD50-1AF0-E40BEEAA36E9}"/>
              </a:ext>
            </a:extLst>
          </p:cNvPr>
          <p:cNvSpPr txBox="1"/>
          <p:nvPr/>
        </p:nvSpPr>
        <p:spPr>
          <a:xfrm>
            <a:off x="4511958" y="7421"/>
            <a:ext cx="2664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150"/>
              <a:t>Different duration - async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6F3FE32-DCA3-6483-8192-E167C28E575E}"/>
              </a:ext>
            </a:extLst>
          </p:cNvPr>
          <p:cNvSpPr txBox="1"/>
          <p:nvPr/>
        </p:nvSpPr>
        <p:spPr>
          <a:xfrm>
            <a:off x="9070426" y="-2850"/>
            <a:ext cx="2664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150"/>
              <a:t>Different duration - sync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910301-3B78-84DC-1386-F1535BBBF9E0}"/>
              </a:ext>
            </a:extLst>
          </p:cNvPr>
          <p:cNvSpPr txBox="1"/>
          <p:nvPr/>
        </p:nvSpPr>
        <p:spPr>
          <a:xfrm>
            <a:off x="4589135" y="3043608"/>
            <a:ext cx="2664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150"/>
              <a:t>Same duration - async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81F66CA8-2676-9E23-4239-1812013CFC70}"/>
              </a:ext>
            </a:extLst>
          </p:cNvPr>
          <p:cNvSpPr txBox="1">
            <a:spLocks/>
          </p:cNvSpPr>
          <p:nvPr/>
        </p:nvSpPr>
        <p:spPr>
          <a:xfrm>
            <a:off x="5690490" y="6234485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78CCAC8-477A-4B31-9A8A-01CBA56DB6F8}" type="slidenum">
              <a:rPr lang="en-150" smtClean="0"/>
              <a:pPr/>
              <a:t>36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9809208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0458F9C-93F5-D1C3-6171-119F2BFFB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err="1"/>
              <a:t>Add</a:t>
            </a:r>
            <a:r>
              <a:rPr lang="pl-PL"/>
              <a:t> </a:t>
            </a:r>
            <a:r>
              <a:rPr lang="pl-PL" err="1"/>
              <a:t>sblock</a:t>
            </a:r>
            <a:r>
              <a:rPr lang="pl-PL"/>
              <a:t> - demo</a:t>
            </a:r>
            <a:endParaRPr lang="en-US"/>
          </a:p>
        </p:txBody>
      </p:sp>
      <p:pic>
        <p:nvPicPr>
          <p:cNvPr id="3" name="Add Run - demo">
            <a:hlinkClick r:id="" action="ppaction://media"/>
            <a:extLst>
              <a:ext uri="{FF2B5EF4-FFF2-40B4-BE49-F238E27FC236}">
                <a16:creationId xmlns:a16="http://schemas.microsoft.com/office/drawing/2014/main" id="{920E85E7-1AC7-5B06-244E-4757A12C593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CE8802-96B2-4494-D986-CA9721208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37</a:t>
            </a:fld>
            <a:endParaRPr lang="en-1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DBC5B4-380B-52CF-EC2E-C27D7B03926A}"/>
              </a:ext>
            </a:extLst>
          </p:cNvPr>
          <p:cNvSpPr/>
          <p:nvPr/>
        </p:nvSpPr>
        <p:spPr>
          <a:xfrm>
            <a:off x="3949699" y="119937"/>
            <a:ext cx="4292600" cy="1407007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AC170F-BC6F-FBA8-0CF8-C0CD7A5BD6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411" y="244963"/>
            <a:ext cx="4288888" cy="125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91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7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  <p:extLst>
    <p:ext uri="{E180D4A7-C9FB-4DFB-919C-405C955672EB}">
      <p14:showEvtLst xmlns:p14="http://schemas.microsoft.com/office/powerpoint/2010/main">
        <p14:playEvt time="15" objId="3"/>
        <p14:pauseEvt time="12713" objId="3"/>
        <p14:seekEvt time="13855" objId="3" seek="74"/>
        <p14:seekEvt time="13855" objId="3" seek="74"/>
        <p14:resumeEvt time="66414" objId="3"/>
        <p14:stopEvt time="92121" objId="3"/>
      </p14:showEvtLst>
    </p:ext>
  </p:extLs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BCF7C89-5676-544A-1BFA-DBE501E3F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Standard </a:t>
            </a:r>
            <a:r>
              <a:rPr lang="pl-PL" err="1"/>
              <a:t>operation</a:t>
            </a:r>
            <a:r>
              <a:rPr lang="pl-PL"/>
              <a:t> – demo</a:t>
            </a:r>
            <a:endParaRPr lang="en-US"/>
          </a:p>
        </p:txBody>
      </p:sp>
      <p:pic>
        <p:nvPicPr>
          <p:cNvPr id="3" name="Standardoperation- demo">
            <a:hlinkClick r:id="" action="ppaction://media"/>
            <a:extLst>
              <a:ext uri="{FF2B5EF4-FFF2-40B4-BE49-F238E27FC236}">
                <a16:creationId xmlns:a16="http://schemas.microsoft.com/office/drawing/2014/main" id="{4DA35FDA-CF7B-7809-8D20-29967562E65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F5A317-B359-A014-A0BB-3F8F7EBB0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38</a:t>
            </a:fld>
            <a:endParaRPr lang="en-1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ED016F-446A-4219-BDB9-A45AB74F8B3A}"/>
              </a:ext>
            </a:extLst>
          </p:cNvPr>
          <p:cNvSpPr/>
          <p:nvPr/>
        </p:nvSpPr>
        <p:spPr>
          <a:xfrm>
            <a:off x="3949699" y="119937"/>
            <a:ext cx="4292600" cy="1380135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EEF966-BF05-34B6-31F4-EC8B2C2CAE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699" y="244963"/>
            <a:ext cx="4288888" cy="125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735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  <p:extLst>
    <p:ext uri="{E180D4A7-C9FB-4DFB-919C-405C955672EB}">
      <p14:showEvtLst xmlns:p14="http://schemas.microsoft.com/office/powerpoint/2010/main">
        <p14:playEvt time="2" objId="3"/>
        <p14:stopEvt time="45729" objId="3"/>
      </p14:showEvtLst>
    </p:ext>
  </p:extLs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2A02D7E-2827-C624-6258-2A014D6E5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err="1"/>
              <a:t>Parallel</a:t>
            </a:r>
            <a:r>
              <a:rPr lang="pl-PL"/>
              <a:t> </a:t>
            </a:r>
            <a:r>
              <a:rPr lang="pl-PL" err="1"/>
              <a:t>mode</a:t>
            </a:r>
            <a:r>
              <a:rPr lang="pl-PL"/>
              <a:t> – demo</a:t>
            </a:r>
            <a:endParaRPr lang="en-US"/>
          </a:p>
        </p:txBody>
      </p:sp>
      <p:pic>
        <p:nvPicPr>
          <p:cNvPr id="3" name="Parallel operation - demo">
            <a:hlinkClick r:id="" action="ppaction://media"/>
            <a:extLst>
              <a:ext uri="{FF2B5EF4-FFF2-40B4-BE49-F238E27FC236}">
                <a16:creationId xmlns:a16="http://schemas.microsoft.com/office/drawing/2014/main" id="{B2855CFA-0974-E5C6-83AD-9F078A14C36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02E7B0-E226-F915-6ADB-9F3501BA1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39</a:t>
            </a:fld>
            <a:endParaRPr lang="en-1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FB4DB0-87EE-3672-06C8-7EE758B0B53E}"/>
              </a:ext>
            </a:extLst>
          </p:cNvPr>
          <p:cNvSpPr/>
          <p:nvPr/>
        </p:nvSpPr>
        <p:spPr>
          <a:xfrm>
            <a:off x="3949699" y="119937"/>
            <a:ext cx="4292600" cy="1380135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D99E54-EA15-2431-9335-8E8D9A9FD4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699" y="244963"/>
            <a:ext cx="4288888" cy="125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671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6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  <p:extLst>
    <p:ext uri="{E180D4A7-C9FB-4DFB-919C-405C955672EB}">
      <p14:showEvtLst xmlns:p14="http://schemas.microsoft.com/office/powerpoint/2010/main">
        <p14:playEvt time="3" objId="3"/>
        <p14:pauseEvt time="50228" objId="3"/>
        <p14:seekEvt time="50229" objId="3" seek="50896"/>
        <p14:seekEvt time="50230" objId="3" seek="50896"/>
        <p14:resumeEvt time="50446" objId="3"/>
        <p14:pauseEvt time="52245" objId="3"/>
        <p14:seekEvt time="52245" objId="3" seek="53627"/>
        <p14:seekEvt time="52246" objId="3" seek="53627"/>
        <p14:resumeEvt time="52459" objId="3"/>
        <p14:pauseEvt time="53429" objId="3"/>
        <p14:seekEvt time="53430" objId="3" seek="56450"/>
        <p14:seekEvt time="53430" objId="3" seek="56450"/>
        <p14:resumeEvt time="53631" objId="3"/>
        <p14:stopEvt time="92806" objId="3"/>
      </p14:showEvt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E6EB42-649D-2A26-D127-2B8B72C13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4</a:t>
            </a:fld>
            <a:endParaRPr lang="en-1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AA960E-C097-6CC0-A557-E45C731E578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93811" y="450850"/>
            <a:ext cx="9604375" cy="1916615"/>
          </a:xfrm>
        </p:spPr>
        <p:txBody>
          <a:bodyPr>
            <a:normAutofit fontScale="90000"/>
          </a:bodyPr>
          <a:lstStyle/>
          <a:p>
            <a:r>
              <a:rPr lang="en-150"/>
              <a:t>The CIRCUS:</a:t>
            </a:r>
            <a:br>
              <a:rPr lang="en-150"/>
            </a:br>
            <a:r>
              <a:rPr lang="en-US" b="1"/>
              <a:t>C</a:t>
            </a:r>
            <a:r>
              <a:rPr lang="en-US"/>
              <a:t>omputer </a:t>
            </a:r>
            <a:r>
              <a:rPr lang="en-US" b="1"/>
              <a:t>I</a:t>
            </a:r>
            <a:r>
              <a:rPr lang="en-US"/>
              <a:t>nterface for </a:t>
            </a:r>
            <a:r>
              <a:rPr lang="en-US" b="1"/>
              <a:t>R</a:t>
            </a:r>
            <a:r>
              <a:rPr lang="en-US"/>
              <a:t>eliably </a:t>
            </a:r>
            <a:r>
              <a:rPr lang="en-US" b="1"/>
              <a:t>C</a:t>
            </a:r>
            <a:r>
              <a:rPr lang="en-US"/>
              <a:t>ontrolling, in an </a:t>
            </a:r>
            <a:r>
              <a:rPr lang="en-US" b="1"/>
              <a:t>U</a:t>
            </a:r>
            <a:r>
              <a:rPr lang="en-US"/>
              <a:t>nsupervised manner, </a:t>
            </a:r>
            <a:r>
              <a:rPr lang="en-US" b="1"/>
              <a:t>S</a:t>
            </a:r>
            <a:r>
              <a:rPr lang="en-US"/>
              <a:t>cientific e</a:t>
            </a:r>
            <a:r>
              <a:rPr lang="en-150" err="1"/>
              <a:t>xperiments</a:t>
            </a:r>
            <a:br>
              <a:rPr lang="en-150"/>
            </a:br>
            <a:endParaRPr lang="en-15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6433FE-D2ED-05E8-388D-F4B3C3DABE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216" y="2815164"/>
            <a:ext cx="8851568" cy="258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6667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5BFDBB-7DB9-6C4E-D6BC-AAE225068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40</a:t>
            </a:fld>
            <a:endParaRPr lang="en-1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A38D08-3E56-ABB5-EE50-4ABE4B3654F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05492" y="41431"/>
            <a:ext cx="9604375" cy="596567"/>
          </a:xfrm>
        </p:spPr>
        <p:txBody>
          <a:bodyPr/>
          <a:lstStyle/>
          <a:p>
            <a:r>
              <a:rPr lang="en-150"/>
              <a:t>uService = QMH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D895C8-52CA-CDF6-97D9-F4D5756BB1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492" y="637998"/>
            <a:ext cx="9800995" cy="5320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29715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60DAB-CFE8-F394-18DF-CBFEDE37B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ELENA </a:t>
            </a:r>
            <a:r>
              <a:rPr lang="en-150"/>
              <a:t>automated </a:t>
            </a:r>
            <a:r>
              <a:rPr lang="en-US"/>
              <a:t>beam Steering</a:t>
            </a:r>
            <a:endParaRPr lang="en-15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8B599D-3644-1674-B032-6D3FCB876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41</a:t>
            </a:fld>
            <a:endParaRPr lang="en-15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BA583A-99AF-6613-C7C9-A2E9F50E0A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579" y="1690572"/>
            <a:ext cx="4365021" cy="43650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50BB44-DA11-E03A-F39F-C8FB0CDA95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259" y="1690572"/>
            <a:ext cx="4988595" cy="436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4127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F95329-8AB3-0F89-B526-69ED7D76A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42</a:t>
            </a:fld>
            <a:endParaRPr lang="en-1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9FD4F4-9599-B5A0-9DE7-61AB3F9D476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51933" y="2275854"/>
            <a:ext cx="2683933" cy="1588030"/>
          </a:xfrm>
        </p:spPr>
        <p:txBody>
          <a:bodyPr>
            <a:normAutofit/>
          </a:bodyPr>
          <a:lstStyle/>
          <a:p>
            <a:r>
              <a:rPr lang="en-150"/>
              <a:t>... With dedicated palette!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61DBB1-E9B0-4272-C796-9F9DBE8DCA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519" y="179204"/>
            <a:ext cx="7507281" cy="578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126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0A637-60F2-C78A-2DAB-F21035CEB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/>
              <a:t>Criticality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FC4FB4-59FF-E41C-AA3D-2A3F273B66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150" sz="2400"/>
              <a:t>Each error is substituted with a custom defined error with associated criticality code:</a:t>
            </a:r>
          </a:p>
          <a:p>
            <a:r>
              <a:rPr lang="en-150" sz="2400"/>
              <a:t>0:	Continue</a:t>
            </a:r>
          </a:p>
          <a:p>
            <a:r>
              <a:rPr lang="en-150" sz="2400"/>
              <a:t>1:	Retry</a:t>
            </a:r>
          </a:p>
          <a:p>
            <a:r>
              <a:rPr lang="en-150" sz="2400"/>
              <a:t>2:	Skip</a:t>
            </a:r>
          </a:p>
          <a:p>
            <a:r>
              <a:rPr lang="en-150" sz="2400"/>
              <a:t>3:	Stop</a:t>
            </a:r>
          </a:p>
          <a:p>
            <a:r>
              <a:rPr lang="en-150" sz="2400"/>
              <a:t>4:	ABORT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1A4C68-0E13-B214-EC03-8E978C01D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43</a:t>
            </a:fld>
            <a:endParaRPr lang="en-15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6AF2D9-31B8-8A4D-770C-C03984286A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4" t="83305" r="86603"/>
          <a:stretch/>
        </p:blipFill>
        <p:spPr>
          <a:xfrm>
            <a:off x="9081231" y="3117521"/>
            <a:ext cx="1973623" cy="234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90127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244E4A-0C42-41B1-B5C9-7A825C7939FE}"/>
              </a:ext>
            </a:extLst>
          </p:cNvPr>
          <p:cNvSpPr/>
          <p:nvPr/>
        </p:nvSpPr>
        <p:spPr>
          <a:xfrm>
            <a:off x="3944499" y="2580597"/>
            <a:ext cx="4912612" cy="3283126"/>
          </a:xfrm>
          <a:prstGeom prst="rect">
            <a:avLst/>
          </a:prstGeom>
          <a:solidFill>
            <a:schemeClr val="accent6">
              <a:lumMod val="40000"/>
              <a:lumOff val="60000"/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66BAC159-14F7-8D60-9200-3C3CBA1CFB91}"/>
              </a:ext>
            </a:extLst>
          </p:cNvPr>
          <p:cNvCxnSpPr>
            <a:cxnSpLocks/>
            <a:stCxn id="24" idx="3"/>
            <a:endCxn id="26" idx="1"/>
          </p:cNvCxnSpPr>
          <p:nvPr/>
        </p:nvCxnSpPr>
        <p:spPr>
          <a:xfrm>
            <a:off x="6110751" y="3088038"/>
            <a:ext cx="513814" cy="178981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BA6E8DCB-7D46-9B68-2F30-071117104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SOLUTION – Introducing the tamer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699AAB-6B7C-F6FC-D561-BF21A2420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44</a:t>
            </a:fld>
            <a:endParaRPr lang="en-15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C7B0515-0E28-A50B-E2CA-6BD0109C2013}"/>
              </a:ext>
            </a:extLst>
          </p:cNvPr>
          <p:cNvSpPr/>
          <p:nvPr/>
        </p:nvSpPr>
        <p:spPr>
          <a:xfrm>
            <a:off x="306155" y="1661098"/>
            <a:ext cx="1947672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/>
              <a:t>Scheduler</a:t>
            </a:r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B09921C-34F9-5757-AB82-94499724F8D5}"/>
              </a:ext>
            </a:extLst>
          </p:cNvPr>
          <p:cNvSpPr/>
          <p:nvPr/>
        </p:nvSpPr>
        <p:spPr>
          <a:xfrm>
            <a:off x="2619587" y="1661098"/>
            <a:ext cx="1947672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/>
              <a:t>Tamer</a:t>
            </a:r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61A23CE-9BFD-F5AD-0801-5F199C0A9304}"/>
              </a:ext>
            </a:extLst>
          </p:cNvPr>
          <p:cNvSpPr/>
          <p:nvPr/>
        </p:nvSpPr>
        <p:spPr>
          <a:xfrm>
            <a:off x="6624566" y="2713134"/>
            <a:ext cx="1975103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err="1"/>
              <a:t>Kasli</a:t>
            </a:r>
            <a:r>
              <a:rPr lang="en-GB" sz="2000"/>
              <a:t> 1 Wrapper</a:t>
            </a:r>
            <a:endParaRPr lang="en-US" sz="200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FC55B5-A94B-6D67-DB00-7D3768C88F0A}"/>
              </a:ext>
            </a:extLst>
          </p:cNvPr>
          <p:cNvSpPr/>
          <p:nvPr/>
        </p:nvSpPr>
        <p:spPr>
          <a:xfrm>
            <a:off x="9761051" y="3609008"/>
            <a:ext cx="1889758" cy="74980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/>
              <a:t>Kasli 2</a:t>
            </a:r>
            <a:endParaRPr lang="en-US" sz="200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0157507-E645-A8A4-204B-3590852A7468}"/>
              </a:ext>
            </a:extLst>
          </p:cNvPr>
          <p:cNvSpPr/>
          <p:nvPr/>
        </p:nvSpPr>
        <p:spPr>
          <a:xfrm>
            <a:off x="9761051" y="2712658"/>
            <a:ext cx="1889758" cy="74980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/>
              <a:t>Kasli 1</a:t>
            </a:r>
            <a:endParaRPr lang="en-US" sz="200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F6BD6F2-4065-E8F5-A551-8F3920A45402}"/>
              </a:ext>
            </a:extLst>
          </p:cNvPr>
          <p:cNvCxnSpPr>
            <a:cxnSpLocks/>
          </p:cNvCxnSpPr>
          <p:nvPr/>
        </p:nvCxnSpPr>
        <p:spPr>
          <a:xfrm>
            <a:off x="9295159" y="2539398"/>
            <a:ext cx="0" cy="301752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D5DDDCA-D2AB-6C59-BD39-141CBD255858}"/>
              </a:ext>
            </a:extLst>
          </p:cNvPr>
          <p:cNvSpPr/>
          <p:nvPr/>
        </p:nvSpPr>
        <p:spPr>
          <a:xfrm>
            <a:off x="4135647" y="2713134"/>
            <a:ext cx="1975104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/>
              <a:t>Monkey</a:t>
            </a:r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3FCAC6B-7537-90B2-B5EF-8382A9308380}"/>
              </a:ext>
            </a:extLst>
          </p:cNvPr>
          <p:cNvCxnSpPr>
            <a:cxnSpLocks/>
          </p:cNvCxnSpPr>
          <p:nvPr/>
        </p:nvCxnSpPr>
        <p:spPr>
          <a:xfrm>
            <a:off x="362524" y="2539398"/>
            <a:ext cx="8970264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55209CD0-362B-FB05-5DB7-50C3535399E1}"/>
              </a:ext>
            </a:extLst>
          </p:cNvPr>
          <p:cNvSpPr/>
          <p:nvPr/>
        </p:nvSpPr>
        <p:spPr>
          <a:xfrm>
            <a:off x="6624565" y="4502950"/>
            <a:ext cx="1975103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err="1"/>
              <a:t>Kasli</a:t>
            </a:r>
            <a:r>
              <a:rPr lang="en-GB" sz="2000"/>
              <a:t> 3 Wrapper</a:t>
            </a:r>
            <a:endParaRPr lang="en-US" sz="200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45CDCDA8-7CA9-24F4-0783-CF65BCEDAF71}"/>
              </a:ext>
            </a:extLst>
          </p:cNvPr>
          <p:cNvSpPr/>
          <p:nvPr/>
        </p:nvSpPr>
        <p:spPr>
          <a:xfrm>
            <a:off x="6624566" y="3611654"/>
            <a:ext cx="1975102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err="1"/>
              <a:t>Kasli</a:t>
            </a:r>
            <a:r>
              <a:rPr lang="en-GB" sz="2000"/>
              <a:t> 2 Wrapper</a:t>
            </a:r>
            <a:endParaRPr lang="en-US" sz="200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C1D48DE-6509-4438-8032-989BED05AFA6}"/>
              </a:ext>
            </a:extLst>
          </p:cNvPr>
          <p:cNvSpPr/>
          <p:nvPr/>
        </p:nvSpPr>
        <p:spPr>
          <a:xfrm>
            <a:off x="9761051" y="4505358"/>
            <a:ext cx="1889756" cy="74980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/>
              <a:t>Kasli 3</a:t>
            </a:r>
            <a:endParaRPr lang="en-US" sz="2000"/>
          </a:p>
        </p:txBody>
      </p:sp>
      <p:sp>
        <p:nvSpPr>
          <p:cNvPr id="36" name="TextBox 20">
            <a:extLst>
              <a:ext uri="{FF2B5EF4-FFF2-40B4-BE49-F238E27FC236}">
                <a16:creationId xmlns:a16="http://schemas.microsoft.com/office/drawing/2014/main" id="{AC9772B1-A9EA-63C0-3731-C0EF38DE9A9D}"/>
              </a:ext>
            </a:extLst>
          </p:cNvPr>
          <p:cNvSpPr txBox="1"/>
          <p:nvPr/>
        </p:nvSpPr>
        <p:spPr>
          <a:xfrm>
            <a:off x="4276758" y="5371981"/>
            <a:ext cx="4257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Dynamically spawned as schedule requires</a:t>
            </a:r>
            <a:endParaRPr lang="en-US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3936786-B07B-242F-20AB-E10BC89E10D4}"/>
              </a:ext>
            </a:extLst>
          </p:cNvPr>
          <p:cNvCxnSpPr>
            <a:cxnSpLocks/>
          </p:cNvCxnSpPr>
          <p:nvPr/>
        </p:nvCxnSpPr>
        <p:spPr>
          <a:xfrm>
            <a:off x="2253827" y="2036002"/>
            <a:ext cx="3657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205B4550-571E-6EDD-188A-E35F0E3887BB}"/>
              </a:ext>
            </a:extLst>
          </p:cNvPr>
          <p:cNvCxnSpPr>
            <a:cxnSpLocks/>
            <a:stCxn id="12" idx="2"/>
            <a:endCxn id="24" idx="1"/>
          </p:cNvCxnSpPr>
          <p:nvPr/>
        </p:nvCxnSpPr>
        <p:spPr>
          <a:xfrm rot="16200000" flipH="1">
            <a:off x="3525969" y="2478360"/>
            <a:ext cx="677132" cy="54222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23844C14-DA44-68A4-D646-02F0AE4F4048}"/>
              </a:ext>
            </a:extLst>
          </p:cNvPr>
          <p:cNvCxnSpPr>
            <a:cxnSpLocks/>
            <a:stCxn id="24" idx="3"/>
            <a:endCxn id="27" idx="1"/>
          </p:cNvCxnSpPr>
          <p:nvPr/>
        </p:nvCxnSpPr>
        <p:spPr>
          <a:xfrm>
            <a:off x="6110751" y="3088038"/>
            <a:ext cx="513815" cy="89852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AD4FE9A-BE7C-DB11-5FFA-575A5C7D9A4B}"/>
              </a:ext>
            </a:extLst>
          </p:cNvPr>
          <p:cNvCxnSpPr>
            <a:cxnSpLocks/>
            <a:stCxn id="24" idx="3"/>
            <a:endCxn id="14" idx="1"/>
          </p:cNvCxnSpPr>
          <p:nvPr/>
        </p:nvCxnSpPr>
        <p:spPr>
          <a:xfrm>
            <a:off x="6110751" y="3088038"/>
            <a:ext cx="5138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44F5E6-F40A-F412-BC89-E29D9BD6C8A9}"/>
              </a:ext>
            </a:extLst>
          </p:cNvPr>
          <p:cNvCxnSpPr>
            <a:stCxn id="14" idx="3"/>
            <a:endCxn id="18" idx="1"/>
          </p:cNvCxnSpPr>
          <p:nvPr/>
        </p:nvCxnSpPr>
        <p:spPr>
          <a:xfrm flipV="1">
            <a:off x="8599669" y="3087562"/>
            <a:ext cx="1161382" cy="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F71CCE2-DC06-3173-64E7-594FD577E8FB}"/>
              </a:ext>
            </a:extLst>
          </p:cNvPr>
          <p:cNvCxnSpPr>
            <a:stCxn id="27" idx="3"/>
            <a:endCxn id="16" idx="1"/>
          </p:cNvCxnSpPr>
          <p:nvPr/>
        </p:nvCxnSpPr>
        <p:spPr>
          <a:xfrm flipV="1">
            <a:off x="8599668" y="3983912"/>
            <a:ext cx="1161383" cy="2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A41CC859-5A61-618D-47F5-8F7B205E8FBB}"/>
              </a:ext>
            </a:extLst>
          </p:cNvPr>
          <p:cNvCxnSpPr>
            <a:stCxn id="26" idx="3"/>
            <a:endCxn id="28" idx="1"/>
          </p:cNvCxnSpPr>
          <p:nvPr/>
        </p:nvCxnSpPr>
        <p:spPr>
          <a:xfrm>
            <a:off x="8599668" y="4877854"/>
            <a:ext cx="1161383" cy="24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8C17558E-F8A8-2999-287A-FFDEF736722F}"/>
              </a:ext>
            </a:extLst>
          </p:cNvPr>
          <p:cNvCxnSpPr>
            <a:stCxn id="28" idx="3"/>
            <a:endCxn id="12" idx="3"/>
          </p:cNvCxnSpPr>
          <p:nvPr/>
        </p:nvCxnSpPr>
        <p:spPr>
          <a:xfrm flipH="1" flipV="1">
            <a:off x="4567259" y="2036002"/>
            <a:ext cx="7083548" cy="2844260"/>
          </a:xfrm>
          <a:prstGeom prst="bentConnector3">
            <a:avLst>
              <a:gd name="adj1" fmla="val -322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0FE75C8C-10E2-4203-381F-63210EBC1577}"/>
              </a:ext>
            </a:extLst>
          </p:cNvPr>
          <p:cNvCxnSpPr>
            <a:stCxn id="16" idx="3"/>
            <a:endCxn id="12" idx="3"/>
          </p:cNvCxnSpPr>
          <p:nvPr/>
        </p:nvCxnSpPr>
        <p:spPr>
          <a:xfrm flipH="1" flipV="1">
            <a:off x="4567259" y="2036002"/>
            <a:ext cx="7083550" cy="1947910"/>
          </a:xfrm>
          <a:prstGeom prst="bentConnector3">
            <a:avLst>
              <a:gd name="adj1" fmla="val -322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46587817-8CD7-10D5-298C-CB1E0D073174}"/>
              </a:ext>
            </a:extLst>
          </p:cNvPr>
          <p:cNvCxnSpPr>
            <a:stCxn id="18" idx="3"/>
            <a:endCxn id="12" idx="3"/>
          </p:cNvCxnSpPr>
          <p:nvPr/>
        </p:nvCxnSpPr>
        <p:spPr>
          <a:xfrm flipH="1" flipV="1">
            <a:off x="4567259" y="2036002"/>
            <a:ext cx="7083550" cy="1051560"/>
          </a:xfrm>
          <a:prstGeom prst="bentConnector3">
            <a:avLst>
              <a:gd name="adj1" fmla="val -322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6" descr="A cartoon of a person in a red suit&#10;&#10;Description automatically generated with low confidence">
            <a:extLst>
              <a:ext uri="{FF2B5EF4-FFF2-40B4-BE49-F238E27FC236}">
                <a16:creationId xmlns:a16="http://schemas.microsoft.com/office/drawing/2014/main" id="{10EDA9D8-F0D3-769A-A80D-F130F7E5D8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6" y="3420714"/>
            <a:ext cx="2712637" cy="2712637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4553ABDF-0DB2-D5C7-DA39-E1DADF555F0C}"/>
              </a:ext>
            </a:extLst>
          </p:cNvPr>
          <p:cNvSpPr txBox="1"/>
          <p:nvPr/>
        </p:nvSpPr>
        <p:spPr>
          <a:xfrm>
            <a:off x="362524" y="2712657"/>
            <a:ext cx="3581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Standard operation</a:t>
            </a:r>
            <a:endParaRPr lang="en-US" sz="24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1E674E-D04F-98D4-F200-E7F9E4747A5A}"/>
              </a:ext>
            </a:extLst>
          </p:cNvPr>
          <p:cNvSpPr txBox="1"/>
          <p:nvPr/>
        </p:nvSpPr>
        <p:spPr>
          <a:xfrm>
            <a:off x="4161308" y="3966387"/>
            <a:ext cx="1937476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150" sz="2000"/>
              <a:t>NOTE: </a:t>
            </a:r>
            <a:r>
              <a:rPr lang="en-150" sz="2000" u="sng"/>
              <a:t>only </a:t>
            </a:r>
            <a:r>
              <a:rPr lang="en-150" sz="2000" b="1" u="sng"/>
              <a:t>ONE</a:t>
            </a:r>
            <a:r>
              <a:rPr lang="en-150" sz="2000" u="sng"/>
              <a:t> Kasli at a time is operated!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D534D9-89FF-9127-C235-3147889F4E59}"/>
              </a:ext>
            </a:extLst>
          </p:cNvPr>
          <p:cNvSpPr txBox="1"/>
          <p:nvPr/>
        </p:nvSpPr>
        <p:spPr>
          <a:xfrm>
            <a:off x="10329484" y="2270390"/>
            <a:ext cx="685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150"/>
              <a:t>HW</a:t>
            </a:r>
          </a:p>
        </p:txBody>
      </p:sp>
    </p:spTree>
    <p:extLst>
      <p:ext uri="{BB962C8B-B14F-4D97-AF65-F5344CB8AC3E}">
        <p14:creationId xmlns:p14="http://schemas.microsoft.com/office/powerpoint/2010/main" val="131121737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E8DCB-7D46-9B68-2F30-071117104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SOLUTION – Introducing the tamer</a:t>
            </a:r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244E4A-0C42-41B1-B5C9-7A825C7939FE}"/>
              </a:ext>
            </a:extLst>
          </p:cNvPr>
          <p:cNvSpPr/>
          <p:nvPr/>
        </p:nvSpPr>
        <p:spPr>
          <a:xfrm>
            <a:off x="3944499" y="2580597"/>
            <a:ext cx="4912612" cy="3283126"/>
          </a:xfrm>
          <a:prstGeom prst="rect">
            <a:avLst/>
          </a:prstGeom>
          <a:solidFill>
            <a:schemeClr val="accent6">
              <a:lumMod val="40000"/>
              <a:lumOff val="60000"/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699AAB-6B7C-F6FC-D561-BF21A2420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45</a:t>
            </a:fld>
            <a:endParaRPr lang="en-15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C7B0515-0E28-A50B-E2CA-6BD0109C2013}"/>
              </a:ext>
            </a:extLst>
          </p:cNvPr>
          <p:cNvSpPr/>
          <p:nvPr/>
        </p:nvSpPr>
        <p:spPr>
          <a:xfrm>
            <a:off x="306155" y="1661098"/>
            <a:ext cx="1947672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/>
              <a:t>Scheduler</a:t>
            </a:r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B09921C-34F9-5757-AB82-94499724F8D5}"/>
              </a:ext>
            </a:extLst>
          </p:cNvPr>
          <p:cNvSpPr/>
          <p:nvPr/>
        </p:nvSpPr>
        <p:spPr>
          <a:xfrm>
            <a:off x="2619587" y="1661098"/>
            <a:ext cx="1947672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/>
              <a:t>Tamer</a:t>
            </a:r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61A23CE-9BFD-F5AD-0801-5F199C0A9304}"/>
              </a:ext>
            </a:extLst>
          </p:cNvPr>
          <p:cNvSpPr/>
          <p:nvPr/>
        </p:nvSpPr>
        <p:spPr>
          <a:xfrm>
            <a:off x="6624566" y="2713134"/>
            <a:ext cx="1975103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err="1"/>
              <a:t>Kasli</a:t>
            </a:r>
            <a:r>
              <a:rPr lang="en-GB" sz="2000"/>
              <a:t> 1 Wrapper</a:t>
            </a:r>
            <a:endParaRPr lang="en-US" sz="200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FC55B5-A94B-6D67-DB00-7D3768C88F0A}"/>
              </a:ext>
            </a:extLst>
          </p:cNvPr>
          <p:cNvSpPr/>
          <p:nvPr/>
        </p:nvSpPr>
        <p:spPr>
          <a:xfrm>
            <a:off x="9761051" y="3609008"/>
            <a:ext cx="1889758" cy="74980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/>
              <a:t>Kasli 2</a:t>
            </a:r>
            <a:endParaRPr lang="en-US" sz="200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0157507-E645-A8A4-204B-3590852A7468}"/>
              </a:ext>
            </a:extLst>
          </p:cNvPr>
          <p:cNvSpPr/>
          <p:nvPr/>
        </p:nvSpPr>
        <p:spPr>
          <a:xfrm>
            <a:off x="9761051" y="2712658"/>
            <a:ext cx="1889758" cy="74980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/>
              <a:t>Kasli 1</a:t>
            </a:r>
            <a:endParaRPr lang="en-US" sz="200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F6BD6F2-4065-E8F5-A551-8F3920A45402}"/>
              </a:ext>
            </a:extLst>
          </p:cNvPr>
          <p:cNvCxnSpPr>
            <a:cxnSpLocks/>
          </p:cNvCxnSpPr>
          <p:nvPr/>
        </p:nvCxnSpPr>
        <p:spPr>
          <a:xfrm>
            <a:off x="9295159" y="2539398"/>
            <a:ext cx="0" cy="301752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D5DDDCA-D2AB-6C59-BD39-141CBD255858}"/>
              </a:ext>
            </a:extLst>
          </p:cNvPr>
          <p:cNvSpPr/>
          <p:nvPr/>
        </p:nvSpPr>
        <p:spPr>
          <a:xfrm>
            <a:off x="4135647" y="2713134"/>
            <a:ext cx="1975104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/>
              <a:t>Monkey </a:t>
            </a:r>
            <a:r>
              <a:rPr lang="en-GB" sz="2000" err="1"/>
              <a:t>Kasli</a:t>
            </a:r>
            <a:r>
              <a:rPr lang="en-GB" sz="2000"/>
              <a:t> 1</a:t>
            </a:r>
            <a:endParaRPr lang="en-US" sz="200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3FCAC6B-7537-90B2-B5EF-8382A9308380}"/>
              </a:ext>
            </a:extLst>
          </p:cNvPr>
          <p:cNvCxnSpPr>
            <a:cxnSpLocks/>
          </p:cNvCxnSpPr>
          <p:nvPr/>
        </p:nvCxnSpPr>
        <p:spPr>
          <a:xfrm>
            <a:off x="362524" y="2539398"/>
            <a:ext cx="8970264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55209CD0-362B-FB05-5DB7-50C3535399E1}"/>
              </a:ext>
            </a:extLst>
          </p:cNvPr>
          <p:cNvSpPr/>
          <p:nvPr/>
        </p:nvSpPr>
        <p:spPr>
          <a:xfrm>
            <a:off x="6624565" y="4502950"/>
            <a:ext cx="1975103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err="1"/>
              <a:t>Kasli</a:t>
            </a:r>
            <a:r>
              <a:rPr lang="en-GB" sz="2000"/>
              <a:t> 3 Wrapper</a:t>
            </a:r>
            <a:endParaRPr lang="en-US" sz="200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45CDCDA8-7CA9-24F4-0783-CF65BCEDAF71}"/>
              </a:ext>
            </a:extLst>
          </p:cNvPr>
          <p:cNvSpPr/>
          <p:nvPr/>
        </p:nvSpPr>
        <p:spPr>
          <a:xfrm>
            <a:off x="6624566" y="3611654"/>
            <a:ext cx="1975102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err="1"/>
              <a:t>Kasli</a:t>
            </a:r>
            <a:r>
              <a:rPr lang="en-GB" sz="2000"/>
              <a:t> 2 Wrapper</a:t>
            </a:r>
            <a:endParaRPr lang="en-US" sz="200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C1D48DE-6509-4438-8032-989BED05AFA6}"/>
              </a:ext>
            </a:extLst>
          </p:cNvPr>
          <p:cNvSpPr/>
          <p:nvPr/>
        </p:nvSpPr>
        <p:spPr>
          <a:xfrm>
            <a:off x="9761051" y="4505358"/>
            <a:ext cx="1889756" cy="74980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/>
              <a:t>Kasli 3</a:t>
            </a:r>
            <a:endParaRPr lang="en-US" sz="2000"/>
          </a:p>
        </p:txBody>
      </p:sp>
      <p:sp>
        <p:nvSpPr>
          <p:cNvPr id="36" name="TextBox 20">
            <a:extLst>
              <a:ext uri="{FF2B5EF4-FFF2-40B4-BE49-F238E27FC236}">
                <a16:creationId xmlns:a16="http://schemas.microsoft.com/office/drawing/2014/main" id="{AC9772B1-A9EA-63C0-3731-C0EF38DE9A9D}"/>
              </a:ext>
            </a:extLst>
          </p:cNvPr>
          <p:cNvSpPr txBox="1"/>
          <p:nvPr/>
        </p:nvSpPr>
        <p:spPr>
          <a:xfrm>
            <a:off x="4276758" y="5371981"/>
            <a:ext cx="4257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Dynamically spawned as schedule requires</a:t>
            </a:r>
            <a:endParaRPr lang="en-US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3936786-B07B-242F-20AB-E10BC89E10D4}"/>
              </a:ext>
            </a:extLst>
          </p:cNvPr>
          <p:cNvCxnSpPr>
            <a:cxnSpLocks/>
          </p:cNvCxnSpPr>
          <p:nvPr/>
        </p:nvCxnSpPr>
        <p:spPr>
          <a:xfrm>
            <a:off x="2253827" y="2036002"/>
            <a:ext cx="3657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205B4550-571E-6EDD-188A-E35F0E3887BB}"/>
              </a:ext>
            </a:extLst>
          </p:cNvPr>
          <p:cNvCxnSpPr>
            <a:cxnSpLocks/>
            <a:stCxn id="12" idx="2"/>
            <a:endCxn id="19" idx="1"/>
          </p:cNvCxnSpPr>
          <p:nvPr/>
        </p:nvCxnSpPr>
        <p:spPr>
          <a:xfrm rot="16200000" flipH="1">
            <a:off x="2623831" y="3380498"/>
            <a:ext cx="2466657" cy="52747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AD4FE9A-BE7C-DB11-5FFA-575A5C7D9A4B}"/>
              </a:ext>
            </a:extLst>
          </p:cNvPr>
          <p:cNvCxnSpPr>
            <a:cxnSpLocks/>
            <a:stCxn id="24" idx="3"/>
            <a:endCxn id="14" idx="1"/>
          </p:cNvCxnSpPr>
          <p:nvPr/>
        </p:nvCxnSpPr>
        <p:spPr>
          <a:xfrm>
            <a:off x="6110751" y="3088038"/>
            <a:ext cx="5138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44F5E6-F40A-F412-BC89-E29D9BD6C8A9}"/>
              </a:ext>
            </a:extLst>
          </p:cNvPr>
          <p:cNvCxnSpPr>
            <a:stCxn id="14" idx="3"/>
            <a:endCxn id="18" idx="1"/>
          </p:cNvCxnSpPr>
          <p:nvPr/>
        </p:nvCxnSpPr>
        <p:spPr>
          <a:xfrm flipV="1">
            <a:off x="8599669" y="3087562"/>
            <a:ext cx="1161382" cy="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F71CCE2-DC06-3173-64E7-594FD577E8FB}"/>
              </a:ext>
            </a:extLst>
          </p:cNvPr>
          <p:cNvCxnSpPr>
            <a:stCxn id="27" idx="3"/>
            <a:endCxn id="16" idx="1"/>
          </p:cNvCxnSpPr>
          <p:nvPr/>
        </p:nvCxnSpPr>
        <p:spPr>
          <a:xfrm flipV="1">
            <a:off x="8599668" y="3983912"/>
            <a:ext cx="1161383" cy="2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A41CC859-5A61-618D-47F5-8F7B205E8FBB}"/>
              </a:ext>
            </a:extLst>
          </p:cNvPr>
          <p:cNvCxnSpPr>
            <a:stCxn id="26" idx="3"/>
            <a:endCxn id="28" idx="1"/>
          </p:cNvCxnSpPr>
          <p:nvPr/>
        </p:nvCxnSpPr>
        <p:spPr>
          <a:xfrm>
            <a:off x="8599668" y="4877854"/>
            <a:ext cx="1161383" cy="24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8C17558E-F8A8-2999-287A-FFDEF736722F}"/>
              </a:ext>
            </a:extLst>
          </p:cNvPr>
          <p:cNvCxnSpPr>
            <a:stCxn id="28" idx="3"/>
            <a:endCxn id="12" idx="3"/>
          </p:cNvCxnSpPr>
          <p:nvPr/>
        </p:nvCxnSpPr>
        <p:spPr>
          <a:xfrm flipH="1" flipV="1">
            <a:off x="4567259" y="2036002"/>
            <a:ext cx="7083548" cy="2844260"/>
          </a:xfrm>
          <a:prstGeom prst="bentConnector3">
            <a:avLst>
              <a:gd name="adj1" fmla="val -322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0FE75C8C-10E2-4203-381F-63210EBC1577}"/>
              </a:ext>
            </a:extLst>
          </p:cNvPr>
          <p:cNvCxnSpPr>
            <a:stCxn id="16" idx="3"/>
            <a:endCxn id="12" idx="3"/>
          </p:cNvCxnSpPr>
          <p:nvPr/>
        </p:nvCxnSpPr>
        <p:spPr>
          <a:xfrm flipH="1" flipV="1">
            <a:off x="4567259" y="2036002"/>
            <a:ext cx="7083550" cy="1947910"/>
          </a:xfrm>
          <a:prstGeom prst="bentConnector3">
            <a:avLst>
              <a:gd name="adj1" fmla="val -322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46587817-8CD7-10D5-298C-CB1E0D073174}"/>
              </a:ext>
            </a:extLst>
          </p:cNvPr>
          <p:cNvCxnSpPr>
            <a:stCxn id="18" idx="3"/>
            <a:endCxn id="12" idx="3"/>
          </p:cNvCxnSpPr>
          <p:nvPr/>
        </p:nvCxnSpPr>
        <p:spPr>
          <a:xfrm flipH="1" flipV="1">
            <a:off x="4567259" y="2036002"/>
            <a:ext cx="7083550" cy="1051560"/>
          </a:xfrm>
          <a:prstGeom prst="bentConnector3">
            <a:avLst>
              <a:gd name="adj1" fmla="val -322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6" descr="A cartoon of a person in a red suit&#10;&#10;Description automatically generated with low confidence">
            <a:extLst>
              <a:ext uri="{FF2B5EF4-FFF2-40B4-BE49-F238E27FC236}">
                <a16:creationId xmlns:a16="http://schemas.microsoft.com/office/drawing/2014/main" id="{10EDA9D8-F0D3-769A-A80D-F130F7E5D8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6" y="3420714"/>
            <a:ext cx="2712637" cy="2712637"/>
          </a:xfrm>
          <a:prstGeom prst="rect">
            <a:avLst/>
          </a:pr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B752E1E-081E-BB1D-460C-570EBC265CDF}"/>
              </a:ext>
            </a:extLst>
          </p:cNvPr>
          <p:cNvSpPr/>
          <p:nvPr/>
        </p:nvSpPr>
        <p:spPr>
          <a:xfrm>
            <a:off x="4130570" y="3604139"/>
            <a:ext cx="1975104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/>
              <a:t>Monkey </a:t>
            </a:r>
            <a:r>
              <a:rPr lang="en-GB" sz="2000" err="1"/>
              <a:t>Kasli</a:t>
            </a:r>
            <a:r>
              <a:rPr lang="en-GB" sz="2000"/>
              <a:t> 2</a:t>
            </a:r>
            <a:endParaRPr lang="en-US" sz="200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DE694EA-6ED0-BF7F-7F7A-98487C5B08E6}"/>
              </a:ext>
            </a:extLst>
          </p:cNvPr>
          <p:cNvSpPr/>
          <p:nvPr/>
        </p:nvSpPr>
        <p:spPr>
          <a:xfrm>
            <a:off x="4120895" y="4502659"/>
            <a:ext cx="1975104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/>
              <a:t>Monkey </a:t>
            </a:r>
            <a:r>
              <a:rPr lang="en-GB" sz="2000" err="1"/>
              <a:t>Kasli</a:t>
            </a:r>
            <a:r>
              <a:rPr lang="en-GB" sz="2000"/>
              <a:t> 3</a:t>
            </a:r>
            <a:endParaRPr lang="en-US" sz="2000"/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BCDBBC2F-42FF-AE98-4225-E8B014E69D1A}"/>
              </a:ext>
            </a:extLst>
          </p:cNvPr>
          <p:cNvCxnSpPr>
            <a:stCxn id="12" idx="2"/>
            <a:endCxn id="17" idx="1"/>
          </p:cNvCxnSpPr>
          <p:nvPr/>
        </p:nvCxnSpPr>
        <p:spPr>
          <a:xfrm rot="16200000" flipH="1">
            <a:off x="3077928" y="2926400"/>
            <a:ext cx="1568137" cy="53714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D1D7FA3C-4F0A-E01D-4661-0417FF8DD3ED}"/>
              </a:ext>
            </a:extLst>
          </p:cNvPr>
          <p:cNvCxnSpPr>
            <a:stCxn id="12" idx="2"/>
            <a:endCxn id="24" idx="1"/>
          </p:cNvCxnSpPr>
          <p:nvPr/>
        </p:nvCxnSpPr>
        <p:spPr>
          <a:xfrm rot="16200000" flipH="1">
            <a:off x="3525969" y="2478360"/>
            <a:ext cx="677132" cy="54222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294AA1C-297B-1D83-EEC1-6C2F32D378EF}"/>
              </a:ext>
            </a:extLst>
          </p:cNvPr>
          <p:cNvCxnSpPr>
            <a:stCxn id="17" idx="3"/>
            <a:endCxn id="27" idx="1"/>
          </p:cNvCxnSpPr>
          <p:nvPr/>
        </p:nvCxnSpPr>
        <p:spPr>
          <a:xfrm>
            <a:off x="6105674" y="3979043"/>
            <a:ext cx="518892" cy="75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60EE33A-1C5C-7017-6ADB-F497140A32AA}"/>
              </a:ext>
            </a:extLst>
          </p:cNvPr>
          <p:cNvCxnSpPr>
            <a:cxnSpLocks/>
            <a:stCxn id="19" idx="3"/>
            <a:endCxn id="26" idx="1"/>
          </p:cNvCxnSpPr>
          <p:nvPr/>
        </p:nvCxnSpPr>
        <p:spPr>
          <a:xfrm>
            <a:off x="6095999" y="4877563"/>
            <a:ext cx="528566" cy="2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025A2982-224C-1A75-B0D6-F127FD048220}"/>
              </a:ext>
            </a:extLst>
          </p:cNvPr>
          <p:cNvSpPr txBox="1"/>
          <p:nvPr/>
        </p:nvSpPr>
        <p:spPr>
          <a:xfrm>
            <a:off x="362524" y="2712657"/>
            <a:ext cx="3581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Parallel operation</a:t>
            </a:r>
            <a:endParaRPr lang="en-US" sz="24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199588-8E45-7288-D276-12A32F11B1D5}"/>
              </a:ext>
            </a:extLst>
          </p:cNvPr>
          <p:cNvSpPr txBox="1"/>
          <p:nvPr/>
        </p:nvSpPr>
        <p:spPr>
          <a:xfrm>
            <a:off x="10329484" y="2270390"/>
            <a:ext cx="685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150"/>
              <a:t>HW</a:t>
            </a:r>
          </a:p>
        </p:txBody>
      </p:sp>
    </p:spTree>
    <p:extLst>
      <p:ext uri="{BB962C8B-B14F-4D97-AF65-F5344CB8AC3E}">
        <p14:creationId xmlns:p14="http://schemas.microsoft.com/office/powerpoint/2010/main" val="198706949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F0A53-61BD-CB31-95A6-AFAF1F668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operation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C55DDF-FF2A-B13C-AAEF-E3957A188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46</a:t>
            </a:fld>
            <a:endParaRPr lang="en-15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61B16AB-671B-DC64-B991-E0D427B55BDE}"/>
              </a:ext>
            </a:extLst>
          </p:cNvPr>
          <p:cNvSpPr/>
          <p:nvPr/>
        </p:nvSpPr>
        <p:spPr>
          <a:xfrm>
            <a:off x="537180" y="1693182"/>
            <a:ext cx="1947672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/>
              <a:t>Scheduler</a:t>
            </a:r>
            <a:endParaRPr lang="en-US" sz="20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82283B-CFB3-F25A-5D83-732C5F25DE07}"/>
              </a:ext>
            </a:extLst>
          </p:cNvPr>
          <p:cNvSpPr txBox="1"/>
          <p:nvPr/>
        </p:nvSpPr>
        <p:spPr>
          <a:xfrm>
            <a:off x="480195" y="2748395"/>
            <a:ext cx="20616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/>
              <a:t>Prepare schedule(s)</a:t>
            </a:r>
            <a:endParaRPr lang="en-US" sz="200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B86EAAF-9F06-E210-62DC-7214DD94EA64}"/>
              </a:ext>
            </a:extLst>
          </p:cNvPr>
          <p:cNvCxnSpPr>
            <a:stCxn id="4" idx="2"/>
            <a:endCxn id="5" idx="0"/>
          </p:cNvCxnSpPr>
          <p:nvPr/>
        </p:nvCxnSpPr>
        <p:spPr>
          <a:xfrm>
            <a:off x="1511016" y="2442990"/>
            <a:ext cx="0" cy="3054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928169E-6B02-4931-3EC1-793A7A9EB5DC}"/>
              </a:ext>
            </a:extLst>
          </p:cNvPr>
          <p:cNvSpPr/>
          <p:nvPr/>
        </p:nvSpPr>
        <p:spPr>
          <a:xfrm>
            <a:off x="3802255" y="1693182"/>
            <a:ext cx="1947672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/>
              <a:t>Tamer</a:t>
            </a:r>
            <a:endParaRPr lang="en-US" sz="200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C5FBC9E-C0B9-E559-8070-522EFC9C8F5F}"/>
              </a:ext>
            </a:extLst>
          </p:cNvPr>
          <p:cNvCxnSpPr>
            <a:cxnSpLocks/>
          </p:cNvCxnSpPr>
          <p:nvPr/>
        </p:nvCxnSpPr>
        <p:spPr>
          <a:xfrm>
            <a:off x="3118950" y="1643591"/>
            <a:ext cx="0" cy="4489354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767B137-7559-9123-1B47-6E4B0AFF7071}"/>
              </a:ext>
            </a:extLst>
          </p:cNvPr>
          <p:cNvSpPr txBox="1"/>
          <p:nvPr/>
        </p:nvSpPr>
        <p:spPr>
          <a:xfrm>
            <a:off x="3688285" y="3211153"/>
            <a:ext cx="20616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/>
              <a:t>Init Run</a:t>
            </a:r>
            <a:br>
              <a:rPr lang="en-GB" sz="2000"/>
            </a:br>
            <a:r>
              <a:rPr lang="en-GB" sz="2000"/>
              <a:t>(Spawn Monkeys, Check Guardians</a:t>
            </a:r>
            <a:r>
              <a:rPr lang="en-150" sz="2000"/>
              <a:t>,</a:t>
            </a:r>
          </a:p>
          <a:p>
            <a:pPr algn="ctr"/>
            <a:r>
              <a:rPr lang="en-150" sz="2000"/>
              <a:t>Check uServices</a:t>
            </a:r>
            <a:r>
              <a:rPr lang="en-GB" sz="2000"/>
              <a:t>)</a:t>
            </a:r>
            <a:endParaRPr lang="en-US" sz="2000"/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BC0154C2-F056-B0BC-797A-9DE6235BB679}"/>
              </a:ext>
            </a:extLst>
          </p:cNvPr>
          <p:cNvCxnSpPr>
            <a:stCxn id="5" idx="2"/>
            <a:endCxn id="11" idx="1"/>
          </p:cNvCxnSpPr>
          <p:nvPr/>
        </p:nvCxnSpPr>
        <p:spPr>
          <a:xfrm rot="16200000" flipH="1">
            <a:off x="2391354" y="2575942"/>
            <a:ext cx="416592" cy="217726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FC36D69-3DF3-8F36-C930-DA53E44D8FDF}"/>
              </a:ext>
            </a:extLst>
          </p:cNvPr>
          <p:cNvCxnSpPr>
            <a:cxnSpLocks/>
          </p:cNvCxnSpPr>
          <p:nvPr/>
        </p:nvCxnSpPr>
        <p:spPr>
          <a:xfrm>
            <a:off x="6375497" y="1643591"/>
            <a:ext cx="0" cy="4489354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11E6602-0A0A-7A61-A36B-8C8D4CAFFA75}"/>
              </a:ext>
            </a:extLst>
          </p:cNvPr>
          <p:cNvSpPr/>
          <p:nvPr/>
        </p:nvSpPr>
        <p:spPr>
          <a:xfrm>
            <a:off x="6877082" y="1693182"/>
            <a:ext cx="1975104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/>
              <a:t>Monkey</a:t>
            </a:r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8E3098C-6F8E-4A73-484C-9B20D0E04C7E}"/>
              </a:ext>
            </a:extLst>
          </p:cNvPr>
          <p:cNvSpPr/>
          <p:nvPr/>
        </p:nvSpPr>
        <p:spPr>
          <a:xfrm>
            <a:off x="9278591" y="1693182"/>
            <a:ext cx="1975104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/>
              <a:t>Monkey</a:t>
            </a:r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B99B380-3A78-3F55-C2C2-2D35DEE548B7}"/>
              </a:ext>
            </a:extLst>
          </p:cNvPr>
          <p:cNvSpPr txBox="1"/>
          <p:nvPr/>
        </p:nvSpPr>
        <p:spPr>
          <a:xfrm>
            <a:off x="4719106" y="4980152"/>
            <a:ext cx="20616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/>
              <a:t>Passed</a:t>
            </a:r>
            <a:endParaRPr lang="en-US" sz="20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4BF764D-B44B-10DB-5AE9-C596E89DDB07}"/>
              </a:ext>
            </a:extLst>
          </p:cNvPr>
          <p:cNvSpPr txBox="1"/>
          <p:nvPr/>
        </p:nvSpPr>
        <p:spPr>
          <a:xfrm>
            <a:off x="2657464" y="4981313"/>
            <a:ext cx="20616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/>
              <a:t>Failed</a:t>
            </a:r>
            <a:endParaRPr lang="en-US" sz="2000"/>
          </a:p>
        </p:txBody>
      </p: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F783701E-5E5C-3344-ECE6-6EF70523FB19}"/>
              </a:ext>
            </a:extLst>
          </p:cNvPr>
          <p:cNvCxnSpPr>
            <a:stCxn id="11" idx="2"/>
            <a:endCxn id="22" idx="0"/>
          </p:cNvCxnSpPr>
          <p:nvPr/>
        </p:nvCxnSpPr>
        <p:spPr>
          <a:xfrm rot="5400000">
            <a:off x="3980336" y="4242542"/>
            <a:ext cx="446721" cy="103082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EACC5757-3537-2AF4-9206-8AD583C33C1D}"/>
              </a:ext>
            </a:extLst>
          </p:cNvPr>
          <p:cNvCxnSpPr>
            <a:stCxn id="11" idx="2"/>
            <a:endCxn id="21" idx="0"/>
          </p:cNvCxnSpPr>
          <p:nvPr/>
        </p:nvCxnSpPr>
        <p:spPr>
          <a:xfrm rot="16200000" flipH="1">
            <a:off x="5011736" y="4241961"/>
            <a:ext cx="445560" cy="103082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1824BF2E-22AD-4160-AC7E-E69F2D04CF9D}"/>
              </a:ext>
            </a:extLst>
          </p:cNvPr>
          <p:cNvSpPr/>
          <p:nvPr/>
        </p:nvSpPr>
        <p:spPr>
          <a:xfrm>
            <a:off x="6606403" y="1569590"/>
            <a:ext cx="4767448" cy="4563355"/>
          </a:xfrm>
          <a:prstGeom prst="rect">
            <a:avLst/>
          </a:prstGeom>
          <a:solidFill>
            <a:schemeClr val="tx1">
              <a:lumMod val="95000"/>
              <a:lumOff val="5000"/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58105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F0A53-61BD-CB31-95A6-AFAF1F668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operation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C55DDF-FF2A-B13C-AAEF-E3957A188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47</a:t>
            </a:fld>
            <a:endParaRPr lang="en-1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928169E-6B02-4931-3EC1-793A7A9EB5DC}"/>
              </a:ext>
            </a:extLst>
          </p:cNvPr>
          <p:cNvSpPr/>
          <p:nvPr/>
        </p:nvSpPr>
        <p:spPr>
          <a:xfrm>
            <a:off x="3802255" y="1693182"/>
            <a:ext cx="1947672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200"/>
              <a:t>Tamer</a:t>
            </a:r>
            <a:endParaRPr lang="en-US" sz="220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C5FBC9E-C0B9-E559-8070-522EFC9C8F5F}"/>
              </a:ext>
            </a:extLst>
          </p:cNvPr>
          <p:cNvCxnSpPr>
            <a:cxnSpLocks/>
          </p:cNvCxnSpPr>
          <p:nvPr/>
        </p:nvCxnSpPr>
        <p:spPr>
          <a:xfrm>
            <a:off x="3118950" y="1643589"/>
            <a:ext cx="0" cy="448012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FC36D69-3DF3-8F36-C930-DA53E44D8FDF}"/>
              </a:ext>
            </a:extLst>
          </p:cNvPr>
          <p:cNvCxnSpPr>
            <a:cxnSpLocks/>
          </p:cNvCxnSpPr>
          <p:nvPr/>
        </p:nvCxnSpPr>
        <p:spPr>
          <a:xfrm>
            <a:off x="6375497" y="1643591"/>
            <a:ext cx="0" cy="4480118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11E6602-0A0A-7A61-A36B-8C8D4CAFFA75}"/>
              </a:ext>
            </a:extLst>
          </p:cNvPr>
          <p:cNvSpPr/>
          <p:nvPr/>
        </p:nvSpPr>
        <p:spPr>
          <a:xfrm>
            <a:off x="6877082" y="1693182"/>
            <a:ext cx="1975104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200"/>
              <a:t>Monkey</a:t>
            </a:r>
            <a:endParaRPr lang="en-US" sz="220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8E3098C-6F8E-4A73-484C-9B20D0E04C7E}"/>
              </a:ext>
            </a:extLst>
          </p:cNvPr>
          <p:cNvSpPr/>
          <p:nvPr/>
        </p:nvSpPr>
        <p:spPr>
          <a:xfrm>
            <a:off x="9629541" y="1693182"/>
            <a:ext cx="1975104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200"/>
              <a:t>Monkey </a:t>
            </a:r>
            <a:r>
              <a:rPr lang="en-GB" sz="2200" err="1"/>
              <a:t>Kasli</a:t>
            </a:r>
            <a:r>
              <a:rPr lang="en-GB" sz="2200"/>
              <a:t> 2</a:t>
            </a:r>
            <a:endParaRPr lang="en-US" sz="2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CAD748-BB7D-5B60-4385-18523543C28B}"/>
              </a:ext>
            </a:extLst>
          </p:cNvPr>
          <p:cNvSpPr txBox="1"/>
          <p:nvPr/>
        </p:nvSpPr>
        <p:spPr>
          <a:xfrm>
            <a:off x="3716403" y="2575126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Send schedule</a:t>
            </a:r>
            <a:endParaRPr lang="en-US" sz="2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96044A-3768-7139-F367-7463C3E716F2}"/>
              </a:ext>
            </a:extLst>
          </p:cNvPr>
          <p:cNvSpPr txBox="1"/>
          <p:nvPr/>
        </p:nvSpPr>
        <p:spPr>
          <a:xfrm>
            <a:off x="6720906" y="2881577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Check script</a:t>
            </a:r>
            <a:endParaRPr lang="en-US" sz="2200"/>
          </a:p>
        </p:txBody>
      </p: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EAA62C1B-F4BD-8386-D30A-A06C59872676}"/>
              </a:ext>
            </a:extLst>
          </p:cNvPr>
          <p:cNvCxnSpPr>
            <a:cxnSpLocks/>
            <a:stCxn id="10" idx="3"/>
            <a:endCxn id="25" idx="0"/>
          </p:cNvCxnSpPr>
          <p:nvPr/>
        </p:nvCxnSpPr>
        <p:spPr>
          <a:xfrm>
            <a:off x="5778045" y="2790570"/>
            <a:ext cx="1973682" cy="9100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E0EE10E-0F40-8902-2629-0669D605BE7C}"/>
              </a:ext>
            </a:extLst>
          </p:cNvPr>
          <p:cNvCxnSpPr>
            <a:cxnSpLocks/>
          </p:cNvCxnSpPr>
          <p:nvPr/>
        </p:nvCxnSpPr>
        <p:spPr>
          <a:xfrm flipH="1">
            <a:off x="9123858" y="1643589"/>
            <a:ext cx="4099" cy="4480120"/>
          </a:xfrm>
          <a:prstGeom prst="line">
            <a:avLst/>
          </a:prstGeom>
          <a:ln w="28575">
            <a:solidFill>
              <a:schemeClr val="accent1">
                <a:alpha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2FC68CD-977A-C2CD-78A6-D99371A9C2D4}"/>
              </a:ext>
            </a:extLst>
          </p:cNvPr>
          <p:cNvSpPr txBox="1"/>
          <p:nvPr/>
        </p:nvSpPr>
        <p:spPr>
          <a:xfrm>
            <a:off x="6720906" y="3673350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Submit script</a:t>
            </a:r>
            <a:endParaRPr lang="en-US" sz="22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026DBA-4284-EF7A-B31B-5CAA6F9A5C2A}"/>
              </a:ext>
            </a:extLst>
          </p:cNvPr>
          <p:cNvSpPr txBox="1"/>
          <p:nvPr/>
        </p:nvSpPr>
        <p:spPr>
          <a:xfrm>
            <a:off x="6687265" y="5649247"/>
            <a:ext cx="21209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Report to Tamer</a:t>
            </a:r>
            <a:endParaRPr lang="en-US" sz="2200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8ED0450-F230-19FD-0972-3DBD69A81F64}"/>
              </a:ext>
            </a:extLst>
          </p:cNvPr>
          <p:cNvGrpSpPr/>
          <p:nvPr/>
        </p:nvGrpSpPr>
        <p:grpSpPr>
          <a:xfrm>
            <a:off x="147790" y="4214116"/>
            <a:ext cx="2328860" cy="1080302"/>
            <a:chOff x="288506" y="3690010"/>
            <a:chExt cx="2328860" cy="108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61B16AB-671B-DC64-B991-E0D427B55BDE}"/>
                </a:ext>
              </a:extLst>
            </p:cNvPr>
            <p:cNvSpPr/>
            <p:nvPr/>
          </p:nvSpPr>
          <p:spPr>
            <a:xfrm>
              <a:off x="669694" y="4020504"/>
              <a:ext cx="1947672" cy="749808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200" err="1"/>
                <a:t>Kasli</a:t>
              </a:r>
              <a:endParaRPr lang="en-US" sz="220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A7ECEC13-E43F-741D-9CC6-8E8206A6E15A}"/>
                </a:ext>
              </a:extLst>
            </p:cNvPr>
            <p:cNvSpPr/>
            <p:nvPr/>
          </p:nvSpPr>
          <p:spPr>
            <a:xfrm>
              <a:off x="439620" y="3855257"/>
              <a:ext cx="1947672" cy="749808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200" err="1"/>
                <a:t>Kasli</a:t>
              </a:r>
              <a:endParaRPr lang="en-US" sz="220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24A90AB9-1E7F-ED40-4A90-2C20FE8632CD}"/>
                </a:ext>
              </a:extLst>
            </p:cNvPr>
            <p:cNvSpPr/>
            <p:nvPr/>
          </p:nvSpPr>
          <p:spPr>
            <a:xfrm>
              <a:off x="288506" y="3690010"/>
              <a:ext cx="1947672" cy="749808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200" err="1"/>
                <a:t>Kasli</a:t>
              </a:r>
              <a:r>
                <a:rPr lang="en-GB" sz="2200"/>
                <a:t> 1</a:t>
              </a:r>
              <a:endParaRPr lang="en-US" sz="2200"/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3A22407-61A3-7F9B-2C6D-CE7F32E55E37}"/>
              </a:ext>
            </a:extLst>
          </p:cNvPr>
          <p:cNvSpPr txBox="1"/>
          <p:nvPr/>
        </p:nvSpPr>
        <p:spPr>
          <a:xfrm>
            <a:off x="3726860" y="4077443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Banana arrived</a:t>
            </a:r>
            <a:endParaRPr lang="en-US" sz="2200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6999AD0C-BA89-3D5B-D202-7911C8976668}"/>
              </a:ext>
            </a:extLst>
          </p:cNvPr>
          <p:cNvCxnSpPr>
            <a:cxnSpLocks/>
          </p:cNvCxnSpPr>
          <p:nvPr/>
        </p:nvCxnSpPr>
        <p:spPr>
          <a:xfrm flipV="1">
            <a:off x="262092" y="4039923"/>
            <a:ext cx="11634344" cy="8634"/>
          </a:xfrm>
          <a:prstGeom prst="line">
            <a:avLst/>
          </a:prstGeom>
          <a:ln w="28575">
            <a:solidFill>
              <a:srgbClr val="00B0F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389758A3-70AD-D1C3-0E0F-EE7DC0514AAD}"/>
              </a:ext>
            </a:extLst>
          </p:cNvPr>
          <p:cNvSpPr txBox="1"/>
          <p:nvPr/>
        </p:nvSpPr>
        <p:spPr>
          <a:xfrm>
            <a:off x="295563" y="3679225"/>
            <a:ext cx="22154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>
                <a:solidFill>
                  <a:srgbClr val="0070C0"/>
                </a:solidFill>
              </a:rPr>
              <a:t>Script execution</a:t>
            </a:r>
            <a:endParaRPr lang="en-US" sz="2200">
              <a:solidFill>
                <a:srgbClr val="0070C0"/>
              </a:solidFill>
            </a:endParaRPr>
          </a:p>
        </p:txBody>
      </p:sp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id="{3CE54E35-A0A0-69E0-9809-A4AC8D5847F9}"/>
              </a:ext>
            </a:extLst>
          </p:cNvPr>
          <p:cNvCxnSpPr>
            <a:endCxn id="73" idx="1"/>
          </p:cNvCxnSpPr>
          <p:nvPr/>
        </p:nvCxnSpPr>
        <p:spPr>
          <a:xfrm flipV="1">
            <a:off x="2441566" y="4292887"/>
            <a:ext cx="1285294" cy="443728"/>
          </a:xfrm>
          <a:prstGeom prst="bent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71161F42-91F8-4C20-5E1D-90C1CE76F087}"/>
              </a:ext>
            </a:extLst>
          </p:cNvPr>
          <p:cNvSpPr txBox="1"/>
          <p:nvPr/>
        </p:nvSpPr>
        <p:spPr>
          <a:xfrm>
            <a:off x="6750449" y="5093245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Finish script</a:t>
            </a:r>
            <a:endParaRPr lang="en-US" sz="220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50299652-B342-794F-1A74-67171E5FB4C1}"/>
              </a:ext>
            </a:extLst>
          </p:cNvPr>
          <p:cNvSpPr txBox="1"/>
          <p:nvPr/>
        </p:nvSpPr>
        <p:spPr>
          <a:xfrm>
            <a:off x="3716403" y="5645490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Update</a:t>
            </a:r>
            <a:endParaRPr lang="en-US" sz="2200"/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6C4C2A5A-3AEC-46B5-B3A5-4DF8E6FE0A6F}"/>
              </a:ext>
            </a:extLst>
          </p:cNvPr>
          <p:cNvCxnSpPr>
            <a:cxnSpLocks/>
          </p:cNvCxnSpPr>
          <p:nvPr/>
        </p:nvCxnSpPr>
        <p:spPr>
          <a:xfrm flipH="1">
            <a:off x="7777383" y="5462577"/>
            <a:ext cx="3887" cy="186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or: Elbow 110">
            <a:extLst>
              <a:ext uri="{FF2B5EF4-FFF2-40B4-BE49-F238E27FC236}">
                <a16:creationId xmlns:a16="http://schemas.microsoft.com/office/drawing/2014/main" id="{7F1BA4CB-6FC6-3BBA-A04B-6F3B24BAB39C}"/>
              </a:ext>
            </a:extLst>
          </p:cNvPr>
          <p:cNvCxnSpPr>
            <a:cxnSpLocks/>
            <a:stCxn id="32" idx="3"/>
            <a:endCxn id="25" idx="3"/>
          </p:cNvCxnSpPr>
          <p:nvPr/>
        </p:nvCxnSpPr>
        <p:spPr>
          <a:xfrm flipH="1" flipV="1">
            <a:off x="8782548" y="3097021"/>
            <a:ext cx="25656" cy="2767670"/>
          </a:xfrm>
          <a:prstGeom prst="bentConnector3">
            <a:avLst>
              <a:gd name="adj1" fmla="val -89102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BE9D0E44-6D51-3428-0927-56991EF0C7E1}"/>
              </a:ext>
            </a:extLst>
          </p:cNvPr>
          <p:cNvCxnSpPr>
            <a:cxnSpLocks/>
            <a:stCxn id="32" idx="1"/>
            <a:endCxn id="107" idx="3"/>
          </p:cNvCxnSpPr>
          <p:nvPr/>
        </p:nvCxnSpPr>
        <p:spPr>
          <a:xfrm flipH="1" flipV="1">
            <a:off x="5778045" y="5860934"/>
            <a:ext cx="909220" cy="3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E31D106-6B83-1794-DB9E-7359C52F0DC3}"/>
              </a:ext>
            </a:extLst>
          </p:cNvPr>
          <p:cNvCxnSpPr>
            <a:stCxn id="25" idx="2"/>
            <a:endCxn id="31" idx="0"/>
          </p:cNvCxnSpPr>
          <p:nvPr/>
        </p:nvCxnSpPr>
        <p:spPr>
          <a:xfrm>
            <a:off x="7751727" y="3312464"/>
            <a:ext cx="0" cy="360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3C840613-8553-19C5-67D6-B849FCB149A5}"/>
              </a:ext>
            </a:extLst>
          </p:cNvPr>
          <p:cNvCxnSpPr>
            <a:cxnSpLocks/>
            <a:stCxn id="73" idx="2"/>
            <a:endCxn id="81" idx="0"/>
          </p:cNvCxnSpPr>
          <p:nvPr/>
        </p:nvCxnSpPr>
        <p:spPr>
          <a:xfrm rot="16200000" flipH="1">
            <a:off x="5977018" y="3288992"/>
            <a:ext cx="584915" cy="302358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11F34481-B9C4-386C-C4F5-571A6F4677E4}"/>
              </a:ext>
            </a:extLst>
          </p:cNvPr>
          <p:cNvSpPr txBox="1"/>
          <p:nvPr/>
        </p:nvSpPr>
        <p:spPr>
          <a:xfrm>
            <a:off x="1451579" y="1038407"/>
            <a:ext cx="3581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Standard operation</a:t>
            </a:r>
            <a:endParaRPr lang="en-US" sz="240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CF45FEF-87B8-C6A3-2F3E-0973E5E24DFC}"/>
              </a:ext>
            </a:extLst>
          </p:cNvPr>
          <p:cNvSpPr/>
          <p:nvPr/>
        </p:nvSpPr>
        <p:spPr>
          <a:xfrm>
            <a:off x="9127957" y="1569590"/>
            <a:ext cx="2676116" cy="4554119"/>
          </a:xfrm>
          <a:prstGeom prst="rect">
            <a:avLst/>
          </a:prstGeom>
          <a:solidFill>
            <a:schemeClr val="tx1">
              <a:lumMod val="95000"/>
              <a:lumOff val="5000"/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74653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F0A53-61BD-CB31-95A6-AFAF1F668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operation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C55DDF-FF2A-B13C-AAEF-E3957A188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48</a:t>
            </a:fld>
            <a:endParaRPr lang="en-1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928169E-6B02-4931-3EC1-793A7A9EB5DC}"/>
              </a:ext>
            </a:extLst>
          </p:cNvPr>
          <p:cNvSpPr/>
          <p:nvPr/>
        </p:nvSpPr>
        <p:spPr>
          <a:xfrm>
            <a:off x="3802255" y="1693182"/>
            <a:ext cx="1947672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200"/>
              <a:t>Tamer</a:t>
            </a:r>
            <a:endParaRPr lang="en-US" sz="220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C5FBC9E-C0B9-E559-8070-522EFC9C8F5F}"/>
              </a:ext>
            </a:extLst>
          </p:cNvPr>
          <p:cNvCxnSpPr>
            <a:cxnSpLocks/>
          </p:cNvCxnSpPr>
          <p:nvPr/>
        </p:nvCxnSpPr>
        <p:spPr>
          <a:xfrm>
            <a:off x="3118950" y="1643589"/>
            <a:ext cx="0" cy="448012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FC36D69-3DF3-8F36-C930-DA53E44D8FDF}"/>
              </a:ext>
            </a:extLst>
          </p:cNvPr>
          <p:cNvCxnSpPr>
            <a:cxnSpLocks/>
          </p:cNvCxnSpPr>
          <p:nvPr/>
        </p:nvCxnSpPr>
        <p:spPr>
          <a:xfrm>
            <a:off x="6375497" y="1643591"/>
            <a:ext cx="0" cy="4480118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11E6602-0A0A-7A61-A36B-8C8D4CAFFA75}"/>
              </a:ext>
            </a:extLst>
          </p:cNvPr>
          <p:cNvSpPr/>
          <p:nvPr/>
        </p:nvSpPr>
        <p:spPr>
          <a:xfrm>
            <a:off x="6877082" y="1693182"/>
            <a:ext cx="1975104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200"/>
              <a:t>Monkey </a:t>
            </a:r>
            <a:r>
              <a:rPr lang="en-GB" sz="2200" err="1"/>
              <a:t>Kasli</a:t>
            </a:r>
            <a:r>
              <a:rPr lang="en-GB" sz="2200"/>
              <a:t> 1</a:t>
            </a:r>
            <a:endParaRPr lang="en-US" sz="220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8E3098C-6F8E-4A73-484C-9B20D0E04C7E}"/>
              </a:ext>
            </a:extLst>
          </p:cNvPr>
          <p:cNvSpPr/>
          <p:nvPr/>
        </p:nvSpPr>
        <p:spPr>
          <a:xfrm>
            <a:off x="9629541" y="1693182"/>
            <a:ext cx="1975104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200"/>
              <a:t>Monkey </a:t>
            </a:r>
            <a:r>
              <a:rPr lang="en-GB" sz="2200" err="1"/>
              <a:t>Kasli</a:t>
            </a:r>
            <a:r>
              <a:rPr lang="en-GB" sz="2200"/>
              <a:t> 2</a:t>
            </a:r>
            <a:endParaRPr lang="en-US" sz="2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CAD748-BB7D-5B60-4385-18523543C28B}"/>
              </a:ext>
            </a:extLst>
          </p:cNvPr>
          <p:cNvSpPr txBox="1"/>
          <p:nvPr/>
        </p:nvSpPr>
        <p:spPr>
          <a:xfrm>
            <a:off x="3716403" y="2524324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Send schedules</a:t>
            </a:r>
            <a:endParaRPr lang="en-US" sz="2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96044A-3768-7139-F367-7463C3E716F2}"/>
              </a:ext>
            </a:extLst>
          </p:cNvPr>
          <p:cNvSpPr txBox="1"/>
          <p:nvPr/>
        </p:nvSpPr>
        <p:spPr>
          <a:xfrm>
            <a:off x="6720906" y="2881577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Check script</a:t>
            </a:r>
            <a:endParaRPr lang="en-US" sz="2200"/>
          </a:p>
        </p:txBody>
      </p: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EAA62C1B-F4BD-8386-D30A-A06C59872676}"/>
              </a:ext>
            </a:extLst>
          </p:cNvPr>
          <p:cNvCxnSpPr>
            <a:cxnSpLocks/>
            <a:endCxn id="25" idx="0"/>
          </p:cNvCxnSpPr>
          <p:nvPr/>
        </p:nvCxnSpPr>
        <p:spPr>
          <a:xfrm>
            <a:off x="6413957" y="2743200"/>
            <a:ext cx="1337770" cy="13837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E0EE10E-0F40-8902-2629-0669D605BE7C}"/>
              </a:ext>
            </a:extLst>
          </p:cNvPr>
          <p:cNvCxnSpPr>
            <a:cxnSpLocks/>
          </p:cNvCxnSpPr>
          <p:nvPr/>
        </p:nvCxnSpPr>
        <p:spPr>
          <a:xfrm flipH="1">
            <a:off x="9123858" y="1643589"/>
            <a:ext cx="4099" cy="4480120"/>
          </a:xfrm>
          <a:prstGeom prst="line">
            <a:avLst/>
          </a:prstGeom>
          <a:ln w="28575">
            <a:solidFill>
              <a:schemeClr val="accent1">
                <a:alpha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2FC68CD-977A-C2CD-78A6-D99371A9C2D4}"/>
              </a:ext>
            </a:extLst>
          </p:cNvPr>
          <p:cNvSpPr txBox="1"/>
          <p:nvPr/>
        </p:nvSpPr>
        <p:spPr>
          <a:xfrm>
            <a:off x="6720906" y="3673350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Submit script</a:t>
            </a:r>
            <a:endParaRPr lang="en-US" sz="22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026DBA-4284-EF7A-B31B-5CAA6F9A5C2A}"/>
              </a:ext>
            </a:extLst>
          </p:cNvPr>
          <p:cNvSpPr txBox="1"/>
          <p:nvPr/>
        </p:nvSpPr>
        <p:spPr>
          <a:xfrm>
            <a:off x="6647170" y="5649247"/>
            <a:ext cx="21610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Report to Tamer</a:t>
            </a:r>
            <a:endParaRPr lang="en-US" sz="22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6E69D3-0A6E-5E7C-B812-F4213BCD78AA}"/>
              </a:ext>
            </a:extLst>
          </p:cNvPr>
          <p:cNvSpPr txBox="1"/>
          <p:nvPr/>
        </p:nvSpPr>
        <p:spPr>
          <a:xfrm>
            <a:off x="9473367" y="2881577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Check script</a:t>
            </a:r>
            <a:endParaRPr lang="en-US" sz="2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CA8893-BAA4-4A9D-F242-15D12683076B}"/>
              </a:ext>
            </a:extLst>
          </p:cNvPr>
          <p:cNvSpPr txBox="1"/>
          <p:nvPr/>
        </p:nvSpPr>
        <p:spPr>
          <a:xfrm>
            <a:off x="9473365" y="3670591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Submit script</a:t>
            </a:r>
            <a:endParaRPr lang="en-US" sz="2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51FC97-056C-8780-FEF6-33CA1EE55419}"/>
              </a:ext>
            </a:extLst>
          </p:cNvPr>
          <p:cNvSpPr txBox="1"/>
          <p:nvPr/>
        </p:nvSpPr>
        <p:spPr>
          <a:xfrm>
            <a:off x="9531746" y="5645490"/>
            <a:ext cx="21786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Report to Tamer</a:t>
            </a:r>
            <a:endParaRPr lang="en-US" sz="2200"/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FCBF3440-CD2E-8FE0-AD87-CEA707DEFA92}"/>
              </a:ext>
            </a:extLst>
          </p:cNvPr>
          <p:cNvCxnSpPr>
            <a:cxnSpLocks/>
            <a:stCxn id="12" idx="3"/>
            <a:endCxn id="7" idx="3"/>
          </p:cNvCxnSpPr>
          <p:nvPr/>
        </p:nvCxnSpPr>
        <p:spPr>
          <a:xfrm flipH="1" flipV="1">
            <a:off x="11535009" y="3097021"/>
            <a:ext cx="175384" cy="2763913"/>
          </a:xfrm>
          <a:prstGeom prst="bentConnector3">
            <a:avLst>
              <a:gd name="adj1" fmla="val -13034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8ED0450-F230-19FD-0972-3DBD69A81F64}"/>
              </a:ext>
            </a:extLst>
          </p:cNvPr>
          <p:cNvGrpSpPr/>
          <p:nvPr/>
        </p:nvGrpSpPr>
        <p:grpSpPr>
          <a:xfrm>
            <a:off x="147790" y="4214116"/>
            <a:ext cx="2328860" cy="1080302"/>
            <a:chOff x="288506" y="3690010"/>
            <a:chExt cx="2328860" cy="108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61B16AB-671B-DC64-B991-E0D427B55BDE}"/>
                </a:ext>
              </a:extLst>
            </p:cNvPr>
            <p:cNvSpPr/>
            <p:nvPr/>
          </p:nvSpPr>
          <p:spPr>
            <a:xfrm>
              <a:off x="669694" y="4020504"/>
              <a:ext cx="1947672" cy="749808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200" err="1"/>
                <a:t>Kasli</a:t>
              </a:r>
              <a:endParaRPr lang="en-US" sz="220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A7ECEC13-E43F-741D-9CC6-8E8206A6E15A}"/>
                </a:ext>
              </a:extLst>
            </p:cNvPr>
            <p:cNvSpPr/>
            <p:nvPr/>
          </p:nvSpPr>
          <p:spPr>
            <a:xfrm>
              <a:off x="439620" y="3855257"/>
              <a:ext cx="1947672" cy="749808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200" err="1"/>
                <a:t>Kasli</a:t>
              </a:r>
              <a:endParaRPr lang="en-US" sz="220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24A90AB9-1E7F-ED40-4A90-2C20FE8632CD}"/>
                </a:ext>
              </a:extLst>
            </p:cNvPr>
            <p:cNvSpPr/>
            <p:nvPr/>
          </p:nvSpPr>
          <p:spPr>
            <a:xfrm>
              <a:off x="288506" y="3690010"/>
              <a:ext cx="1947672" cy="749808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200" err="1"/>
                <a:t>Kasli</a:t>
              </a:r>
              <a:r>
                <a:rPr lang="en-GB" sz="2200"/>
                <a:t> 1</a:t>
              </a:r>
              <a:endParaRPr lang="en-US" sz="2200"/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3A22407-61A3-7F9B-2C6D-CE7F32E55E37}"/>
              </a:ext>
            </a:extLst>
          </p:cNvPr>
          <p:cNvSpPr txBox="1"/>
          <p:nvPr/>
        </p:nvSpPr>
        <p:spPr>
          <a:xfrm>
            <a:off x="3726860" y="4077443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Banana arrived</a:t>
            </a:r>
            <a:endParaRPr lang="en-US" sz="2200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6999AD0C-BA89-3D5B-D202-7911C8976668}"/>
              </a:ext>
            </a:extLst>
          </p:cNvPr>
          <p:cNvCxnSpPr>
            <a:cxnSpLocks/>
          </p:cNvCxnSpPr>
          <p:nvPr/>
        </p:nvCxnSpPr>
        <p:spPr>
          <a:xfrm flipV="1">
            <a:off x="262092" y="4039923"/>
            <a:ext cx="11634344" cy="8634"/>
          </a:xfrm>
          <a:prstGeom prst="line">
            <a:avLst/>
          </a:prstGeom>
          <a:ln w="28575">
            <a:solidFill>
              <a:srgbClr val="00B0F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389758A3-70AD-D1C3-0E0F-EE7DC0514AAD}"/>
              </a:ext>
            </a:extLst>
          </p:cNvPr>
          <p:cNvSpPr txBox="1"/>
          <p:nvPr/>
        </p:nvSpPr>
        <p:spPr>
          <a:xfrm>
            <a:off x="295563" y="3679225"/>
            <a:ext cx="21554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>
                <a:solidFill>
                  <a:srgbClr val="0070C0"/>
                </a:solidFill>
              </a:rPr>
              <a:t>Script execution</a:t>
            </a:r>
            <a:endParaRPr lang="en-US" sz="2200">
              <a:solidFill>
                <a:srgbClr val="0070C0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1161F42-91F8-4C20-5E1D-90C1CE76F087}"/>
              </a:ext>
            </a:extLst>
          </p:cNvPr>
          <p:cNvSpPr txBox="1"/>
          <p:nvPr/>
        </p:nvSpPr>
        <p:spPr>
          <a:xfrm>
            <a:off x="6750449" y="5093245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Finish script</a:t>
            </a:r>
            <a:endParaRPr lang="en-US" sz="2200"/>
          </a:p>
        </p:txBody>
      </p: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F9ECD90D-46A2-FD87-F54F-9F44E0A26ACE}"/>
              </a:ext>
            </a:extLst>
          </p:cNvPr>
          <p:cNvCxnSpPr>
            <a:cxnSpLocks/>
            <a:stCxn id="73" idx="2"/>
          </p:cNvCxnSpPr>
          <p:nvPr/>
        </p:nvCxnSpPr>
        <p:spPr>
          <a:xfrm rot="16200000" flipH="1">
            <a:off x="5452447" y="3813564"/>
            <a:ext cx="228287" cy="1617818"/>
          </a:xfrm>
          <a:prstGeom prst="bentConnector2">
            <a:avLst/>
          </a:prstGeom>
          <a:ln w="47625" cmpd="tri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50299652-B342-794F-1A74-67171E5FB4C1}"/>
              </a:ext>
            </a:extLst>
          </p:cNvPr>
          <p:cNvSpPr txBox="1"/>
          <p:nvPr/>
        </p:nvSpPr>
        <p:spPr>
          <a:xfrm>
            <a:off x="3716403" y="5645490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Update</a:t>
            </a:r>
            <a:endParaRPr lang="en-US" sz="2200"/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6C4C2A5A-3AEC-46B5-B3A5-4DF8E6FE0A6F}"/>
              </a:ext>
            </a:extLst>
          </p:cNvPr>
          <p:cNvCxnSpPr>
            <a:cxnSpLocks/>
          </p:cNvCxnSpPr>
          <p:nvPr/>
        </p:nvCxnSpPr>
        <p:spPr>
          <a:xfrm flipH="1">
            <a:off x="7777383" y="5462577"/>
            <a:ext cx="3887" cy="186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or: Elbow 110">
            <a:extLst>
              <a:ext uri="{FF2B5EF4-FFF2-40B4-BE49-F238E27FC236}">
                <a16:creationId xmlns:a16="http://schemas.microsoft.com/office/drawing/2014/main" id="{7F1BA4CB-6FC6-3BBA-A04B-6F3B24BAB39C}"/>
              </a:ext>
            </a:extLst>
          </p:cNvPr>
          <p:cNvCxnSpPr>
            <a:cxnSpLocks/>
            <a:stCxn id="32" idx="3"/>
            <a:endCxn id="25" idx="3"/>
          </p:cNvCxnSpPr>
          <p:nvPr/>
        </p:nvCxnSpPr>
        <p:spPr>
          <a:xfrm flipH="1" flipV="1">
            <a:off x="8782548" y="3097021"/>
            <a:ext cx="25656" cy="2767670"/>
          </a:xfrm>
          <a:prstGeom prst="bentConnector3">
            <a:avLst>
              <a:gd name="adj1" fmla="val -89102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C947DA26-52A6-0BF3-C42E-5AA20ACFCF5D}"/>
              </a:ext>
            </a:extLst>
          </p:cNvPr>
          <p:cNvSpPr txBox="1"/>
          <p:nvPr/>
        </p:nvSpPr>
        <p:spPr>
          <a:xfrm>
            <a:off x="9586272" y="5093244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Finish script</a:t>
            </a:r>
            <a:endParaRPr lang="en-US" sz="2200"/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BE9D0E44-6D51-3428-0927-56991EF0C7E1}"/>
              </a:ext>
            </a:extLst>
          </p:cNvPr>
          <p:cNvCxnSpPr>
            <a:cxnSpLocks/>
            <a:stCxn id="32" idx="1"/>
            <a:endCxn id="107" idx="3"/>
          </p:cNvCxnSpPr>
          <p:nvPr/>
        </p:nvCxnSpPr>
        <p:spPr>
          <a:xfrm flipH="1" flipV="1">
            <a:off x="5778045" y="5860934"/>
            <a:ext cx="869125" cy="3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49B84F09-1F35-CAA8-8A70-6477827002A1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9187592" y="5860934"/>
            <a:ext cx="344154" cy="0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FCB66DD-AF52-6EB6-AB0C-9D6E96553DE1}"/>
              </a:ext>
            </a:extLst>
          </p:cNvPr>
          <p:cNvSpPr txBox="1"/>
          <p:nvPr/>
        </p:nvSpPr>
        <p:spPr>
          <a:xfrm>
            <a:off x="1451579" y="1038407"/>
            <a:ext cx="4721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Parallel operation - </a:t>
            </a:r>
            <a:r>
              <a:rPr lang="en-150" sz="2400"/>
              <a:t>a</a:t>
            </a:r>
            <a:r>
              <a:rPr lang="en-GB" sz="2400"/>
              <a:t>synchronous</a:t>
            </a:r>
            <a:endParaRPr lang="en-US" sz="240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E31D106-6B83-1794-DB9E-7359C52F0DC3}"/>
              </a:ext>
            </a:extLst>
          </p:cNvPr>
          <p:cNvCxnSpPr>
            <a:stCxn id="25" idx="2"/>
            <a:endCxn id="31" idx="0"/>
          </p:cNvCxnSpPr>
          <p:nvPr/>
        </p:nvCxnSpPr>
        <p:spPr>
          <a:xfrm>
            <a:off x="7751727" y="3312464"/>
            <a:ext cx="0" cy="360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C0EF6A9F-B260-0496-7DA9-F3E64FB81064}"/>
              </a:ext>
            </a:extLst>
          </p:cNvPr>
          <p:cNvCxnSpPr>
            <a:endCxn id="114" idx="0"/>
          </p:cNvCxnSpPr>
          <p:nvPr/>
        </p:nvCxnSpPr>
        <p:spPr>
          <a:xfrm>
            <a:off x="9123858" y="4736615"/>
            <a:ext cx="1493235" cy="356629"/>
          </a:xfrm>
          <a:prstGeom prst="bentConnector2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10EDAD3-458F-A6B8-A652-D8CE3CE96A7F}"/>
              </a:ext>
            </a:extLst>
          </p:cNvPr>
          <p:cNvCxnSpPr>
            <a:cxnSpLocks/>
            <a:stCxn id="114" idx="2"/>
            <a:endCxn id="12" idx="0"/>
          </p:cNvCxnSpPr>
          <p:nvPr/>
        </p:nvCxnSpPr>
        <p:spPr>
          <a:xfrm>
            <a:off x="10617093" y="5524131"/>
            <a:ext cx="3977" cy="1213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3C840613-8553-19C5-67D6-B849FCB149A5}"/>
              </a:ext>
            </a:extLst>
          </p:cNvPr>
          <p:cNvCxnSpPr>
            <a:endCxn id="81" idx="0"/>
          </p:cNvCxnSpPr>
          <p:nvPr/>
        </p:nvCxnSpPr>
        <p:spPr>
          <a:xfrm>
            <a:off x="6375497" y="4736615"/>
            <a:ext cx="1405773" cy="35663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6449BD18-DC84-600B-C20C-6CC9ED5ABB8C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9203640" y="2754856"/>
            <a:ext cx="1300548" cy="126721"/>
          </a:xfrm>
          <a:prstGeom prst="bentConnector2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051A9BB-CEA3-0D82-BB48-E239415F529A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5778045" y="2739768"/>
            <a:ext cx="635912" cy="3432"/>
          </a:xfrm>
          <a:prstGeom prst="straightConnector1">
            <a:avLst/>
          </a:prstGeom>
          <a:ln w="47625" cmpd="tri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B25CA234-3B4B-D896-121B-777EDE155C3B}"/>
              </a:ext>
            </a:extLst>
          </p:cNvPr>
          <p:cNvCxnSpPr>
            <a:cxnSpLocks/>
            <a:endCxn id="73" idx="1"/>
          </p:cNvCxnSpPr>
          <p:nvPr/>
        </p:nvCxnSpPr>
        <p:spPr>
          <a:xfrm flipV="1">
            <a:off x="2476650" y="4292887"/>
            <a:ext cx="1250210" cy="626627"/>
          </a:xfrm>
          <a:prstGeom prst="bentConnector3">
            <a:avLst/>
          </a:prstGeom>
          <a:ln w="47625" cmpd="tri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0898AD6-7F02-6019-DEFC-51F293E082C7}"/>
              </a:ext>
            </a:extLst>
          </p:cNvPr>
          <p:cNvCxnSpPr>
            <a:cxnSpLocks/>
            <a:stCxn id="7" idx="2"/>
            <a:endCxn id="11" idx="0"/>
          </p:cNvCxnSpPr>
          <p:nvPr/>
        </p:nvCxnSpPr>
        <p:spPr>
          <a:xfrm flipH="1">
            <a:off x="10504186" y="3312464"/>
            <a:ext cx="2" cy="358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367939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3FA98C45-5D93-6FB9-2118-EE990562257A}"/>
              </a:ext>
            </a:extLst>
          </p:cNvPr>
          <p:cNvCxnSpPr>
            <a:cxnSpLocks/>
            <a:stCxn id="7" idx="2"/>
          </p:cNvCxnSpPr>
          <p:nvPr/>
        </p:nvCxnSpPr>
        <p:spPr>
          <a:xfrm rot="5400000">
            <a:off x="9760703" y="2675621"/>
            <a:ext cx="106643" cy="1380328"/>
          </a:xfrm>
          <a:prstGeom prst="bentConnector2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BD2F0A53-61BD-CB31-95A6-AFAF1F668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operation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C55DDF-FF2A-B13C-AAEF-E3957A188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49</a:t>
            </a:fld>
            <a:endParaRPr lang="en-1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928169E-6B02-4931-3EC1-793A7A9EB5DC}"/>
              </a:ext>
            </a:extLst>
          </p:cNvPr>
          <p:cNvSpPr/>
          <p:nvPr/>
        </p:nvSpPr>
        <p:spPr>
          <a:xfrm>
            <a:off x="3802255" y="1693182"/>
            <a:ext cx="1947672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200"/>
              <a:t>Tamer</a:t>
            </a:r>
            <a:endParaRPr lang="en-US" sz="220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C5FBC9E-C0B9-E559-8070-522EFC9C8F5F}"/>
              </a:ext>
            </a:extLst>
          </p:cNvPr>
          <p:cNvCxnSpPr>
            <a:cxnSpLocks/>
          </p:cNvCxnSpPr>
          <p:nvPr/>
        </p:nvCxnSpPr>
        <p:spPr>
          <a:xfrm>
            <a:off x="3118950" y="1647389"/>
            <a:ext cx="0" cy="447632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FC36D69-3DF3-8F36-C930-DA53E44D8FDF}"/>
              </a:ext>
            </a:extLst>
          </p:cNvPr>
          <p:cNvCxnSpPr>
            <a:cxnSpLocks/>
          </p:cNvCxnSpPr>
          <p:nvPr/>
        </p:nvCxnSpPr>
        <p:spPr>
          <a:xfrm>
            <a:off x="6375497" y="1643591"/>
            <a:ext cx="0" cy="4480118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11E6602-0A0A-7A61-A36B-8C8D4CAFFA75}"/>
              </a:ext>
            </a:extLst>
          </p:cNvPr>
          <p:cNvSpPr/>
          <p:nvPr/>
        </p:nvSpPr>
        <p:spPr>
          <a:xfrm>
            <a:off x="6877082" y="1693182"/>
            <a:ext cx="1975104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200"/>
              <a:t>Monkey </a:t>
            </a:r>
            <a:r>
              <a:rPr lang="en-GB" sz="2200" err="1"/>
              <a:t>Kasli</a:t>
            </a:r>
            <a:r>
              <a:rPr lang="en-GB" sz="2200"/>
              <a:t> 1</a:t>
            </a:r>
            <a:endParaRPr lang="en-US" sz="220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8E3098C-6F8E-4A73-484C-9B20D0E04C7E}"/>
              </a:ext>
            </a:extLst>
          </p:cNvPr>
          <p:cNvSpPr/>
          <p:nvPr/>
        </p:nvSpPr>
        <p:spPr>
          <a:xfrm>
            <a:off x="9629541" y="1693182"/>
            <a:ext cx="1975104" cy="749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200"/>
              <a:t>Monkey </a:t>
            </a:r>
            <a:r>
              <a:rPr lang="en-GB" sz="2200" err="1"/>
              <a:t>Kasli</a:t>
            </a:r>
            <a:r>
              <a:rPr lang="en-GB" sz="2200"/>
              <a:t> 2</a:t>
            </a:r>
            <a:endParaRPr lang="en-US" sz="2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CAD748-BB7D-5B60-4385-18523543C28B}"/>
              </a:ext>
            </a:extLst>
          </p:cNvPr>
          <p:cNvSpPr txBox="1"/>
          <p:nvPr/>
        </p:nvSpPr>
        <p:spPr>
          <a:xfrm>
            <a:off x="3716403" y="2541258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Send schedule</a:t>
            </a:r>
            <a:endParaRPr lang="en-US" sz="2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96044A-3768-7139-F367-7463C3E716F2}"/>
              </a:ext>
            </a:extLst>
          </p:cNvPr>
          <p:cNvSpPr txBox="1"/>
          <p:nvPr/>
        </p:nvSpPr>
        <p:spPr>
          <a:xfrm>
            <a:off x="6720906" y="2881577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Check script</a:t>
            </a:r>
            <a:endParaRPr lang="en-US" sz="2200"/>
          </a:p>
        </p:txBody>
      </p: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EAA62C1B-F4BD-8386-D30A-A06C59872676}"/>
              </a:ext>
            </a:extLst>
          </p:cNvPr>
          <p:cNvCxnSpPr>
            <a:cxnSpLocks/>
            <a:endCxn id="25" idx="0"/>
          </p:cNvCxnSpPr>
          <p:nvPr/>
        </p:nvCxnSpPr>
        <p:spPr>
          <a:xfrm>
            <a:off x="6423576" y="2761673"/>
            <a:ext cx="1328151" cy="11990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E0EE10E-0F40-8902-2629-0669D605BE7C}"/>
              </a:ext>
            </a:extLst>
          </p:cNvPr>
          <p:cNvCxnSpPr>
            <a:cxnSpLocks/>
          </p:cNvCxnSpPr>
          <p:nvPr/>
        </p:nvCxnSpPr>
        <p:spPr>
          <a:xfrm flipH="1">
            <a:off x="9123858" y="1643589"/>
            <a:ext cx="4099" cy="4480120"/>
          </a:xfrm>
          <a:prstGeom prst="line">
            <a:avLst/>
          </a:prstGeom>
          <a:ln w="28575">
            <a:solidFill>
              <a:schemeClr val="accent1">
                <a:alpha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2FC68CD-977A-C2CD-78A6-D99371A9C2D4}"/>
              </a:ext>
            </a:extLst>
          </p:cNvPr>
          <p:cNvSpPr txBox="1"/>
          <p:nvPr/>
        </p:nvSpPr>
        <p:spPr>
          <a:xfrm>
            <a:off x="6720906" y="3673350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Submit script</a:t>
            </a:r>
            <a:endParaRPr lang="en-US" sz="22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026DBA-4284-EF7A-B31B-5CAA6F9A5C2A}"/>
              </a:ext>
            </a:extLst>
          </p:cNvPr>
          <p:cNvSpPr txBox="1"/>
          <p:nvPr/>
        </p:nvSpPr>
        <p:spPr>
          <a:xfrm>
            <a:off x="6647170" y="5649247"/>
            <a:ext cx="21610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Report to Tamer</a:t>
            </a:r>
            <a:endParaRPr lang="en-US" sz="220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E53AFD-CF32-F350-7ACD-30E4FBC97379}"/>
              </a:ext>
            </a:extLst>
          </p:cNvPr>
          <p:cNvSpPr txBox="1"/>
          <p:nvPr/>
        </p:nvSpPr>
        <p:spPr>
          <a:xfrm>
            <a:off x="3723735" y="4732168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Collect bananas</a:t>
            </a:r>
            <a:endParaRPr lang="en-US" sz="22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6E69D3-0A6E-5E7C-B812-F4213BCD78AA}"/>
              </a:ext>
            </a:extLst>
          </p:cNvPr>
          <p:cNvSpPr txBox="1"/>
          <p:nvPr/>
        </p:nvSpPr>
        <p:spPr>
          <a:xfrm>
            <a:off x="9473367" y="2881577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Check script</a:t>
            </a:r>
            <a:endParaRPr lang="en-US" sz="2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CA8893-BAA4-4A9D-F242-15D12683076B}"/>
              </a:ext>
            </a:extLst>
          </p:cNvPr>
          <p:cNvSpPr txBox="1"/>
          <p:nvPr/>
        </p:nvSpPr>
        <p:spPr>
          <a:xfrm>
            <a:off x="9473365" y="3670591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Submit script</a:t>
            </a:r>
            <a:endParaRPr lang="en-US" sz="2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51FC97-056C-8780-FEF6-33CA1EE55419}"/>
              </a:ext>
            </a:extLst>
          </p:cNvPr>
          <p:cNvSpPr txBox="1"/>
          <p:nvPr/>
        </p:nvSpPr>
        <p:spPr>
          <a:xfrm>
            <a:off x="9511031" y="5645490"/>
            <a:ext cx="22081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Report to Tamer</a:t>
            </a:r>
            <a:endParaRPr lang="en-US" sz="2200"/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FCBF3440-CD2E-8FE0-AD87-CEA707DEFA92}"/>
              </a:ext>
            </a:extLst>
          </p:cNvPr>
          <p:cNvCxnSpPr>
            <a:cxnSpLocks/>
            <a:stCxn id="12" idx="3"/>
            <a:endCxn id="7" idx="3"/>
          </p:cNvCxnSpPr>
          <p:nvPr/>
        </p:nvCxnSpPr>
        <p:spPr>
          <a:xfrm flipH="1" flipV="1">
            <a:off x="11535009" y="3097021"/>
            <a:ext cx="184212" cy="2763913"/>
          </a:xfrm>
          <a:prstGeom prst="bentConnector3">
            <a:avLst>
              <a:gd name="adj1" fmla="val -12409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8A71A5A-5B26-1EB6-CACF-A44A7DC7456A}"/>
              </a:ext>
            </a:extLst>
          </p:cNvPr>
          <p:cNvSpPr txBox="1"/>
          <p:nvPr/>
        </p:nvSpPr>
        <p:spPr>
          <a:xfrm>
            <a:off x="1451579" y="1038407"/>
            <a:ext cx="4238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Parallel operation - synchronous</a:t>
            </a:r>
            <a:endParaRPr lang="en-US" sz="24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35BB26-0582-FCEF-6451-4392B1D01C94}"/>
              </a:ext>
            </a:extLst>
          </p:cNvPr>
          <p:cNvSpPr txBox="1"/>
          <p:nvPr/>
        </p:nvSpPr>
        <p:spPr>
          <a:xfrm>
            <a:off x="3716403" y="3209037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Collect checks</a:t>
            </a:r>
            <a:endParaRPr lang="en-US" sz="2200"/>
          </a:p>
        </p:txBody>
      </p: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FBBE6C5C-78E7-F339-9832-9D52870A7535}"/>
              </a:ext>
            </a:extLst>
          </p:cNvPr>
          <p:cNvCxnSpPr>
            <a:cxnSpLocks/>
            <a:stCxn id="25" idx="2"/>
          </p:cNvCxnSpPr>
          <p:nvPr/>
        </p:nvCxnSpPr>
        <p:spPr>
          <a:xfrm rot="5400000">
            <a:off x="7036464" y="2699577"/>
            <a:ext cx="102376" cy="1328150"/>
          </a:xfrm>
          <a:prstGeom prst="bentConnector2">
            <a:avLst/>
          </a:prstGeom>
          <a:ln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C4757129-8C31-8E9E-A67D-4749797223C4}"/>
              </a:ext>
            </a:extLst>
          </p:cNvPr>
          <p:cNvCxnSpPr>
            <a:cxnSpLocks/>
            <a:stCxn id="26" idx="2"/>
            <a:endCxn id="31" idx="1"/>
          </p:cNvCxnSpPr>
          <p:nvPr/>
        </p:nvCxnSpPr>
        <p:spPr>
          <a:xfrm rot="16200000" flipH="1">
            <a:off x="5609630" y="2777518"/>
            <a:ext cx="248870" cy="1973682"/>
          </a:xfrm>
          <a:prstGeom prst="bentConnector2">
            <a:avLst/>
          </a:prstGeom>
          <a:ln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2C7841F-BC3C-1A76-D1F9-DFE7A4E95EEF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9123858" y="3855257"/>
            <a:ext cx="349507" cy="30778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8ED0450-F230-19FD-0972-3DBD69A81F64}"/>
              </a:ext>
            </a:extLst>
          </p:cNvPr>
          <p:cNvGrpSpPr/>
          <p:nvPr/>
        </p:nvGrpSpPr>
        <p:grpSpPr>
          <a:xfrm>
            <a:off x="147790" y="4214116"/>
            <a:ext cx="2328860" cy="1080302"/>
            <a:chOff x="288506" y="3690010"/>
            <a:chExt cx="2328860" cy="108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61B16AB-671B-DC64-B991-E0D427B55BDE}"/>
                </a:ext>
              </a:extLst>
            </p:cNvPr>
            <p:cNvSpPr/>
            <p:nvPr/>
          </p:nvSpPr>
          <p:spPr>
            <a:xfrm>
              <a:off x="669694" y="4020504"/>
              <a:ext cx="1947672" cy="749808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200" err="1"/>
                <a:t>Kasli</a:t>
              </a:r>
              <a:endParaRPr lang="en-US" sz="220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A7ECEC13-E43F-741D-9CC6-8E8206A6E15A}"/>
                </a:ext>
              </a:extLst>
            </p:cNvPr>
            <p:cNvSpPr/>
            <p:nvPr/>
          </p:nvSpPr>
          <p:spPr>
            <a:xfrm>
              <a:off x="439620" y="3855257"/>
              <a:ext cx="1947672" cy="749808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200" err="1"/>
                <a:t>Kasli</a:t>
              </a:r>
              <a:endParaRPr lang="en-US" sz="220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24A90AB9-1E7F-ED40-4A90-2C20FE8632CD}"/>
                </a:ext>
              </a:extLst>
            </p:cNvPr>
            <p:cNvSpPr/>
            <p:nvPr/>
          </p:nvSpPr>
          <p:spPr>
            <a:xfrm>
              <a:off x="288506" y="3690010"/>
              <a:ext cx="1947672" cy="749808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200" err="1"/>
                <a:t>Kasli</a:t>
              </a:r>
              <a:r>
                <a:rPr lang="en-GB" sz="2200"/>
                <a:t> 1</a:t>
              </a:r>
              <a:endParaRPr lang="en-US" sz="2200"/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3A22407-61A3-7F9B-2C6D-CE7F32E55E37}"/>
              </a:ext>
            </a:extLst>
          </p:cNvPr>
          <p:cNvSpPr txBox="1"/>
          <p:nvPr/>
        </p:nvSpPr>
        <p:spPr>
          <a:xfrm>
            <a:off x="3726860" y="4077443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Banana arrived</a:t>
            </a:r>
            <a:endParaRPr lang="en-US" sz="2200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6999AD0C-BA89-3D5B-D202-7911C8976668}"/>
              </a:ext>
            </a:extLst>
          </p:cNvPr>
          <p:cNvCxnSpPr>
            <a:cxnSpLocks/>
          </p:cNvCxnSpPr>
          <p:nvPr/>
        </p:nvCxnSpPr>
        <p:spPr>
          <a:xfrm flipV="1">
            <a:off x="262092" y="4039923"/>
            <a:ext cx="11634344" cy="8634"/>
          </a:xfrm>
          <a:prstGeom prst="line">
            <a:avLst/>
          </a:prstGeom>
          <a:ln w="28575">
            <a:solidFill>
              <a:srgbClr val="00B0F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389758A3-70AD-D1C3-0E0F-EE7DC0514AAD}"/>
              </a:ext>
            </a:extLst>
          </p:cNvPr>
          <p:cNvSpPr txBox="1"/>
          <p:nvPr/>
        </p:nvSpPr>
        <p:spPr>
          <a:xfrm>
            <a:off x="295563" y="3679225"/>
            <a:ext cx="21116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>
                <a:solidFill>
                  <a:srgbClr val="0070C0"/>
                </a:solidFill>
              </a:rPr>
              <a:t>Script execution</a:t>
            </a:r>
            <a:endParaRPr lang="en-US" sz="2200">
              <a:solidFill>
                <a:srgbClr val="0070C0"/>
              </a:solidFill>
            </a:endParaRPr>
          </a:p>
        </p:txBody>
      </p:sp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id="{3CE54E35-A0A0-69E0-9809-A4AC8D5847F9}"/>
              </a:ext>
            </a:extLst>
          </p:cNvPr>
          <p:cNvCxnSpPr>
            <a:cxnSpLocks/>
            <a:endCxn id="73" idx="1"/>
          </p:cNvCxnSpPr>
          <p:nvPr/>
        </p:nvCxnSpPr>
        <p:spPr>
          <a:xfrm flipV="1">
            <a:off x="2476650" y="4292887"/>
            <a:ext cx="1250210" cy="626627"/>
          </a:xfrm>
          <a:prstGeom prst="bentConnector3">
            <a:avLst/>
          </a:prstGeom>
          <a:ln w="47625" cmpd="tri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71161F42-91F8-4C20-5E1D-90C1CE76F087}"/>
              </a:ext>
            </a:extLst>
          </p:cNvPr>
          <p:cNvSpPr txBox="1"/>
          <p:nvPr/>
        </p:nvSpPr>
        <p:spPr>
          <a:xfrm>
            <a:off x="6750449" y="5093245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Finish script</a:t>
            </a:r>
            <a:endParaRPr lang="en-US" sz="2200"/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2AAB73EF-5BE8-CAA9-9E95-36AA28A4EFF0}"/>
              </a:ext>
            </a:extLst>
          </p:cNvPr>
          <p:cNvCxnSpPr>
            <a:stCxn id="73" idx="2"/>
            <a:endCxn id="43" idx="0"/>
          </p:cNvCxnSpPr>
          <p:nvPr/>
        </p:nvCxnSpPr>
        <p:spPr>
          <a:xfrm flipH="1">
            <a:off x="4754556" y="4508330"/>
            <a:ext cx="3125" cy="223838"/>
          </a:xfrm>
          <a:prstGeom prst="straightConnector1">
            <a:avLst/>
          </a:prstGeom>
          <a:ln w="47625" cmpd="tri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25C9F07A-AA06-B64A-7637-CE77D9390A98}"/>
              </a:ext>
            </a:extLst>
          </p:cNvPr>
          <p:cNvCxnSpPr>
            <a:cxnSpLocks/>
            <a:endCxn id="26" idx="3"/>
          </p:cNvCxnSpPr>
          <p:nvPr/>
        </p:nvCxnSpPr>
        <p:spPr>
          <a:xfrm flipH="1">
            <a:off x="5778045" y="3414840"/>
            <a:ext cx="549374" cy="9641"/>
          </a:xfrm>
          <a:prstGeom prst="straightConnector1">
            <a:avLst/>
          </a:prstGeom>
          <a:ln w="47625" cmpd="tri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F9ECD90D-46A2-FD87-F54F-9F44E0A26ACE}"/>
              </a:ext>
            </a:extLst>
          </p:cNvPr>
          <p:cNvCxnSpPr>
            <a:cxnSpLocks/>
            <a:stCxn id="43" idx="2"/>
            <a:endCxn id="81" idx="1"/>
          </p:cNvCxnSpPr>
          <p:nvPr/>
        </p:nvCxnSpPr>
        <p:spPr>
          <a:xfrm rot="16200000" flipH="1">
            <a:off x="5679685" y="4237925"/>
            <a:ext cx="145634" cy="1995893"/>
          </a:xfrm>
          <a:prstGeom prst="bentConnector2">
            <a:avLst/>
          </a:prstGeom>
          <a:ln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50299652-B342-794F-1A74-67171E5FB4C1}"/>
              </a:ext>
            </a:extLst>
          </p:cNvPr>
          <p:cNvSpPr txBox="1"/>
          <p:nvPr/>
        </p:nvSpPr>
        <p:spPr>
          <a:xfrm>
            <a:off x="3716403" y="5645490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Update</a:t>
            </a:r>
            <a:endParaRPr lang="en-US" sz="2200"/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6C4C2A5A-3AEC-46B5-B3A5-4DF8E6FE0A6F}"/>
              </a:ext>
            </a:extLst>
          </p:cNvPr>
          <p:cNvCxnSpPr>
            <a:cxnSpLocks/>
          </p:cNvCxnSpPr>
          <p:nvPr/>
        </p:nvCxnSpPr>
        <p:spPr>
          <a:xfrm flipH="1">
            <a:off x="7777383" y="5462577"/>
            <a:ext cx="3887" cy="186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or: Elbow 110">
            <a:extLst>
              <a:ext uri="{FF2B5EF4-FFF2-40B4-BE49-F238E27FC236}">
                <a16:creationId xmlns:a16="http://schemas.microsoft.com/office/drawing/2014/main" id="{7F1BA4CB-6FC6-3BBA-A04B-6F3B24BAB39C}"/>
              </a:ext>
            </a:extLst>
          </p:cNvPr>
          <p:cNvCxnSpPr>
            <a:cxnSpLocks/>
            <a:stCxn id="32" idx="3"/>
            <a:endCxn id="25" idx="3"/>
          </p:cNvCxnSpPr>
          <p:nvPr/>
        </p:nvCxnSpPr>
        <p:spPr>
          <a:xfrm flipH="1" flipV="1">
            <a:off x="8782548" y="3097021"/>
            <a:ext cx="25656" cy="2767670"/>
          </a:xfrm>
          <a:prstGeom prst="bentConnector3">
            <a:avLst>
              <a:gd name="adj1" fmla="val -89102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C947DA26-52A6-0BF3-C42E-5AA20ACFCF5D}"/>
              </a:ext>
            </a:extLst>
          </p:cNvPr>
          <p:cNvSpPr txBox="1"/>
          <p:nvPr/>
        </p:nvSpPr>
        <p:spPr>
          <a:xfrm>
            <a:off x="9586272" y="5076310"/>
            <a:ext cx="20616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/>
              <a:t>Finish script</a:t>
            </a:r>
            <a:endParaRPr lang="en-US" sz="2200"/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BE9D0E44-6D51-3428-0927-56991EF0C7E1}"/>
              </a:ext>
            </a:extLst>
          </p:cNvPr>
          <p:cNvCxnSpPr>
            <a:cxnSpLocks/>
            <a:stCxn id="32" idx="1"/>
            <a:endCxn id="107" idx="3"/>
          </p:cNvCxnSpPr>
          <p:nvPr/>
        </p:nvCxnSpPr>
        <p:spPr>
          <a:xfrm flipH="1" flipV="1">
            <a:off x="5778045" y="5860934"/>
            <a:ext cx="869125" cy="3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C66B4FAD-EEEC-2224-BC6C-1897D662EA47}"/>
              </a:ext>
            </a:extLst>
          </p:cNvPr>
          <p:cNvCxnSpPr>
            <a:cxnSpLocks/>
            <a:endCxn id="114" idx="1"/>
          </p:cNvCxnSpPr>
          <p:nvPr/>
        </p:nvCxnSpPr>
        <p:spPr>
          <a:xfrm>
            <a:off x="9157499" y="5283120"/>
            <a:ext cx="428773" cy="8634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49B84F09-1F35-CAA8-8A70-6477827002A1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9195165" y="5860934"/>
            <a:ext cx="315866" cy="0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D9EAA6AB-3C4F-7298-06AC-126EBDBF3961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5778045" y="2756702"/>
            <a:ext cx="549374" cy="4971"/>
          </a:xfrm>
          <a:prstGeom prst="straightConnector1">
            <a:avLst/>
          </a:prstGeom>
          <a:ln w="47625" cmpd="tri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or: Elbow 133">
            <a:extLst>
              <a:ext uri="{FF2B5EF4-FFF2-40B4-BE49-F238E27FC236}">
                <a16:creationId xmlns:a16="http://schemas.microsoft.com/office/drawing/2014/main" id="{FEDC4A5E-67C0-5985-8305-187380AF0A10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9176035" y="2761673"/>
            <a:ext cx="1328153" cy="119904"/>
          </a:xfrm>
          <a:prstGeom prst="bentConnector2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CD79AB5-0A42-3B15-8B6D-3B261C3B7280}"/>
              </a:ext>
            </a:extLst>
          </p:cNvPr>
          <p:cNvCxnSpPr>
            <a:cxnSpLocks/>
            <a:stCxn id="114" idx="2"/>
            <a:endCxn id="12" idx="0"/>
          </p:cNvCxnSpPr>
          <p:nvPr/>
        </p:nvCxnSpPr>
        <p:spPr>
          <a:xfrm flipH="1">
            <a:off x="10615126" y="5507197"/>
            <a:ext cx="1967" cy="1382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0278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DA863-FCB1-4A98-838A-9AD466D35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2810" y="381000"/>
            <a:ext cx="9146383" cy="1033732"/>
          </a:xfrm>
        </p:spPr>
        <p:txBody>
          <a:bodyPr/>
          <a:lstStyle/>
          <a:p>
            <a:r>
              <a:rPr lang="en-150">
                <a:latin typeface="Gill Sans MT" panose="020B0502020104020203" pitchFamily="34" charset="0"/>
              </a:rPr>
              <a:t>Two Founding Pillars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C111DC-E058-415C-87EA-AFBE0CC341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776772"/>
            <a:ext cx="9603275" cy="4052528"/>
          </a:xfrm>
        </p:spPr>
        <p:txBody>
          <a:bodyPr>
            <a:normAutofit fontScale="85000" lnSpcReduction="20000"/>
          </a:bodyPr>
          <a:lstStyle/>
          <a:p>
            <a:r>
              <a:rPr lang="en-150" sz="2800">
                <a:latin typeface="Gill Sans MT" panose="020B0502020104020203" pitchFamily="34" charset="0"/>
              </a:rPr>
              <a:t>Distributed System</a:t>
            </a:r>
          </a:p>
          <a:p>
            <a:pPr lvl="1"/>
            <a:r>
              <a:rPr lang="en-150" sz="2400">
                <a:latin typeface="Gill Sans MT" panose="020B0502020104020203" pitchFamily="34" charset="0"/>
              </a:rPr>
              <a:t>Unifies all the single machines in a coordinated system</a:t>
            </a:r>
          </a:p>
          <a:p>
            <a:pPr lvl="1"/>
            <a:r>
              <a:rPr lang="en-US" sz="2400">
                <a:latin typeface="Gill Sans MT" panose="020B0502020104020203" pitchFamily="34" charset="0"/>
              </a:rPr>
              <a:t>E</a:t>
            </a:r>
            <a:r>
              <a:rPr lang="en-150" sz="2400" err="1">
                <a:latin typeface="Gill Sans MT" panose="020B0502020104020203" pitchFamily="34" charset="0"/>
              </a:rPr>
              <a:t>nhance</a:t>
            </a:r>
            <a:r>
              <a:rPr lang="en-150" sz="2400">
                <a:latin typeface="Gill Sans MT" panose="020B0502020104020203" pitchFamily="34" charset="0"/>
              </a:rPr>
              <a:t> reproducibility, stability and safety</a:t>
            </a:r>
          </a:p>
          <a:p>
            <a:pPr lvl="1"/>
            <a:r>
              <a:rPr lang="en-150" sz="2400">
                <a:latin typeface="Gill Sans MT" panose="020B0502020104020203" pitchFamily="34" charset="0"/>
              </a:rPr>
              <a:t>Enable possibility of smart automation</a:t>
            </a:r>
          </a:p>
          <a:p>
            <a:pPr lvl="1"/>
            <a:endParaRPr lang="en-150" sz="2400">
              <a:latin typeface="Gill Sans MT" panose="020B0502020104020203" pitchFamily="34" charset="0"/>
            </a:endParaRPr>
          </a:p>
          <a:p>
            <a:r>
              <a:rPr lang="en-150" sz="2800">
                <a:latin typeface="Gill Sans MT" panose="020B0502020104020203" pitchFamily="34" charset="0"/>
              </a:rPr>
              <a:t>“Everything is a MicroService”</a:t>
            </a:r>
          </a:p>
          <a:p>
            <a:pPr lvl="1"/>
            <a:r>
              <a:rPr lang="en-150" sz="2400">
                <a:latin typeface="Gill Sans MT" panose="020B0502020104020203" pitchFamily="34" charset="0"/>
              </a:rPr>
              <a:t>Defined, clear scope and tasks</a:t>
            </a:r>
          </a:p>
          <a:p>
            <a:pPr lvl="1"/>
            <a:r>
              <a:rPr lang="en-150" sz="2400">
                <a:latin typeface="Gill Sans MT" panose="020B0502020104020203" pitchFamily="34" charset="0"/>
              </a:rPr>
              <a:t>Modularity</a:t>
            </a:r>
          </a:p>
          <a:p>
            <a:pPr lvl="1"/>
            <a:r>
              <a:rPr lang="en-150" sz="2400" err="1">
                <a:latin typeface="Gill Sans MT" panose="020B0502020104020203" pitchFamily="34" charset="0"/>
              </a:rPr>
              <a:t>Asynchronicity</a:t>
            </a:r>
            <a:endParaRPr lang="en-150" sz="2400">
              <a:latin typeface="Gill Sans MT" panose="020B0502020104020203" pitchFamily="34" charset="0"/>
            </a:endParaRPr>
          </a:p>
          <a:p>
            <a:pPr lvl="1"/>
            <a:r>
              <a:rPr lang="en-150" sz="2400">
                <a:latin typeface="Gill Sans MT" panose="020B0502020104020203" pitchFamily="34" charset="0"/>
              </a:rPr>
              <a:t>Code </a:t>
            </a:r>
            <a:r>
              <a:rPr lang="en-150" sz="2400" err="1">
                <a:latin typeface="Gill Sans MT" panose="020B0502020104020203" pitchFamily="34" charset="0"/>
              </a:rPr>
              <a:t>uniformation</a:t>
            </a:r>
            <a:r>
              <a:rPr lang="en-150" sz="2400">
                <a:latin typeface="Gill Sans MT" panose="020B0502020104020203" pitchFamily="34" charset="0"/>
              </a:rPr>
              <a:t> and standardisation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89D15FBB-BB2E-597F-0B65-03DA6583F2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521" y="3655120"/>
            <a:ext cx="2709672" cy="217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64D70785-FE25-0A27-818B-26D832502871}"/>
              </a:ext>
            </a:extLst>
          </p:cNvPr>
          <p:cNvSpPr/>
          <p:nvPr/>
        </p:nvSpPr>
        <p:spPr>
          <a:xfrm>
            <a:off x="6504432" y="2821970"/>
            <a:ext cx="5687568" cy="3840480"/>
          </a:xfrm>
          <a:prstGeom prst="mathMultiply">
            <a:avLst>
              <a:gd name="adj1" fmla="val 293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620751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08C72-F02C-964F-11E3-822371630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/>
              <a:t>Double TCP Tunnel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D90A71-A9DE-8229-E8EA-A1E2D903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776772"/>
            <a:ext cx="9603275" cy="4356609"/>
          </a:xfrm>
        </p:spPr>
        <p:txBody>
          <a:bodyPr>
            <a:normAutofit/>
          </a:bodyPr>
          <a:lstStyle/>
          <a:p>
            <a:r>
              <a:rPr lang="en-150" sz="2400"/>
              <a:t>Communication via shell breaks </a:t>
            </a:r>
            <a:r>
              <a:rPr lang="en-150" sz="2400" err="1"/>
              <a:t>realtime</a:t>
            </a:r>
            <a:r>
              <a:rPr lang="en-150" sz="2400"/>
              <a:t> operation</a:t>
            </a:r>
          </a:p>
          <a:p>
            <a:r>
              <a:rPr lang="en-150" sz="2400"/>
              <a:t>Solution: two monodirectional TCP tunnels between Kasli and TALOS</a:t>
            </a:r>
          </a:p>
          <a:p>
            <a:pPr lvl="1"/>
            <a:r>
              <a:rPr lang="en-150" sz="2200"/>
              <a:t>No </a:t>
            </a:r>
            <a:r>
              <a:rPr lang="en-150" sz="2200" err="1"/>
              <a:t>realtime</a:t>
            </a:r>
            <a:r>
              <a:rPr lang="en-150" sz="2200"/>
              <a:t> breaking</a:t>
            </a:r>
          </a:p>
          <a:p>
            <a:pPr lvl="1"/>
            <a:r>
              <a:rPr lang="en-150" sz="2200"/>
              <a:t>Faster than shell processing for TALOS (~ ms), immediate* for Kasli</a:t>
            </a:r>
          </a:p>
          <a:p>
            <a:pPr lvl="1"/>
            <a:r>
              <a:rPr lang="en-150" sz="2200"/>
              <a:t>Being each tunnel monodirectional, no message delay </a:t>
            </a:r>
          </a:p>
          <a:p>
            <a:pPr lvl="1"/>
            <a:r>
              <a:rPr lang="en-150" sz="2200"/>
              <a:t>Kasli can reach all uServices, with no wire drawn!</a:t>
            </a:r>
          </a:p>
          <a:p>
            <a:pPr marL="457200" lvl="1" indent="0">
              <a:buNone/>
            </a:pPr>
            <a:endParaRPr lang="en-150" sz="1600"/>
          </a:p>
          <a:p>
            <a:pPr marL="0" indent="0">
              <a:buNone/>
            </a:pPr>
            <a:r>
              <a:rPr lang="en-150" sz="1800"/>
              <a:t>(*) The </a:t>
            </a:r>
            <a:r>
              <a:rPr lang="en-150" sz="1800" err="1"/>
              <a:t>communica</a:t>
            </a:r>
            <a:r>
              <a:rPr lang="en-US" sz="1800" err="1"/>
              <a:t>ti</a:t>
            </a:r>
            <a:r>
              <a:rPr lang="en-150" sz="1800"/>
              <a:t>on takes place between TALOS and the Kasli Host, so if Kasli schedules it well it literally takes no time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95C73-9804-0124-14E7-76F1D38EE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50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12090029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D630D6E-8912-D4BA-5E30-D04801AD3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19"/>
            <a:ext cx="4325112" cy="10492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TCP Library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C741E9-A3DD-5563-87BA-124D49EDB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0060" y="798973"/>
            <a:ext cx="811019" cy="503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fld id="{278CCAC8-477A-4B31-9A8A-01CBA56DB6F8}" type="slidenum">
              <a:rPr lang="en-US" sz="2800" smtClean="0">
                <a:solidFill>
                  <a:schemeClr val="accent1"/>
                </a:solidFill>
              </a:rPr>
              <a:pPr algn="r">
                <a:lnSpc>
                  <a:spcPct val="90000"/>
                </a:lnSpc>
                <a:spcAft>
                  <a:spcPts val="600"/>
                </a:spcAft>
              </a:pPr>
              <a:t>51</a:t>
            </a:fld>
            <a:endParaRPr lang="en-US" sz="2800">
              <a:solidFill>
                <a:schemeClr val="accent1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90B035-B8E6-9047-9C90-A163975359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51579" y="2015732"/>
            <a:ext cx="4325113" cy="4074172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sz="2400"/>
              <a:t>All communication functions are immediately available by importing this library</a:t>
            </a:r>
          </a:p>
          <a:p>
            <a:r>
              <a:rPr lang="en-US" sz="2400"/>
              <a:t>Each function triggers a specific action from a specific uService</a:t>
            </a:r>
          </a:p>
          <a:p>
            <a:r>
              <a:rPr lang="en-US" sz="2400"/>
              <a:t>The entire bridge is created by simply encasing the experiment code inside two function, </a:t>
            </a:r>
            <a:r>
              <a:rPr lang="en-US" sz="2400" b="1" err="1"/>
              <a:t>StartRun</a:t>
            </a:r>
            <a:r>
              <a:rPr lang="en-US" sz="2400" b="1"/>
              <a:t>() </a:t>
            </a:r>
            <a:r>
              <a:rPr lang="en-US" sz="2400"/>
              <a:t>and </a:t>
            </a:r>
            <a:r>
              <a:rPr lang="en-US" sz="2400" b="1" err="1"/>
              <a:t>StopRun</a:t>
            </a:r>
            <a:r>
              <a:rPr lang="en-US" sz="2400" b="1"/>
              <a:t>()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CA7EDC-0B7C-7BA4-8CB8-010347EC7B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7657" y="94819"/>
            <a:ext cx="5751460" cy="6668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1454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618D1-9A86-7D7A-EA45-AB664976A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about </a:t>
            </a:r>
            <a:r>
              <a:rPr lang="en-150"/>
              <a:t>the </a:t>
            </a:r>
            <a:r>
              <a:rPr lang="en-GB" err="1"/>
              <a:t>daq</a:t>
            </a:r>
            <a:r>
              <a:rPr lang="en-GB"/>
              <a:t>?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E2C1E0-D94E-2AC5-20E9-A109F9CAB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52</a:t>
            </a:fld>
            <a:endParaRPr lang="en-15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17AFBFE-940A-ECC4-3082-34BD0B6119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240508"/>
              </p:ext>
            </p:extLst>
          </p:nvPr>
        </p:nvGraphicFramePr>
        <p:xfrm>
          <a:off x="2189216" y="2038478"/>
          <a:ext cx="81280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1251">
                  <a:extLst>
                    <a:ext uri="{9D8B030D-6E8A-4147-A177-3AD203B41FA5}">
                      <a16:colId xmlns:a16="http://schemas.microsoft.com/office/drawing/2014/main" val="2543058370"/>
                    </a:ext>
                  </a:extLst>
                </a:gridCol>
                <a:gridCol w="4466749">
                  <a:extLst>
                    <a:ext uri="{9D8B030D-6E8A-4147-A177-3AD203B41FA5}">
                      <a16:colId xmlns:a16="http://schemas.microsoft.com/office/drawing/2014/main" val="20370353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/>
                        <a:t>Operation mode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/>
                        <a:t>DAQ operator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336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/>
                        <a:t>Standard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/>
                        <a:t>Monkey (in the script, as before)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5959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/>
                        <a:t>Parallel (Asynchronous)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/>
                        <a:t>Only dedicated ports supported (no run-specific DAQ)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8332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/>
                        <a:t>Parallel (Synchronous)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/>
                        <a:t>Tamer (starts when the script checker is passed, stops when all bananas arrive)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1959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6748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D430E5-127E-0B66-799D-33E49E0ED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53</a:t>
            </a:fld>
            <a:endParaRPr lang="en-15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6A88F9-8CDF-9D23-2B87-E6EF26B82A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618" y="0"/>
            <a:ext cx="514249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E3833E-386E-EAF8-EB27-BF451101FD24}"/>
              </a:ext>
            </a:extLst>
          </p:cNvPr>
          <p:cNvSpPr txBox="1"/>
          <p:nvPr/>
        </p:nvSpPr>
        <p:spPr>
          <a:xfrm>
            <a:off x="567267" y="1397000"/>
            <a:ext cx="3268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150" sz="2400"/>
              <a:t>Tamer Flowchart</a:t>
            </a:r>
          </a:p>
        </p:txBody>
      </p:sp>
    </p:spTree>
    <p:extLst>
      <p:ext uri="{BB962C8B-B14F-4D97-AF65-F5344CB8AC3E}">
        <p14:creationId xmlns:p14="http://schemas.microsoft.com/office/powerpoint/2010/main" val="114991863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D430E5-127E-0B66-799D-33E49E0ED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54</a:t>
            </a:fld>
            <a:endParaRPr lang="en-1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E3833E-386E-EAF8-EB27-BF451101FD24}"/>
              </a:ext>
            </a:extLst>
          </p:cNvPr>
          <p:cNvSpPr txBox="1"/>
          <p:nvPr/>
        </p:nvSpPr>
        <p:spPr>
          <a:xfrm>
            <a:off x="567267" y="1397000"/>
            <a:ext cx="3268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150" sz="2400"/>
              <a:t>Monkey Flowchart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4927A1-D0E1-E623-8EEC-952BD12B27A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819" y="0"/>
            <a:ext cx="51424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05335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FDBCA-3935-7393-CE1B-F807E7E8B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/>
              <a:t>AEgIS Collaboration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4885FC-1179-C3BA-0200-73BAEEF19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55</a:t>
            </a:fld>
            <a:endParaRPr lang="en-1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48D13B5-584E-808B-89E7-999AB5C32B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133" y="331638"/>
            <a:ext cx="4936067" cy="8046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7EBB76-B9D9-F985-3F82-4734DA3FAE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552" y="1619271"/>
            <a:ext cx="8536893" cy="5249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689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0B6794-0F23-E85F-5E82-65829A168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6</a:t>
            </a:fld>
            <a:endParaRPr lang="en-1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AF8C57-B085-3AEB-354D-C34DD7A841B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93812" y="119937"/>
            <a:ext cx="9604375" cy="590550"/>
          </a:xfrm>
        </p:spPr>
        <p:txBody>
          <a:bodyPr/>
          <a:lstStyle/>
          <a:p>
            <a:r>
              <a:rPr lang="en-150"/>
              <a:t>CIRCUS Structure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B68FA5-42E6-A010-CDED-374BA10670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40" y="710487"/>
            <a:ext cx="10186793" cy="549565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150050F-8FBE-7ED3-CE98-F0B7358F4C07}"/>
              </a:ext>
            </a:extLst>
          </p:cNvPr>
          <p:cNvSpPr txBox="1"/>
          <p:nvPr/>
        </p:nvSpPr>
        <p:spPr>
          <a:xfrm>
            <a:off x="11050393" y="1693334"/>
            <a:ext cx="1056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150" sz="1600"/>
              <a:t>ANALYSIS</a:t>
            </a:r>
            <a:br>
              <a:rPr lang="en-150" sz="1600"/>
            </a:br>
            <a:r>
              <a:rPr lang="en-150" sz="1600"/>
              <a:t>ENGINE</a:t>
            </a:r>
          </a:p>
        </p:txBody>
      </p:sp>
    </p:spTree>
    <p:extLst>
      <p:ext uri="{BB962C8B-B14F-4D97-AF65-F5344CB8AC3E}">
        <p14:creationId xmlns:p14="http://schemas.microsoft.com/office/powerpoint/2010/main" val="3638299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D1387A-E956-623B-2010-0ED3EFA32E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8ED8B-B204-EBF7-0AC5-4EFA62680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</a:t>
            </a:r>
            <a:r>
              <a:rPr lang="en-150" dirty="0" err="1"/>
              <a:t>alos</a:t>
            </a:r>
            <a:r>
              <a:rPr lang="en-150" dirty="0"/>
              <a:t>:  </a:t>
            </a:r>
            <a:r>
              <a:rPr lang="en-150" b="1" dirty="0"/>
              <a:t>t</a:t>
            </a:r>
            <a:r>
              <a:rPr lang="en-150" dirty="0"/>
              <a:t>otal </a:t>
            </a:r>
            <a:r>
              <a:rPr lang="en-150" b="1" dirty="0"/>
              <a:t>a</a:t>
            </a:r>
            <a:r>
              <a:rPr lang="en-150" dirty="0"/>
              <a:t>utomation of </a:t>
            </a:r>
            <a:br>
              <a:rPr lang="en-150" dirty="0"/>
            </a:br>
            <a:r>
              <a:rPr lang="en-150" b="1" dirty="0" err="1"/>
              <a:t>l</a:t>
            </a:r>
            <a:r>
              <a:rPr lang="en-150" dirty="0" err="1"/>
              <a:t>abview</a:t>
            </a:r>
            <a:r>
              <a:rPr lang="en-150" dirty="0"/>
              <a:t> </a:t>
            </a:r>
            <a:r>
              <a:rPr lang="en-150" b="1" dirty="0"/>
              <a:t>o</a:t>
            </a:r>
            <a:r>
              <a:rPr lang="en-150" dirty="0"/>
              <a:t>perations for </a:t>
            </a:r>
            <a:r>
              <a:rPr lang="en-150" b="1" dirty="0"/>
              <a:t>s</a:t>
            </a:r>
            <a:r>
              <a:rPr lang="en-150" dirty="0"/>
              <a:t>cience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C935CB-EBD5-5825-825B-1ACED8A25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7</a:t>
            </a:fld>
            <a:endParaRPr lang="en-150"/>
          </a:p>
        </p:txBody>
      </p:sp>
      <p:pic>
        <p:nvPicPr>
          <p:cNvPr id="123" name="Picture 122">
            <a:extLst>
              <a:ext uri="{FF2B5EF4-FFF2-40B4-BE49-F238E27FC236}">
                <a16:creationId xmlns:a16="http://schemas.microsoft.com/office/drawing/2014/main" id="{C0B35147-8C07-326F-BA58-0E426277F1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872" y="2348119"/>
            <a:ext cx="7129030" cy="312346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D3D7A2A-7673-6AC4-E195-30F33A7DDBC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3641" y="168705"/>
            <a:ext cx="1321213" cy="1251333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A73136E-0688-95C5-C1AC-8AA5582F1AE5}"/>
              </a:ext>
            </a:extLst>
          </p:cNvPr>
          <p:cNvSpPr txBox="1">
            <a:spLocks/>
          </p:cNvSpPr>
          <p:nvPr/>
        </p:nvSpPr>
        <p:spPr>
          <a:xfrm>
            <a:off x="455125" y="2728568"/>
            <a:ext cx="3943139" cy="236256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150" sz="2400" dirty="0">
                <a:latin typeface="Gill Sans MT" panose="020B0502020104020203" pitchFamily="34" charset="0"/>
              </a:rPr>
              <a:t>Actor Framework</a:t>
            </a:r>
          </a:p>
          <a:p>
            <a:r>
              <a:rPr lang="en-150" sz="2400" i="1" dirty="0">
                <a:latin typeface="Gill Sans MT" panose="020B0502020104020203" pitchFamily="34" charset="0"/>
              </a:rPr>
              <a:t>Guardian </a:t>
            </a:r>
            <a:r>
              <a:rPr lang="it-IT" sz="2400" i="1" dirty="0">
                <a:latin typeface="Gill Sans MT" panose="020B0502020104020203" pitchFamily="34" charset="0"/>
              </a:rPr>
              <a:t>= </a:t>
            </a:r>
            <a:r>
              <a:rPr lang="en-150" sz="2400" dirty="0">
                <a:latin typeface="Gill Sans MT" panose="020B0502020104020203" pitchFamily="34" charset="0"/>
              </a:rPr>
              <a:t>Root Actor</a:t>
            </a:r>
          </a:p>
          <a:p>
            <a:r>
              <a:rPr lang="en-150" sz="2400" dirty="0">
                <a:latin typeface="Gill Sans MT" panose="020B0502020104020203" pitchFamily="34" charset="0"/>
              </a:rPr>
              <a:t>Flat Hierarchy</a:t>
            </a:r>
          </a:p>
          <a:p>
            <a:r>
              <a:rPr lang="en-150" sz="2400" dirty="0">
                <a:latin typeface="Gill Sans MT" panose="020B0502020104020203" pitchFamily="34" charset="0"/>
              </a:rPr>
              <a:t>Power of class inheritance</a:t>
            </a:r>
          </a:p>
        </p:txBody>
      </p:sp>
    </p:spTree>
    <p:extLst>
      <p:ext uri="{BB962C8B-B14F-4D97-AF65-F5344CB8AC3E}">
        <p14:creationId xmlns:p14="http://schemas.microsoft.com/office/powerpoint/2010/main" val="1060538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977AD2B-6D71-1D64-EE58-5B1954AA517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it-IT"/>
                  <a:t>M</a:t>
                </a:r>
                <a:r>
                  <a:rPr lang="en-150" err="1"/>
                  <a:t>ain</a:t>
                </a:r>
                <a:r>
                  <a:rPr lang="it-IT"/>
                  <a:t> CIRCUS</a:t>
                </a:r>
                <a:r>
                  <a:rPr lang="en-150"/>
                  <a:t> </a:t>
                </a:r>
                <a14:m>
                  <m:oMath xmlns:m="http://schemas.openxmlformats.org/officeDocument/2006/math">
                    <m:r>
                      <a:rPr lang="en-15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150"/>
                  <a:t>services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977AD2B-6D71-1D64-EE58-5B1954AA517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905" t="-14535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A22259-A1AA-B87E-7BFE-7A903B7C22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841018"/>
            <a:ext cx="9603275" cy="4629795"/>
          </a:xfrm>
        </p:spPr>
        <p:txBody>
          <a:bodyPr>
            <a:normAutofit/>
          </a:bodyPr>
          <a:lstStyle/>
          <a:p>
            <a:r>
              <a:rPr lang="en-150" sz="2400"/>
              <a:t>Error Manager: distributed system error concentrator</a:t>
            </a:r>
          </a:p>
          <a:p>
            <a:r>
              <a:rPr lang="en-150" sz="2400"/>
              <a:t>Scheduler: to create schedules of experiments (i.e. </a:t>
            </a:r>
            <a:r>
              <a:rPr lang="en-US" sz="2400"/>
              <a:t>scripts</a:t>
            </a:r>
            <a:r>
              <a:rPr lang="en-150" sz="2400"/>
              <a:t> + parameters)</a:t>
            </a:r>
          </a:p>
          <a:p>
            <a:r>
              <a:rPr lang="en-150" sz="2400"/>
              <a:t>Kasli Wrapper: encapsulate shell interaction with Kasli (FPGA)</a:t>
            </a:r>
          </a:p>
          <a:p>
            <a:r>
              <a:rPr lang="en-150" sz="2400"/>
              <a:t>Monkey: core of automation, execute experiments</a:t>
            </a:r>
          </a:p>
          <a:p>
            <a:r>
              <a:rPr lang="en-150" sz="2400"/>
              <a:t>Tamer: for multi-Kasli operation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A713A2-33EF-074E-18AF-792A6AC2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8</a:t>
            </a:fld>
            <a:endParaRPr lang="en-1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94D45A-9350-227A-8999-B3DDB5DCDD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24" r="6244"/>
          <a:stretch/>
        </p:blipFill>
        <p:spPr>
          <a:xfrm>
            <a:off x="689630" y="3496125"/>
            <a:ext cx="761949" cy="5914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71858E-87D2-F386-40A9-431E2886F9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4933" y="3620373"/>
            <a:ext cx="1639921" cy="2108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088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5DABD0-FB25-0068-07EB-137C0396C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9</a:t>
            </a:fld>
            <a:endParaRPr lang="en-1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D40A67-D454-7486-FB2F-D037874E42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" r="733"/>
          <a:stretch/>
        </p:blipFill>
        <p:spPr>
          <a:xfrm>
            <a:off x="496160" y="0"/>
            <a:ext cx="11199680" cy="612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332651"/>
      </p:ext>
    </p:extLst>
  </p:cSld>
  <p:clrMapOvr>
    <a:masterClrMapping/>
  </p:clrMapOvr>
</p:sld>
</file>

<file path=ppt/theme/theme1.xml><?xml version="1.0" encoding="utf-8"?>
<a:theme xmlns:a="http://schemas.openxmlformats.org/drawingml/2006/main" name="1_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12711</TotalTime>
  <Words>1736</Words>
  <Application>Microsoft Office PowerPoint</Application>
  <PresentationFormat>Widescreen</PresentationFormat>
  <Paragraphs>365</Paragraphs>
  <Slides>55</Slides>
  <Notes>5</Notes>
  <HiddenSlides>2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1" baseType="lpstr">
      <vt:lpstr>Arial</vt:lpstr>
      <vt:lpstr>Cambria Math</vt:lpstr>
      <vt:lpstr>Corbel</vt:lpstr>
      <vt:lpstr>Gill Sans MT</vt:lpstr>
      <vt:lpstr>Wingdings</vt:lpstr>
      <vt:lpstr>1_Gallery</vt:lpstr>
      <vt:lpstr>PowerPoint Presentation</vt:lpstr>
      <vt:lpstr>The Aegis experiment</vt:lpstr>
      <vt:lpstr>Gravity on antihydrogen</vt:lpstr>
      <vt:lpstr>The CIRCUS: Computer Interface for Reliably Controlling, in an Unsupervised manner, Scientific experiments </vt:lpstr>
      <vt:lpstr>Two Founding Pillars</vt:lpstr>
      <vt:lpstr>CIRCUS Structure</vt:lpstr>
      <vt:lpstr>Talos:  total automation of  labview operations for science</vt:lpstr>
      <vt:lpstr>Main CIRCUS μservices</vt:lpstr>
      <vt:lpstr>PowerPoint Presentation</vt:lpstr>
      <vt:lpstr>Autonomous parameter optimisation via live data feedback</vt:lpstr>
      <vt:lpstr>Upgrades</vt:lpstr>
      <vt:lpstr>Extraction of Circus μservices from Talos</vt:lpstr>
      <vt:lpstr>Removal of TALOS Internal Shared Variables</vt:lpstr>
      <vt:lpstr>Removal of TALOS Internal Shared Variables (part 2)</vt:lpstr>
      <vt:lpstr>Huge code refactoring</vt:lpstr>
      <vt:lpstr>results</vt:lpstr>
      <vt:lpstr>Boot up speed</vt:lpstr>
      <vt:lpstr>Abort is faster</vt:lpstr>
      <vt:lpstr>64 bit unlocked</vt:lpstr>
      <vt:lpstr>Physics improvements</vt:lpstr>
      <vt:lpstr>two publications</vt:lpstr>
      <vt:lpstr>NI Case study for academic and research solutions</vt:lpstr>
      <vt:lpstr>Important physics results</vt:lpstr>
      <vt:lpstr>The most important metric</vt:lpstr>
      <vt:lpstr>Conclusions</vt:lpstr>
      <vt:lpstr>PowerPoint Presentation</vt:lpstr>
      <vt:lpstr>Backup slides</vt:lpstr>
      <vt:lpstr>Aegis System Size</vt:lpstr>
      <vt:lpstr>Consistent performance</vt:lpstr>
      <vt:lpstr>Why autonomous?</vt:lpstr>
      <vt:lpstr>A Boat with two captains</vt:lpstr>
      <vt:lpstr>Single uService testing</vt:lpstr>
      <vt:lpstr>Running in Hybrid (Debug) mode</vt:lpstr>
      <vt:lpstr>Running in autonomous mode: operations</vt:lpstr>
      <vt:lpstr>ELENA automated beam Steering</vt:lpstr>
      <vt:lpstr>Performance tests</vt:lpstr>
      <vt:lpstr>Add sblock - demo</vt:lpstr>
      <vt:lpstr>Standard operation – demo</vt:lpstr>
      <vt:lpstr>Parallel mode – demo</vt:lpstr>
      <vt:lpstr>uService = QMH</vt:lpstr>
      <vt:lpstr>ELENA automated beam Steering</vt:lpstr>
      <vt:lpstr>... With dedicated palette!</vt:lpstr>
      <vt:lpstr>Criticality code</vt:lpstr>
      <vt:lpstr>SOLUTION – Introducing the tamer</vt:lpstr>
      <vt:lpstr>SOLUTION – Introducing the tamer</vt:lpstr>
      <vt:lpstr>operation</vt:lpstr>
      <vt:lpstr>operation</vt:lpstr>
      <vt:lpstr>operation</vt:lpstr>
      <vt:lpstr>operation</vt:lpstr>
      <vt:lpstr>Double TCP Tunnel</vt:lpstr>
      <vt:lpstr>TCP Library</vt:lpstr>
      <vt:lpstr>What about the daq?</vt:lpstr>
      <vt:lpstr>PowerPoint Presentation</vt:lpstr>
      <vt:lpstr>PowerPoint Presentation</vt:lpstr>
      <vt:lpstr>AEgIS Collaboration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Marco Volponi</dc:creator>
  <cp:lastModifiedBy>Marco Volponi</cp:lastModifiedBy>
  <cp:revision>81</cp:revision>
  <dcterms:created xsi:type="dcterms:W3CDTF">2023-03-30T13:28:35Z</dcterms:created>
  <dcterms:modified xsi:type="dcterms:W3CDTF">2025-03-26T12:17:18Z</dcterms:modified>
</cp:coreProperties>
</file>