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67" r:id="rId3"/>
    <p:sldId id="271" r:id="rId4"/>
    <p:sldId id="268" r:id="rId5"/>
    <p:sldId id="269" r:id="rId6"/>
    <p:sldId id="270" r:id="rId7"/>
    <p:sldId id="274" r:id="rId8"/>
    <p:sldId id="272" r:id="rId9"/>
    <p:sldId id="273" r:id="rId10"/>
    <p:sldId id="275" r:id="rId11"/>
    <p:sldId id="276" r:id="rId12"/>
    <p:sldId id="277" r:id="rId13"/>
    <p:sldId id="278" r:id="rId14"/>
    <p:sldId id="27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6" d="100"/>
          <a:sy n="76" d="100"/>
        </p:scale>
        <p:origin x="1570"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2D7E22-DC1C-4ADE-9CF0-D1878B0B5E73}" type="datetimeFigureOut">
              <a:rPr lang="en-US" smtClean="0"/>
              <a:t>4/4/2025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91E0E3-1E26-4B41-B5C8-9F1CEBB36A1D}" type="slidenum">
              <a:rPr lang="en-US" smtClean="0"/>
              <a:t>‹#›</a:t>
            </a:fld>
            <a:endParaRPr lang="en-US"/>
          </a:p>
        </p:txBody>
      </p:sp>
    </p:spTree>
    <p:extLst>
      <p:ext uri="{BB962C8B-B14F-4D97-AF65-F5344CB8AC3E}">
        <p14:creationId xmlns:p14="http://schemas.microsoft.com/office/powerpoint/2010/main" val="26131744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4/4/2025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4/4/2025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4/4/2025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4/4/2025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4/4/2025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4/4/2025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4/4/2025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4/4/2025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4/4/2025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4/4/2025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4/4/2025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4/4/2025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3300"/>
            <a:ext cx="7772400" cy="1470025"/>
          </a:xfrm>
        </p:spPr>
        <p:txBody>
          <a:bodyPr>
            <a:normAutofit fontScale="90000"/>
          </a:bodyPr>
          <a:lstStyle/>
          <a:p>
            <a:r>
              <a:rPr dirty="0" err="1">
                <a:latin typeface="Times New Roman" panose="02020603050405020304" pitchFamily="18" charset="0"/>
                <a:cs typeface="Times New Roman" panose="02020603050405020304" pitchFamily="18" charset="0"/>
              </a:rPr>
              <a:t>Заемнодејство</a:t>
            </a:r>
            <a:r>
              <a:rPr dirty="0">
                <a:latin typeface="Times New Roman" panose="02020603050405020304" pitchFamily="18" charset="0"/>
                <a:cs typeface="Times New Roman" panose="02020603050405020304" pitchFamily="18" charset="0"/>
              </a:rPr>
              <a:t> </a:t>
            </a:r>
            <a:r>
              <a:rPr dirty="0" err="1">
                <a:latin typeface="Times New Roman" panose="02020603050405020304" pitchFamily="18" charset="0"/>
                <a:cs typeface="Times New Roman" panose="02020603050405020304" pitchFamily="18" charset="0"/>
              </a:rPr>
              <a:t>на</a:t>
            </a:r>
            <a:r>
              <a:rPr dirty="0">
                <a:latin typeface="Times New Roman" panose="02020603050405020304" pitchFamily="18" charset="0"/>
                <a:cs typeface="Times New Roman" panose="02020603050405020304" pitchFamily="18" charset="0"/>
              </a:rPr>
              <a:t> </a:t>
            </a:r>
            <a:r>
              <a:rPr lang="mk-MK">
                <a:latin typeface="Times New Roman" panose="02020603050405020304" pitchFamily="18" charset="0"/>
                <a:cs typeface="Times New Roman" panose="02020603050405020304" pitchFamily="18" charset="0"/>
              </a:rPr>
              <a:t>јонизирачкото </a:t>
            </a:r>
            <a:r>
              <a:rPr dirty="0" err="1">
                <a:latin typeface="Times New Roman" panose="02020603050405020304" pitchFamily="18" charset="0"/>
                <a:cs typeface="Times New Roman" panose="02020603050405020304" pitchFamily="18" charset="0"/>
              </a:rPr>
              <a:t>зрачење</a:t>
            </a:r>
            <a:r>
              <a:rPr dirty="0">
                <a:latin typeface="Times New Roman" panose="02020603050405020304" pitchFamily="18" charset="0"/>
                <a:cs typeface="Times New Roman" panose="02020603050405020304" pitchFamily="18" charset="0"/>
              </a:rPr>
              <a:t> </a:t>
            </a:r>
            <a:r>
              <a:rPr dirty="0" err="1">
                <a:latin typeface="Times New Roman" panose="02020603050405020304" pitchFamily="18" charset="0"/>
                <a:cs typeface="Times New Roman" panose="02020603050405020304" pitchFamily="18" charset="0"/>
              </a:rPr>
              <a:t>со</a:t>
            </a:r>
            <a:r>
              <a:rPr dirty="0">
                <a:latin typeface="Times New Roman" panose="02020603050405020304" pitchFamily="18" charset="0"/>
                <a:cs typeface="Times New Roman" panose="02020603050405020304" pitchFamily="18" charset="0"/>
              </a:rPr>
              <a:t> </a:t>
            </a:r>
            <a:r>
              <a:rPr dirty="0" err="1">
                <a:latin typeface="Times New Roman" panose="02020603050405020304" pitchFamily="18" charset="0"/>
                <a:cs typeface="Times New Roman" panose="02020603050405020304" pitchFamily="18" charset="0"/>
              </a:rPr>
              <a:t>материјата</a:t>
            </a:r>
            <a:endParaRPr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lstStyle/>
          <a:p>
            <a:r>
              <a:rPr lang="mk-MK" dirty="0">
                <a:latin typeface="Times New Roman" panose="02020603050405020304" pitchFamily="18" charset="0"/>
                <a:cs typeface="Times New Roman" panose="02020603050405020304" pitchFamily="18" charset="0"/>
              </a:rPr>
              <a:t>Ламбе </a:t>
            </a:r>
            <a:r>
              <a:rPr lang="mk-MK" dirty="0" err="1">
                <a:latin typeface="Times New Roman" panose="02020603050405020304" pitchFamily="18" charset="0"/>
                <a:cs typeface="Times New Roman" panose="02020603050405020304" pitchFamily="18" charset="0"/>
              </a:rPr>
              <a:t>Барандовски</a:t>
            </a:r>
            <a:endParaRPr lang="mk-MK" dirty="0">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mk-MK" altLang="en-US" sz="18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Институт за физика</a:t>
            </a:r>
          </a:p>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mk-MK" altLang="en-US" sz="18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Природно-математички факултет</a:t>
            </a:r>
            <a:r>
              <a:rPr kumimoji="0" lang="en-US" altLang="en-US" sz="18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 </a:t>
            </a:r>
            <a:r>
              <a:rPr kumimoji="0" lang="mk-MK" altLang="en-US" sz="18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Скопје</a:t>
            </a:r>
            <a:endParaRPr kumimoji="0" lang="en-US" altLang="en-US" sz="18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endParaRPr dirty="0"/>
          </a:p>
        </p:txBody>
      </p:sp>
      <p:pic>
        <p:nvPicPr>
          <p:cNvPr id="4" name="Picture 3">
            <a:extLst>
              <a:ext uri="{FF2B5EF4-FFF2-40B4-BE49-F238E27FC236}">
                <a16:creationId xmlns:a16="http://schemas.microsoft.com/office/drawing/2014/main" id="{B1D059F2-69E5-DAFC-F4FF-C969E6B6A826}"/>
              </a:ext>
            </a:extLst>
          </p:cNvPr>
          <p:cNvPicPr>
            <a:picLocks noChangeAspect="1"/>
          </p:cNvPicPr>
          <p:nvPr/>
        </p:nvPicPr>
        <p:blipFill>
          <a:blip r:embed="rId2"/>
          <a:stretch>
            <a:fillRect/>
          </a:stretch>
        </p:blipFill>
        <p:spPr>
          <a:xfrm>
            <a:off x="812244" y="335067"/>
            <a:ext cx="1488830" cy="1495476"/>
          </a:xfrm>
          <a:prstGeom prst="rect">
            <a:avLst/>
          </a:prstGeom>
        </p:spPr>
      </p:pic>
      <p:pic>
        <p:nvPicPr>
          <p:cNvPr id="5" name="Picture 4">
            <a:extLst>
              <a:ext uri="{FF2B5EF4-FFF2-40B4-BE49-F238E27FC236}">
                <a16:creationId xmlns:a16="http://schemas.microsoft.com/office/drawing/2014/main" id="{1E8DDBBB-DE36-4C24-B2C7-4DD5DDD8D0A6}"/>
              </a:ext>
            </a:extLst>
          </p:cNvPr>
          <p:cNvPicPr>
            <a:picLocks noChangeAspect="1"/>
          </p:cNvPicPr>
          <p:nvPr/>
        </p:nvPicPr>
        <p:blipFill>
          <a:blip r:embed="rId3"/>
          <a:stretch>
            <a:fillRect/>
          </a:stretch>
        </p:blipFill>
        <p:spPr>
          <a:xfrm>
            <a:off x="6974915" y="185738"/>
            <a:ext cx="1608575" cy="164480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E43844F-B229-2569-B00D-AE083E0E2EC7}"/>
              </a:ext>
            </a:extLst>
          </p:cNvPr>
          <p:cNvSpPr txBox="1"/>
          <p:nvPr/>
        </p:nvSpPr>
        <p:spPr>
          <a:xfrm>
            <a:off x="241160" y="1030855"/>
            <a:ext cx="8902840" cy="4524315"/>
          </a:xfrm>
          <a:prstGeom prst="rect">
            <a:avLst/>
          </a:prstGeom>
          <a:noFill/>
        </p:spPr>
        <p:txBody>
          <a:bodyPr wrap="square">
            <a:spAutoFit/>
          </a:bodyPr>
          <a:lstStyle/>
          <a:p>
            <a:r>
              <a:rPr lang="ru-RU" dirty="0">
                <a:latin typeface="Times New Roman" panose="02020603050405020304" pitchFamily="18" charset="0"/>
                <a:cs typeface="Times New Roman" panose="02020603050405020304" pitchFamily="18" charset="0"/>
              </a:rPr>
              <a:t>Наелектризирани честички предизвикуваат илјадници јонизации и возбудувања на атомите по нивниот пат пред да бидат забавени и да станат дел од средината</a:t>
            </a:r>
          </a:p>
          <a:p>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Резултатот од интеракцијата на наелектризираните честички со средината е намалување на енергијата на честичките додека минуваат низ неа. </a:t>
            </a:r>
          </a:p>
          <a:p>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Запирната моќ (</a:t>
            </a:r>
            <a:r>
              <a:rPr lang="ru-RU" i="1" dirty="0">
                <a:latin typeface="Times New Roman" panose="02020603050405020304" pitchFamily="18" charset="0"/>
                <a:cs typeface="Times New Roman" panose="02020603050405020304" pitchFamily="18" charset="0"/>
              </a:rPr>
              <a:t>S</a:t>
            </a:r>
            <a:r>
              <a:rPr lang="ru-RU" dirty="0">
                <a:latin typeface="Times New Roman" panose="02020603050405020304" pitchFamily="18" charset="0"/>
                <a:cs typeface="Times New Roman" panose="02020603050405020304" pitchFamily="18" charset="0"/>
              </a:rPr>
              <a:t>): загуба на енергија по единица должина на наполнетиот материјалтраверси на честички.</a:t>
            </a:r>
          </a:p>
          <a:p>
            <a:endParaRPr lang="ru-RU" dirty="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Наелектризираните честички, за разлика од фотоните и неутроните, можат да патуваат само одредено време максимално растојание во материјата, наречено домет (</a:t>
            </a:r>
            <a:r>
              <a:rPr lang="ru-RU" i="1" dirty="0">
                <a:latin typeface="Times New Roman" panose="02020603050405020304" pitchFamily="18" charset="0"/>
                <a:cs typeface="Times New Roman" panose="02020603050405020304" pitchFamily="18" charset="0"/>
              </a:rPr>
              <a:t>R</a:t>
            </a:r>
            <a:r>
              <a:rPr lang="ru-RU" dirty="0">
                <a:latin typeface="Times New Roman" panose="02020603050405020304" pitchFamily="18" charset="0"/>
                <a:cs typeface="Times New Roman" panose="02020603050405020304" pitchFamily="18" charset="0"/>
              </a:rPr>
              <a:t>), пред да бидат запрени</a:t>
            </a:r>
            <a:endParaRPr lang="en-US"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9E5C7C06-1358-5229-C642-BC0E4F4CD19C}"/>
              </a:ext>
            </a:extLst>
          </p:cNvPr>
          <p:cNvPicPr>
            <a:picLocks noChangeAspect="1"/>
          </p:cNvPicPr>
          <p:nvPr/>
        </p:nvPicPr>
        <p:blipFill>
          <a:blip r:embed="rId2"/>
          <a:stretch>
            <a:fillRect/>
          </a:stretch>
        </p:blipFill>
        <p:spPr>
          <a:xfrm>
            <a:off x="3654460" y="3293012"/>
            <a:ext cx="1714500" cy="1076325"/>
          </a:xfrm>
          <a:prstGeom prst="rect">
            <a:avLst/>
          </a:prstGeom>
        </p:spPr>
      </p:pic>
      <p:pic>
        <p:nvPicPr>
          <p:cNvPr id="9" name="Picture 8">
            <a:extLst>
              <a:ext uri="{FF2B5EF4-FFF2-40B4-BE49-F238E27FC236}">
                <a16:creationId xmlns:a16="http://schemas.microsoft.com/office/drawing/2014/main" id="{1782E5A0-2DAE-B38F-0F33-FDEC1994A1DC}"/>
              </a:ext>
            </a:extLst>
          </p:cNvPr>
          <p:cNvPicPr>
            <a:picLocks noChangeAspect="1"/>
          </p:cNvPicPr>
          <p:nvPr/>
        </p:nvPicPr>
        <p:blipFill>
          <a:blip r:embed="rId3"/>
          <a:stretch>
            <a:fillRect/>
          </a:stretch>
        </p:blipFill>
        <p:spPr>
          <a:xfrm>
            <a:off x="3192392" y="5338606"/>
            <a:ext cx="3000375" cy="1295400"/>
          </a:xfrm>
          <a:prstGeom prst="rect">
            <a:avLst/>
          </a:prstGeom>
        </p:spPr>
      </p:pic>
    </p:spTree>
    <p:extLst>
      <p:ext uri="{BB962C8B-B14F-4D97-AF65-F5344CB8AC3E}">
        <p14:creationId xmlns:p14="http://schemas.microsoft.com/office/powerpoint/2010/main" val="2017533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CFCA231-4701-D9D2-07E4-8CDAB2789E98}"/>
              </a:ext>
            </a:extLst>
          </p:cNvPr>
          <p:cNvPicPr>
            <a:picLocks noChangeAspect="1"/>
          </p:cNvPicPr>
          <p:nvPr/>
        </p:nvPicPr>
        <p:blipFill>
          <a:blip r:embed="rId2"/>
          <a:stretch>
            <a:fillRect/>
          </a:stretch>
        </p:blipFill>
        <p:spPr>
          <a:xfrm>
            <a:off x="2314575" y="383040"/>
            <a:ext cx="4514850" cy="2695575"/>
          </a:xfrm>
          <a:prstGeom prst="rect">
            <a:avLst/>
          </a:prstGeom>
        </p:spPr>
      </p:pic>
      <p:pic>
        <p:nvPicPr>
          <p:cNvPr id="9" name="Picture 8">
            <a:extLst>
              <a:ext uri="{FF2B5EF4-FFF2-40B4-BE49-F238E27FC236}">
                <a16:creationId xmlns:a16="http://schemas.microsoft.com/office/drawing/2014/main" id="{1562040D-516B-CD55-A4D8-6880EB2B298F}"/>
              </a:ext>
            </a:extLst>
          </p:cNvPr>
          <p:cNvPicPr>
            <a:picLocks noChangeAspect="1"/>
          </p:cNvPicPr>
          <p:nvPr/>
        </p:nvPicPr>
        <p:blipFill>
          <a:blip r:embed="rId3"/>
          <a:stretch>
            <a:fillRect/>
          </a:stretch>
        </p:blipFill>
        <p:spPr>
          <a:xfrm>
            <a:off x="1858055" y="3185327"/>
            <a:ext cx="4517992" cy="3412619"/>
          </a:xfrm>
          <a:prstGeom prst="rect">
            <a:avLst/>
          </a:prstGeom>
        </p:spPr>
      </p:pic>
    </p:spTree>
    <p:extLst>
      <p:ext uri="{BB962C8B-B14F-4D97-AF65-F5344CB8AC3E}">
        <p14:creationId xmlns:p14="http://schemas.microsoft.com/office/powerpoint/2010/main" val="9187416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6854E31-AA16-BBA5-CCDF-6DBFAF2362E3}"/>
              </a:ext>
            </a:extLst>
          </p:cNvPr>
          <p:cNvPicPr>
            <a:picLocks noChangeAspect="1"/>
          </p:cNvPicPr>
          <p:nvPr/>
        </p:nvPicPr>
        <p:blipFill>
          <a:blip r:embed="rId2"/>
          <a:stretch>
            <a:fillRect/>
          </a:stretch>
        </p:blipFill>
        <p:spPr>
          <a:xfrm>
            <a:off x="411041" y="648066"/>
            <a:ext cx="3257550" cy="2466975"/>
          </a:xfrm>
          <a:prstGeom prst="rect">
            <a:avLst/>
          </a:prstGeom>
        </p:spPr>
      </p:pic>
      <p:pic>
        <p:nvPicPr>
          <p:cNvPr id="7" name="Picture 6">
            <a:extLst>
              <a:ext uri="{FF2B5EF4-FFF2-40B4-BE49-F238E27FC236}">
                <a16:creationId xmlns:a16="http://schemas.microsoft.com/office/drawing/2014/main" id="{4E018FBD-4A3F-1768-572B-8C4424D7D505}"/>
              </a:ext>
            </a:extLst>
          </p:cNvPr>
          <p:cNvPicPr>
            <a:picLocks noChangeAspect="1"/>
          </p:cNvPicPr>
          <p:nvPr/>
        </p:nvPicPr>
        <p:blipFill>
          <a:blip r:embed="rId3"/>
          <a:stretch>
            <a:fillRect/>
          </a:stretch>
        </p:blipFill>
        <p:spPr>
          <a:xfrm>
            <a:off x="533400" y="3609609"/>
            <a:ext cx="4038600" cy="2600325"/>
          </a:xfrm>
          <a:prstGeom prst="rect">
            <a:avLst/>
          </a:prstGeom>
        </p:spPr>
      </p:pic>
      <p:pic>
        <p:nvPicPr>
          <p:cNvPr id="9" name="Picture 8">
            <a:extLst>
              <a:ext uri="{FF2B5EF4-FFF2-40B4-BE49-F238E27FC236}">
                <a16:creationId xmlns:a16="http://schemas.microsoft.com/office/drawing/2014/main" id="{D9665FA6-B5E8-5D85-79E3-A3261344EABF}"/>
              </a:ext>
            </a:extLst>
          </p:cNvPr>
          <p:cNvPicPr>
            <a:picLocks noChangeAspect="1"/>
          </p:cNvPicPr>
          <p:nvPr/>
        </p:nvPicPr>
        <p:blipFill>
          <a:blip r:embed="rId4"/>
          <a:stretch>
            <a:fillRect/>
          </a:stretch>
        </p:blipFill>
        <p:spPr>
          <a:xfrm>
            <a:off x="4156579" y="1090612"/>
            <a:ext cx="5074925" cy="3752693"/>
          </a:xfrm>
          <a:prstGeom prst="rect">
            <a:avLst/>
          </a:prstGeom>
        </p:spPr>
      </p:pic>
    </p:spTree>
    <p:extLst>
      <p:ext uri="{BB962C8B-B14F-4D97-AF65-F5344CB8AC3E}">
        <p14:creationId xmlns:p14="http://schemas.microsoft.com/office/powerpoint/2010/main" val="3501270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47B746B-2123-216A-EE65-827801AA55E9}"/>
              </a:ext>
            </a:extLst>
          </p:cNvPr>
          <p:cNvPicPr>
            <a:picLocks noChangeAspect="1"/>
          </p:cNvPicPr>
          <p:nvPr/>
        </p:nvPicPr>
        <p:blipFill>
          <a:blip r:embed="rId2"/>
          <a:stretch>
            <a:fillRect/>
          </a:stretch>
        </p:blipFill>
        <p:spPr>
          <a:xfrm>
            <a:off x="1475484" y="415131"/>
            <a:ext cx="4183761" cy="2706304"/>
          </a:xfrm>
          <a:prstGeom prst="rect">
            <a:avLst/>
          </a:prstGeom>
        </p:spPr>
      </p:pic>
      <p:pic>
        <p:nvPicPr>
          <p:cNvPr id="9" name="Picture 8">
            <a:extLst>
              <a:ext uri="{FF2B5EF4-FFF2-40B4-BE49-F238E27FC236}">
                <a16:creationId xmlns:a16="http://schemas.microsoft.com/office/drawing/2014/main" id="{8F9E9BAF-6121-02F0-C25B-3808312CCB43}"/>
              </a:ext>
            </a:extLst>
          </p:cNvPr>
          <p:cNvPicPr>
            <a:picLocks noChangeAspect="1"/>
          </p:cNvPicPr>
          <p:nvPr/>
        </p:nvPicPr>
        <p:blipFill>
          <a:blip r:embed="rId3"/>
          <a:stretch>
            <a:fillRect/>
          </a:stretch>
        </p:blipFill>
        <p:spPr>
          <a:xfrm>
            <a:off x="165640" y="1332349"/>
            <a:ext cx="1457325" cy="857250"/>
          </a:xfrm>
          <a:prstGeom prst="rect">
            <a:avLst/>
          </a:prstGeom>
        </p:spPr>
      </p:pic>
      <p:pic>
        <p:nvPicPr>
          <p:cNvPr id="11" name="Picture 10">
            <a:extLst>
              <a:ext uri="{FF2B5EF4-FFF2-40B4-BE49-F238E27FC236}">
                <a16:creationId xmlns:a16="http://schemas.microsoft.com/office/drawing/2014/main" id="{F2495E8E-447C-BE70-7D47-0420F4192B38}"/>
              </a:ext>
            </a:extLst>
          </p:cNvPr>
          <p:cNvPicPr>
            <a:picLocks noChangeAspect="1"/>
          </p:cNvPicPr>
          <p:nvPr/>
        </p:nvPicPr>
        <p:blipFill>
          <a:blip r:embed="rId4"/>
          <a:stretch>
            <a:fillRect/>
          </a:stretch>
        </p:blipFill>
        <p:spPr>
          <a:xfrm>
            <a:off x="5907393" y="490948"/>
            <a:ext cx="3150863" cy="2459666"/>
          </a:xfrm>
          <a:prstGeom prst="rect">
            <a:avLst/>
          </a:prstGeom>
        </p:spPr>
      </p:pic>
      <p:pic>
        <p:nvPicPr>
          <p:cNvPr id="13" name="Picture 12">
            <a:extLst>
              <a:ext uri="{FF2B5EF4-FFF2-40B4-BE49-F238E27FC236}">
                <a16:creationId xmlns:a16="http://schemas.microsoft.com/office/drawing/2014/main" id="{06EBB709-1628-4ACD-BE6F-EEFA0DA358CB}"/>
              </a:ext>
            </a:extLst>
          </p:cNvPr>
          <p:cNvPicPr>
            <a:picLocks noChangeAspect="1"/>
          </p:cNvPicPr>
          <p:nvPr/>
        </p:nvPicPr>
        <p:blipFill>
          <a:blip r:embed="rId5"/>
          <a:stretch>
            <a:fillRect/>
          </a:stretch>
        </p:blipFill>
        <p:spPr>
          <a:xfrm>
            <a:off x="2630417" y="3557796"/>
            <a:ext cx="4124325" cy="2676525"/>
          </a:xfrm>
          <a:prstGeom prst="rect">
            <a:avLst/>
          </a:prstGeom>
        </p:spPr>
      </p:pic>
    </p:spTree>
    <p:extLst>
      <p:ext uri="{BB962C8B-B14F-4D97-AF65-F5344CB8AC3E}">
        <p14:creationId xmlns:p14="http://schemas.microsoft.com/office/powerpoint/2010/main" val="40248276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A2837D6-54DB-5839-1A7E-C88CFA9F2C2C}"/>
              </a:ext>
            </a:extLst>
          </p:cNvPr>
          <p:cNvSpPr>
            <a:spLocks noGrp="1"/>
          </p:cNvSpPr>
          <p:nvPr>
            <p:ph idx="1"/>
          </p:nvPr>
        </p:nvSpPr>
        <p:spPr>
          <a:xfrm>
            <a:off x="457200" y="1600200"/>
            <a:ext cx="8229600" cy="2238270"/>
          </a:xfrm>
        </p:spPr>
        <p:txBody>
          <a:bodyPr>
            <a:normAutofit/>
          </a:bodyPr>
          <a:lstStyle/>
          <a:p>
            <a:pPr marL="0" indent="0">
              <a:buNone/>
            </a:pPr>
            <a:r>
              <a:rPr lang="mk-MK" sz="1800" dirty="0">
                <a:latin typeface="Times New Roman" panose="02020603050405020304" pitchFamily="18" charset="0"/>
                <a:cs typeface="Times New Roman" panose="02020603050405020304" pitchFamily="18" charset="0"/>
              </a:rPr>
              <a:t>Литература:</a:t>
            </a:r>
          </a:p>
          <a:p>
            <a:pPr marL="0" indent="0">
              <a:buNone/>
            </a:pPr>
            <a:endParaRPr lang="mk-MK" sz="1800" dirty="0">
              <a:latin typeface="Times New Roman" panose="02020603050405020304" pitchFamily="18" charset="0"/>
              <a:cs typeface="Times New Roman" panose="02020603050405020304" pitchFamily="18" charset="0"/>
            </a:endParaRPr>
          </a:p>
          <a:p>
            <a:pPr marL="228600" indent="-228600">
              <a:buAutoNum type="arabicPeriod"/>
            </a:pPr>
            <a:r>
              <a:rPr lang="en-US" sz="1800" b="0" i="0" dirty="0">
                <a:solidFill>
                  <a:srgbClr val="232323"/>
                </a:solidFill>
                <a:effectLst/>
                <a:latin typeface="Times New Roman" panose="02020603050405020304" pitchFamily="18" charset="0"/>
                <a:cs typeface="Times New Roman" panose="02020603050405020304" pitchFamily="18" charset="0"/>
              </a:rPr>
              <a:t>Krane, K.S. (1988) Introductory Nuclear Physics. Wiley John &amp; Sons, New York</a:t>
            </a:r>
          </a:p>
          <a:p>
            <a:pPr marL="228600" indent="-228600">
              <a:buAutoNum type="arabicPeriod"/>
            </a:pPr>
            <a:r>
              <a:rPr lang="en-US" sz="1800" b="0" i="0" u="none" strike="noStrike" dirty="0">
                <a:effectLst/>
                <a:latin typeface="Times New Roman" panose="02020603050405020304" pitchFamily="18" charset="0"/>
                <a:cs typeface="Times New Roman" panose="02020603050405020304" pitchFamily="18" charset="0"/>
              </a:rPr>
              <a:t>James E. Martin (2013) </a:t>
            </a:r>
            <a:r>
              <a:rPr lang="en-US" sz="1800" i="0" dirty="0">
                <a:solidFill>
                  <a:srgbClr val="1C1D1E"/>
                </a:solidFill>
                <a:effectLst/>
                <a:latin typeface="Times New Roman" panose="02020603050405020304" pitchFamily="18" charset="0"/>
                <a:cs typeface="Times New Roman" panose="02020603050405020304" pitchFamily="18" charset="0"/>
              </a:rPr>
              <a:t>Physics for Radiation Protection </a:t>
            </a:r>
            <a:r>
              <a:rPr lang="en-US" sz="1800" b="0" i="0" dirty="0">
                <a:effectLst/>
                <a:latin typeface="Times New Roman" panose="02020603050405020304" pitchFamily="18" charset="0"/>
                <a:cs typeface="Times New Roman" panose="02020603050405020304" pitchFamily="18" charset="0"/>
              </a:rPr>
              <a:t>Wiley‐VCH Verlag GmbH &amp; Co. KGaA</a:t>
            </a:r>
          </a:p>
          <a:p>
            <a:pPr marL="228600" indent="-228600">
              <a:buAutoNum type="arabicPeriod"/>
            </a:pPr>
            <a:r>
              <a:rPr lang="en-US" sz="1800" b="0" i="0" dirty="0">
                <a:solidFill>
                  <a:srgbClr val="000000"/>
                </a:solidFill>
                <a:effectLst/>
                <a:latin typeface="Times New Roman" panose="02020603050405020304" pitchFamily="18" charset="0"/>
                <a:cs typeface="Times New Roman" panose="02020603050405020304" pitchFamily="18" charset="0"/>
              </a:rPr>
              <a:t>K. Heyde (2004) Basic Ideas and Concepts in Nuclear Physics, An Introductory Approach, </a:t>
            </a:r>
            <a:endParaRPr lang="en-US" sz="1800" b="0" i="0" dirty="0">
              <a:effectLst/>
              <a:latin typeface="Times New Roman" panose="02020603050405020304" pitchFamily="18" charset="0"/>
              <a:cs typeface="Times New Roman" panose="02020603050405020304" pitchFamily="18" charset="0"/>
            </a:endParaRPr>
          </a:p>
          <a:p>
            <a:pPr>
              <a:buAutoNum type="arabicPeriod"/>
            </a:pPr>
            <a:endParaRPr lang="mk-MK" sz="1800"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19095953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A4BF395-FD98-7985-7805-4C97D549F6E7}"/>
              </a:ext>
            </a:extLst>
          </p:cNvPr>
          <p:cNvPicPr>
            <a:picLocks noChangeAspect="1"/>
          </p:cNvPicPr>
          <p:nvPr/>
        </p:nvPicPr>
        <p:blipFill>
          <a:blip r:embed="rId2"/>
          <a:stretch>
            <a:fillRect/>
          </a:stretch>
        </p:blipFill>
        <p:spPr>
          <a:xfrm>
            <a:off x="0" y="1101292"/>
            <a:ext cx="9144000" cy="4655416"/>
          </a:xfrm>
          <a:prstGeom prst="rect">
            <a:avLst/>
          </a:prstGeom>
        </p:spPr>
      </p:pic>
    </p:spTree>
    <p:extLst>
      <p:ext uri="{BB962C8B-B14F-4D97-AF65-F5344CB8AC3E}">
        <p14:creationId xmlns:p14="http://schemas.microsoft.com/office/powerpoint/2010/main" val="3135133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23AA7EA-2D2F-A865-0996-558F699182A8}"/>
              </a:ext>
            </a:extLst>
          </p:cNvPr>
          <p:cNvSpPr txBox="1"/>
          <p:nvPr/>
        </p:nvSpPr>
        <p:spPr>
          <a:xfrm>
            <a:off x="70339" y="508845"/>
            <a:ext cx="8973178" cy="5509200"/>
          </a:xfrm>
          <a:prstGeom prst="rect">
            <a:avLst/>
          </a:prstGeom>
          <a:noFill/>
        </p:spPr>
        <p:txBody>
          <a:bodyPr wrap="square">
            <a:spAutoFit/>
          </a:bodyPr>
          <a:lstStyle/>
          <a:p>
            <a:r>
              <a:rPr lang="ru-RU" sz="1600" dirty="0">
                <a:latin typeface="Times New Roman" panose="02020603050405020304" pitchFamily="18" charset="0"/>
                <a:cs typeface="Times New Roman" panose="02020603050405020304" pitchFamily="18" charset="0"/>
              </a:rPr>
              <a:t>Зрачењето што го емитуваат радиоактивни </a:t>
            </a:r>
            <a:r>
              <a:rPr lang="mk-MK" sz="1600" dirty="0">
                <a:latin typeface="Times New Roman" panose="02020603050405020304" pitchFamily="18" charset="0"/>
                <a:cs typeface="Times New Roman" panose="02020603050405020304" pitchFamily="18" charset="0"/>
              </a:rPr>
              <a:t>елементи (јадра)</a:t>
            </a:r>
            <a:r>
              <a:rPr lang="ru-RU" sz="1600" dirty="0">
                <a:latin typeface="Times New Roman" panose="02020603050405020304" pitchFamily="18" charset="0"/>
                <a:cs typeface="Times New Roman" panose="02020603050405020304" pitchFamily="18" charset="0"/>
              </a:rPr>
              <a:t> внатре и надвор од нашите тела, заемнодејствува со нашите ткива.</a:t>
            </a:r>
            <a:endParaRPr lang="en-US" sz="1600" dirty="0">
              <a:latin typeface="Times New Roman" panose="02020603050405020304" pitchFamily="18" charset="0"/>
              <a:cs typeface="Times New Roman" panose="02020603050405020304" pitchFamily="18" charset="0"/>
            </a:endParaRPr>
          </a:p>
          <a:p>
            <a:endParaRPr lang="en-US" sz="1600" dirty="0">
              <a:latin typeface="Times New Roman" panose="02020603050405020304" pitchFamily="18" charset="0"/>
              <a:cs typeface="Times New Roman" panose="02020603050405020304" pitchFamily="18" charset="0"/>
            </a:endParaRPr>
          </a:p>
          <a:p>
            <a:r>
              <a:rPr lang="ru-RU" sz="1600" dirty="0">
                <a:latin typeface="Times New Roman" panose="02020603050405020304" pitchFamily="18" charset="0"/>
                <a:cs typeface="Times New Roman" panose="02020603050405020304" pitchFamily="18" charset="0"/>
              </a:rPr>
              <a:t>Фотоните (ЕМ брановите) се многу пообројни од материјата во нашиот универзум; зас екој нуклеон има околу 10</a:t>
            </a:r>
            <a:r>
              <a:rPr lang="ru-RU" sz="1600" baseline="30000" dirty="0">
                <a:latin typeface="Times New Roman" panose="02020603050405020304" pitchFamily="18" charset="0"/>
                <a:cs typeface="Times New Roman" panose="02020603050405020304" pitchFamily="18" charset="0"/>
              </a:rPr>
              <a:t>9</a:t>
            </a:r>
            <a:r>
              <a:rPr lang="ru-RU" sz="1600" dirty="0">
                <a:latin typeface="Times New Roman" panose="02020603050405020304" pitchFamily="18" charset="0"/>
                <a:cs typeface="Times New Roman" panose="02020603050405020304" pitchFamily="18" charset="0"/>
              </a:rPr>
              <a:t> фотони.</a:t>
            </a:r>
          </a:p>
          <a:p>
            <a:endParaRPr lang="en-US" sz="1600" dirty="0">
              <a:latin typeface="Times New Roman" panose="02020603050405020304" pitchFamily="18" charset="0"/>
              <a:cs typeface="Times New Roman" panose="02020603050405020304" pitchFamily="18" charset="0"/>
            </a:endParaRPr>
          </a:p>
          <a:p>
            <a:r>
              <a:rPr lang="ru-RU" sz="1600" dirty="0">
                <a:latin typeface="Times New Roman" panose="02020603050405020304" pitchFamily="18" charset="0"/>
                <a:cs typeface="Times New Roman" panose="02020603050405020304" pitchFamily="18" charset="0"/>
              </a:rPr>
              <a:t>Космичките зраци и „субатомскиот отпад“ што тие го создаваат за време на интеракциите во атмосферата исто така нè погодува (на пр. ~10</a:t>
            </a:r>
            <a:r>
              <a:rPr lang="ru-RU" sz="1600" baseline="30000" dirty="0">
                <a:latin typeface="Times New Roman" panose="02020603050405020304" pitchFamily="18" charset="0"/>
                <a:cs typeface="Times New Roman" panose="02020603050405020304" pitchFamily="18" charset="0"/>
              </a:rPr>
              <a:t>9</a:t>
            </a:r>
            <a:r>
              <a:rPr lang="ru-RU" sz="1600" dirty="0">
                <a:latin typeface="Times New Roman" panose="02020603050405020304" pitchFamily="18" charset="0"/>
                <a:cs typeface="Times New Roman" panose="02020603050405020304" pitchFamily="18" charset="0"/>
              </a:rPr>
              <a:t> неутрина/cm</a:t>
            </a:r>
            <a:r>
              <a:rPr lang="ru-RU" sz="1600" baseline="30000" dirty="0">
                <a:latin typeface="Times New Roman" panose="02020603050405020304" pitchFamily="18" charset="0"/>
                <a:cs typeface="Times New Roman" panose="02020603050405020304" pitchFamily="18" charset="0"/>
              </a:rPr>
              <a:t>2</a:t>
            </a:r>
            <a:r>
              <a:rPr lang="ru-RU" sz="1600" dirty="0">
                <a:latin typeface="Times New Roman" panose="02020603050405020304" pitchFamily="18" charset="0"/>
                <a:cs typeface="Times New Roman" panose="02020603050405020304" pitchFamily="18" charset="0"/>
              </a:rPr>
              <a:t>·s).</a:t>
            </a:r>
          </a:p>
          <a:p>
            <a:endParaRPr lang="en-US" sz="1600" dirty="0">
              <a:latin typeface="Times New Roman" panose="02020603050405020304" pitchFamily="18" charset="0"/>
              <a:cs typeface="Times New Roman" panose="02020603050405020304" pitchFamily="18" charset="0"/>
            </a:endParaRPr>
          </a:p>
          <a:p>
            <a:r>
              <a:rPr lang="ru-RU" sz="1600" dirty="0">
                <a:latin typeface="Times New Roman" panose="02020603050405020304" pitchFamily="18" charset="0"/>
                <a:cs typeface="Times New Roman" panose="02020603050405020304" pitchFamily="18" charset="0"/>
              </a:rPr>
              <a:t>За зрачењето да предизвика биолошко оштетување, прво мора да заемнодејствува со ткивота и да ги јонизираат клеточните атоми, кои, пак, ги менуваат молекуларните врски и ја менуваат хемијата на клетките. </a:t>
            </a:r>
          </a:p>
          <a:p>
            <a:endParaRPr lang="ru-RU" sz="1600" dirty="0">
              <a:latin typeface="Times New Roman" panose="02020603050405020304" pitchFamily="18" charset="0"/>
              <a:cs typeface="Times New Roman" panose="02020603050405020304" pitchFamily="18" charset="0"/>
            </a:endParaRPr>
          </a:p>
          <a:p>
            <a:r>
              <a:rPr lang="ru-RU" sz="1600" dirty="0">
                <a:latin typeface="Times New Roman" panose="02020603050405020304" pitchFamily="18" charset="0"/>
                <a:cs typeface="Times New Roman" panose="02020603050405020304" pitchFamily="18" charset="0"/>
              </a:rPr>
              <a:t>За зрачењето да предизвика оштетување во структурните</a:t>
            </a:r>
            <a:r>
              <a:rPr lang="en-US" sz="1600" dirty="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и електрични материјали, мора да предизвика интеракции кои ги нарушуваат кристалните и молекуларни врски.</a:t>
            </a:r>
          </a:p>
          <a:p>
            <a:endParaRPr lang="en-US" sz="1600" dirty="0">
              <a:latin typeface="Times New Roman" panose="02020603050405020304" pitchFamily="18" charset="0"/>
              <a:cs typeface="Times New Roman" panose="02020603050405020304" pitchFamily="18" charset="0"/>
            </a:endParaRPr>
          </a:p>
          <a:p>
            <a:r>
              <a:rPr lang="ru-RU" sz="1600" dirty="0">
                <a:latin typeface="Times New Roman" panose="02020603050405020304" pitchFamily="18" charset="0"/>
                <a:cs typeface="Times New Roman" panose="02020603050405020304" pitchFamily="18" charset="0"/>
              </a:rPr>
              <a:t>Таквото зрачење мора да биде способно да создава парови јони-електрони и се означува како јонизирачко зрачење (директно јонизирачко или индиректно јонизирачко).</a:t>
            </a:r>
            <a:endParaRPr lang="en-US" sz="1600" dirty="0">
              <a:latin typeface="Times New Roman" panose="02020603050405020304" pitchFamily="18" charset="0"/>
              <a:cs typeface="Times New Roman" panose="02020603050405020304" pitchFamily="18" charset="0"/>
            </a:endParaRPr>
          </a:p>
          <a:p>
            <a:endParaRPr lang="en-US" sz="1600" dirty="0">
              <a:latin typeface="Times New Roman" panose="02020603050405020304" pitchFamily="18" charset="0"/>
              <a:cs typeface="Times New Roman" panose="02020603050405020304" pitchFamily="18" charset="0"/>
            </a:endParaRPr>
          </a:p>
          <a:p>
            <a:r>
              <a:rPr lang="ru-RU" sz="1600" dirty="0">
                <a:latin typeface="Times New Roman" panose="02020603050405020304" pitchFamily="18" charset="0"/>
                <a:cs typeface="Times New Roman" panose="02020603050405020304" pitchFamily="18" charset="0"/>
              </a:rPr>
              <a:t>Во ова предавање ќе разгледаме кои се основните механизми на кои јонизирачките зрачења заемнодејствуваат со материјата.</a:t>
            </a:r>
          </a:p>
          <a:p>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5103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16923ED-3F9B-01C7-8A80-17050DE3CE88}"/>
              </a:ext>
            </a:extLst>
          </p:cNvPr>
          <p:cNvPicPr>
            <a:picLocks noChangeAspect="1"/>
          </p:cNvPicPr>
          <p:nvPr/>
        </p:nvPicPr>
        <p:blipFill>
          <a:blip r:embed="rId2"/>
          <a:stretch>
            <a:fillRect/>
          </a:stretch>
        </p:blipFill>
        <p:spPr>
          <a:xfrm>
            <a:off x="226086" y="2426050"/>
            <a:ext cx="8711921" cy="2545142"/>
          </a:xfrm>
          <a:prstGeom prst="rect">
            <a:avLst/>
          </a:prstGeom>
        </p:spPr>
      </p:pic>
      <p:pic>
        <p:nvPicPr>
          <p:cNvPr id="7" name="Picture 6">
            <a:extLst>
              <a:ext uri="{FF2B5EF4-FFF2-40B4-BE49-F238E27FC236}">
                <a16:creationId xmlns:a16="http://schemas.microsoft.com/office/drawing/2014/main" id="{C5FBFBB6-16D9-6C41-D0C3-2A65CC596D84}"/>
              </a:ext>
            </a:extLst>
          </p:cNvPr>
          <p:cNvPicPr>
            <a:picLocks noChangeAspect="1"/>
          </p:cNvPicPr>
          <p:nvPr/>
        </p:nvPicPr>
        <p:blipFill>
          <a:blip r:embed="rId3"/>
          <a:stretch>
            <a:fillRect/>
          </a:stretch>
        </p:blipFill>
        <p:spPr>
          <a:xfrm>
            <a:off x="3508914" y="5619383"/>
            <a:ext cx="2085975" cy="542925"/>
          </a:xfrm>
          <a:prstGeom prst="rect">
            <a:avLst/>
          </a:prstGeom>
        </p:spPr>
      </p:pic>
      <p:sp>
        <p:nvSpPr>
          <p:cNvPr id="8" name="TextBox 7">
            <a:extLst>
              <a:ext uri="{FF2B5EF4-FFF2-40B4-BE49-F238E27FC236}">
                <a16:creationId xmlns:a16="http://schemas.microsoft.com/office/drawing/2014/main" id="{C35F0B96-2DD1-7B22-02DC-F20F6F5CD1B5}"/>
              </a:ext>
            </a:extLst>
          </p:cNvPr>
          <p:cNvSpPr txBox="1"/>
          <p:nvPr/>
        </p:nvSpPr>
        <p:spPr>
          <a:xfrm>
            <a:off x="1386673" y="633046"/>
            <a:ext cx="6250074" cy="369332"/>
          </a:xfrm>
          <a:prstGeom prst="rect">
            <a:avLst/>
          </a:prstGeom>
          <a:noFill/>
        </p:spPr>
        <p:txBody>
          <a:bodyPr wrap="square" rtlCol="0">
            <a:spAutoFit/>
          </a:bodyPr>
          <a:lstStyle/>
          <a:p>
            <a:pPr algn="ctr"/>
            <a:r>
              <a:rPr lang="mk-MK" dirty="0">
                <a:latin typeface="Times New Roman" panose="02020603050405020304" pitchFamily="18" charset="0"/>
                <a:cs typeface="Times New Roman" panose="02020603050405020304" pitchFamily="18" charset="0"/>
              </a:rPr>
              <a:t>Фотоелектричен ефект</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03476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5632B7F-97E5-6692-34FB-85A27EA37599}"/>
              </a:ext>
            </a:extLst>
          </p:cNvPr>
          <p:cNvPicPr>
            <a:picLocks noChangeAspect="1"/>
          </p:cNvPicPr>
          <p:nvPr/>
        </p:nvPicPr>
        <p:blipFill>
          <a:blip r:embed="rId2"/>
          <a:stretch>
            <a:fillRect/>
          </a:stretch>
        </p:blipFill>
        <p:spPr>
          <a:xfrm>
            <a:off x="1579057" y="1340146"/>
            <a:ext cx="5905500" cy="3152775"/>
          </a:xfrm>
          <a:prstGeom prst="rect">
            <a:avLst/>
          </a:prstGeom>
        </p:spPr>
      </p:pic>
      <p:sp>
        <p:nvSpPr>
          <p:cNvPr id="6" name="TextBox 5">
            <a:extLst>
              <a:ext uri="{FF2B5EF4-FFF2-40B4-BE49-F238E27FC236}">
                <a16:creationId xmlns:a16="http://schemas.microsoft.com/office/drawing/2014/main" id="{096D27AA-7AC9-A5C6-F3D7-58098E4BD7F6}"/>
              </a:ext>
            </a:extLst>
          </p:cNvPr>
          <p:cNvSpPr txBox="1"/>
          <p:nvPr/>
        </p:nvSpPr>
        <p:spPr>
          <a:xfrm>
            <a:off x="1386673" y="633046"/>
            <a:ext cx="6250074" cy="369332"/>
          </a:xfrm>
          <a:prstGeom prst="rect">
            <a:avLst/>
          </a:prstGeom>
          <a:noFill/>
        </p:spPr>
        <p:txBody>
          <a:bodyPr wrap="square" rtlCol="0">
            <a:spAutoFit/>
          </a:bodyPr>
          <a:lstStyle/>
          <a:p>
            <a:pPr algn="ctr"/>
            <a:r>
              <a:rPr lang="mk-MK" dirty="0" err="1">
                <a:latin typeface="Times New Roman" panose="02020603050405020304" pitchFamily="18" charset="0"/>
                <a:cs typeface="Times New Roman" panose="02020603050405020304" pitchFamily="18" charset="0"/>
              </a:rPr>
              <a:t>Комптонов</a:t>
            </a:r>
            <a:r>
              <a:rPr lang="mk-MK" dirty="0">
                <a:latin typeface="Times New Roman" panose="02020603050405020304" pitchFamily="18" charset="0"/>
                <a:cs typeface="Times New Roman" panose="02020603050405020304" pitchFamily="18" charset="0"/>
              </a:rPr>
              <a:t> ефект</a:t>
            </a:r>
            <a:endParaRPr lang="en-US" dirty="0">
              <a:latin typeface="Times New Roman" panose="02020603050405020304" pitchFamily="18" charset="0"/>
              <a:cs typeface="Times New Roman" panose="02020603050405020304" pitchFamily="18" charset="0"/>
            </a:endParaRPr>
          </a:p>
        </p:txBody>
      </p:sp>
      <p:pic>
        <p:nvPicPr>
          <p:cNvPr id="10" name="Picture 9">
            <a:extLst>
              <a:ext uri="{FF2B5EF4-FFF2-40B4-BE49-F238E27FC236}">
                <a16:creationId xmlns:a16="http://schemas.microsoft.com/office/drawing/2014/main" id="{BA2BC9F6-46BF-2B8C-B4E9-10B448F49F78}"/>
              </a:ext>
            </a:extLst>
          </p:cNvPr>
          <p:cNvPicPr>
            <a:picLocks noChangeAspect="1"/>
          </p:cNvPicPr>
          <p:nvPr/>
        </p:nvPicPr>
        <p:blipFill>
          <a:blip r:embed="rId3"/>
          <a:stretch>
            <a:fillRect/>
          </a:stretch>
        </p:blipFill>
        <p:spPr>
          <a:xfrm>
            <a:off x="241160" y="5022793"/>
            <a:ext cx="8902840" cy="1202161"/>
          </a:xfrm>
          <a:prstGeom prst="rect">
            <a:avLst/>
          </a:prstGeom>
        </p:spPr>
      </p:pic>
    </p:spTree>
    <p:extLst>
      <p:ext uri="{BB962C8B-B14F-4D97-AF65-F5344CB8AC3E}">
        <p14:creationId xmlns:p14="http://schemas.microsoft.com/office/powerpoint/2010/main" val="754163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B52C347-9C04-0F7F-F35E-D1DD190D4911}"/>
              </a:ext>
            </a:extLst>
          </p:cNvPr>
          <p:cNvPicPr>
            <a:picLocks noChangeAspect="1"/>
          </p:cNvPicPr>
          <p:nvPr/>
        </p:nvPicPr>
        <p:blipFill>
          <a:blip r:embed="rId2"/>
          <a:stretch>
            <a:fillRect/>
          </a:stretch>
        </p:blipFill>
        <p:spPr>
          <a:xfrm>
            <a:off x="1215379" y="1144936"/>
            <a:ext cx="7115175" cy="3362325"/>
          </a:xfrm>
          <a:prstGeom prst="rect">
            <a:avLst/>
          </a:prstGeom>
        </p:spPr>
      </p:pic>
      <p:pic>
        <p:nvPicPr>
          <p:cNvPr id="7" name="Picture 6">
            <a:extLst>
              <a:ext uri="{FF2B5EF4-FFF2-40B4-BE49-F238E27FC236}">
                <a16:creationId xmlns:a16="http://schemas.microsoft.com/office/drawing/2014/main" id="{6F46DF84-85E7-D471-A7B4-C1C296DCDD8D}"/>
              </a:ext>
            </a:extLst>
          </p:cNvPr>
          <p:cNvPicPr>
            <a:picLocks noChangeAspect="1"/>
          </p:cNvPicPr>
          <p:nvPr/>
        </p:nvPicPr>
        <p:blipFill>
          <a:blip r:embed="rId3"/>
          <a:stretch>
            <a:fillRect/>
          </a:stretch>
        </p:blipFill>
        <p:spPr>
          <a:xfrm>
            <a:off x="2595562" y="5084414"/>
            <a:ext cx="3952875" cy="628650"/>
          </a:xfrm>
          <a:prstGeom prst="rect">
            <a:avLst/>
          </a:prstGeom>
        </p:spPr>
      </p:pic>
      <p:sp>
        <p:nvSpPr>
          <p:cNvPr id="9" name="TextBox 8">
            <a:extLst>
              <a:ext uri="{FF2B5EF4-FFF2-40B4-BE49-F238E27FC236}">
                <a16:creationId xmlns:a16="http://schemas.microsoft.com/office/drawing/2014/main" id="{33067F86-93E4-149B-387B-D68FD2105F4F}"/>
              </a:ext>
            </a:extLst>
          </p:cNvPr>
          <p:cNvSpPr txBox="1"/>
          <p:nvPr/>
        </p:nvSpPr>
        <p:spPr>
          <a:xfrm>
            <a:off x="1386673" y="633046"/>
            <a:ext cx="6250074" cy="369332"/>
          </a:xfrm>
          <a:prstGeom prst="rect">
            <a:avLst/>
          </a:prstGeom>
          <a:noFill/>
        </p:spPr>
        <p:txBody>
          <a:bodyPr wrap="square" rtlCol="0">
            <a:spAutoFit/>
          </a:bodyPr>
          <a:lstStyle/>
          <a:p>
            <a:pPr algn="ctr"/>
            <a:r>
              <a:rPr lang="mk-MK" dirty="0">
                <a:latin typeface="Times New Roman" panose="02020603050405020304" pitchFamily="18" charset="0"/>
                <a:cs typeface="Times New Roman" panose="02020603050405020304" pitchFamily="18" charset="0"/>
              </a:rPr>
              <a:t>Создавање на парови</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82835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5681F99-9CE7-F42A-2B2C-94ADE9DF2E95}"/>
              </a:ext>
            </a:extLst>
          </p:cNvPr>
          <p:cNvSpPr txBox="1"/>
          <p:nvPr/>
        </p:nvSpPr>
        <p:spPr>
          <a:xfrm>
            <a:off x="271305" y="2136338"/>
            <a:ext cx="8601389" cy="2031325"/>
          </a:xfrm>
          <a:prstGeom prst="rect">
            <a:avLst/>
          </a:prstGeom>
          <a:noFill/>
        </p:spPr>
        <p:txBody>
          <a:bodyPr wrap="square">
            <a:spAutoFit/>
          </a:bodyPr>
          <a:lstStyle/>
          <a:p>
            <a:r>
              <a:rPr lang="mk-MK" dirty="0">
                <a:latin typeface="Times New Roman" panose="02020603050405020304" pitchFamily="18" charset="0"/>
                <a:cs typeface="Times New Roman" panose="02020603050405020304" pitchFamily="18" charset="0"/>
              </a:rPr>
              <a:t>За </a:t>
            </a:r>
            <a:r>
              <a:rPr lang="ru-RU" dirty="0">
                <a:latin typeface="Times New Roman" panose="02020603050405020304" pitchFamily="18" charset="0"/>
                <a:cs typeface="Times New Roman" panose="02020603050405020304" pitchFamily="18" charset="0"/>
              </a:rPr>
              <a:t>разлика од наелектризираните честички, неутралните честички се движат по прави линии низ средината, испрекината со повремена интеракции, во кои неутралната честичка може да се апсорбира или да предизвика некој друг вид на реакција.</a:t>
            </a:r>
          </a:p>
          <a:p>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Интеракцијата може да биде расејување на упадното зрачење придружено со промена на неговата енергија. Расејување може да биде еластично или не еластично.</a:t>
            </a:r>
          </a:p>
          <a:p>
            <a:endParaRPr lang="ru-RU" dirty="0"/>
          </a:p>
        </p:txBody>
      </p:sp>
    </p:spTree>
    <p:extLst>
      <p:ext uri="{BB962C8B-B14F-4D97-AF65-F5344CB8AC3E}">
        <p14:creationId xmlns:p14="http://schemas.microsoft.com/office/powerpoint/2010/main" val="25413256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9BF5A7D-D425-EB2C-7345-634E9CAFAB06}"/>
              </a:ext>
            </a:extLst>
          </p:cNvPr>
          <p:cNvPicPr>
            <a:picLocks noChangeAspect="1"/>
          </p:cNvPicPr>
          <p:nvPr/>
        </p:nvPicPr>
        <p:blipFill>
          <a:blip r:embed="rId2"/>
          <a:stretch>
            <a:fillRect/>
          </a:stretch>
        </p:blipFill>
        <p:spPr>
          <a:xfrm>
            <a:off x="188197" y="484676"/>
            <a:ext cx="3924300" cy="4200525"/>
          </a:xfrm>
          <a:prstGeom prst="rect">
            <a:avLst/>
          </a:prstGeom>
        </p:spPr>
      </p:pic>
      <p:pic>
        <p:nvPicPr>
          <p:cNvPr id="7" name="Picture 6">
            <a:extLst>
              <a:ext uri="{FF2B5EF4-FFF2-40B4-BE49-F238E27FC236}">
                <a16:creationId xmlns:a16="http://schemas.microsoft.com/office/drawing/2014/main" id="{E1570C39-57FC-9630-C571-70BD9884DE63}"/>
              </a:ext>
            </a:extLst>
          </p:cNvPr>
          <p:cNvPicPr>
            <a:picLocks noChangeAspect="1"/>
          </p:cNvPicPr>
          <p:nvPr/>
        </p:nvPicPr>
        <p:blipFill>
          <a:blip r:embed="rId3"/>
          <a:stretch>
            <a:fillRect/>
          </a:stretch>
        </p:blipFill>
        <p:spPr>
          <a:xfrm>
            <a:off x="4937037" y="646445"/>
            <a:ext cx="3228975" cy="762000"/>
          </a:xfrm>
          <a:prstGeom prst="rect">
            <a:avLst/>
          </a:prstGeom>
        </p:spPr>
      </p:pic>
      <p:pic>
        <p:nvPicPr>
          <p:cNvPr id="10" name="Picture 9">
            <a:extLst>
              <a:ext uri="{FF2B5EF4-FFF2-40B4-BE49-F238E27FC236}">
                <a16:creationId xmlns:a16="http://schemas.microsoft.com/office/drawing/2014/main" id="{F4752AE9-A3B8-47E2-5C9E-AEAE377A1CB9}"/>
              </a:ext>
            </a:extLst>
          </p:cNvPr>
          <p:cNvPicPr>
            <a:picLocks noChangeAspect="1"/>
          </p:cNvPicPr>
          <p:nvPr/>
        </p:nvPicPr>
        <p:blipFill>
          <a:blip r:embed="rId4"/>
          <a:stretch>
            <a:fillRect/>
          </a:stretch>
        </p:blipFill>
        <p:spPr>
          <a:xfrm>
            <a:off x="4316776" y="1610247"/>
            <a:ext cx="4469495" cy="3201863"/>
          </a:xfrm>
          <a:prstGeom prst="rect">
            <a:avLst/>
          </a:prstGeom>
        </p:spPr>
      </p:pic>
      <p:pic>
        <p:nvPicPr>
          <p:cNvPr id="12" name="Picture 11">
            <a:extLst>
              <a:ext uri="{FF2B5EF4-FFF2-40B4-BE49-F238E27FC236}">
                <a16:creationId xmlns:a16="http://schemas.microsoft.com/office/drawing/2014/main" id="{52E8BEBA-0381-63C9-3F06-E8D0BA23A5A8}"/>
              </a:ext>
            </a:extLst>
          </p:cNvPr>
          <p:cNvPicPr>
            <a:picLocks noChangeAspect="1"/>
          </p:cNvPicPr>
          <p:nvPr/>
        </p:nvPicPr>
        <p:blipFill>
          <a:blip r:embed="rId5"/>
          <a:stretch>
            <a:fillRect/>
          </a:stretch>
        </p:blipFill>
        <p:spPr>
          <a:xfrm>
            <a:off x="5665229" y="5247753"/>
            <a:ext cx="1571625" cy="876300"/>
          </a:xfrm>
          <a:prstGeom prst="rect">
            <a:avLst/>
          </a:prstGeom>
        </p:spPr>
      </p:pic>
    </p:spTree>
    <p:extLst>
      <p:ext uri="{BB962C8B-B14F-4D97-AF65-F5344CB8AC3E}">
        <p14:creationId xmlns:p14="http://schemas.microsoft.com/office/powerpoint/2010/main" val="2204494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51CEF17-3918-24B5-7937-A1F910535B7E}"/>
              </a:ext>
            </a:extLst>
          </p:cNvPr>
          <p:cNvPicPr>
            <a:picLocks noChangeAspect="1"/>
          </p:cNvPicPr>
          <p:nvPr/>
        </p:nvPicPr>
        <p:blipFill>
          <a:blip r:embed="rId2"/>
          <a:stretch>
            <a:fillRect/>
          </a:stretch>
        </p:blipFill>
        <p:spPr>
          <a:xfrm>
            <a:off x="0" y="749000"/>
            <a:ext cx="9144000" cy="5360000"/>
          </a:xfrm>
          <a:prstGeom prst="rect">
            <a:avLst/>
          </a:prstGeom>
        </p:spPr>
      </p:pic>
    </p:spTree>
    <p:extLst>
      <p:ext uri="{BB962C8B-B14F-4D97-AF65-F5344CB8AC3E}">
        <p14:creationId xmlns:p14="http://schemas.microsoft.com/office/powerpoint/2010/main" val="34262639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TotalTime>
  <Words>406</Words>
  <Application>Microsoft Office PowerPoint</Application>
  <PresentationFormat>On-screen Show (4:3)</PresentationFormat>
  <Paragraphs>39</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Times New Roman</vt:lpstr>
      <vt:lpstr>Office Theme</vt:lpstr>
      <vt:lpstr>Заемнодејство на јонизирачкото зрачење со материјата</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Lambe</dc:creator>
  <cp:keywords/>
  <dc:description>generated using python-pptx</dc:description>
  <cp:lastModifiedBy>Lambe Barandovski</cp:lastModifiedBy>
  <cp:revision>3</cp:revision>
  <dcterms:created xsi:type="dcterms:W3CDTF">2013-01-27T09:14:16Z</dcterms:created>
  <dcterms:modified xsi:type="dcterms:W3CDTF">2025-04-03T23:44:36Z</dcterms:modified>
  <cp:category/>
</cp:coreProperties>
</file>