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notesMasterIdLst>
    <p:notesMasterId r:id="rId8"/>
  </p:notesMasterIdLst>
  <p:sldIdLst>
    <p:sldId id="264" r:id="rId2"/>
    <p:sldId id="21462" r:id="rId3"/>
    <p:sldId id="21465" r:id="rId4"/>
    <p:sldId id="21463" r:id="rId5"/>
    <p:sldId id="21464" r:id="rId6"/>
    <p:sldId id="21466" r:id="rId7"/>
  </p:sldIdLst>
  <p:sldSz cx="9144000" cy="5143500" type="screen16x9"/>
  <p:notesSz cx="7772400" cy="100584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ADA"/>
    <a:srgbClr val="C8FCF4"/>
    <a:srgbClr val="A9D000"/>
    <a:srgbClr val="E7E9F7"/>
    <a:srgbClr val="87D100"/>
    <a:srgbClr val="98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841"/>
    <p:restoredTop sz="93639"/>
  </p:normalViewPr>
  <p:slideViewPr>
    <p:cSldViewPr snapToGrid="0">
      <p:cViewPr varScale="1">
        <p:scale>
          <a:sx n="147" d="100"/>
          <a:sy n="147" d="100"/>
        </p:scale>
        <p:origin x="208" y="3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DFC96A2-6385-3442-99DE-075984665CA1}" type="datetimeFigureOut">
              <a:rPr lang="en-CH" smtClean="0"/>
              <a:t>4/15/25</a:t>
            </a:fld>
            <a:endParaRPr lang="en-CH"/>
          </a:p>
        </p:txBody>
      </p:sp>
      <p:sp>
        <p:nvSpPr>
          <p:cNvPr id="4" name="Slide Image Placeholder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74E300D-DBBF-3848-BA67-121F084FCDA6}" type="slidenum">
              <a:rPr lang="en-CH" smtClean="0"/>
              <a:t>‹#›</a:t>
            </a:fld>
            <a:endParaRPr lang="en-CH"/>
          </a:p>
        </p:txBody>
      </p:sp>
    </p:spTree>
    <p:extLst>
      <p:ext uri="{BB962C8B-B14F-4D97-AF65-F5344CB8AC3E}">
        <p14:creationId xmlns:p14="http://schemas.microsoft.com/office/powerpoint/2010/main" val="3994681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7" name="PlaceHolder 2"/>
          <p:cNvSpPr>
            <a:spLocks noGrp="1"/>
          </p:cNvSpPr>
          <p:nvPr>
            <p:ph/>
          </p:nvPr>
        </p:nvSpPr>
        <p:spPr>
          <a:xfrm>
            <a:off x="457200" y="120348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8" name="PlaceHolder 3"/>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0"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1"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2"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3" name="PlaceHolder 5"/>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5" name="PlaceHolder 2"/>
          <p:cNvSpPr>
            <a:spLocks noGrp="1"/>
          </p:cNvSpPr>
          <p:nvPr>
            <p:ph/>
          </p:nvPr>
        </p:nvSpPr>
        <p:spPr>
          <a:xfrm>
            <a:off x="45720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6" name="PlaceHolder 3"/>
          <p:cNvSpPr>
            <a:spLocks noGrp="1"/>
          </p:cNvSpPr>
          <p:nvPr>
            <p:ph/>
          </p:nvPr>
        </p:nvSpPr>
        <p:spPr>
          <a:xfrm>
            <a:off x="323964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7" name="PlaceHolder 4"/>
          <p:cNvSpPr>
            <a:spLocks noGrp="1"/>
          </p:cNvSpPr>
          <p:nvPr>
            <p:ph/>
          </p:nvPr>
        </p:nvSpPr>
        <p:spPr>
          <a:xfrm>
            <a:off x="6022080" y="120348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8" name="PlaceHolder 5"/>
          <p:cNvSpPr>
            <a:spLocks noGrp="1"/>
          </p:cNvSpPr>
          <p:nvPr>
            <p:ph/>
          </p:nvPr>
        </p:nvSpPr>
        <p:spPr>
          <a:xfrm>
            <a:off x="45720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19" name="PlaceHolder 6"/>
          <p:cNvSpPr>
            <a:spLocks noGrp="1"/>
          </p:cNvSpPr>
          <p:nvPr>
            <p:ph/>
          </p:nvPr>
        </p:nvSpPr>
        <p:spPr>
          <a:xfrm>
            <a:off x="323964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0" name="PlaceHolder 7"/>
          <p:cNvSpPr>
            <a:spLocks noGrp="1"/>
          </p:cNvSpPr>
          <p:nvPr>
            <p:ph/>
          </p:nvPr>
        </p:nvSpPr>
        <p:spPr>
          <a:xfrm>
            <a:off x="6022080" y="2761920"/>
            <a:ext cx="26496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mn-lt"/>
              </a:defRPr>
            </a:lvl1pPr>
            <a:lvl2pPr marL="742950" indent="-285750">
              <a:buClr>
                <a:schemeClr val="tx1"/>
              </a:buClr>
              <a:buFont typeface="Arial"/>
              <a:buChar char="•"/>
              <a:defRPr sz="2000">
                <a:solidFill>
                  <a:srgbClr val="000000"/>
                </a:solidFill>
                <a:latin typeface="+mn-lt"/>
              </a:defRPr>
            </a:lvl2pPr>
            <a:lvl3pPr marL="1143000" indent="-228600">
              <a:buClr>
                <a:schemeClr val="tx1"/>
              </a:buClr>
              <a:buFont typeface="Arial"/>
              <a:buChar char="•"/>
              <a:defRPr sz="2000">
                <a:solidFill>
                  <a:srgbClr val="000000"/>
                </a:solidFill>
                <a:latin typeface="+mn-lt"/>
              </a:defRPr>
            </a:lvl3pPr>
            <a:lvl4pPr marL="1600200" indent="-228600">
              <a:buClr>
                <a:schemeClr val="tx1"/>
              </a:buClr>
              <a:buFont typeface="Arial"/>
              <a:buChar char="•"/>
              <a:defRPr sz="2000">
                <a:solidFill>
                  <a:srgbClr val="000000"/>
                </a:solidFill>
                <a:latin typeface="+mn-lt"/>
              </a:defRPr>
            </a:lvl4pPr>
            <a:lvl5pPr marL="2057400" indent="-228600">
              <a:buClr>
                <a:schemeClr val="tx1"/>
              </a:buClr>
              <a:buFont typeface="Arial"/>
              <a:buChar char="•"/>
              <a:defRPr sz="2000">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79512" y="4948014"/>
            <a:ext cx="7516688" cy="230015"/>
          </a:xfrm>
          <a:prstGeom prst="rect">
            <a:avLst/>
          </a:prstGeom>
        </p:spPr>
        <p:txBody>
          <a:bodyPr lIns="0" tIns="0" rIns="0" bIns="0"/>
          <a:lstStyle>
            <a:lvl1pPr algn="ctr">
              <a:defRPr sz="1200">
                <a:latin typeface="Calibri"/>
                <a:cs typeface="Calibri"/>
              </a:defRPr>
            </a:lvl1pPr>
          </a:lstStyle>
          <a:p>
            <a:r>
              <a:rPr lang="en-US"/>
              <a:t>D. Schulte      Muon Collider News, GB meeting, March 2025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565175"/>
          </a:xfrm>
          <a:prstGeom prst="rect">
            <a:avLst/>
          </a:prstGeom>
        </p:spPr>
        <p:txBody>
          <a:bodyPr vert="horz" lIns="0" tIns="0" rIns="0" bIns="0"/>
          <a:lstStyle>
            <a:lvl1pPr>
              <a:defRPr sz="36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290165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News, GB meeting, March 2025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extLst>
      <p:ext uri="{BB962C8B-B14F-4D97-AF65-F5344CB8AC3E}">
        <p14:creationId xmlns:p14="http://schemas.microsoft.com/office/powerpoint/2010/main" val="419061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6" name="PlaceHolder 2"/>
          <p:cNvSpPr>
            <a:spLocks noGrp="1"/>
          </p:cNvSpPr>
          <p:nvPr>
            <p:ph type="subTitle"/>
          </p:nvPr>
        </p:nvSpPr>
        <p:spPr>
          <a:xfrm>
            <a:off x="457200" y="1203480"/>
            <a:ext cx="8229240" cy="2982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88" name="PlaceHolder 2"/>
          <p:cNvSpPr>
            <a:spLocks noGrp="1"/>
          </p:cNvSpPr>
          <p:nvPr>
            <p:ph/>
          </p:nvPr>
        </p:nvSpPr>
        <p:spPr>
          <a:xfrm>
            <a:off x="457200" y="1203480"/>
            <a:ext cx="822924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0"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1"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05200"/>
            <a:ext cx="8229240" cy="39812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5"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6" name="PlaceHolder 3"/>
          <p:cNvSpPr>
            <a:spLocks noGrp="1"/>
          </p:cNvSpPr>
          <p:nvPr>
            <p:ph/>
          </p:nvPr>
        </p:nvSpPr>
        <p:spPr>
          <a:xfrm>
            <a:off x="467424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7" name="PlaceHolder 4"/>
          <p:cNvSpPr>
            <a:spLocks noGrp="1"/>
          </p:cNvSpPr>
          <p:nvPr>
            <p:ph/>
          </p:nvPr>
        </p:nvSpPr>
        <p:spPr>
          <a:xfrm>
            <a:off x="45720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9" name="PlaceHolder 2"/>
          <p:cNvSpPr>
            <a:spLocks noGrp="1"/>
          </p:cNvSpPr>
          <p:nvPr>
            <p:ph/>
          </p:nvPr>
        </p:nvSpPr>
        <p:spPr>
          <a:xfrm>
            <a:off x="457200" y="1203480"/>
            <a:ext cx="4015800" cy="298296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0"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1" name="PlaceHolder 4"/>
          <p:cNvSpPr>
            <a:spLocks noGrp="1"/>
          </p:cNvSpPr>
          <p:nvPr>
            <p:ph/>
          </p:nvPr>
        </p:nvSpPr>
        <p:spPr>
          <a:xfrm>
            <a:off x="4674240" y="276192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03" name="PlaceHolder 2"/>
          <p:cNvSpPr>
            <a:spLocks noGrp="1"/>
          </p:cNvSpPr>
          <p:nvPr>
            <p:ph/>
          </p:nvPr>
        </p:nvSpPr>
        <p:spPr>
          <a:xfrm>
            <a:off x="45720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4" name="PlaceHolder 3"/>
          <p:cNvSpPr>
            <a:spLocks noGrp="1"/>
          </p:cNvSpPr>
          <p:nvPr>
            <p:ph/>
          </p:nvPr>
        </p:nvSpPr>
        <p:spPr>
          <a:xfrm>
            <a:off x="4674240" y="1203480"/>
            <a:ext cx="401580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05" name="PlaceHolder 4"/>
          <p:cNvSpPr>
            <a:spLocks noGrp="1"/>
          </p:cNvSpPr>
          <p:nvPr>
            <p:ph/>
          </p:nvPr>
        </p:nvSpPr>
        <p:spPr>
          <a:xfrm>
            <a:off x="457200" y="2761920"/>
            <a:ext cx="8229240" cy="142272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 name="Image 8" descr="MUON-Slide-graphBase-pagebottom.jpg"/>
          <p:cNvPicPr/>
          <p:nvPr/>
        </p:nvPicPr>
        <p:blipFill>
          <a:blip r:embed="rId16"/>
          <a:stretch/>
        </p:blipFill>
        <p:spPr>
          <a:xfrm>
            <a:off x="0" y="4947840"/>
            <a:ext cx="9143280" cy="264600"/>
          </a:xfrm>
          <a:prstGeom prst="rect">
            <a:avLst/>
          </a:prstGeom>
          <a:ln w="0">
            <a:noFill/>
          </a:ln>
        </p:spPr>
      </p:pic>
      <p:pic>
        <p:nvPicPr>
          <p:cNvPr id="81" name="Image 6" descr="MCC-inernational-finalV01.png"/>
          <p:cNvPicPr/>
          <p:nvPr/>
        </p:nvPicPr>
        <p:blipFill>
          <a:blip r:embed="rId17" cstate="hqprint">
            <a:extLst>
              <a:ext uri="{28A0092B-C50C-407E-A947-70E740481C1C}">
                <a14:useLocalDpi xmlns:a14="http://schemas.microsoft.com/office/drawing/2010/main"/>
              </a:ext>
            </a:extLst>
          </a:blip>
          <a:stretch/>
        </p:blipFill>
        <p:spPr>
          <a:xfrm>
            <a:off x="8110800" y="36000"/>
            <a:ext cx="1013040" cy="1013040"/>
          </a:xfrm>
          <a:prstGeom prst="rect">
            <a:avLst/>
          </a:prstGeom>
          <a:ln w="0">
            <a:noFill/>
          </a:ln>
        </p:spPr>
      </p:pic>
      <p:pic>
        <p:nvPicPr>
          <p:cNvPr id="82" name="Image 8" descr="MUON-Slide-graphBase-pagebottom.jpg"/>
          <p:cNvPicPr/>
          <p:nvPr/>
        </p:nvPicPr>
        <p:blipFill>
          <a:blip r:embed="rId16"/>
          <a:stretch/>
        </p:blipFill>
        <p:spPr>
          <a:xfrm>
            <a:off x="-12600" y="4705200"/>
            <a:ext cx="9143280" cy="507240"/>
          </a:xfrm>
          <a:prstGeom prst="rect">
            <a:avLst/>
          </a:prstGeom>
          <a:ln w="0">
            <a:noFill/>
          </a:ln>
        </p:spPr>
      </p:pic>
      <p:sp>
        <p:nvSpPr>
          <p:cNvPr id="83" name="PlaceHolder 1"/>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91"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indico.cern.ch/event/1439855/contributions/6461618/" TargetMode="Externa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32503" y="57150"/>
            <a:ext cx="1391497" cy="1391497"/>
          </a:xfrm>
          <a:prstGeom prst="rect">
            <a:avLst/>
          </a:prstGeom>
        </p:spPr>
      </p:pic>
      <p:sp>
        <p:nvSpPr>
          <p:cNvPr id="87" name="ZoneTexte 86"/>
          <p:cNvSpPr txBox="1"/>
          <p:nvPr/>
        </p:nvSpPr>
        <p:spPr>
          <a:xfrm>
            <a:off x="4878139" y="3918256"/>
            <a:ext cx="4032448" cy="338554"/>
          </a:xfrm>
          <a:prstGeom prst="rect">
            <a:avLst/>
          </a:prstGeom>
          <a:noFill/>
        </p:spPr>
        <p:txBody>
          <a:bodyPr wrap="square" rtlCol="0">
            <a:spAutoFit/>
          </a:bodyPr>
          <a:lstStyle/>
          <a:p>
            <a:pPr algn="r"/>
            <a:r>
              <a:rPr lang="en-US" sz="1600" dirty="0" err="1">
                <a:solidFill>
                  <a:schemeClr val="bg1"/>
                </a:solidFill>
                <a:latin typeface="Calibri"/>
                <a:cs typeface="Calibri"/>
              </a:rPr>
              <a:t>MuCol</a:t>
            </a:r>
            <a:r>
              <a:rPr lang="en-US" sz="1600" dirty="0">
                <a:solidFill>
                  <a:schemeClr val="bg1"/>
                </a:solidFill>
                <a:latin typeface="Calibri"/>
                <a:cs typeface="Calibri"/>
              </a:rPr>
              <a:t> Governing Board, March 2025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Muon Collider News</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939454" y="94454"/>
            <a:ext cx="1151732" cy="1323172"/>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
        <p:nvSpPr>
          <p:cNvPr id="6" name="Slide Number Placeholder 5">
            <a:extLst>
              <a:ext uri="{FF2B5EF4-FFF2-40B4-BE49-F238E27FC236}">
                <a16:creationId xmlns:a16="http://schemas.microsoft.com/office/drawing/2014/main" id="{232A0084-3AF4-DA66-FE48-90AF6B31D2F5}"/>
              </a:ext>
            </a:extLst>
          </p:cNvPr>
          <p:cNvSpPr>
            <a:spLocks noGrp="1"/>
          </p:cNvSpPr>
          <p:nvPr>
            <p:ph type="sldNum" sz="quarter" idx="4"/>
          </p:nvPr>
        </p:nvSpPr>
        <p:spPr/>
        <p:txBody>
          <a:bodyPr/>
          <a:lstStyle/>
          <a:p>
            <a:fld id="{974172A1-1CBF-0B40-9234-7D4D80EC19EA}" type="slidenum">
              <a:rPr lang="en-GB" smtClean="0"/>
              <a:pPr/>
              <a:t>1</a:t>
            </a:fld>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686E1-2FB6-A131-CF48-624C7E406A7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71596092-F84C-CD34-394A-9D03CB2A17AF}"/>
              </a:ext>
            </a:extLst>
          </p:cNvPr>
          <p:cNvSpPr>
            <a:spLocks noGrp="1"/>
          </p:cNvSpPr>
          <p:nvPr>
            <p:ph type="ftr" sz="quarter" idx="3"/>
          </p:nvPr>
        </p:nvSpPr>
        <p:spPr>
          <a:xfrm>
            <a:off x="179512" y="4965266"/>
            <a:ext cx="7516688" cy="230015"/>
          </a:xfrm>
        </p:spPr>
        <p:txBody>
          <a:bodyPr/>
          <a:lstStyle/>
          <a:p>
            <a:pPr algn="l"/>
            <a:r>
              <a:rPr lang="en-US"/>
              <a:t>D. Schulte      Muon Collider News, GB meeting, March 2025 </a:t>
            </a:r>
            <a:endParaRPr lang="en-GB" dirty="0"/>
          </a:p>
        </p:txBody>
      </p:sp>
      <p:sp>
        <p:nvSpPr>
          <p:cNvPr id="5" name="Title 4">
            <a:extLst>
              <a:ext uri="{FF2B5EF4-FFF2-40B4-BE49-F238E27FC236}">
                <a16:creationId xmlns:a16="http://schemas.microsoft.com/office/drawing/2014/main" id="{A54718A1-A3CD-4E70-0B96-9F88F2F2108A}"/>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News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EC74AA3A-4567-FC1F-6D80-A9EC891C8A2B}"/>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2" name="TextBox 1">
            <a:extLst>
              <a:ext uri="{FF2B5EF4-FFF2-40B4-BE49-F238E27FC236}">
                <a16:creationId xmlns:a16="http://schemas.microsoft.com/office/drawing/2014/main" id="{2E0091B8-FDC8-62FC-C3D0-7BBE0AA59DF5}"/>
              </a:ext>
            </a:extLst>
          </p:cNvPr>
          <p:cNvSpPr txBox="1"/>
          <p:nvPr/>
        </p:nvSpPr>
        <p:spPr>
          <a:xfrm>
            <a:off x="79959" y="507686"/>
            <a:ext cx="8618322" cy="4185761"/>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Today we focus on the EU reporting, but a few news</a:t>
            </a:r>
          </a:p>
          <a:p>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a:latin typeface="Calibri" panose="020F0502020204030204" pitchFamily="34" charset="0"/>
                <a:cs typeface="Calibri" panose="020F0502020204030204" pitchFamily="34" charset="0"/>
              </a:rPr>
              <a:t>Tania </a:t>
            </a:r>
            <a:r>
              <a:rPr lang="en-US" sz="1400" dirty="0">
                <a:latin typeface="Calibri" panose="020F0502020204030204" pitchFamily="34" charset="0"/>
                <a:cs typeface="Calibri" panose="020F0502020204030204" pitchFamily="34" charset="0"/>
              </a:rPr>
              <a:t>will replace Michela</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had a review by LDG</a:t>
            </a:r>
          </a:p>
          <a:p>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Provided submissions to ESPPU</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Still improve our long document and plans</a:t>
            </a:r>
          </a:p>
          <a:p>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developed an R&amp;D plan</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err="1">
                <a:latin typeface="Calibri" panose="020F0502020204030204" pitchFamily="34" charset="0"/>
                <a:cs typeface="Calibri" panose="020F0502020204030204" pitchFamily="34" charset="0"/>
              </a:rPr>
              <a:t>MuCol</a:t>
            </a:r>
            <a:r>
              <a:rPr lang="en-US" sz="1400" dirty="0">
                <a:latin typeface="Calibri" panose="020F0502020204030204" pitchFamily="34" charset="0"/>
                <a:cs typeface="Calibri" panose="020F0502020204030204" pitchFamily="34" charset="0"/>
              </a:rPr>
              <a:t> and IMCC Annual meeting at DESY: https://</a:t>
            </a:r>
            <a:r>
              <a:rPr lang="en-US" sz="1400" dirty="0" err="1">
                <a:latin typeface="Calibri" panose="020F0502020204030204" pitchFamily="34" charset="0"/>
                <a:cs typeface="Calibri" panose="020F0502020204030204" pitchFamily="34" charset="0"/>
              </a:rPr>
              <a:t>indico.desy.de</a:t>
            </a:r>
            <a:r>
              <a:rPr lang="en-US" sz="1400" dirty="0">
                <a:latin typeface="Calibri" panose="020F0502020204030204" pitchFamily="34" charset="0"/>
                <a:cs typeface="Calibri" panose="020F0502020204030204" pitchFamily="34" charset="0"/>
              </a:rPr>
              <a:t>/event/45968/overview</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IMCC is growing in the US, e.g.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SLAC/Stanford will build RF test stand, funding for study of demonstrator at FNAL, detector efforts in the US get additional funding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More interest in Europe and Japan</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Are searching a new leader for the Publication and Speakers Committee</a:t>
            </a:r>
          </a:p>
        </p:txBody>
      </p:sp>
    </p:spTree>
    <p:extLst>
      <p:ext uri="{BB962C8B-B14F-4D97-AF65-F5344CB8AC3E}">
        <p14:creationId xmlns:p14="http://schemas.microsoft.com/office/powerpoint/2010/main" val="3198290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F2497-B656-94F8-E49F-CFB9BB7149E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1EA160D-EC9A-1471-EA79-3837D37E8EA5}"/>
              </a:ext>
            </a:extLst>
          </p:cNvPr>
          <p:cNvSpPr>
            <a:spLocks noGrp="1"/>
          </p:cNvSpPr>
          <p:nvPr>
            <p:ph type="ftr" sz="quarter" idx="3"/>
          </p:nvPr>
        </p:nvSpPr>
        <p:spPr>
          <a:xfrm>
            <a:off x="179512" y="4965266"/>
            <a:ext cx="7516688" cy="230015"/>
          </a:xfrm>
        </p:spPr>
        <p:txBody>
          <a:bodyPr/>
          <a:lstStyle/>
          <a:p>
            <a:pPr algn="l"/>
            <a:r>
              <a:rPr lang="en-US"/>
              <a:t>D. Schulte      Muon Collider News, GB meeting, March 2025 </a:t>
            </a:r>
            <a:endParaRPr lang="en-GB" dirty="0"/>
          </a:p>
        </p:txBody>
      </p:sp>
      <p:sp>
        <p:nvSpPr>
          <p:cNvPr id="5" name="Title 4">
            <a:extLst>
              <a:ext uri="{FF2B5EF4-FFF2-40B4-BE49-F238E27FC236}">
                <a16:creationId xmlns:a16="http://schemas.microsoft.com/office/drawing/2014/main" id="{C0715361-CF61-B2C7-151A-B04857AF9DB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LDG Review</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8A71B3F-2915-C237-962C-05720EB47D51}"/>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2" name="TextBox 1">
            <a:extLst>
              <a:ext uri="{FF2B5EF4-FFF2-40B4-BE49-F238E27FC236}">
                <a16:creationId xmlns:a16="http://schemas.microsoft.com/office/drawing/2014/main" id="{0372EEE1-7B16-185C-C9C5-219F806BAFAC}"/>
              </a:ext>
            </a:extLst>
          </p:cNvPr>
          <p:cNvSpPr txBox="1"/>
          <p:nvPr/>
        </p:nvSpPr>
        <p:spPr>
          <a:xfrm>
            <a:off x="194752" y="661851"/>
            <a:ext cx="5021682" cy="3970318"/>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Presented</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Progress of work</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Proposed workplan</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LDG appreciated our progress and the proposed R&amp;D plan</a:t>
            </a: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Recommend review of R&amp;D plan</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However, LDG cannot do it on a short timescale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Will have our own review at Annual meeting</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a:p>
            <a:r>
              <a:rPr lang="en-US" dirty="0" err="1">
                <a:solidFill>
                  <a:srgbClr val="FF0000"/>
                </a:solidFill>
                <a:latin typeface="Calibri" panose="020F0502020204030204" pitchFamily="34" charset="0"/>
                <a:cs typeface="Calibri" panose="020F0502020204030204" pitchFamily="34" charset="0"/>
              </a:rPr>
              <a:t>MuCol</a:t>
            </a:r>
            <a:r>
              <a:rPr lang="en-US" dirty="0">
                <a:solidFill>
                  <a:srgbClr val="FF0000"/>
                </a:solidFill>
                <a:latin typeface="Calibri" panose="020F0502020204030204" pitchFamily="34" charset="0"/>
                <a:cs typeface="Calibri" panose="020F0502020204030204" pitchFamily="34" charset="0"/>
              </a:rPr>
              <a:t> is an important part of the LDG Roadmap implementation (O(40%))</a:t>
            </a:r>
          </a:p>
        </p:txBody>
      </p:sp>
      <p:pic>
        <p:nvPicPr>
          <p:cNvPr id="10" name="Picture 9" descr="A graph with red and blue bars&#10;&#10;Description automatically generated">
            <a:extLst>
              <a:ext uri="{FF2B5EF4-FFF2-40B4-BE49-F238E27FC236}">
                <a16:creationId xmlns:a16="http://schemas.microsoft.com/office/drawing/2014/main" id="{A6DD048E-7E12-744B-2C6F-F2167E77C8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447" y="1187199"/>
            <a:ext cx="2968408" cy="3622766"/>
          </a:xfrm>
          <a:prstGeom prst="rect">
            <a:avLst/>
          </a:prstGeom>
        </p:spPr>
      </p:pic>
    </p:spTree>
    <p:extLst>
      <p:ext uri="{BB962C8B-B14F-4D97-AF65-F5344CB8AC3E}">
        <p14:creationId xmlns:p14="http://schemas.microsoft.com/office/powerpoint/2010/main" val="2164104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0DB7D-52A3-AF59-F5CB-0E4BFDAFE16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ED9173-B672-E5CF-2DB9-FD212BB5C36F}"/>
              </a:ext>
            </a:extLst>
          </p:cNvPr>
          <p:cNvSpPr>
            <a:spLocks noGrp="1"/>
          </p:cNvSpPr>
          <p:nvPr>
            <p:ph type="ftr" sz="quarter" idx="3"/>
          </p:nvPr>
        </p:nvSpPr>
        <p:spPr>
          <a:xfrm>
            <a:off x="179512" y="4965266"/>
            <a:ext cx="7516688" cy="230015"/>
          </a:xfrm>
        </p:spPr>
        <p:txBody>
          <a:bodyPr/>
          <a:lstStyle/>
          <a:p>
            <a:pPr algn="l"/>
            <a:r>
              <a:rPr lang="en-US"/>
              <a:t>D. Schulte      Muon Collider News, GB meeting, March 2025 </a:t>
            </a:r>
            <a:endParaRPr lang="en-GB" dirty="0"/>
          </a:p>
        </p:txBody>
      </p:sp>
      <p:sp>
        <p:nvSpPr>
          <p:cNvPr id="5" name="Title 4">
            <a:extLst>
              <a:ext uri="{FF2B5EF4-FFF2-40B4-BE49-F238E27FC236}">
                <a16:creationId xmlns:a16="http://schemas.microsoft.com/office/drawing/2014/main" id="{75722CA6-2383-E162-B3E3-EBA8302CB67A}"/>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ESPPU Submission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C730B6A7-4D5F-997C-8624-AAD7783D2F89}"/>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2" name="TextBox 1">
            <a:extLst>
              <a:ext uri="{FF2B5EF4-FFF2-40B4-BE49-F238E27FC236}">
                <a16:creationId xmlns:a16="http://schemas.microsoft.com/office/drawing/2014/main" id="{47F9C4FE-9CC5-52C5-4D68-CDAFCA704C1E}"/>
              </a:ext>
            </a:extLst>
          </p:cNvPr>
          <p:cNvSpPr txBox="1"/>
          <p:nvPr/>
        </p:nvSpPr>
        <p:spPr>
          <a:xfrm>
            <a:off x="179512" y="667829"/>
            <a:ext cx="4821006" cy="1815882"/>
          </a:xfrm>
          <a:prstGeom prst="rect">
            <a:avLst/>
          </a:prstGeom>
          <a:noFill/>
        </p:spPr>
        <p:txBody>
          <a:bodyPr wrap="square" rtlCol="0">
            <a:spAutoFit/>
          </a:bodyPr>
          <a:lstStyle/>
          <a:p>
            <a:pPr algn="l"/>
            <a:r>
              <a:rPr lang="en-US" sz="1400" b="0" i="0" u="none" strike="noStrike" dirty="0">
                <a:solidFill>
                  <a:srgbClr val="000000"/>
                </a:solidFill>
                <a:effectLst/>
                <a:latin typeface="Calibri" panose="020F0502020204030204" pitchFamily="34" charset="0"/>
              </a:rPr>
              <a:t>Three documents prepared and submitted:</a:t>
            </a:r>
          </a:p>
          <a:p>
            <a:pPr marL="285750" indent="-285750" algn="l">
              <a:buFont typeface="Arial" panose="020B0604020202020204" pitchFamily="34" charset="0"/>
              <a:buChar char="•"/>
            </a:pPr>
            <a:r>
              <a:rPr lang="en-US" sz="1400" b="0" i="0" u="none" strike="noStrike" dirty="0">
                <a:solidFill>
                  <a:srgbClr val="000000"/>
                </a:solidFill>
                <a:effectLst/>
                <a:latin typeface="Calibri" panose="020F0502020204030204" pitchFamily="34" charset="0"/>
              </a:rPr>
              <a:t>Ten page summary</a:t>
            </a:r>
          </a:p>
          <a:p>
            <a:pPr marL="285750" indent="-285750" algn="l">
              <a:buFont typeface="Arial" panose="020B0604020202020204" pitchFamily="34" charset="0"/>
              <a:buChar char="•"/>
            </a:pPr>
            <a:r>
              <a:rPr lang="en-US" sz="1400" dirty="0">
                <a:solidFill>
                  <a:srgbClr val="000000"/>
                </a:solidFill>
                <a:latin typeface="Calibri" panose="020F0502020204030204" pitchFamily="34" charset="0"/>
              </a:rPr>
              <a:t>Addendum to the summary to answer the questions of the ESPPU</a:t>
            </a:r>
          </a:p>
          <a:p>
            <a:pPr marL="285750" indent="-285750" algn="l">
              <a:buFont typeface="Arial" panose="020B0604020202020204" pitchFamily="34" charset="0"/>
              <a:buChar char="•"/>
            </a:pPr>
            <a:r>
              <a:rPr lang="en-US" sz="1400" b="0" i="0" u="none" strike="noStrike" dirty="0">
                <a:solidFill>
                  <a:srgbClr val="000000"/>
                </a:solidFill>
                <a:effectLst/>
                <a:latin typeface="Calibri" panose="020F0502020204030204" pitchFamily="34" charset="0"/>
              </a:rPr>
              <a:t>Long document describing the muon collider O(400 pages) </a:t>
            </a:r>
          </a:p>
          <a:p>
            <a:pPr algn="l"/>
            <a:endParaRPr lang="en-US" sz="1400" b="0" i="0" u="none" strike="noStrike" dirty="0">
              <a:solidFill>
                <a:srgbClr val="000000"/>
              </a:solidFill>
              <a:effectLst/>
              <a:latin typeface="Calibri" panose="020F0502020204030204" pitchFamily="34" charset="0"/>
            </a:endParaRPr>
          </a:p>
          <a:p>
            <a:pPr algn="l"/>
            <a:r>
              <a:rPr lang="en-US" sz="1400" dirty="0">
                <a:solidFill>
                  <a:srgbClr val="000000"/>
                </a:solidFill>
                <a:latin typeface="Calibri" panose="020F0502020204030204" pitchFamily="34" charset="0"/>
              </a:rPr>
              <a:t>Please find the documents here:</a:t>
            </a:r>
            <a:endParaRPr lang="en-US" sz="1400" b="0" i="0" u="none" strike="noStrike" dirty="0">
              <a:solidFill>
                <a:srgbClr val="000000"/>
              </a:solidFill>
              <a:effectLst/>
              <a:latin typeface="Calibri" panose="020F0502020204030204" pitchFamily="34" charset="0"/>
            </a:endParaRPr>
          </a:p>
          <a:p>
            <a:pPr algn="l"/>
            <a:r>
              <a:rPr lang="en-US" sz="1400" b="0" i="0" u="sng" strike="noStrike" dirty="0">
                <a:solidFill>
                  <a:srgbClr val="0000FF"/>
                </a:solidFill>
                <a:effectLst/>
                <a:latin typeface="Calibri" panose="020F0502020204030204" pitchFamily="34" charset="0"/>
                <a:hlinkClick r:id="rId2"/>
              </a:rPr>
              <a:t>https://indico.cern.ch/event/1439855/contributions/6461618/</a:t>
            </a:r>
            <a:endParaRPr lang="en-US" sz="1400" b="0" i="0" u="none" strike="noStrike" dirty="0">
              <a:solidFill>
                <a:srgbClr val="000000"/>
              </a:solidFill>
              <a:effectLst/>
              <a:latin typeface="Aptos" panose="020B0004020202020204" pitchFamily="34" charset="0"/>
            </a:endParaRPr>
          </a:p>
        </p:txBody>
      </p:sp>
      <p:pic>
        <p:nvPicPr>
          <p:cNvPr id="7" name="Picture 6" descr="A graph with blue and red bars&#10;&#10;Description automatically generated with medium confidence">
            <a:extLst>
              <a:ext uri="{FF2B5EF4-FFF2-40B4-BE49-F238E27FC236}">
                <a16:creationId xmlns:a16="http://schemas.microsoft.com/office/drawing/2014/main" id="{3781533B-CBA0-95C3-2827-173881FF64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37" y="2606903"/>
            <a:ext cx="4821006" cy="2308324"/>
          </a:xfrm>
          <a:prstGeom prst="rect">
            <a:avLst/>
          </a:prstGeom>
        </p:spPr>
      </p:pic>
      <p:pic>
        <p:nvPicPr>
          <p:cNvPr id="9" name="Picture 8" descr="A table of numbers with black text&#10;&#10;Description automatically generated">
            <a:extLst>
              <a:ext uri="{FF2B5EF4-FFF2-40B4-BE49-F238E27FC236}">
                <a16:creationId xmlns:a16="http://schemas.microsoft.com/office/drawing/2014/main" id="{42E573A1-2FCA-98C7-058E-AD629FEF54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0518" y="3326408"/>
            <a:ext cx="3424414" cy="1495240"/>
          </a:xfrm>
          <a:prstGeom prst="rect">
            <a:avLst/>
          </a:prstGeom>
        </p:spPr>
      </p:pic>
      <p:pic>
        <p:nvPicPr>
          <p:cNvPr id="10" name="Picture 9" descr="A collage of a map&#10;&#10;Description automatically generated">
            <a:extLst>
              <a:ext uri="{FF2B5EF4-FFF2-40B4-BE49-F238E27FC236}">
                <a16:creationId xmlns:a16="http://schemas.microsoft.com/office/drawing/2014/main" id="{79E54AD9-B907-3465-38A0-6EB3EBEE9E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1600" y="1021735"/>
            <a:ext cx="3962400" cy="1858406"/>
          </a:xfrm>
          <a:prstGeom prst="rect">
            <a:avLst/>
          </a:prstGeom>
        </p:spPr>
      </p:pic>
    </p:spTree>
    <p:extLst>
      <p:ext uri="{BB962C8B-B14F-4D97-AF65-F5344CB8AC3E}">
        <p14:creationId xmlns:p14="http://schemas.microsoft.com/office/powerpoint/2010/main" val="627260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FC635-1A0E-B0F1-D2E8-562732FABB4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7C7118D-DA3E-34A7-C975-AE203BD37D42}"/>
              </a:ext>
            </a:extLst>
          </p:cNvPr>
          <p:cNvSpPr>
            <a:spLocks noGrp="1"/>
          </p:cNvSpPr>
          <p:nvPr>
            <p:ph type="ftr" sz="quarter" idx="3"/>
          </p:nvPr>
        </p:nvSpPr>
        <p:spPr>
          <a:xfrm>
            <a:off x="179512" y="4965266"/>
            <a:ext cx="7516688" cy="230015"/>
          </a:xfrm>
        </p:spPr>
        <p:txBody>
          <a:bodyPr/>
          <a:lstStyle/>
          <a:p>
            <a:pPr algn="l"/>
            <a:r>
              <a:rPr lang="en-US"/>
              <a:t>D. Schulte      Muon Collider News, GB meeting, March 2025 </a:t>
            </a:r>
            <a:endParaRPr lang="en-GB" dirty="0"/>
          </a:p>
        </p:txBody>
      </p:sp>
      <p:sp>
        <p:nvSpPr>
          <p:cNvPr id="5" name="Title 4">
            <a:extLst>
              <a:ext uri="{FF2B5EF4-FFF2-40B4-BE49-F238E27FC236}">
                <a16:creationId xmlns:a16="http://schemas.microsoft.com/office/drawing/2014/main" id="{C2051BAB-CBA3-3389-551B-543EB748C16A}"/>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35A5C3E6-7E56-5B13-4BFF-79406C7C1035}"/>
              </a:ext>
            </a:extLst>
          </p:cNvPr>
          <p:cNvSpPr>
            <a:spLocks noGrp="1"/>
          </p:cNvSpPr>
          <p:nvPr>
            <p:ph type="sldNum" sz="quarter" idx="4"/>
          </p:nvPr>
        </p:nvSpPr>
        <p:spPr/>
        <p:txBody>
          <a:bodyPr/>
          <a:lstStyle/>
          <a:p>
            <a:fld id="{974172A1-1CBF-0B40-9234-7D4D80EC19EA}" type="slidenum">
              <a:rPr lang="en-GB" smtClean="0"/>
              <a:pPr/>
              <a:t>5</a:t>
            </a:fld>
            <a:endParaRPr lang="en-GB" dirty="0"/>
          </a:p>
        </p:txBody>
      </p:sp>
      <p:pic>
        <p:nvPicPr>
          <p:cNvPr id="7" name="Picture 6" descr="A table with numbers and numbers&#10;&#10;Description automatically generated">
            <a:extLst>
              <a:ext uri="{FF2B5EF4-FFF2-40B4-BE49-F238E27FC236}">
                <a16:creationId xmlns:a16="http://schemas.microsoft.com/office/drawing/2014/main" id="{AFF5E550-911B-0810-D9EF-79D31A3A1C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8677" y="1482028"/>
            <a:ext cx="6726989" cy="3327521"/>
          </a:xfrm>
          <a:prstGeom prst="rect">
            <a:avLst/>
          </a:prstGeom>
        </p:spPr>
      </p:pic>
      <p:sp>
        <p:nvSpPr>
          <p:cNvPr id="8" name="TextBox 7">
            <a:extLst>
              <a:ext uri="{FF2B5EF4-FFF2-40B4-BE49-F238E27FC236}">
                <a16:creationId xmlns:a16="http://schemas.microsoft.com/office/drawing/2014/main" id="{5ED3B575-E027-2F7B-EF2C-58F3380B127B}"/>
              </a:ext>
            </a:extLst>
          </p:cNvPr>
          <p:cNvSpPr txBox="1"/>
          <p:nvPr/>
        </p:nvSpPr>
        <p:spPr>
          <a:xfrm>
            <a:off x="261256" y="544637"/>
            <a:ext cx="5494068" cy="95410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Total volume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Material O(300 MCHF) for the machine, O(20 MCHF) for the detector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Personnel O(1800 </a:t>
            </a:r>
            <a:r>
              <a:rPr lang="en-US" sz="1400" dirty="0" err="1">
                <a:latin typeface="Calibri" panose="020F0502020204030204" pitchFamily="34" charset="0"/>
                <a:cs typeface="Calibri" panose="020F0502020204030204" pitchFamily="34" charset="0"/>
              </a:rPr>
              <a:t>FTEy</a:t>
            </a:r>
            <a:r>
              <a:rPr lang="en-US" sz="1400" dirty="0">
                <a:latin typeface="Calibri" panose="020F0502020204030204" pitchFamily="34" charset="0"/>
                <a:cs typeface="Calibri" panose="020F0502020204030204" pitchFamily="34" charset="0"/>
              </a:rPr>
              <a:t>) machine, O(900 </a:t>
            </a:r>
            <a:r>
              <a:rPr lang="en-US" sz="1400" dirty="0" err="1">
                <a:latin typeface="Calibri" panose="020F0502020204030204" pitchFamily="34" charset="0"/>
                <a:cs typeface="Calibri" panose="020F0502020204030204" pitchFamily="34" charset="0"/>
              </a:rPr>
              <a:t>FTEy</a:t>
            </a:r>
            <a:r>
              <a:rPr lang="en-US" sz="1400" dirty="0">
                <a:latin typeface="Calibri" panose="020F0502020204030204" pitchFamily="34" charset="0"/>
                <a:cs typeface="Calibri" panose="020F0502020204030204" pitchFamily="34" charset="0"/>
              </a:rPr>
              <a:t>) detector</a:t>
            </a:r>
          </a:p>
          <a:p>
            <a:r>
              <a:rPr lang="en-US" sz="1400" dirty="0">
                <a:latin typeface="Calibri" panose="020F0502020204030204" pitchFamily="34" charset="0"/>
                <a:cs typeface="Calibri" panose="020F0502020204030204" pitchFamily="34" charset="0"/>
              </a:rPr>
              <a:t>Technically limited schedule: 10 years</a:t>
            </a:r>
          </a:p>
        </p:txBody>
      </p:sp>
    </p:spTree>
    <p:extLst>
      <p:ext uri="{BB962C8B-B14F-4D97-AF65-F5344CB8AC3E}">
        <p14:creationId xmlns:p14="http://schemas.microsoft.com/office/powerpoint/2010/main" val="1435028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E707A-FD64-1655-2E5A-BA630EB5F4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7640E119-D3D6-D327-D92D-1F4035C6965A}"/>
              </a:ext>
            </a:extLst>
          </p:cNvPr>
          <p:cNvSpPr>
            <a:spLocks noGrp="1"/>
          </p:cNvSpPr>
          <p:nvPr>
            <p:ph type="ftr" sz="quarter" idx="3"/>
          </p:nvPr>
        </p:nvSpPr>
        <p:spPr>
          <a:xfrm>
            <a:off x="179512" y="4965266"/>
            <a:ext cx="7516688" cy="230015"/>
          </a:xfrm>
        </p:spPr>
        <p:txBody>
          <a:bodyPr/>
          <a:lstStyle/>
          <a:p>
            <a:pPr algn="l"/>
            <a:r>
              <a:rPr lang="en-US"/>
              <a:t>D. Schulte      Muon Collider News, GB meeting, March 2025 </a:t>
            </a:r>
            <a:endParaRPr lang="en-GB" dirty="0"/>
          </a:p>
        </p:txBody>
      </p:sp>
      <p:sp>
        <p:nvSpPr>
          <p:cNvPr id="5" name="Title 4">
            <a:extLst>
              <a:ext uri="{FF2B5EF4-FFF2-40B4-BE49-F238E27FC236}">
                <a16:creationId xmlns:a16="http://schemas.microsoft.com/office/drawing/2014/main" id="{6623B024-8F79-FE62-1804-BE6DD85BFE0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Timelines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138F4864-2E6B-1C44-A4EB-23DAD72AC004}"/>
              </a:ext>
            </a:extLst>
          </p:cNvPr>
          <p:cNvSpPr>
            <a:spLocks noGrp="1"/>
          </p:cNvSpPr>
          <p:nvPr>
            <p:ph type="sldNum" sz="quarter" idx="4"/>
          </p:nvPr>
        </p:nvSpPr>
        <p:spPr/>
        <p:txBody>
          <a:bodyPr/>
          <a:lstStyle/>
          <a:p>
            <a:fld id="{974172A1-1CBF-0B40-9234-7D4D80EC19EA}" type="slidenum">
              <a:rPr lang="en-GB" smtClean="0"/>
              <a:pPr/>
              <a:t>6</a:t>
            </a:fld>
            <a:endParaRPr lang="en-GB" dirty="0"/>
          </a:p>
        </p:txBody>
      </p:sp>
      <p:pic>
        <p:nvPicPr>
          <p:cNvPr id="10" name="Picture 9" descr="A diagram of a construction project&#10;&#10;Description automatically generated">
            <a:extLst>
              <a:ext uri="{FF2B5EF4-FFF2-40B4-BE49-F238E27FC236}">
                <a16:creationId xmlns:a16="http://schemas.microsoft.com/office/drawing/2014/main" id="{D5187083-823B-E7A6-306E-7EE2803E6A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804" y="544637"/>
            <a:ext cx="7772400" cy="1765186"/>
          </a:xfrm>
          <a:prstGeom prst="rect">
            <a:avLst/>
          </a:prstGeom>
        </p:spPr>
      </p:pic>
      <p:pic>
        <p:nvPicPr>
          <p:cNvPr id="14" name="Picture 13" descr="A chart with different colored lines&#10;&#10;Description automatically generated with medium confidence">
            <a:extLst>
              <a:ext uri="{FF2B5EF4-FFF2-40B4-BE49-F238E27FC236}">
                <a16:creationId xmlns:a16="http://schemas.microsoft.com/office/drawing/2014/main" id="{130B6037-AF9F-FC59-86EE-65ADEF21B9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6300" y="2314236"/>
            <a:ext cx="3949196" cy="2594362"/>
          </a:xfrm>
          <a:prstGeom prst="rect">
            <a:avLst/>
          </a:prstGeom>
        </p:spPr>
      </p:pic>
      <p:pic>
        <p:nvPicPr>
          <p:cNvPr id="16" name="Picture 15" descr="A diagram of a process&#10;&#10;Description automatically generated">
            <a:extLst>
              <a:ext uri="{FF2B5EF4-FFF2-40B4-BE49-F238E27FC236}">
                <a16:creationId xmlns:a16="http://schemas.microsoft.com/office/drawing/2014/main" id="{F9F7F43E-D727-977D-BAEF-5B851A68FA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47" y="2571750"/>
            <a:ext cx="4470210" cy="1960688"/>
          </a:xfrm>
          <a:prstGeom prst="rect">
            <a:avLst/>
          </a:prstGeom>
        </p:spPr>
      </p:pic>
    </p:spTree>
    <p:extLst>
      <p:ext uri="{BB962C8B-B14F-4D97-AF65-F5344CB8AC3E}">
        <p14:creationId xmlns:p14="http://schemas.microsoft.com/office/powerpoint/2010/main" val="157327046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229372</TotalTime>
  <Words>415</Words>
  <Application>Microsoft Macintosh PowerPoint</Application>
  <PresentationFormat>On-screen Show (16:9)</PresentationFormat>
  <Paragraphs>62</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Aptos</vt:lpstr>
      <vt:lpstr>Arial</vt:lpstr>
      <vt:lpstr>Arial Narrow</vt:lpstr>
      <vt:lpstr>Calibri</vt:lpstr>
      <vt:lpstr>Montserrat</vt:lpstr>
      <vt:lpstr>Symbol</vt:lpstr>
      <vt:lpstr>Wingdings</vt:lpstr>
      <vt:lpstr>Office Theme</vt:lpstr>
      <vt:lpstr>PowerPoint Presentation</vt:lpstr>
      <vt:lpstr>News</vt:lpstr>
      <vt:lpstr>LDG Review</vt:lpstr>
      <vt:lpstr>ESPPU Submission</vt:lpstr>
      <vt:lpstr>R&amp;D Plan</vt:lpstr>
      <vt:lpstr>R&amp;D Timelines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MuCol_template</dc:title>
  <dc:subject/>
  <dc:creator/>
  <dc:description/>
  <cp:lastModifiedBy>Daniel Schulte</cp:lastModifiedBy>
  <cp:revision>247</cp:revision>
  <cp:lastPrinted>2025-02-10T12:33:26Z</cp:lastPrinted>
  <dcterms:created xsi:type="dcterms:W3CDTF">2023-06-08T13:19:21Z</dcterms:created>
  <dcterms:modified xsi:type="dcterms:W3CDTF">2025-04-15T12:01:59Z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(16:9)</vt:lpwstr>
  </property>
  <property fmtid="{D5CDD505-2E9C-101B-9397-08002B2CF9AE}" pid="3" name="Slides">
    <vt:r8>23</vt:r8>
  </property>
</Properties>
</file>