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536" r:id="rId2"/>
    <p:sldId id="560" r:id="rId3"/>
    <p:sldId id="581" r:id="rId4"/>
    <p:sldId id="582" r:id="rId5"/>
    <p:sldId id="468" r:id="rId6"/>
    <p:sldId id="617" r:id="rId7"/>
    <p:sldId id="542" r:id="rId8"/>
    <p:sldId id="563" r:id="rId9"/>
    <p:sldId id="564" r:id="rId10"/>
    <p:sldId id="573" r:id="rId11"/>
    <p:sldId id="574" r:id="rId12"/>
    <p:sldId id="544" r:id="rId13"/>
    <p:sldId id="545" r:id="rId14"/>
    <p:sldId id="546" r:id="rId15"/>
    <p:sldId id="593" r:id="rId16"/>
  </p:sldIdLst>
  <p:sldSz cx="12192000" cy="6858000"/>
  <p:notesSz cx="6858000" cy="9144000"/>
  <p:defaultTextStyle>
    <a:defPPr>
      <a:defRPr lang="en-A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E80"/>
    <a:srgbClr val="B51500"/>
    <a:srgbClr val="7F7F7F"/>
    <a:srgbClr val="0076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251"/>
    <p:restoredTop sz="95440"/>
  </p:normalViewPr>
  <p:slideViewPr>
    <p:cSldViewPr snapToGrid="0" snapToObjects="1">
      <p:cViewPr varScale="1">
        <p:scale>
          <a:sx n="102" d="100"/>
          <a:sy n="102" d="100"/>
        </p:scale>
        <p:origin x="456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95" d="100"/>
          <a:sy n="95" d="100"/>
        </p:scale>
        <p:origin x="4008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B5B206-7F0F-6B4C-BC48-03AF5E9ADBF7}" type="datetimeFigureOut">
              <a:rPr lang="en-AT" smtClean="0"/>
              <a:t>26.05.25</a:t>
            </a:fld>
            <a:endParaRPr lang="en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B5386D-7C0B-C24D-8028-0F9AB6EE71E2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3632699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5BEFCE-5512-C842-B3E2-5B48618E33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7B00DE-A4AA-8046-B018-B3BD035003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D02EFC-31A2-924D-AED3-8C526171B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671B9-FE96-9440-85B2-446C2D5475A7}" type="datetimeFigureOut">
              <a:rPr lang="en-AT" smtClean="0"/>
              <a:t>26.05.25</a:t>
            </a:fld>
            <a:endParaRPr lang="en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E366E4-3F65-7847-B286-8963879796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413A6E-2C96-FF4B-9721-C625862BE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A27C7-D2FC-B142-90C9-4B3F2FFA2141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1024568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486917-7EDA-5A46-B709-37E59F0F3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42E32E-2086-4144-8EE7-6489C6A5E8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6F05CC-7168-7047-A5A0-8EF733459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671B9-FE96-9440-85B2-446C2D5475A7}" type="datetimeFigureOut">
              <a:rPr lang="en-AT" smtClean="0"/>
              <a:t>26.05.25</a:t>
            </a:fld>
            <a:endParaRPr lang="en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608A90-4EAB-A544-81BE-7251475C7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B3AA34-3B90-B84B-B41E-8852A2F1D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A27C7-D2FC-B142-90C9-4B3F2FFA2141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3573671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94E9A75-B2E7-E54B-9150-DC13CD9ADF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F50BA0-D0A6-1842-B99A-4410A7C14F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192AF3-2694-C141-BF45-3094A929CB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671B9-FE96-9440-85B2-446C2D5475A7}" type="datetimeFigureOut">
              <a:rPr lang="en-AT" smtClean="0"/>
              <a:t>26.05.25</a:t>
            </a:fld>
            <a:endParaRPr lang="en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ABEAC9-B010-9640-B294-CE8EAF16F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2777C9-8F03-9049-9F75-8D02A9C94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A27C7-D2FC-B142-90C9-4B3F2FFA2141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2336023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CE891-8992-C443-A02B-94C9B0D741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2B05AE-EC9B-8D4C-B879-AD738B16F1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D0C48C-43A6-4141-9B16-21C1DCAA1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671B9-FE96-9440-85B2-446C2D5475A7}" type="datetimeFigureOut">
              <a:rPr lang="en-AT" smtClean="0"/>
              <a:t>26.05.25</a:t>
            </a:fld>
            <a:endParaRPr lang="en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5EE5DB-8F34-7E4E-83CA-9BF45D0DA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642275-3670-C14F-8C41-845877AE8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A27C7-D2FC-B142-90C9-4B3F2FFA2141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3608382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FBDFC1-9C23-0749-977B-E774BAE41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898EA5-BA4B-B940-881E-4C0BE74DDC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373BEC-AE76-FC4E-9141-49728C4A4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671B9-FE96-9440-85B2-446C2D5475A7}" type="datetimeFigureOut">
              <a:rPr lang="en-AT" smtClean="0"/>
              <a:t>26.05.25</a:t>
            </a:fld>
            <a:endParaRPr lang="en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D83EF6-3BB6-F447-9D91-750AE4EDC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9FB70A-CF40-0943-949A-6AAAEB7E6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A27C7-D2FC-B142-90C9-4B3F2FFA2141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3624565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CDD252-034C-A342-9CD4-8C73D9CB9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0FB7E3-6D91-F046-B76D-DDD8726F3D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C63A7F-A0C2-D24F-813F-F162DCF0D2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998E18-6477-0F4B-B636-7BEC42EA3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671B9-FE96-9440-85B2-446C2D5475A7}" type="datetimeFigureOut">
              <a:rPr lang="en-AT" smtClean="0"/>
              <a:t>26.05.25</a:t>
            </a:fld>
            <a:endParaRPr lang="en-A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ECD84F-FA56-C346-B85F-0E825A122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80AC88-EDA6-0D49-BAFA-51DCB74DA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A27C7-D2FC-B142-90C9-4B3F2FFA2141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2256970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C4D6D-5276-E64C-8E09-24E6BA5BCE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5A2BC5-D0A7-3B4C-9A7F-A4A959832C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425340-48B1-9B4B-BC24-9B357E2739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3AC222-E7E4-C64A-A85A-51ADBDC9EB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284B2E1-8E88-EC4A-9DF5-5A34E62358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C673CD-5005-624C-A251-B601CA04C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671B9-FE96-9440-85B2-446C2D5475A7}" type="datetimeFigureOut">
              <a:rPr lang="en-AT" smtClean="0"/>
              <a:t>26.05.25</a:t>
            </a:fld>
            <a:endParaRPr lang="en-A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7B81F70-48D5-3A44-A281-36C9BE6BA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D7A83A-2903-0747-8646-B42B5C208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A27C7-D2FC-B142-90C9-4B3F2FFA2141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1355042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CCE1EB-BCD2-1140-A6A4-DFC3A35F4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FA3625-DF21-BA49-95D1-95D5F7612B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671B9-FE96-9440-85B2-446C2D5475A7}" type="datetimeFigureOut">
              <a:rPr lang="en-AT" smtClean="0"/>
              <a:t>26.05.25</a:t>
            </a:fld>
            <a:endParaRPr lang="en-A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EE4293-23A4-0C4D-AF63-8D428F6CC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1292E9-4645-0345-9F74-C1A22ED79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A27C7-D2FC-B142-90C9-4B3F2FFA2141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1691697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0E499DC-717A-F649-9AC9-1ABD95E65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671B9-FE96-9440-85B2-446C2D5475A7}" type="datetimeFigureOut">
              <a:rPr lang="en-AT" smtClean="0"/>
              <a:t>26.05.25</a:t>
            </a:fld>
            <a:endParaRPr lang="en-A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DB2CE08-122B-3C4B-A40F-D1956B1CC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CCF694-9168-3347-BC9C-134FFC7C9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A27C7-D2FC-B142-90C9-4B3F2FFA2141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2728831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2F4FDE-3D54-8542-86E4-0DA8860CD1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609396-7AFC-2845-AEC5-B7C8649381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8D14CD-D577-BE44-A168-407E1FEE91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7A861F-A9A1-5743-840D-2ED3F0C1D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671B9-FE96-9440-85B2-446C2D5475A7}" type="datetimeFigureOut">
              <a:rPr lang="en-AT" smtClean="0"/>
              <a:t>26.05.25</a:t>
            </a:fld>
            <a:endParaRPr lang="en-A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FC2CD9-1182-B74E-8267-120F1968D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75C238-8DC8-6548-802F-455749A70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A27C7-D2FC-B142-90C9-4B3F2FFA2141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928299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79710B-F28C-6C4C-9EE2-9BCA3BF407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F42A51D-B7DC-CD43-A2BA-CFF01941BF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DA99BF-5280-6E40-8450-7F66FDEED6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670B81-04BC-8040-9467-93C14E834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671B9-FE96-9440-85B2-446C2D5475A7}" type="datetimeFigureOut">
              <a:rPr lang="en-AT" smtClean="0"/>
              <a:t>26.05.25</a:t>
            </a:fld>
            <a:endParaRPr lang="en-A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169228-B26B-8645-A9FB-73A21F378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F48C7E-6D1B-2342-83C8-D660B455E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A27C7-D2FC-B142-90C9-4B3F2FFA2141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3568026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D8B3189-6DE6-704C-B553-6A6E48E51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4B3935-C7E2-9F49-946F-677242ABA0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7D7B11-FB6F-624B-A586-B234BF5BEB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671B9-FE96-9440-85B2-446C2D5475A7}" type="datetimeFigureOut">
              <a:rPr lang="en-AT" smtClean="0"/>
              <a:t>26.05.25</a:t>
            </a:fld>
            <a:endParaRPr lang="en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85CC4B-6DA2-8044-9DD3-0699F54898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8AA557-929F-1B4B-A535-F4D237234F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1A27C7-D2FC-B142-90C9-4B3F2FFA2141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3272839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A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png"/><Relationship Id="rId5" Type="http://schemas.openxmlformats.org/officeDocument/2006/relationships/image" Target="../media/image42.png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9.jpeg"/><Relationship Id="rId3" Type="http://schemas.openxmlformats.org/officeDocument/2006/relationships/image" Target="../media/image11.jpg"/><Relationship Id="rId7" Type="http://schemas.openxmlformats.org/officeDocument/2006/relationships/image" Target="../media/image25.png"/><Relationship Id="rId12" Type="http://schemas.openxmlformats.org/officeDocument/2006/relationships/image" Target="../media/image18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g"/><Relationship Id="rId11" Type="http://schemas.openxmlformats.org/officeDocument/2006/relationships/image" Target="../media/image17.jpeg"/><Relationship Id="rId5" Type="http://schemas.openxmlformats.org/officeDocument/2006/relationships/image" Target="../media/image12.jpeg"/><Relationship Id="rId15" Type="http://schemas.openxmlformats.org/officeDocument/2006/relationships/image" Target="../media/image21.jpeg"/><Relationship Id="rId10" Type="http://schemas.openxmlformats.org/officeDocument/2006/relationships/image" Target="../media/image16.jpeg"/><Relationship Id="rId4" Type="http://schemas.openxmlformats.org/officeDocument/2006/relationships/image" Target="../media/image22.png"/><Relationship Id="rId9" Type="http://schemas.openxmlformats.org/officeDocument/2006/relationships/image" Target="../media/image15.jpeg"/><Relationship Id="rId1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3.png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32AF91-DF32-0685-A708-404C9F118B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ED29B435-A519-E754-A5B5-21C685BF05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9042" y="350511"/>
            <a:ext cx="10873916" cy="158341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40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Observation of string breaking</a:t>
            </a:r>
            <a:br>
              <a:rPr lang="en-GB" sz="4000" dirty="0"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en-GB" sz="40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on a (2+1)D Rydberg quantum simulator</a:t>
            </a:r>
            <a:endParaRPr lang="en-AT" sz="2800" i="1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978E61EC-7B78-AFF8-67BF-D5A5548642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6772" y="2379771"/>
            <a:ext cx="11078455" cy="2098457"/>
          </a:xfrm>
        </p:spPr>
        <p:txBody>
          <a:bodyPr>
            <a:noAutofit/>
          </a:bodyPr>
          <a:lstStyle/>
          <a:p>
            <a:r>
              <a:rPr lang="en-AT" dirty="0"/>
              <a:t>T. V. Zache</a:t>
            </a:r>
          </a:p>
          <a:p>
            <a:r>
              <a:rPr lang="en-AT" dirty="0"/>
              <a:t>University of Innsbruck &amp; IQOQI Austrian Academy of Sciences</a:t>
            </a:r>
          </a:p>
          <a:p>
            <a:r>
              <a:rPr lang="en-GB" dirty="0"/>
              <a:t>CERN workshop “Real-time and out-of-equilibrium dynamics in the quantum HEP era”</a:t>
            </a:r>
          </a:p>
          <a:p>
            <a:r>
              <a:rPr lang="en-GB" dirty="0"/>
              <a:t>Geneva, 26</a:t>
            </a:r>
            <a:r>
              <a:rPr lang="en-GB" baseline="30000" dirty="0"/>
              <a:t>th</a:t>
            </a:r>
            <a:r>
              <a:rPr lang="en-GB" dirty="0"/>
              <a:t> May 2025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1E49A7C-0F66-8E64-7D52-DA97B7A10B8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2224" r="-6935" b="-7893"/>
          <a:stretch/>
        </p:blipFill>
        <p:spPr>
          <a:xfrm>
            <a:off x="472236" y="4882414"/>
            <a:ext cx="4304717" cy="129496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137EA35-F458-2673-B91B-801D23B003A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506607" y="4821687"/>
            <a:ext cx="2213157" cy="1416420"/>
          </a:xfrm>
          <a:prstGeom prst="rect">
            <a:avLst/>
          </a:prstGeom>
        </p:spPr>
      </p:pic>
      <p:pic>
        <p:nvPicPr>
          <p:cNvPr id="15" name="Picture 14" descr="A logo with circles and black text&#10;&#10;Description automatically generated">
            <a:extLst>
              <a:ext uri="{FF2B5EF4-FFF2-40B4-BE49-F238E27FC236}">
                <a16:creationId xmlns:a16="http://schemas.microsoft.com/office/drawing/2014/main" id="{92CFC78B-3FAC-C471-6A76-FDED273911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0993" y="4552305"/>
            <a:ext cx="2680138" cy="1955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4668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49BD47-91AE-6E0F-2593-F79DBAACA1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0BB856-CF0D-C8B0-EFC9-9AA1519DBA84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9347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T" sz="35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Experimental results: ground state peparation</a:t>
            </a: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A6134C66-49B2-D928-8162-87608C17C7D5}"/>
              </a:ext>
            </a:extLst>
          </p:cNvPr>
          <p:cNvSpPr txBox="1">
            <a:spLocks/>
          </p:cNvSpPr>
          <p:nvPr/>
        </p:nvSpPr>
        <p:spPr>
          <a:xfrm>
            <a:off x="755803" y="1304670"/>
            <a:ext cx="3606800" cy="117321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dirty="0"/>
              <a:t>Adiabatic state preparation on “Aquila” (</a:t>
            </a:r>
            <a:r>
              <a:rPr lang="en-US" sz="2400" dirty="0" err="1"/>
              <a:t>QuEra</a:t>
            </a:r>
            <a:r>
              <a:rPr lang="en-US" sz="2400" dirty="0"/>
              <a:t>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AF68C1B-9E2D-546A-9CBC-573BF963CC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3158" y="1151297"/>
            <a:ext cx="2771847" cy="4001294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F69A5D9A-19ED-42B4-0C61-3F9132AA9D36}"/>
              </a:ext>
            </a:extLst>
          </p:cNvPr>
          <p:cNvGrpSpPr/>
          <p:nvPr/>
        </p:nvGrpSpPr>
        <p:grpSpPr>
          <a:xfrm>
            <a:off x="3267407" y="5414320"/>
            <a:ext cx="8476480" cy="1129096"/>
            <a:chOff x="0" y="5635406"/>
            <a:chExt cx="8476480" cy="1129096"/>
          </a:xfrm>
        </p:grpSpPr>
        <p:pic>
          <p:nvPicPr>
            <p:cNvPr id="7" name="Picture 6" descr="A graph of a graph of a line&#10;&#10;Description automatically generated with medium confidence">
              <a:extLst>
                <a:ext uri="{FF2B5EF4-FFF2-40B4-BE49-F238E27FC236}">
                  <a16:creationId xmlns:a16="http://schemas.microsoft.com/office/drawing/2014/main" id="{B19A9EF6-6F30-123C-5CF6-052B351BC31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1" r="4619" b="71542"/>
            <a:stretch/>
          </p:blipFill>
          <p:spPr>
            <a:xfrm>
              <a:off x="0" y="5635406"/>
              <a:ext cx="2128445" cy="1034659"/>
            </a:xfrm>
            <a:prstGeom prst="rect">
              <a:avLst/>
            </a:prstGeom>
          </p:spPr>
        </p:pic>
        <p:pic>
          <p:nvPicPr>
            <p:cNvPr id="6" name="Picture 5" descr="A graph of a graph of a line&#10;&#10;Description automatically generated with medium confidence">
              <a:extLst>
                <a:ext uri="{FF2B5EF4-FFF2-40B4-BE49-F238E27FC236}">
                  <a16:creationId xmlns:a16="http://schemas.microsoft.com/office/drawing/2014/main" id="{0CDC8AA4-9F17-C47C-5401-5D259F02287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30076" r="1233" b="46850"/>
            <a:stretch/>
          </p:blipFill>
          <p:spPr>
            <a:xfrm>
              <a:off x="1864435" y="5925567"/>
              <a:ext cx="2204015" cy="838935"/>
            </a:xfrm>
            <a:prstGeom prst="rect">
              <a:avLst/>
            </a:prstGeom>
          </p:spPr>
        </p:pic>
        <p:pic>
          <p:nvPicPr>
            <p:cNvPr id="8" name="Picture 7" descr="A graph of a graph of a line&#10;&#10;Description automatically generated with medium confidence">
              <a:extLst>
                <a:ext uri="{FF2B5EF4-FFF2-40B4-BE49-F238E27FC236}">
                  <a16:creationId xmlns:a16="http://schemas.microsoft.com/office/drawing/2014/main" id="{F4371DD5-56B6-4D63-5235-B8E8E7E2AA6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557" t="51757" r="676" b="25169"/>
            <a:stretch/>
          </p:blipFill>
          <p:spPr>
            <a:xfrm>
              <a:off x="4068450" y="5860681"/>
              <a:ext cx="2204015" cy="838935"/>
            </a:xfrm>
            <a:prstGeom prst="rect">
              <a:avLst/>
            </a:prstGeom>
          </p:spPr>
        </p:pic>
        <p:pic>
          <p:nvPicPr>
            <p:cNvPr id="10" name="Picture 9" descr="A graph of a graph of a line&#10;&#10;Description automatically generated with medium confidence">
              <a:extLst>
                <a:ext uri="{FF2B5EF4-FFF2-40B4-BE49-F238E27FC236}">
                  <a16:creationId xmlns:a16="http://schemas.microsoft.com/office/drawing/2014/main" id="{392C1BE4-E022-1873-70DA-057CB32F037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575" t="75272" r="658" b="1654"/>
            <a:stretch/>
          </p:blipFill>
          <p:spPr>
            <a:xfrm>
              <a:off x="6272465" y="5864686"/>
              <a:ext cx="2204015" cy="838935"/>
            </a:xfrm>
            <a:prstGeom prst="rect">
              <a:avLst/>
            </a:prstGeom>
          </p:spPr>
        </p:pic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A37C2CA6-5EA1-A15B-5049-E67F3BC8E4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89453" y="1151297"/>
            <a:ext cx="2850084" cy="400129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5679EE5-6984-7CA9-CB43-752153B9AF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1511" y="2168204"/>
            <a:ext cx="3606800" cy="138430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CE0C24C6-FEDA-5F7C-7DDE-A6E16996306E}"/>
              </a:ext>
            </a:extLst>
          </p:cNvPr>
          <p:cNvSpPr/>
          <p:nvPr/>
        </p:nvSpPr>
        <p:spPr>
          <a:xfrm>
            <a:off x="5131842" y="3387441"/>
            <a:ext cx="425237" cy="4503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8898E56-F163-E5B8-37E3-9E8BA6459898}"/>
              </a:ext>
            </a:extLst>
          </p:cNvPr>
          <p:cNvSpPr/>
          <p:nvPr/>
        </p:nvSpPr>
        <p:spPr>
          <a:xfrm>
            <a:off x="5026068" y="4869487"/>
            <a:ext cx="425237" cy="4503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D8DBDE1-533D-B2F3-DF3A-A5EDA109AD2D}"/>
              </a:ext>
            </a:extLst>
          </p:cNvPr>
          <p:cNvSpPr/>
          <p:nvPr/>
        </p:nvSpPr>
        <p:spPr>
          <a:xfrm>
            <a:off x="8514137" y="4959836"/>
            <a:ext cx="425237" cy="4503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A5D0B6C-ACF6-BA12-C577-61432B6E17FA}"/>
              </a:ext>
            </a:extLst>
          </p:cNvPr>
          <p:cNvSpPr/>
          <p:nvPr/>
        </p:nvSpPr>
        <p:spPr>
          <a:xfrm>
            <a:off x="8490323" y="3229621"/>
            <a:ext cx="425237" cy="4503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75E319E-F80E-587E-8FDB-F8871506DFFE}"/>
              </a:ext>
            </a:extLst>
          </p:cNvPr>
          <p:cNvSpPr/>
          <p:nvPr/>
        </p:nvSpPr>
        <p:spPr>
          <a:xfrm>
            <a:off x="8404615" y="1047537"/>
            <a:ext cx="425237" cy="4503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4D0F242-A02F-B373-D4AC-D4F447298ADE}"/>
              </a:ext>
            </a:extLst>
          </p:cNvPr>
          <p:cNvSpPr/>
          <p:nvPr/>
        </p:nvSpPr>
        <p:spPr>
          <a:xfrm>
            <a:off x="5079590" y="995481"/>
            <a:ext cx="425237" cy="4503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pic>
        <p:nvPicPr>
          <p:cNvPr id="3" name="Picture 2" descr="A diagram of string and mass&#10;&#10;AI-generated content may be incorrect.">
            <a:extLst>
              <a:ext uri="{FF2B5EF4-FFF2-40B4-BE49-F238E27FC236}">
                <a16:creationId xmlns:a16="http://schemas.microsoft.com/office/drawing/2014/main" id="{EE5C51E9-F119-C4C1-1F61-F1790DE769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4768" y="4249257"/>
            <a:ext cx="2938385" cy="2485680"/>
          </a:xfrm>
          <a:prstGeom prst="rect">
            <a:avLst/>
          </a:prstGeom>
        </p:spPr>
      </p:pic>
      <p:sp>
        <p:nvSpPr>
          <p:cNvPr id="24" name="Slide Number Placeholder 3">
            <a:extLst>
              <a:ext uri="{FF2B5EF4-FFF2-40B4-BE49-F238E27FC236}">
                <a16:creationId xmlns:a16="http://schemas.microsoft.com/office/drawing/2014/main" id="{1697A671-B559-0A14-564C-C7B5397C8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AT" dirty="0"/>
              <a:t>10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F27A897-7B7A-7F92-20B9-F7647B9332DB}"/>
              </a:ext>
            </a:extLst>
          </p:cNvPr>
          <p:cNvSpPr txBox="1">
            <a:spLocks/>
          </p:cNvSpPr>
          <p:nvPr/>
        </p:nvSpPr>
        <p:spPr>
          <a:xfrm>
            <a:off x="1367109" y="3969548"/>
            <a:ext cx="3546520" cy="55941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i="1" dirty="0"/>
              <a:t>Theory</a:t>
            </a:r>
          </a:p>
        </p:txBody>
      </p:sp>
    </p:spTree>
    <p:extLst>
      <p:ext uri="{BB962C8B-B14F-4D97-AF65-F5344CB8AC3E}">
        <p14:creationId xmlns:p14="http://schemas.microsoft.com/office/powerpoint/2010/main" val="3797745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B60059-BD9B-4030-53BE-AC7BE95393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diagram of string and mass&#10;&#10;AI-generated content may be incorrect.">
            <a:extLst>
              <a:ext uri="{FF2B5EF4-FFF2-40B4-BE49-F238E27FC236}">
                <a16:creationId xmlns:a16="http://schemas.microsoft.com/office/drawing/2014/main" id="{A9E1B229-5B40-8647-2E92-A73C604A2C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768" y="4249257"/>
            <a:ext cx="2938385" cy="24856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32B15-7C90-C794-22E0-25DEC4AF839D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9347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T" sz="35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Experimental results: ground state peparation</a:t>
            </a: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56858580-8DFE-09CC-7A3E-A01E47CD6DC9}"/>
              </a:ext>
            </a:extLst>
          </p:cNvPr>
          <p:cNvSpPr txBox="1">
            <a:spLocks/>
          </p:cNvSpPr>
          <p:nvPr/>
        </p:nvSpPr>
        <p:spPr>
          <a:xfrm>
            <a:off x="755803" y="1304670"/>
            <a:ext cx="3606800" cy="117321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dirty="0"/>
              <a:t>Adiabatic state preparation on “Aquila” (</a:t>
            </a:r>
            <a:r>
              <a:rPr lang="en-US" sz="2400" dirty="0" err="1"/>
              <a:t>QuEra</a:t>
            </a:r>
            <a:r>
              <a:rPr lang="en-US" sz="2400" dirty="0"/>
              <a:t>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BD218F-DE7D-BCC8-57E9-7B8A3D9E72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3158" y="1151297"/>
            <a:ext cx="2771847" cy="4001294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AAC94B72-DB87-126D-C59F-0455AD09ABCF}"/>
              </a:ext>
            </a:extLst>
          </p:cNvPr>
          <p:cNvGrpSpPr/>
          <p:nvPr/>
        </p:nvGrpSpPr>
        <p:grpSpPr>
          <a:xfrm>
            <a:off x="3267407" y="5414320"/>
            <a:ext cx="8476480" cy="1129096"/>
            <a:chOff x="0" y="5635406"/>
            <a:chExt cx="8476480" cy="1129096"/>
          </a:xfrm>
        </p:grpSpPr>
        <p:pic>
          <p:nvPicPr>
            <p:cNvPr id="7" name="Picture 6" descr="A graph of a graph of a line&#10;&#10;Description automatically generated with medium confidence">
              <a:extLst>
                <a:ext uri="{FF2B5EF4-FFF2-40B4-BE49-F238E27FC236}">
                  <a16:creationId xmlns:a16="http://schemas.microsoft.com/office/drawing/2014/main" id="{A6E684C7-716D-EAD3-CC63-557B11DADBD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1" r="4619" b="71542"/>
            <a:stretch/>
          </p:blipFill>
          <p:spPr>
            <a:xfrm>
              <a:off x="0" y="5635406"/>
              <a:ext cx="2128445" cy="1034659"/>
            </a:xfrm>
            <a:prstGeom prst="rect">
              <a:avLst/>
            </a:prstGeom>
          </p:spPr>
        </p:pic>
        <p:pic>
          <p:nvPicPr>
            <p:cNvPr id="6" name="Picture 5" descr="A graph of a graph of a line&#10;&#10;Description automatically generated with medium confidence">
              <a:extLst>
                <a:ext uri="{FF2B5EF4-FFF2-40B4-BE49-F238E27FC236}">
                  <a16:creationId xmlns:a16="http://schemas.microsoft.com/office/drawing/2014/main" id="{C2338160-888C-F7A8-37E5-DAEB5C3221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30076" r="1233" b="46850"/>
            <a:stretch/>
          </p:blipFill>
          <p:spPr>
            <a:xfrm>
              <a:off x="1864435" y="5925567"/>
              <a:ext cx="2204015" cy="838935"/>
            </a:xfrm>
            <a:prstGeom prst="rect">
              <a:avLst/>
            </a:prstGeom>
          </p:spPr>
        </p:pic>
        <p:pic>
          <p:nvPicPr>
            <p:cNvPr id="8" name="Picture 7" descr="A graph of a graph of a line&#10;&#10;Description automatically generated with medium confidence">
              <a:extLst>
                <a:ext uri="{FF2B5EF4-FFF2-40B4-BE49-F238E27FC236}">
                  <a16:creationId xmlns:a16="http://schemas.microsoft.com/office/drawing/2014/main" id="{C9902DEA-2114-C0B8-A86F-3CCB52F29DA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557" t="51757" r="676" b="25169"/>
            <a:stretch/>
          </p:blipFill>
          <p:spPr>
            <a:xfrm>
              <a:off x="4068450" y="5860681"/>
              <a:ext cx="2204015" cy="838935"/>
            </a:xfrm>
            <a:prstGeom prst="rect">
              <a:avLst/>
            </a:prstGeom>
          </p:spPr>
        </p:pic>
        <p:pic>
          <p:nvPicPr>
            <p:cNvPr id="10" name="Picture 9" descr="A graph of a graph of a line&#10;&#10;Description automatically generated with medium confidence">
              <a:extLst>
                <a:ext uri="{FF2B5EF4-FFF2-40B4-BE49-F238E27FC236}">
                  <a16:creationId xmlns:a16="http://schemas.microsoft.com/office/drawing/2014/main" id="{C4C76CEC-D5B4-49AE-126B-00749EBA393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575" t="75272" r="658" b="1654"/>
            <a:stretch/>
          </p:blipFill>
          <p:spPr>
            <a:xfrm>
              <a:off x="6272465" y="5864686"/>
              <a:ext cx="2204015" cy="838935"/>
            </a:xfrm>
            <a:prstGeom prst="rect">
              <a:avLst/>
            </a:prstGeom>
          </p:spPr>
        </p:pic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0425A8D0-2473-4417-43ED-F6FB7452A6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89453" y="1151297"/>
            <a:ext cx="2850084" cy="400129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9F2C751-C33E-15F0-7707-999507662F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1511" y="2168204"/>
            <a:ext cx="3606800" cy="1384300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D87F15D6-9A5A-F964-87E0-8380C594EF3C}"/>
              </a:ext>
            </a:extLst>
          </p:cNvPr>
          <p:cNvGrpSpPr/>
          <p:nvPr/>
        </p:nvGrpSpPr>
        <p:grpSpPr>
          <a:xfrm>
            <a:off x="4807304" y="1890592"/>
            <a:ext cx="3290837" cy="1730196"/>
            <a:chOff x="4807304" y="1890592"/>
            <a:chExt cx="3290837" cy="1730196"/>
          </a:xfrm>
        </p:grpSpPr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7F4FFE26-B7B8-E89C-74C3-62003ACBB37F}"/>
                </a:ext>
              </a:extLst>
            </p:cNvPr>
            <p:cNvSpPr/>
            <p:nvPr/>
          </p:nvSpPr>
          <p:spPr>
            <a:xfrm>
              <a:off x="4807304" y="1890592"/>
              <a:ext cx="3290837" cy="1730196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T" sz="1013"/>
            </a:p>
          </p:txBody>
        </p:sp>
        <p:pic>
          <p:nvPicPr>
            <p:cNvPr id="3" name="Picture 2" descr="A group of graphs and diagrams&#10;&#10;Description automatically generated">
              <a:extLst>
                <a:ext uri="{FF2B5EF4-FFF2-40B4-BE49-F238E27FC236}">
                  <a16:creationId xmlns:a16="http://schemas.microsoft.com/office/drawing/2014/main" id="{2FDE3511-D870-5941-1CAD-B871EF90E98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t="72031" r="47673" b="934"/>
            <a:stretch/>
          </p:blipFill>
          <p:spPr>
            <a:xfrm>
              <a:off x="4967719" y="1980626"/>
              <a:ext cx="2953520" cy="1498689"/>
            </a:xfrm>
            <a:prstGeom prst="rect">
              <a:avLst/>
            </a:prstGeom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E48BEA5-479D-12BF-6257-F81DFD4FD5FE}"/>
              </a:ext>
            </a:extLst>
          </p:cNvPr>
          <p:cNvGrpSpPr/>
          <p:nvPr/>
        </p:nvGrpSpPr>
        <p:grpSpPr>
          <a:xfrm>
            <a:off x="8811794" y="1890592"/>
            <a:ext cx="3290837" cy="1730196"/>
            <a:chOff x="8811794" y="1890592"/>
            <a:chExt cx="3290837" cy="1730196"/>
          </a:xfrm>
        </p:grpSpPr>
        <p:sp>
          <p:nvSpPr>
            <p:cNvPr id="25" name="Rounded Rectangle 24">
              <a:extLst>
                <a:ext uri="{FF2B5EF4-FFF2-40B4-BE49-F238E27FC236}">
                  <a16:creationId xmlns:a16="http://schemas.microsoft.com/office/drawing/2014/main" id="{1EACC173-E264-59D1-C841-95839B88C2D0}"/>
                </a:ext>
              </a:extLst>
            </p:cNvPr>
            <p:cNvSpPr/>
            <p:nvPr/>
          </p:nvSpPr>
          <p:spPr>
            <a:xfrm>
              <a:off x="8811794" y="1890592"/>
              <a:ext cx="3290837" cy="1730196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T" sz="1013"/>
            </a:p>
          </p:txBody>
        </p:sp>
        <p:pic>
          <p:nvPicPr>
            <p:cNvPr id="9" name="Picture 8" descr="A group of graphs and diagrams&#10;&#10;Description automatically generated">
              <a:extLst>
                <a:ext uri="{FF2B5EF4-FFF2-40B4-BE49-F238E27FC236}">
                  <a16:creationId xmlns:a16="http://schemas.microsoft.com/office/drawing/2014/main" id="{F6CE21AB-E3EC-AE73-E9E7-88A47A08CE4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50026" t="72585" r="647" b="380"/>
            <a:stretch/>
          </p:blipFill>
          <p:spPr>
            <a:xfrm>
              <a:off x="9065110" y="2053815"/>
              <a:ext cx="2784204" cy="1498689"/>
            </a:xfrm>
            <a:prstGeom prst="rect">
              <a:avLst/>
            </a:prstGeom>
          </p:spPr>
        </p:pic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FD93D3E1-3CF1-8F47-B2EE-F6F50077DEF8}"/>
              </a:ext>
            </a:extLst>
          </p:cNvPr>
          <p:cNvSpPr/>
          <p:nvPr/>
        </p:nvSpPr>
        <p:spPr>
          <a:xfrm>
            <a:off x="4732519" y="4685849"/>
            <a:ext cx="595424" cy="5316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74B08CB-F62D-5736-B07F-EFF03CD8E092}"/>
              </a:ext>
            </a:extLst>
          </p:cNvPr>
          <p:cNvSpPr/>
          <p:nvPr/>
        </p:nvSpPr>
        <p:spPr>
          <a:xfrm>
            <a:off x="4902248" y="1055912"/>
            <a:ext cx="595424" cy="5316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EF4F0DE-7C42-0945-7BAC-6B37E776A51B}"/>
              </a:ext>
            </a:extLst>
          </p:cNvPr>
          <p:cNvSpPr/>
          <p:nvPr/>
        </p:nvSpPr>
        <p:spPr>
          <a:xfrm>
            <a:off x="8247932" y="1027906"/>
            <a:ext cx="595424" cy="5316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EECFC42-60EB-726A-0E68-98B4D5E33335}"/>
              </a:ext>
            </a:extLst>
          </p:cNvPr>
          <p:cNvSpPr/>
          <p:nvPr/>
        </p:nvSpPr>
        <p:spPr>
          <a:xfrm>
            <a:off x="8209382" y="3399327"/>
            <a:ext cx="595424" cy="5316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0113A34-EE20-C958-F437-124A8F6AC17A}"/>
              </a:ext>
            </a:extLst>
          </p:cNvPr>
          <p:cNvSpPr/>
          <p:nvPr/>
        </p:nvSpPr>
        <p:spPr>
          <a:xfrm>
            <a:off x="8503133" y="4919220"/>
            <a:ext cx="595424" cy="5316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1B7FD23-727C-AD0E-F214-8CFF7B4087EC}"/>
              </a:ext>
            </a:extLst>
          </p:cNvPr>
          <p:cNvSpPr/>
          <p:nvPr/>
        </p:nvSpPr>
        <p:spPr>
          <a:xfrm rot="21020659">
            <a:off x="7656859" y="1981022"/>
            <a:ext cx="319388" cy="2854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490DD6A-3C6D-8E6A-488C-55E2F4072EAC}"/>
              </a:ext>
            </a:extLst>
          </p:cNvPr>
          <p:cNvSpPr/>
          <p:nvPr/>
        </p:nvSpPr>
        <p:spPr>
          <a:xfrm rot="21020659">
            <a:off x="8905416" y="2013692"/>
            <a:ext cx="319388" cy="2854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36" name="Slide Number Placeholder 3">
            <a:extLst>
              <a:ext uri="{FF2B5EF4-FFF2-40B4-BE49-F238E27FC236}">
                <a16:creationId xmlns:a16="http://schemas.microsoft.com/office/drawing/2014/main" id="{FA681E8A-5244-41DA-F36B-B503443D0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AT" dirty="0"/>
              <a:t>10</a:t>
            </a:r>
          </a:p>
        </p:txBody>
      </p:sp>
      <p:sp>
        <p:nvSpPr>
          <p:cNvPr id="37" name="Content Placeholder 4">
            <a:extLst>
              <a:ext uri="{FF2B5EF4-FFF2-40B4-BE49-F238E27FC236}">
                <a16:creationId xmlns:a16="http://schemas.microsoft.com/office/drawing/2014/main" id="{6B65159A-2732-6BE2-C255-E8231FA9A188}"/>
              </a:ext>
            </a:extLst>
          </p:cNvPr>
          <p:cNvSpPr txBox="1">
            <a:spLocks/>
          </p:cNvSpPr>
          <p:nvPr/>
        </p:nvSpPr>
        <p:spPr>
          <a:xfrm>
            <a:off x="1367109" y="3969548"/>
            <a:ext cx="3546520" cy="55941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i="1" dirty="0"/>
              <a:t>Theory</a:t>
            </a:r>
          </a:p>
        </p:txBody>
      </p:sp>
    </p:spTree>
    <p:extLst>
      <p:ext uri="{BB962C8B-B14F-4D97-AF65-F5344CB8AC3E}">
        <p14:creationId xmlns:p14="http://schemas.microsoft.com/office/powerpoint/2010/main" val="4151257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383166-EB6F-A9DF-D628-95D0237EC4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8BE23-5EF9-0C8F-DAB2-02FE77C6BF3E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9347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T" sz="35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Experimental results: dynamics of a string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1EE902-D661-3140-2B53-CD00EBBD29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0201" y="1116804"/>
            <a:ext cx="2883899" cy="256698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1DB49CF-6F5A-B6C8-B822-4374C462A5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2289" y="4073277"/>
            <a:ext cx="2264329" cy="25669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3A2DA37-4AE2-F7EF-CBF8-8DD1D4E6A8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0600" y="4082252"/>
            <a:ext cx="2264329" cy="260061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5598315-0B7C-1135-1A2B-B9760AD1D4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08911" y="4007154"/>
            <a:ext cx="2264329" cy="262303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593145E-E528-76A1-EE1A-D06AEF87DCE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86580" y="1027906"/>
            <a:ext cx="2362200" cy="27686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28D0E1D-98DE-2D59-0B3F-A48BFBA9180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8200" y="1140613"/>
            <a:ext cx="3594100" cy="1714500"/>
          </a:xfrm>
          <a:prstGeom prst="rect">
            <a:avLst/>
          </a:prstGeom>
        </p:spPr>
      </p:pic>
      <p:sp>
        <p:nvSpPr>
          <p:cNvPr id="15" name="Content Placeholder 4">
            <a:extLst>
              <a:ext uri="{FF2B5EF4-FFF2-40B4-BE49-F238E27FC236}">
                <a16:creationId xmlns:a16="http://schemas.microsoft.com/office/drawing/2014/main" id="{A3811E09-5D95-5640-D7EF-120CFC14B7B6}"/>
              </a:ext>
            </a:extLst>
          </p:cNvPr>
          <p:cNvSpPr txBox="1">
            <a:spLocks/>
          </p:cNvSpPr>
          <p:nvPr/>
        </p:nvSpPr>
        <p:spPr>
          <a:xfrm>
            <a:off x="1175210" y="2875199"/>
            <a:ext cx="3251240" cy="117321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i="1" dirty="0"/>
              <a:t>Adiabatic state prep. + local detuning quench</a:t>
            </a:r>
          </a:p>
        </p:txBody>
      </p:sp>
      <p:sp>
        <p:nvSpPr>
          <p:cNvPr id="16" name="Content Placeholder 4">
            <a:extLst>
              <a:ext uri="{FF2B5EF4-FFF2-40B4-BE49-F238E27FC236}">
                <a16:creationId xmlns:a16="http://schemas.microsoft.com/office/drawing/2014/main" id="{5050E6F4-4514-209B-8F9D-D17F218CE225}"/>
              </a:ext>
            </a:extLst>
          </p:cNvPr>
          <p:cNvSpPr txBox="1">
            <a:spLocks/>
          </p:cNvSpPr>
          <p:nvPr/>
        </p:nvSpPr>
        <p:spPr>
          <a:xfrm>
            <a:off x="2716173" y="3896242"/>
            <a:ext cx="1429900" cy="41012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i="1" dirty="0">
                <a:solidFill>
                  <a:srgbClr val="C00000"/>
                </a:solidFill>
              </a:rPr>
              <a:t>no quench</a:t>
            </a:r>
          </a:p>
        </p:txBody>
      </p:sp>
      <p:sp>
        <p:nvSpPr>
          <p:cNvPr id="17" name="Content Placeholder 4">
            <a:extLst>
              <a:ext uri="{FF2B5EF4-FFF2-40B4-BE49-F238E27FC236}">
                <a16:creationId xmlns:a16="http://schemas.microsoft.com/office/drawing/2014/main" id="{543560B6-9203-6210-913C-7E99091A5338}"/>
              </a:ext>
            </a:extLst>
          </p:cNvPr>
          <p:cNvSpPr txBox="1">
            <a:spLocks/>
          </p:cNvSpPr>
          <p:nvPr/>
        </p:nvSpPr>
        <p:spPr>
          <a:xfrm>
            <a:off x="6109654" y="3929853"/>
            <a:ext cx="2234201" cy="75301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i="1" dirty="0">
                <a:solidFill>
                  <a:srgbClr val="C00000"/>
                </a:solidFill>
              </a:rPr>
              <a:t>String breaking!</a:t>
            </a:r>
          </a:p>
        </p:txBody>
      </p:sp>
      <p:sp>
        <p:nvSpPr>
          <p:cNvPr id="18" name="Content Placeholder 4">
            <a:extLst>
              <a:ext uri="{FF2B5EF4-FFF2-40B4-BE49-F238E27FC236}">
                <a16:creationId xmlns:a16="http://schemas.microsoft.com/office/drawing/2014/main" id="{43A8582A-B81D-587D-4301-27FBC3F4F3FC}"/>
              </a:ext>
            </a:extLst>
          </p:cNvPr>
          <p:cNvSpPr txBox="1">
            <a:spLocks/>
          </p:cNvSpPr>
          <p:nvPr/>
        </p:nvSpPr>
        <p:spPr>
          <a:xfrm>
            <a:off x="9475827" y="3910803"/>
            <a:ext cx="2264329" cy="89212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i="1" dirty="0">
                <a:solidFill>
                  <a:srgbClr val="C00000"/>
                </a:solidFill>
              </a:rPr>
              <a:t>intermediate state</a:t>
            </a:r>
          </a:p>
        </p:txBody>
      </p:sp>
      <p:sp>
        <p:nvSpPr>
          <p:cNvPr id="19" name="Slide Number Placeholder 3">
            <a:extLst>
              <a:ext uri="{FF2B5EF4-FFF2-40B4-BE49-F238E27FC236}">
                <a16:creationId xmlns:a16="http://schemas.microsoft.com/office/drawing/2014/main" id="{E189A9B1-E18A-8E53-165C-D89D62D56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AT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048805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47B8C6-7DB2-E529-BEA7-01A6B5A6A5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DB87A8-7451-1746-3F84-1C6B5A6E9F53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9347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T" sz="35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Experimental results: resonance of string-breaking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5C77FCC-BD25-8FD0-F895-EA2C82D0E6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0593" y="1175297"/>
            <a:ext cx="2690813" cy="246889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457415F-A274-3779-A6FB-D2FD10E97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0592" y="4253974"/>
            <a:ext cx="2690813" cy="239793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D4F1E0-F241-1146-4AF2-7862E31742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5682" y="4253974"/>
            <a:ext cx="2408096" cy="239793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5D7826D-DFBF-F99A-8144-735DE38B6C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35200" y="1231952"/>
            <a:ext cx="2438578" cy="2397935"/>
          </a:xfrm>
          <a:prstGeom prst="rect">
            <a:avLst/>
          </a:prstGeom>
        </p:spPr>
      </p:pic>
      <p:sp>
        <p:nvSpPr>
          <p:cNvPr id="20" name="Content Placeholder 4">
            <a:extLst>
              <a:ext uri="{FF2B5EF4-FFF2-40B4-BE49-F238E27FC236}">
                <a16:creationId xmlns:a16="http://schemas.microsoft.com/office/drawing/2014/main" id="{E0641805-840B-9D4F-B08D-F005214B112B}"/>
              </a:ext>
            </a:extLst>
          </p:cNvPr>
          <p:cNvSpPr txBox="1">
            <a:spLocks/>
          </p:cNvSpPr>
          <p:nvPr/>
        </p:nvSpPr>
        <p:spPr>
          <a:xfrm>
            <a:off x="9207322" y="3718959"/>
            <a:ext cx="3546520" cy="408165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i="1" dirty="0"/>
              <a:t>Simulation</a:t>
            </a:r>
          </a:p>
        </p:txBody>
      </p:sp>
      <p:sp>
        <p:nvSpPr>
          <p:cNvPr id="21" name="Content Placeholder 4">
            <a:extLst>
              <a:ext uri="{FF2B5EF4-FFF2-40B4-BE49-F238E27FC236}">
                <a16:creationId xmlns:a16="http://schemas.microsoft.com/office/drawing/2014/main" id="{CE02DE0A-D8F2-1D39-1299-4BDA48025F9F}"/>
              </a:ext>
            </a:extLst>
          </p:cNvPr>
          <p:cNvSpPr txBox="1">
            <a:spLocks/>
          </p:cNvSpPr>
          <p:nvPr/>
        </p:nvSpPr>
        <p:spPr>
          <a:xfrm>
            <a:off x="5346752" y="3718961"/>
            <a:ext cx="3546520" cy="408165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i="1" dirty="0"/>
              <a:t>Experiment</a:t>
            </a:r>
          </a:p>
        </p:txBody>
      </p:sp>
      <p:sp>
        <p:nvSpPr>
          <p:cNvPr id="22" name="Content Placeholder 4">
            <a:extLst>
              <a:ext uri="{FF2B5EF4-FFF2-40B4-BE49-F238E27FC236}">
                <a16:creationId xmlns:a16="http://schemas.microsoft.com/office/drawing/2014/main" id="{7A892FAF-157E-65E1-3CEC-5EF3D8775841}"/>
              </a:ext>
            </a:extLst>
          </p:cNvPr>
          <p:cNvSpPr txBox="1">
            <a:spLocks/>
          </p:cNvSpPr>
          <p:nvPr/>
        </p:nvSpPr>
        <p:spPr>
          <a:xfrm>
            <a:off x="667869" y="3718960"/>
            <a:ext cx="3546520" cy="408165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i="1" dirty="0"/>
              <a:t>Theoretical energy levels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1C62B72-583C-5F92-7021-10DCAD065974}"/>
              </a:ext>
            </a:extLst>
          </p:cNvPr>
          <p:cNvSpPr/>
          <p:nvPr/>
        </p:nvSpPr>
        <p:spPr>
          <a:xfrm>
            <a:off x="7349742" y="1100523"/>
            <a:ext cx="349186" cy="3779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A2AEB9C-4507-2F7D-37CA-FC77CEEE9B77}"/>
              </a:ext>
            </a:extLst>
          </p:cNvPr>
          <p:cNvSpPr/>
          <p:nvPr/>
        </p:nvSpPr>
        <p:spPr>
          <a:xfrm>
            <a:off x="7317137" y="3492585"/>
            <a:ext cx="349186" cy="3779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3638073-1C69-C5E4-02A4-52D90282A606}"/>
              </a:ext>
            </a:extLst>
          </p:cNvPr>
          <p:cNvSpPr/>
          <p:nvPr/>
        </p:nvSpPr>
        <p:spPr>
          <a:xfrm>
            <a:off x="4729652" y="6303885"/>
            <a:ext cx="349186" cy="3779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A12BF5E-BD21-01CD-4C3F-6AD62E275738}"/>
              </a:ext>
            </a:extLst>
          </p:cNvPr>
          <p:cNvSpPr/>
          <p:nvPr/>
        </p:nvSpPr>
        <p:spPr>
          <a:xfrm>
            <a:off x="921129" y="4307726"/>
            <a:ext cx="349186" cy="3779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552528F-B66C-838F-B2DA-8DE456BE0517}"/>
              </a:ext>
            </a:extLst>
          </p:cNvPr>
          <p:cNvSpPr/>
          <p:nvPr/>
        </p:nvSpPr>
        <p:spPr>
          <a:xfrm>
            <a:off x="1765554" y="4949671"/>
            <a:ext cx="349186" cy="3779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2257ACC-0F01-F73B-B55D-6A506207E603}"/>
              </a:ext>
            </a:extLst>
          </p:cNvPr>
          <p:cNvSpPr/>
          <p:nvPr/>
        </p:nvSpPr>
        <p:spPr>
          <a:xfrm>
            <a:off x="3611942" y="1291530"/>
            <a:ext cx="349186" cy="3779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B096F58-9B15-6EE0-02C8-7CEE8DA13BE5}"/>
              </a:ext>
            </a:extLst>
          </p:cNvPr>
          <p:cNvSpPr/>
          <p:nvPr/>
        </p:nvSpPr>
        <p:spPr>
          <a:xfrm>
            <a:off x="4518922" y="3399284"/>
            <a:ext cx="349186" cy="3779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742C536-D8D6-8A95-575E-7588B027E615}"/>
              </a:ext>
            </a:extLst>
          </p:cNvPr>
          <p:cNvSpPr/>
          <p:nvPr/>
        </p:nvSpPr>
        <p:spPr>
          <a:xfrm>
            <a:off x="4651381" y="4051966"/>
            <a:ext cx="349186" cy="3779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31" name="Slide Number Placeholder 3">
            <a:extLst>
              <a:ext uri="{FF2B5EF4-FFF2-40B4-BE49-F238E27FC236}">
                <a16:creationId xmlns:a16="http://schemas.microsoft.com/office/drawing/2014/main" id="{89658727-29C5-0E68-AE85-207769F62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AT" dirty="0"/>
              <a:t>12</a:t>
            </a:r>
          </a:p>
        </p:txBody>
      </p:sp>
      <p:pic>
        <p:nvPicPr>
          <p:cNvPr id="5" name="Picture 4" descr="A diagram of string theory&#10;&#10;Description automatically generated">
            <a:extLst>
              <a:ext uri="{FF2B5EF4-FFF2-40B4-BE49-F238E27FC236}">
                <a16:creationId xmlns:a16="http://schemas.microsoft.com/office/drawing/2014/main" id="{08FBF8A7-2460-B4F0-62E9-4B385F4DD85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4196" y="1340311"/>
            <a:ext cx="2787906" cy="187312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9A30BFC-C5B7-CE8C-5735-47DE28630749}"/>
              </a:ext>
            </a:extLst>
          </p:cNvPr>
          <p:cNvSpPr/>
          <p:nvPr/>
        </p:nvSpPr>
        <p:spPr>
          <a:xfrm>
            <a:off x="904196" y="1231952"/>
            <a:ext cx="349186" cy="3779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44BAFD5-6661-F308-EDE4-607CBD433403}"/>
              </a:ext>
            </a:extLst>
          </p:cNvPr>
          <p:cNvSpPr/>
          <p:nvPr/>
        </p:nvSpPr>
        <p:spPr>
          <a:xfrm>
            <a:off x="3437349" y="1270351"/>
            <a:ext cx="415182" cy="13955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pic>
        <p:nvPicPr>
          <p:cNvPr id="11" name="Picture 10" descr="A graph of a line with numbers and letters&#10;&#10;Description automatically generated">
            <a:extLst>
              <a:ext uri="{FF2B5EF4-FFF2-40B4-BE49-F238E27FC236}">
                <a16:creationId xmlns:a16="http://schemas.microsoft.com/office/drawing/2014/main" id="{3333B033-5249-ACE4-F82E-141AB7F57DE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4043" y="4496715"/>
            <a:ext cx="2499913" cy="173463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0C91D433-8127-5A0A-3782-FA5B70A95993}"/>
              </a:ext>
            </a:extLst>
          </p:cNvPr>
          <p:cNvSpPr/>
          <p:nvPr/>
        </p:nvSpPr>
        <p:spPr>
          <a:xfrm>
            <a:off x="942069" y="4414155"/>
            <a:ext cx="349186" cy="3779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3993295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8D90F8-6380-A6E5-FA13-C8EBF5C011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8D4E2-F012-AECB-A3C1-ACB54343605A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9347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T" sz="35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Summary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6A7A5D19-137F-BA2F-47FA-C209A6970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AT" dirty="0"/>
              <a:t>13</a:t>
            </a:r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E64E7FE1-385A-CF9E-FFD1-7908D6BDB346}"/>
              </a:ext>
            </a:extLst>
          </p:cNvPr>
          <p:cNvSpPr txBox="1">
            <a:spLocks/>
          </p:cNvSpPr>
          <p:nvPr/>
        </p:nvSpPr>
        <p:spPr>
          <a:xfrm>
            <a:off x="409720" y="1588755"/>
            <a:ext cx="6101570" cy="111992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ü"/>
            </a:pPr>
            <a:r>
              <a:rPr lang="en-US" sz="2400" dirty="0"/>
              <a:t>Analog quantum simulator for 2D U(1) QLM with Rydberg atom array</a:t>
            </a:r>
          </a:p>
        </p:txBody>
      </p:sp>
      <p:pic>
        <p:nvPicPr>
          <p:cNvPr id="6" name="Picture 5" descr="A diagram of a hexagon structure&#10;&#10;Description automatically generated">
            <a:extLst>
              <a:ext uri="{FF2B5EF4-FFF2-40B4-BE49-F238E27FC236}">
                <a16:creationId xmlns:a16="http://schemas.microsoft.com/office/drawing/2014/main" id="{EB2278B3-66A9-13F7-2CB1-599B301F6E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5796" y="256910"/>
            <a:ext cx="3007104" cy="1819314"/>
          </a:xfrm>
          <a:prstGeom prst="rect">
            <a:avLst/>
          </a:prstGeom>
        </p:spPr>
      </p:pic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837E361B-EE28-F566-85DA-2E9476D410AC}"/>
              </a:ext>
            </a:extLst>
          </p:cNvPr>
          <p:cNvSpPr txBox="1">
            <a:spLocks/>
          </p:cNvSpPr>
          <p:nvPr/>
        </p:nvSpPr>
        <p:spPr>
          <a:xfrm>
            <a:off x="409720" y="2666352"/>
            <a:ext cx="7675606" cy="55393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ü"/>
            </a:pPr>
            <a:r>
              <a:rPr lang="en-US" sz="2400" dirty="0"/>
              <a:t>Ground state “Phase diagram” of (un)broken strings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9CED450-4071-B021-A8FE-3968F7572D6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303" b="35458"/>
          <a:stretch/>
        </p:blipFill>
        <p:spPr>
          <a:xfrm>
            <a:off x="7724134" y="2392186"/>
            <a:ext cx="1868690" cy="18193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0EFE8DE-18F8-2BED-7912-454EE3D44AD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3750" b="35458"/>
          <a:stretch/>
        </p:blipFill>
        <p:spPr>
          <a:xfrm>
            <a:off x="9840379" y="2392186"/>
            <a:ext cx="1932521" cy="1819314"/>
          </a:xfrm>
          <a:prstGeom prst="rect">
            <a:avLst/>
          </a:prstGeom>
        </p:spPr>
      </p:pic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5053332D-72CD-D823-29E8-22E5B338C176}"/>
              </a:ext>
            </a:extLst>
          </p:cNvPr>
          <p:cNvSpPr txBox="1">
            <a:spLocks/>
          </p:cNvSpPr>
          <p:nvPr/>
        </p:nvSpPr>
        <p:spPr>
          <a:xfrm>
            <a:off x="409720" y="3458144"/>
            <a:ext cx="7675606" cy="55393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ü"/>
            </a:pPr>
            <a:r>
              <a:rPr lang="en-US" sz="2400" dirty="0"/>
              <a:t>Real-time dynamics of resonant string-breaking</a:t>
            </a: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4F8CAB20-9A3E-B791-AFE6-DA3404F2CA3C}"/>
              </a:ext>
            </a:extLst>
          </p:cNvPr>
          <p:cNvSpPr txBox="1">
            <a:spLocks/>
          </p:cNvSpPr>
          <p:nvPr/>
        </p:nvSpPr>
        <p:spPr>
          <a:xfrm>
            <a:off x="409720" y="4406349"/>
            <a:ext cx="7675606" cy="55393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v"/>
            </a:pPr>
            <a:r>
              <a:rPr lang="en-US" sz="2400" dirty="0"/>
              <a:t>.. include plaquette interactions?!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AE11EE0-15E3-FDB0-EDEA-0C02A3DBD338}"/>
              </a:ext>
            </a:extLst>
          </p:cNvPr>
          <p:cNvSpPr/>
          <p:nvPr/>
        </p:nvSpPr>
        <p:spPr>
          <a:xfrm>
            <a:off x="3810873" y="4821783"/>
            <a:ext cx="305337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err="1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Feldmeier</a:t>
            </a:r>
            <a:r>
              <a:rPr lang="en-GB" sz="12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 al., arXiv:2408.02733 (2024)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F6E0BB1-5401-DA6C-98D7-CD6FA36172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86322" y="4396407"/>
            <a:ext cx="1706502" cy="19599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7B9C42C-4549-06AD-4562-64199D3630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52698" y="4506127"/>
            <a:ext cx="1974002" cy="1811197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4858621F-7499-2EB8-E8A1-13D0EDC1522D}"/>
              </a:ext>
            </a:extLst>
          </p:cNvPr>
          <p:cNvSpPr/>
          <p:nvPr/>
        </p:nvSpPr>
        <p:spPr>
          <a:xfrm>
            <a:off x="7521619" y="2372654"/>
            <a:ext cx="409743" cy="3274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443489C-8ED3-CE57-0637-EE3C6B167F31}"/>
              </a:ext>
            </a:extLst>
          </p:cNvPr>
          <p:cNvSpPr/>
          <p:nvPr/>
        </p:nvSpPr>
        <p:spPr>
          <a:xfrm>
            <a:off x="7487864" y="3977748"/>
            <a:ext cx="409743" cy="3274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766B3C2-6CEC-2AE2-AA40-613FBD3D74BF}"/>
              </a:ext>
            </a:extLst>
          </p:cNvPr>
          <p:cNvSpPr/>
          <p:nvPr/>
        </p:nvSpPr>
        <p:spPr>
          <a:xfrm>
            <a:off x="9542955" y="3921634"/>
            <a:ext cx="409743" cy="3274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2E6A834-5FC6-71F7-A32E-930BB9135683}"/>
              </a:ext>
            </a:extLst>
          </p:cNvPr>
          <p:cNvSpPr/>
          <p:nvPr/>
        </p:nvSpPr>
        <p:spPr>
          <a:xfrm>
            <a:off x="9635507" y="2251236"/>
            <a:ext cx="409743" cy="3274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BD4C46D-B77C-0346-55DA-D3132B4675D8}"/>
              </a:ext>
            </a:extLst>
          </p:cNvPr>
          <p:cNvSpPr/>
          <p:nvPr/>
        </p:nvSpPr>
        <p:spPr>
          <a:xfrm>
            <a:off x="11836091" y="4355856"/>
            <a:ext cx="409743" cy="3274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2CDB223-A2DE-E43B-7482-EE1DF17D2828}"/>
              </a:ext>
            </a:extLst>
          </p:cNvPr>
          <p:cNvSpPr/>
          <p:nvPr/>
        </p:nvSpPr>
        <p:spPr>
          <a:xfrm>
            <a:off x="11872142" y="6211452"/>
            <a:ext cx="409743" cy="3274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AB6B261-747B-CC6D-F179-D8A6555348A2}"/>
              </a:ext>
            </a:extLst>
          </p:cNvPr>
          <p:cNvSpPr/>
          <p:nvPr/>
        </p:nvSpPr>
        <p:spPr>
          <a:xfrm>
            <a:off x="9777328" y="6192620"/>
            <a:ext cx="409743" cy="3274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4448048-7E66-14AD-F00E-C0ED83CDC7C5}"/>
              </a:ext>
            </a:extLst>
          </p:cNvPr>
          <p:cNvSpPr/>
          <p:nvPr/>
        </p:nvSpPr>
        <p:spPr>
          <a:xfrm>
            <a:off x="3216312" y="256650"/>
            <a:ext cx="48724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Gonzalez-Cuadra, Hamdan, TVZ, Braverman,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Kornjaca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Lukin, Cantu, Liu, Wang,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Keesling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 Lukin, Zoller &amp;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Bylinskii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arXiv:2410.16558 (2024)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7E37C14-BE33-C58D-941E-326F9B0E1BC0}"/>
              </a:ext>
            </a:extLst>
          </p:cNvPr>
          <p:cNvSpPr txBox="1">
            <a:spLocks/>
          </p:cNvSpPr>
          <p:nvPr/>
        </p:nvSpPr>
        <p:spPr>
          <a:xfrm>
            <a:off x="409720" y="5425130"/>
            <a:ext cx="7263242" cy="100350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v"/>
            </a:pPr>
            <a:r>
              <a:rPr lang="en-US" sz="2400" dirty="0"/>
              <a:t>Outlook: more realistic models (non-abelian gauge groups, large local Hilbert spaces) on </a:t>
            </a:r>
            <a:r>
              <a:rPr lang="en-US" sz="2400" dirty="0" err="1"/>
              <a:t>qudit</a:t>
            </a:r>
            <a:r>
              <a:rPr lang="en-US" sz="2400" dirty="0"/>
              <a:t> computers?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71B4196-D478-283C-F38F-078EF915F665}"/>
              </a:ext>
            </a:extLst>
          </p:cNvPr>
          <p:cNvSpPr/>
          <p:nvPr/>
        </p:nvSpPr>
        <p:spPr>
          <a:xfrm>
            <a:off x="3810873" y="6225884"/>
            <a:ext cx="408673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TVZ, González-Cuadra &amp; Zoller, Quantum, 7, 1140 (2023)</a:t>
            </a:r>
          </a:p>
        </p:txBody>
      </p:sp>
    </p:spTree>
    <p:extLst>
      <p:ext uri="{BB962C8B-B14F-4D97-AF65-F5344CB8AC3E}">
        <p14:creationId xmlns:p14="http://schemas.microsoft.com/office/powerpoint/2010/main" val="2196388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0" grpId="0"/>
      <p:bldP spid="11" grpId="0"/>
      <p:bldP spid="12" grpId="0"/>
      <p:bldP spid="5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EEAD59-83D2-E39F-10BC-380CB0B2F1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7">
            <a:extLst>
              <a:ext uri="{FF2B5EF4-FFF2-40B4-BE49-F238E27FC236}">
                <a16:creationId xmlns:a16="http://schemas.microsoft.com/office/drawing/2014/main" id="{C5CD5F20-62C9-C2E4-6BD5-0C4DF7E70071}"/>
              </a:ext>
            </a:extLst>
          </p:cNvPr>
          <p:cNvSpPr txBox="1">
            <a:spLocks/>
          </p:cNvSpPr>
          <p:nvPr/>
        </p:nvSpPr>
        <p:spPr>
          <a:xfrm>
            <a:off x="3470924" y="1205536"/>
            <a:ext cx="5250152" cy="90313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GB" sz="40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Thanks for listening!</a:t>
            </a:r>
            <a:endParaRPr lang="en-AT" sz="2800" i="1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sp>
        <p:nvSpPr>
          <p:cNvPr id="2" name="Title 7">
            <a:extLst>
              <a:ext uri="{FF2B5EF4-FFF2-40B4-BE49-F238E27FC236}">
                <a16:creationId xmlns:a16="http://schemas.microsoft.com/office/drawing/2014/main" id="{37DD4E4A-E7F8-6CCF-1631-55F3E2D99584}"/>
              </a:ext>
            </a:extLst>
          </p:cNvPr>
          <p:cNvSpPr txBox="1">
            <a:spLocks/>
          </p:cNvSpPr>
          <p:nvPr/>
        </p:nvSpPr>
        <p:spPr>
          <a:xfrm>
            <a:off x="2883725" y="2788063"/>
            <a:ext cx="6424550" cy="90313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GB" sz="32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I’m looking for team members:</a:t>
            </a:r>
          </a:p>
          <a:p>
            <a:pPr algn="ctr">
              <a:lnSpc>
                <a:spcPct val="100000"/>
              </a:lnSpc>
            </a:pPr>
            <a:r>
              <a:rPr lang="en-GB" sz="3200" i="1" dirty="0">
                <a:solidFill>
                  <a:srgbClr val="004E8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open </a:t>
            </a:r>
            <a:r>
              <a:rPr lang="en-GB" sz="3200" i="1" dirty="0" err="1">
                <a:solidFill>
                  <a:srgbClr val="004E8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PostDoc</a:t>
            </a:r>
            <a:r>
              <a:rPr lang="en-GB" sz="3200" i="1" dirty="0">
                <a:solidFill>
                  <a:srgbClr val="004E8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+ PhD positions </a:t>
            </a:r>
            <a:endParaRPr lang="en-AT" sz="3200" i="1" dirty="0">
              <a:solidFill>
                <a:srgbClr val="004E80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pic>
        <p:nvPicPr>
          <p:cNvPr id="6" name="Picture 5" descr="A blue and white logo with a person's face&#10;&#10;AI-generated content may be incorrect.">
            <a:extLst>
              <a:ext uri="{FF2B5EF4-FFF2-40B4-BE49-F238E27FC236}">
                <a16:creationId xmlns:a16="http://schemas.microsoft.com/office/drawing/2014/main" id="{3E484CDB-B3AA-26D9-A180-66E9C4B99B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8077" y="4289494"/>
            <a:ext cx="2451296" cy="1436881"/>
          </a:xfrm>
          <a:prstGeom prst="rect">
            <a:avLst/>
          </a:prstGeom>
        </p:spPr>
      </p:pic>
      <p:pic>
        <p:nvPicPr>
          <p:cNvPr id="8" name="Picture 7" descr="A blue and white logo&#10;&#10;AI-generated content may be incorrect.">
            <a:extLst>
              <a:ext uri="{FF2B5EF4-FFF2-40B4-BE49-F238E27FC236}">
                <a16:creationId xmlns:a16="http://schemas.microsoft.com/office/drawing/2014/main" id="{5ACF4426-4B28-1741-27E2-67001E1F00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9437" y="4584904"/>
            <a:ext cx="2451296" cy="84312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95F14B8-70F4-73A1-F2D1-FF29CDBA47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6183" y="4286557"/>
            <a:ext cx="1439817" cy="1439817"/>
          </a:xfrm>
          <a:prstGeom prst="rect">
            <a:avLst/>
          </a:prstGeom>
        </p:spPr>
      </p:pic>
      <p:pic>
        <p:nvPicPr>
          <p:cNvPr id="7" name="Picture 6" descr="A qr code with black squares&#10;&#10;AI-generated content may be incorrect.">
            <a:extLst>
              <a:ext uri="{FF2B5EF4-FFF2-40B4-BE49-F238E27FC236}">
                <a16:creationId xmlns:a16="http://schemas.microsoft.com/office/drawing/2014/main" id="{906892B0-2BEC-D275-6840-94DE47504F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89700" y="4139895"/>
            <a:ext cx="1745329" cy="174532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BF8497B-2845-8E22-68E8-0C7E3FD9DD31}"/>
              </a:ext>
            </a:extLst>
          </p:cNvPr>
          <p:cNvSpPr txBox="1"/>
          <p:nvPr/>
        </p:nvSpPr>
        <p:spPr>
          <a:xfrm>
            <a:off x="6540039" y="5788269"/>
            <a:ext cx="164465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T" sz="700" dirty="0"/>
              <a:t>https://www.mcqst.de/support/job-offers/phd-and-postdoctoral-positions-quantum-simulation-theory.html</a:t>
            </a:r>
          </a:p>
        </p:txBody>
      </p:sp>
    </p:spTree>
    <p:extLst>
      <p:ext uri="{BB962C8B-B14F-4D97-AF65-F5344CB8AC3E}">
        <p14:creationId xmlns:p14="http://schemas.microsoft.com/office/powerpoint/2010/main" val="3349494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2EBA1B-4855-301A-AB9C-6415970A97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CE289153-AAC9-8708-5DE9-D6AA01891F87}"/>
              </a:ext>
            </a:extLst>
          </p:cNvPr>
          <p:cNvSpPr/>
          <p:nvPr/>
        </p:nvSpPr>
        <p:spPr>
          <a:xfrm>
            <a:off x="413041" y="5100319"/>
            <a:ext cx="5911019" cy="1149684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 sz="1013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23F6979-277D-86F7-6AA2-EF49918F6CE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T" sz="35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Motivation: quantum simulation of gauge theories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B3646B8-2C7B-F4D3-D008-C68B74FE74C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17869" y="1564842"/>
            <a:ext cx="4691485" cy="30915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FAEB52A-2305-4C61-DF9E-372FF5F468F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914410" y="2006543"/>
            <a:ext cx="2949007" cy="2595742"/>
          </a:xfrm>
          <a:prstGeom prst="rect">
            <a:avLst/>
          </a:prstGeom>
        </p:spPr>
      </p:pic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59604D53-6677-CB37-9610-318DDA70812A}"/>
              </a:ext>
            </a:extLst>
          </p:cNvPr>
          <p:cNvSpPr txBox="1">
            <a:spLocks/>
          </p:cNvSpPr>
          <p:nvPr/>
        </p:nvSpPr>
        <p:spPr>
          <a:xfrm>
            <a:off x="373332" y="1000980"/>
            <a:ext cx="7755887" cy="7278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dirty="0"/>
              <a:t>Particle physics: quantum chromodynamics (QCD)</a:t>
            </a: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9BDB95CD-3626-C2D2-A9C9-47AA53BEE170}"/>
              </a:ext>
            </a:extLst>
          </p:cNvPr>
          <p:cNvSpPr txBox="1">
            <a:spLocks/>
          </p:cNvSpPr>
          <p:nvPr/>
        </p:nvSpPr>
        <p:spPr>
          <a:xfrm>
            <a:off x="7859039" y="1014609"/>
            <a:ext cx="5863542" cy="7278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600" dirty="0"/>
              <a:t>Experiments: particle colliders</a:t>
            </a:r>
          </a:p>
        </p:txBody>
      </p:sp>
      <p:sp>
        <p:nvSpPr>
          <p:cNvPr id="16" name="Content Placeholder 4">
            <a:extLst>
              <a:ext uri="{FF2B5EF4-FFF2-40B4-BE49-F238E27FC236}">
                <a16:creationId xmlns:a16="http://schemas.microsoft.com/office/drawing/2014/main" id="{5E0F0D1C-34FF-CDA7-C394-FA829B9E3897}"/>
              </a:ext>
            </a:extLst>
          </p:cNvPr>
          <p:cNvSpPr txBox="1">
            <a:spLocks/>
          </p:cNvSpPr>
          <p:nvPr/>
        </p:nvSpPr>
        <p:spPr>
          <a:xfrm>
            <a:off x="2912801" y="5205468"/>
            <a:ext cx="3840078" cy="12685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 dirty="0"/>
              <a:t>Real-time dynamics</a:t>
            </a:r>
          </a:p>
          <a:p>
            <a:r>
              <a:rPr lang="en-US" sz="2600" dirty="0"/>
              <a:t>Finite baryon density</a:t>
            </a:r>
          </a:p>
        </p:txBody>
      </p:sp>
      <p:sp>
        <p:nvSpPr>
          <p:cNvPr id="17" name="Content Placeholder 4">
            <a:extLst>
              <a:ext uri="{FF2B5EF4-FFF2-40B4-BE49-F238E27FC236}">
                <a16:creationId xmlns:a16="http://schemas.microsoft.com/office/drawing/2014/main" id="{67484166-B365-A620-A9B5-307D251CF04D}"/>
              </a:ext>
            </a:extLst>
          </p:cNvPr>
          <p:cNvSpPr txBox="1">
            <a:spLocks/>
          </p:cNvSpPr>
          <p:nvPr/>
        </p:nvSpPr>
        <p:spPr>
          <a:xfrm>
            <a:off x="527541" y="5263155"/>
            <a:ext cx="2505790" cy="13558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600" dirty="0">
                <a:solidFill>
                  <a:srgbClr val="C00000"/>
                </a:solidFill>
              </a:rPr>
              <a:t>Computational “sign problem”: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0433EA3-2152-9C2A-C8B8-10BA48737A16}"/>
              </a:ext>
            </a:extLst>
          </p:cNvPr>
          <p:cNvSpPr/>
          <p:nvPr/>
        </p:nvSpPr>
        <p:spPr>
          <a:xfrm>
            <a:off x="1337249" y="4611613"/>
            <a:ext cx="3703017" cy="277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Durante et al., </a:t>
            </a:r>
            <a:r>
              <a:rPr lang="en-GB" sz="1200" dirty="0" err="1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Physica</a:t>
            </a:r>
            <a:r>
              <a:rPr lang="en-GB" sz="12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Scripta, 94(3), 033001 (2019)</a:t>
            </a:r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EF481B33-288F-B43B-2465-F9A9EDA6D0F7}"/>
              </a:ext>
            </a:extLst>
          </p:cNvPr>
          <p:cNvSpPr/>
          <p:nvPr/>
        </p:nvSpPr>
        <p:spPr>
          <a:xfrm rot="10800000">
            <a:off x="6822258" y="1124312"/>
            <a:ext cx="599694" cy="239749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 sz="1013"/>
          </a:p>
        </p:txBody>
      </p:sp>
      <p:sp>
        <p:nvSpPr>
          <p:cNvPr id="19" name="Slide Number Placeholder 3">
            <a:extLst>
              <a:ext uri="{FF2B5EF4-FFF2-40B4-BE49-F238E27FC236}">
                <a16:creationId xmlns:a16="http://schemas.microsoft.com/office/drawing/2014/main" id="{451E8D49-A7A0-F74E-8BFC-84A35FD7F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43F98-45F3-7C47-BB43-A067036B9A01}" type="slidenum">
              <a:rPr lang="en-AT" smtClean="0"/>
              <a:t>2</a:t>
            </a:fld>
            <a:endParaRPr lang="en-AT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F5FB4D3-853F-A28F-0EE0-941E6CA554D4}"/>
              </a:ext>
            </a:extLst>
          </p:cNvPr>
          <p:cNvSpPr/>
          <p:nvPr/>
        </p:nvSpPr>
        <p:spPr>
          <a:xfrm>
            <a:off x="6829465" y="7451180"/>
            <a:ext cx="41698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err="1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Büchler</a:t>
            </a:r>
            <a:r>
              <a:rPr lang="en-GB" sz="12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 al, Physical review letters, 95(4), 040402 (2005)</a:t>
            </a:r>
          </a:p>
          <a:p>
            <a:r>
              <a:rPr lang="en-GB" sz="12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Byrnes &amp; Yamamoto, Physical Review A, 73(2), 022328 (2006)</a:t>
            </a:r>
          </a:p>
          <a:p>
            <a:r>
              <a:rPr lang="en-GB" sz="12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 Martinez et al., Nature, 534(7608), 516-519 (2016) …</a:t>
            </a:r>
          </a:p>
          <a:p>
            <a:r>
              <a:rPr lang="en-GB" sz="1200" dirty="0" err="1">
                <a:solidFill>
                  <a:schemeClr val="bg2">
                    <a:lumMod val="50000"/>
                  </a:schemeClr>
                </a:solidFill>
                <a:cs typeface="Calibri" panose="020F0502020204030204" pitchFamily="34" charset="0"/>
              </a:rPr>
              <a:t>Klco</a:t>
            </a:r>
            <a:r>
              <a:rPr lang="en-GB" sz="1200" dirty="0">
                <a:solidFill>
                  <a:schemeClr val="bg2">
                    <a:lumMod val="50000"/>
                  </a:schemeClr>
                </a:solidFill>
                <a:cs typeface="Calibri" panose="020F0502020204030204" pitchFamily="34" charset="0"/>
              </a:rPr>
              <a:t> et al., Reports on Progress in Physics, 85(6), 064301 (2022)</a:t>
            </a:r>
          </a:p>
          <a:p>
            <a:r>
              <a:rPr lang="en-GB" sz="1200" dirty="0">
                <a:solidFill>
                  <a:schemeClr val="bg2">
                    <a:lumMod val="50000"/>
                  </a:schemeClr>
                </a:solidFill>
                <a:cs typeface="Calibri" panose="020F0502020204030204" pitchFamily="34" charset="0"/>
              </a:rPr>
              <a:t>Di </a:t>
            </a:r>
            <a:r>
              <a:rPr lang="en-GB" sz="1200" dirty="0" err="1">
                <a:solidFill>
                  <a:schemeClr val="bg2">
                    <a:lumMod val="50000"/>
                  </a:schemeClr>
                </a:solidFill>
                <a:cs typeface="Calibri" panose="020F0502020204030204" pitchFamily="34" charset="0"/>
              </a:rPr>
              <a:t>Meglio</a:t>
            </a:r>
            <a:r>
              <a:rPr lang="en-GB" sz="1200" dirty="0">
                <a:solidFill>
                  <a:schemeClr val="bg2">
                    <a:lumMod val="50000"/>
                  </a:schemeClr>
                </a:solidFill>
                <a:cs typeface="Calibri" panose="020F0502020204030204" pitchFamily="34" charset="0"/>
              </a:rPr>
              <a:t>, arXiv:2307.03236 (2023)</a:t>
            </a:r>
          </a:p>
          <a:p>
            <a:r>
              <a:rPr lang="en-GB" sz="1200" dirty="0">
                <a:solidFill>
                  <a:schemeClr val="bg2">
                    <a:lumMod val="50000"/>
                  </a:schemeClr>
                </a:solidFill>
                <a:cs typeface="Calibri" panose="020F0502020204030204" pitchFamily="34" charset="0"/>
              </a:rPr>
              <a:t>…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0D323C8-AFE3-BD24-8A3A-021FE4D5198A}"/>
              </a:ext>
            </a:extLst>
          </p:cNvPr>
          <p:cNvSpPr/>
          <p:nvPr/>
        </p:nvSpPr>
        <p:spPr>
          <a:xfrm>
            <a:off x="1589354" y="6316309"/>
            <a:ext cx="441401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Troyer &amp; Wiese, Physical review letters, 94(17), 170201 (2005)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67823A4-DBA6-E143-F82D-8AEC250AA2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0870" y="1642789"/>
            <a:ext cx="2157138" cy="246651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D1554CF-1618-0721-1049-8B4C9BEFCEA4}"/>
              </a:ext>
            </a:extLst>
          </p:cNvPr>
          <p:cNvSpPr/>
          <p:nvPr/>
        </p:nvSpPr>
        <p:spPr>
          <a:xfrm>
            <a:off x="5859646" y="4215860"/>
            <a:ext cx="20638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err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Bethke</a:t>
            </a:r>
            <a:r>
              <a:rPr lang="en-GB" sz="1200" dirty="0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GB" sz="1200" i="1" dirty="0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Prog. in. Part. and </a:t>
            </a:r>
            <a:r>
              <a:rPr lang="en-GB" sz="1200" i="1" dirty="0" err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Nucl</a:t>
            </a:r>
            <a:r>
              <a:rPr lang="en-GB" sz="1200" i="1" dirty="0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Phys.</a:t>
            </a:r>
            <a:r>
              <a:rPr lang="en-GB" sz="1200" dirty="0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200" b="1" dirty="0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58</a:t>
            </a:r>
            <a:r>
              <a:rPr lang="en-GB" sz="1200" dirty="0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(2007)</a:t>
            </a:r>
          </a:p>
        </p:txBody>
      </p:sp>
      <p:sp>
        <p:nvSpPr>
          <p:cNvPr id="22" name="Content Placeholder 4">
            <a:extLst>
              <a:ext uri="{FF2B5EF4-FFF2-40B4-BE49-F238E27FC236}">
                <a16:creationId xmlns:a16="http://schemas.microsoft.com/office/drawing/2014/main" id="{BD7F1C18-B90B-A7CE-4BD4-02B95BBA148E}"/>
              </a:ext>
            </a:extLst>
          </p:cNvPr>
          <p:cNvSpPr txBox="1">
            <a:spLocks/>
          </p:cNvSpPr>
          <p:nvPr/>
        </p:nvSpPr>
        <p:spPr>
          <a:xfrm>
            <a:off x="8129219" y="1561765"/>
            <a:ext cx="2935047" cy="13031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i="1" dirty="0">
                <a:solidFill>
                  <a:srgbClr val="C00000"/>
                </a:solidFill>
              </a:rPr>
              <a:t>asymptotic freedom &amp; confinement!</a:t>
            </a:r>
          </a:p>
        </p:txBody>
      </p:sp>
      <p:sp>
        <p:nvSpPr>
          <p:cNvPr id="23" name="Content Placeholder 4">
            <a:extLst>
              <a:ext uri="{FF2B5EF4-FFF2-40B4-BE49-F238E27FC236}">
                <a16:creationId xmlns:a16="http://schemas.microsoft.com/office/drawing/2014/main" id="{1F96996D-EEDD-4365-2E7C-AF07ACC8D460}"/>
              </a:ext>
            </a:extLst>
          </p:cNvPr>
          <p:cNvSpPr txBox="1">
            <a:spLocks/>
          </p:cNvSpPr>
          <p:nvPr/>
        </p:nvSpPr>
        <p:spPr>
          <a:xfrm>
            <a:off x="6903780" y="5043492"/>
            <a:ext cx="4875179" cy="20372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Condensed matter &amp; quantum info: </a:t>
            </a:r>
            <a:r>
              <a:rPr lang="en-US" sz="2400" i="1" dirty="0">
                <a:solidFill>
                  <a:srgbClr val="C00000"/>
                </a:solidFill>
              </a:rPr>
              <a:t>topological order, quantum error correction, ..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4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C8A62FD-CF0E-2425-4370-AFE52E377B74}"/>
              </a:ext>
            </a:extLst>
          </p:cNvPr>
          <p:cNvSpPr/>
          <p:nvPr/>
        </p:nvSpPr>
        <p:spPr>
          <a:xfrm>
            <a:off x="7122105" y="6111503"/>
            <a:ext cx="441401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err="1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Kitaev</a:t>
            </a:r>
            <a:r>
              <a:rPr lang="en-GB" sz="12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Annals of physics, 303(1), 2 (2003)</a:t>
            </a:r>
          </a:p>
        </p:txBody>
      </p:sp>
    </p:spTree>
    <p:extLst>
      <p:ext uri="{BB962C8B-B14F-4D97-AF65-F5344CB8AC3E}">
        <p14:creationId xmlns:p14="http://schemas.microsoft.com/office/powerpoint/2010/main" val="1890385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7" grpId="0"/>
      <p:bldP spid="8" grpId="0"/>
      <p:bldP spid="16" grpId="0"/>
      <p:bldP spid="17" grpId="0"/>
      <p:bldP spid="14" grpId="0"/>
      <p:bldP spid="20" grpId="0" animBg="1"/>
      <p:bldP spid="10" grpId="0"/>
      <p:bldP spid="9" grpId="0"/>
      <p:bldP spid="22" grpId="0"/>
      <p:bldP spid="23" grpId="0"/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3DA2FE-7FD4-34E6-28B9-9F306B545B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EBAF9421-AC4B-228E-330B-61FAA3F099A8}"/>
              </a:ext>
            </a:extLst>
          </p:cNvPr>
          <p:cNvGrpSpPr>
            <a:grpSpLocks noChangeAspect="1"/>
          </p:cNvGrpSpPr>
          <p:nvPr/>
        </p:nvGrpSpPr>
        <p:grpSpPr>
          <a:xfrm>
            <a:off x="6110741" y="1173812"/>
            <a:ext cx="5944270" cy="5035719"/>
            <a:chOff x="7171693" y="981776"/>
            <a:chExt cx="4884930" cy="4091669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E3F518E5-32BF-BD32-32DB-FA7337F0BC6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171693" y="981776"/>
              <a:ext cx="4703686" cy="4091669"/>
              <a:chOff x="7521677" y="984898"/>
              <a:chExt cx="4528508" cy="3939285"/>
            </a:xfrm>
          </p:grpSpPr>
          <p:pic>
            <p:nvPicPr>
              <p:cNvPr id="6" name="Picture 5" descr="A diagram of a mathematical equation&#10;&#10;Description automatically generated with medium confidence">
                <a:extLst>
                  <a:ext uri="{FF2B5EF4-FFF2-40B4-BE49-F238E27FC236}">
                    <a16:creationId xmlns:a16="http://schemas.microsoft.com/office/drawing/2014/main" id="{2AF5FF2A-35CF-6C82-C4D9-404BA0E35BA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r="144" b="32258"/>
              <a:stretch/>
            </p:blipFill>
            <p:spPr>
              <a:xfrm>
                <a:off x="7709334" y="984898"/>
                <a:ext cx="4340851" cy="3737401"/>
              </a:xfrm>
              <a:prstGeom prst="rect">
                <a:avLst/>
              </a:prstGeom>
            </p:spPr>
          </p:pic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4D8D4CB9-1AA4-FAB6-466A-43E9E3CEF760}"/>
                  </a:ext>
                </a:extLst>
              </p:cNvPr>
              <p:cNvSpPr/>
              <p:nvPr/>
            </p:nvSpPr>
            <p:spPr>
              <a:xfrm>
                <a:off x="7521677" y="1065657"/>
                <a:ext cx="613240" cy="4829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T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1288B4D-19E4-D2D0-9519-16CD7F7AAEC7}"/>
                  </a:ext>
                </a:extLst>
              </p:cNvPr>
              <p:cNvSpPr/>
              <p:nvPr/>
            </p:nvSpPr>
            <p:spPr>
              <a:xfrm>
                <a:off x="7521677" y="4441259"/>
                <a:ext cx="613240" cy="4829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T"/>
              </a:p>
            </p:txBody>
          </p:sp>
        </p:grp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A0AF51A-9C1E-6CD3-3042-08B2367D47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843263" y="1176889"/>
              <a:ext cx="213360" cy="157480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4C27076-BC34-1722-8AE8-0C2193D15909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T" sz="35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The challenges of quantum simulating LGTs</a:t>
            </a:r>
          </a:p>
        </p:txBody>
      </p:sp>
      <p:sp>
        <p:nvSpPr>
          <p:cNvPr id="19" name="Slide Number Placeholder 3">
            <a:extLst>
              <a:ext uri="{FF2B5EF4-FFF2-40B4-BE49-F238E27FC236}">
                <a16:creationId xmlns:a16="http://schemas.microsoft.com/office/drawing/2014/main" id="{69E214E3-BC66-A87C-B246-506D196D1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0643F98-45F3-7C47-BB43-A067036B9A01}" type="slidenum">
              <a:rPr lang="en-AT" smtClean="0"/>
              <a:t>3</a:t>
            </a:fld>
            <a:endParaRPr lang="en-AT" dirty="0"/>
          </a:p>
        </p:txBody>
      </p:sp>
      <p:sp>
        <p:nvSpPr>
          <p:cNvPr id="3" name="Content Placeholder 4">
            <a:extLst>
              <a:ext uri="{FF2B5EF4-FFF2-40B4-BE49-F238E27FC236}">
                <a16:creationId xmlns:a16="http://schemas.microsoft.com/office/drawing/2014/main" id="{397D33AA-B090-73AF-2F57-B3319A37C71E}"/>
              </a:ext>
            </a:extLst>
          </p:cNvPr>
          <p:cNvSpPr txBox="1">
            <a:spLocks/>
          </p:cNvSpPr>
          <p:nvPr/>
        </p:nvSpPr>
        <p:spPr>
          <a:xfrm>
            <a:off x="636000" y="1065657"/>
            <a:ext cx="7296717" cy="26750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2400" dirty="0"/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412886C4-9B95-5684-9283-B68FE27C67D7}"/>
              </a:ext>
            </a:extLst>
          </p:cNvPr>
          <p:cNvSpPr txBox="1">
            <a:spLocks/>
          </p:cNvSpPr>
          <p:nvPr/>
        </p:nvSpPr>
        <p:spPr>
          <a:xfrm>
            <a:off x="670415" y="1188561"/>
            <a:ext cx="8960281" cy="55329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 </a:t>
            </a:r>
            <a:r>
              <a:rPr lang="en-US" sz="2400" dirty="0">
                <a:solidFill>
                  <a:srgbClr val="C00000"/>
                </a:solidFill>
              </a:rPr>
              <a:t>gauge invariance: </a:t>
            </a:r>
            <a:r>
              <a:rPr lang="en-US" sz="2400" dirty="0"/>
              <a:t>constrained many-body system</a:t>
            </a:r>
          </a:p>
          <a:p>
            <a:pPr lvl="1">
              <a:buFont typeface="Wingdings" pitchFamily="2" charset="77"/>
              <a:buChar char="Ø"/>
            </a:pPr>
            <a:endParaRPr lang="en-US" sz="2000" i="1" dirty="0"/>
          </a:p>
          <a:p>
            <a:pPr lvl="1"/>
            <a:endParaRPr lang="en-US" sz="1000" dirty="0"/>
          </a:p>
          <a:p>
            <a:r>
              <a:rPr lang="en-US" sz="2400" dirty="0"/>
              <a:t> Physics in 2D / 3D: </a:t>
            </a:r>
            <a:r>
              <a:rPr lang="en-US" sz="2400" dirty="0">
                <a:solidFill>
                  <a:srgbClr val="C00000"/>
                </a:solidFill>
              </a:rPr>
              <a:t>plaquette</a:t>
            </a:r>
            <a:r>
              <a:rPr lang="en-US" sz="2400" dirty="0"/>
              <a:t> interactions</a:t>
            </a:r>
          </a:p>
          <a:p>
            <a:pPr lvl="1">
              <a:buFont typeface="Wingdings" pitchFamily="2" charset="77"/>
              <a:buChar char="Ø"/>
            </a:pPr>
            <a:endParaRPr lang="en-US" sz="2000" dirty="0"/>
          </a:p>
          <a:p>
            <a:pPr lvl="1">
              <a:buFont typeface="Wingdings" pitchFamily="2" charset="77"/>
              <a:buChar char="Ø"/>
            </a:pPr>
            <a:endParaRPr lang="en-US" sz="1000" dirty="0"/>
          </a:p>
          <a:p>
            <a:r>
              <a:rPr lang="en-US" sz="2400" dirty="0"/>
              <a:t> Truncate </a:t>
            </a:r>
            <a:r>
              <a:rPr lang="en-US" sz="2400" dirty="0">
                <a:solidFill>
                  <a:srgbClr val="C00000"/>
                </a:solidFill>
              </a:rPr>
              <a:t>large local Hilbert </a:t>
            </a:r>
            <a:r>
              <a:rPr lang="en-US" sz="2400" dirty="0"/>
              <a:t>spaces!</a:t>
            </a:r>
          </a:p>
          <a:p>
            <a:pPr lvl="1">
              <a:buFont typeface="Wingdings" pitchFamily="2" charset="77"/>
              <a:buChar char="Ø"/>
            </a:pPr>
            <a:endParaRPr lang="en-US" sz="2000" dirty="0"/>
          </a:p>
          <a:p>
            <a:pPr lvl="1">
              <a:buFont typeface="Wingdings" pitchFamily="2" charset="77"/>
              <a:buChar char="Ø"/>
            </a:pPr>
            <a:endParaRPr lang="en-US" sz="1000" dirty="0"/>
          </a:p>
          <a:p>
            <a:r>
              <a:rPr lang="en-US" sz="2400" dirty="0"/>
              <a:t> How to treat </a:t>
            </a:r>
            <a:r>
              <a:rPr lang="en-US" sz="2400" dirty="0">
                <a:solidFill>
                  <a:srgbClr val="C00000"/>
                </a:solidFill>
              </a:rPr>
              <a:t>fermionic</a:t>
            </a:r>
            <a:r>
              <a:rPr lang="en-US" sz="2400" dirty="0"/>
              <a:t> matter?</a:t>
            </a:r>
          </a:p>
          <a:p>
            <a:pPr marL="457200" lvl="1" indent="0">
              <a:buNone/>
            </a:pPr>
            <a:endParaRPr lang="en-US" sz="1000" dirty="0"/>
          </a:p>
          <a:p>
            <a:pPr marL="457200" lvl="1" indent="0">
              <a:buNone/>
            </a:pPr>
            <a:endParaRPr lang="en-US" sz="1000" dirty="0"/>
          </a:p>
          <a:p>
            <a:r>
              <a:rPr lang="en-US" sz="2400" dirty="0"/>
              <a:t> eventually: </a:t>
            </a:r>
            <a:r>
              <a:rPr lang="en-US" sz="2400" dirty="0">
                <a:solidFill>
                  <a:srgbClr val="C00000"/>
                </a:solidFill>
              </a:rPr>
              <a:t>continuum</a:t>
            </a:r>
            <a:r>
              <a:rPr lang="en-US" sz="2400" dirty="0"/>
              <a:t> field theory limit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7C18C52-0B29-807C-00A4-F1A9792FF685}"/>
              </a:ext>
            </a:extLst>
          </p:cNvPr>
          <p:cNvSpPr/>
          <p:nvPr/>
        </p:nvSpPr>
        <p:spPr>
          <a:xfrm>
            <a:off x="6537769" y="6085780"/>
            <a:ext cx="481603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err="1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Kogut</a:t>
            </a:r>
            <a:r>
              <a:rPr lang="en-GB" sz="12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&amp; Susskind, Physical Review D, 11(2), 395 (1975)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DEB527D9-F4F2-2F57-F5CF-4FB459240B0C}"/>
              </a:ext>
            </a:extLst>
          </p:cNvPr>
          <p:cNvSpPr/>
          <p:nvPr/>
        </p:nvSpPr>
        <p:spPr>
          <a:xfrm>
            <a:off x="7680468" y="1248473"/>
            <a:ext cx="2811780" cy="554887"/>
          </a:xfrm>
          <a:prstGeom prst="roundRect">
            <a:avLst>
              <a:gd name="adj" fmla="val 38885"/>
            </a:avLst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17D4F4C-7A70-3ADB-B7DD-2C5AA828B91A}"/>
              </a:ext>
            </a:extLst>
          </p:cNvPr>
          <p:cNvSpPr/>
          <p:nvPr/>
        </p:nvSpPr>
        <p:spPr>
          <a:xfrm>
            <a:off x="8400081" y="4376548"/>
            <a:ext cx="2092167" cy="861879"/>
          </a:xfrm>
          <a:prstGeom prst="roundRect">
            <a:avLst>
              <a:gd name="adj" fmla="val 38885"/>
            </a:avLst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00CE7553-8C1D-18A6-E1B3-78EED9A373AA}"/>
              </a:ext>
            </a:extLst>
          </p:cNvPr>
          <p:cNvSpPr/>
          <p:nvPr/>
        </p:nvSpPr>
        <p:spPr>
          <a:xfrm>
            <a:off x="11319510" y="1181109"/>
            <a:ext cx="855639" cy="643903"/>
          </a:xfrm>
          <a:prstGeom prst="roundRect">
            <a:avLst>
              <a:gd name="adj" fmla="val 38885"/>
            </a:avLst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F36EFDC2-7C5A-E1B3-DFFF-0E7C4A9C7A7C}"/>
              </a:ext>
            </a:extLst>
          </p:cNvPr>
          <p:cNvSpPr/>
          <p:nvPr/>
        </p:nvSpPr>
        <p:spPr>
          <a:xfrm>
            <a:off x="7520940" y="5104977"/>
            <a:ext cx="4160520" cy="861879"/>
          </a:xfrm>
          <a:prstGeom prst="roundRect">
            <a:avLst>
              <a:gd name="adj" fmla="val 38885"/>
            </a:avLst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1187271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animBg="1"/>
      <p:bldP spid="15" grpId="1" animBg="1"/>
      <p:bldP spid="17" grpId="0" animBg="1"/>
      <p:bldP spid="17" grpId="1" animBg="1"/>
      <p:bldP spid="18" grpId="0" animBg="1"/>
      <p:bldP spid="18" grpId="1" animBg="1"/>
      <p:bldP spid="20" grpId="0" animBg="1"/>
      <p:bldP spid="20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C3BE1D-CA94-E8BF-4A96-9013766A46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A16E0531-9D26-8B71-7EDA-42C2F063E93B}"/>
              </a:ext>
            </a:extLst>
          </p:cNvPr>
          <p:cNvGrpSpPr>
            <a:grpSpLocks noChangeAspect="1"/>
          </p:cNvGrpSpPr>
          <p:nvPr/>
        </p:nvGrpSpPr>
        <p:grpSpPr>
          <a:xfrm>
            <a:off x="6110741" y="1173812"/>
            <a:ext cx="5944270" cy="5035719"/>
            <a:chOff x="7171693" y="981776"/>
            <a:chExt cx="4884930" cy="4091669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DC4BD31E-F22D-FEEA-3AF9-11DABA4AFC0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171693" y="981776"/>
              <a:ext cx="4703686" cy="4091669"/>
              <a:chOff x="7521677" y="984898"/>
              <a:chExt cx="4528508" cy="3939285"/>
            </a:xfrm>
          </p:grpSpPr>
          <p:pic>
            <p:nvPicPr>
              <p:cNvPr id="6" name="Picture 5" descr="A diagram of a mathematical equation&#10;&#10;Description automatically generated with medium confidence">
                <a:extLst>
                  <a:ext uri="{FF2B5EF4-FFF2-40B4-BE49-F238E27FC236}">
                    <a16:creationId xmlns:a16="http://schemas.microsoft.com/office/drawing/2014/main" id="{B1B23A8F-3375-7B64-7ECD-BDCFD3B1961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r="144" b="32258"/>
              <a:stretch/>
            </p:blipFill>
            <p:spPr>
              <a:xfrm>
                <a:off x="7709334" y="984898"/>
                <a:ext cx="4340851" cy="3737401"/>
              </a:xfrm>
              <a:prstGeom prst="rect">
                <a:avLst/>
              </a:prstGeom>
            </p:spPr>
          </p:pic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FCB0E0DD-9995-E1C3-262E-8E3EEA4655C1}"/>
                  </a:ext>
                </a:extLst>
              </p:cNvPr>
              <p:cNvSpPr/>
              <p:nvPr/>
            </p:nvSpPr>
            <p:spPr>
              <a:xfrm>
                <a:off x="7521677" y="1065657"/>
                <a:ext cx="613240" cy="4829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T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0ED6E613-3D3D-7579-F214-6ADC85FE6421}"/>
                  </a:ext>
                </a:extLst>
              </p:cNvPr>
              <p:cNvSpPr/>
              <p:nvPr/>
            </p:nvSpPr>
            <p:spPr>
              <a:xfrm>
                <a:off x="7521677" y="4441259"/>
                <a:ext cx="613240" cy="4829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T"/>
              </a:p>
            </p:txBody>
          </p:sp>
        </p:grp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814C946-3888-FF76-D236-66D6B8E5FD7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843263" y="1176889"/>
              <a:ext cx="213360" cy="157480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2B3FD9D-0ADA-54C3-303C-A49A1CDD8CB5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T" sz="35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The challenges of quantum simulating LGTs</a:t>
            </a:r>
          </a:p>
        </p:txBody>
      </p:sp>
      <p:sp>
        <p:nvSpPr>
          <p:cNvPr id="19" name="Slide Number Placeholder 3">
            <a:extLst>
              <a:ext uri="{FF2B5EF4-FFF2-40B4-BE49-F238E27FC236}">
                <a16:creationId xmlns:a16="http://schemas.microsoft.com/office/drawing/2014/main" id="{4BC28F67-0277-877A-C6D6-5891AF3E7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0643F98-45F3-7C47-BB43-A067036B9A01}" type="slidenum">
              <a:rPr lang="en-AT" smtClean="0"/>
              <a:t>4</a:t>
            </a:fld>
            <a:endParaRPr lang="en-AT" dirty="0"/>
          </a:p>
        </p:txBody>
      </p:sp>
      <p:sp>
        <p:nvSpPr>
          <p:cNvPr id="3" name="Content Placeholder 4">
            <a:extLst>
              <a:ext uri="{FF2B5EF4-FFF2-40B4-BE49-F238E27FC236}">
                <a16:creationId xmlns:a16="http://schemas.microsoft.com/office/drawing/2014/main" id="{43FF450D-BC0D-F64A-0B86-CD2BE6FE5FB1}"/>
              </a:ext>
            </a:extLst>
          </p:cNvPr>
          <p:cNvSpPr txBox="1">
            <a:spLocks/>
          </p:cNvSpPr>
          <p:nvPr/>
        </p:nvSpPr>
        <p:spPr>
          <a:xfrm>
            <a:off x="636000" y="1065657"/>
            <a:ext cx="7296717" cy="26750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2400" dirty="0"/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09692633-B6BB-49CC-B579-10C892344A48}"/>
              </a:ext>
            </a:extLst>
          </p:cNvPr>
          <p:cNvSpPr txBox="1">
            <a:spLocks/>
          </p:cNvSpPr>
          <p:nvPr/>
        </p:nvSpPr>
        <p:spPr>
          <a:xfrm>
            <a:off x="670415" y="1188561"/>
            <a:ext cx="8960281" cy="55329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 </a:t>
            </a:r>
            <a:r>
              <a:rPr lang="en-US" sz="2400" dirty="0">
                <a:solidFill>
                  <a:srgbClr val="C00000"/>
                </a:solidFill>
              </a:rPr>
              <a:t>gauge invariance: </a:t>
            </a:r>
            <a:r>
              <a:rPr lang="en-US" sz="2400" dirty="0"/>
              <a:t>constrained many-body system</a:t>
            </a:r>
          </a:p>
          <a:p>
            <a:pPr lvl="1">
              <a:buFont typeface="Wingdings" pitchFamily="2" charset="77"/>
              <a:buChar char="Ø"/>
            </a:pPr>
            <a:endParaRPr lang="en-US" sz="2000" i="1" dirty="0"/>
          </a:p>
          <a:p>
            <a:pPr lvl="1"/>
            <a:endParaRPr lang="en-US" sz="1000" dirty="0"/>
          </a:p>
          <a:p>
            <a:r>
              <a:rPr lang="en-US" sz="2400" dirty="0"/>
              <a:t> Physics in 2D / 3D: </a:t>
            </a:r>
            <a:r>
              <a:rPr lang="en-US" sz="2400" dirty="0">
                <a:solidFill>
                  <a:srgbClr val="C00000"/>
                </a:solidFill>
              </a:rPr>
              <a:t>plaquette</a:t>
            </a:r>
            <a:r>
              <a:rPr lang="en-US" sz="2400" dirty="0"/>
              <a:t> interactions</a:t>
            </a:r>
          </a:p>
          <a:p>
            <a:pPr lvl="1">
              <a:buFont typeface="Wingdings" pitchFamily="2" charset="77"/>
              <a:buChar char="Ø"/>
            </a:pPr>
            <a:endParaRPr lang="en-US" sz="2000" dirty="0"/>
          </a:p>
          <a:p>
            <a:pPr lvl="1">
              <a:buFont typeface="Wingdings" pitchFamily="2" charset="77"/>
              <a:buChar char="Ø"/>
            </a:pPr>
            <a:endParaRPr lang="en-US" sz="1000" dirty="0"/>
          </a:p>
          <a:p>
            <a:r>
              <a:rPr lang="en-US" sz="2400" dirty="0"/>
              <a:t> Truncate </a:t>
            </a:r>
            <a:r>
              <a:rPr lang="en-US" sz="2400" dirty="0">
                <a:solidFill>
                  <a:srgbClr val="C00000"/>
                </a:solidFill>
              </a:rPr>
              <a:t>large local Hilbert </a:t>
            </a:r>
            <a:r>
              <a:rPr lang="en-US" sz="2400" dirty="0"/>
              <a:t>spaces!</a:t>
            </a:r>
          </a:p>
          <a:p>
            <a:pPr lvl="1">
              <a:buFont typeface="Wingdings" pitchFamily="2" charset="77"/>
              <a:buChar char="Ø"/>
            </a:pPr>
            <a:endParaRPr lang="en-US" sz="2000" dirty="0"/>
          </a:p>
          <a:p>
            <a:pPr lvl="1">
              <a:buFont typeface="Wingdings" pitchFamily="2" charset="77"/>
              <a:buChar char="Ø"/>
            </a:pPr>
            <a:endParaRPr lang="en-US" sz="1000" dirty="0"/>
          </a:p>
          <a:p>
            <a:r>
              <a:rPr lang="en-US" sz="2400" dirty="0"/>
              <a:t> How to treat </a:t>
            </a:r>
            <a:r>
              <a:rPr lang="en-US" sz="2400" dirty="0">
                <a:solidFill>
                  <a:srgbClr val="C00000"/>
                </a:solidFill>
              </a:rPr>
              <a:t>fermionic</a:t>
            </a:r>
            <a:r>
              <a:rPr lang="en-US" sz="2400" dirty="0"/>
              <a:t> matter?</a:t>
            </a:r>
          </a:p>
          <a:p>
            <a:pPr marL="457200" lvl="1" indent="0">
              <a:buNone/>
            </a:pPr>
            <a:endParaRPr lang="en-US" sz="1000" dirty="0"/>
          </a:p>
          <a:p>
            <a:pPr marL="457200" lvl="1" indent="0">
              <a:buNone/>
            </a:pPr>
            <a:endParaRPr lang="en-US" sz="1000" dirty="0"/>
          </a:p>
          <a:p>
            <a:r>
              <a:rPr lang="en-US" sz="2400" dirty="0"/>
              <a:t> eventually: </a:t>
            </a:r>
            <a:r>
              <a:rPr lang="en-US" sz="2400" dirty="0">
                <a:solidFill>
                  <a:srgbClr val="C00000"/>
                </a:solidFill>
              </a:rPr>
              <a:t>continuum</a:t>
            </a:r>
            <a:r>
              <a:rPr lang="en-US" sz="2400" dirty="0"/>
              <a:t> field theory limit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504798E-33E2-741C-4E20-390A3917FFE6}"/>
              </a:ext>
            </a:extLst>
          </p:cNvPr>
          <p:cNvSpPr/>
          <p:nvPr/>
        </p:nvSpPr>
        <p:spPr>
          <a:xfrm>
            <a:off x="6537769" y="6085780"/>
            <a:ext cx="481603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err="1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Kogut</a:t>
            </a:r>
            <a:r>
              <a:rPr lang="en-GB" sz="12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&amp; Susskind, Physical Review D, 11(2), 395 (1975)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85C8D442-36C7-8601-F165-BAF03BFDC3F2}"/>
              </a:ext>
            </a:extLst>
          </p:cNvPr>
          <p:cNvSpPr/>
          <p:nvPr/>
        </p:nvSpPr>
        <p:spPr>
          <a:xfrm>
            <a:off x="7680468" y="1248473"/>
            <a:ext cx="2811780" cy="554887"/>
          </a:xfrm>
          <a:prstGeom prst="roundRect">
            <a:avLst>
              <a:gd name="adj" fmla="val 38885"/>
            </a:avLst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23CC580D-7CE7-A495-344A-BFE2C27676FB}"/>
              </a:ext>
            </a:extLst>
          </p:cNvPr>
          <p:cNvSpPr/>
          <p:nvPr/>
        </p:nvSpPr>
        <p:spPr>
          <a:xfrm>
            <a:off x="8400081" y="4376548"/>
            <a:ext cx="2092167" cy="861879"/>
          </a:xfrm>
          <a:prstGeom prst="roundRect">
            <a:avLst>
              <a:gd name="adj" fmla="val 38885"/>
            </a:avLst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0E14EC0F-D751-D343-EC8F-324D551901F1}"/>
              </a:ext>
            </a:extLst>
          </p:cNvPr>
          <p:cNvSpPr/>
          <p:nvPr/>
        </p:nvSpPr>
        <p:spPr>
          <a:xfrm>
            <a:off x="11319510" y="1181109"/>
            <a:ext cx="855639" cy="643903"/>
          </a:xfrm>
          <a:prstGeom prst="roundRect">
            <a:avLst>
              <a:gd name="adj" fmla="val 38885"/>
            </a:avLst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C086FEC8-B072-4849-4E76-3FA3A5EE71AE}"/>
              </a:ext>
            </a:extLst>
          </p:cNvPr>
          <p:cNvSpPr/>
          <p:nvPr/>
        </p:nvSpPr>
        <p:spPr>
          <a:xfrm>
            <a:off x="7520940" y="5104977"/>
            <a:ext cx="4160520" cy="861879"/>
          </a:xfrm>
          <a:prstGeom prst="roundRect">
            <a:avLst>
              <a:gd name="adj" fmla="val 38885"/>
            </a:avLst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1D28F074-B405-DCA1-78C3-46F44779C839}"/>
              </a:ext>
            </a:extLst>
          </p:cNvPr>
          <p:cNvSpPr/>
          <p:nvPr/>
        </p:nvSpPr>
        <p:spPr>
          <a:xfrm>
            <a:off x="-1574483" y="-397527"/>
            <a:ext cx="15340965" cy="8806147"/>
          </a:xfrm>
          <a:prstGeom prst="roundRect">
            <a:avLst/>
          </a:prstGeom>
          <a:solidFill>
            <a:schemeClr val="bg2">
              <a:lumMod val="90000"/>
              <a:alpha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82C4E34D-22DB-41BE-7102-D174CA1826DD}"/>
              </a:ext>
            </a:extLst>
          </p:cNvPr>
          <p:cNvSpPr/>
          <p:nvPr/>
        </p:nvSpPr>
        <p:spPr>
          <a:xfrm>
            <a:off x="649293" y="1014107"/>
            <a:ext cx="2611323" cy="1750931"/>
          </a:xfrm>
          <a:prstGeom prst="round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B9CFD391-96E1-382F-138C-59156A6A9BB1}"/>
              </a:ext>
            </a:extLst>
          </p:cNvPr>
          <p:cNvSpPr txBox="1">
            <a:spLocks/>
          </p:cNvSpPr>
          <p:nvPr/>
        </p:nvSpPr>
        <p:spPr>
          <a:xfrm>
            <a:off x="676254" y="1188100"/>
            <a:ext cx="8960281" cy="55329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 </a:t>
            </a:r>
            <a:r>
              <a:rPr lang="en-US" sz="2400" dirty="0">
                <a:solidFill>
                  <a:srgbClr val="C00000"/>
                </a:solidFill>
              </a:rPr>
              <a:t>gauge invariance</a:t>
            </a:r>
            <a:endParaRPr lang="en-US" sz="2400" dirty="0"/>
          </a:p>
          <a:p>
            <a:pPr lvl="1">
              <a:buFont typeface="Wingdings" pitchFamily="2" charset="77"/>
              <a:buChar char="Ø"/>
            </a:pPr>
            <a:endParaRPr lang="en-US" sz="2000" i="1" dirty="0"/>
          </a:p>
          <a:p>
            <a:pPr lvl="1"/>
            <a:endParaRPr lang="en-US" sz="1000" dirty="0"/>
          </a:p>
          <a:p>
            <a:r>
              <a:rPr lang="en-US" sz="2400" dirty="0"/>
              <a:t> Physics in 2D</a:t>
            </a:r>
          </a:p>
          <a:p>
            <a:pPr lvl="1">
              <a:buFont typeface="Wingdings" pitchFamily="2" charset="77"/>
              <a:buChar char="Ø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985328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7412EB7E-AB41-AD3C-8DD5-A92ADE529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AT" dirty="0"/>
              <a:t>5</a:t>
            </a:r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EEEBAF1F-55AE-6E3B-9289-EA4193C855BE}"/>
              </a:ext>
            </a:extLst>
          </p:cNvPr>
          <p:cNvSpPr txBox="1">
            <a:spLocks/>
          </p:cNvSpPr>
          <p:nvPr/>
        </p:nvSpPr>
        <p:spPr>
          <a:xfrm>
            <a:off x="1428359" y="2214293"/>
            <a:ext cx="4928487" cy="5330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i="1" dirty="0"/>
              <a:t>Confinement &amp; string-breaking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D00924-9C87-1C2C-845C-36335203754E}"/>
              </a:ext>
            </a:extLst>
          </p:cNvPr>
          <p:cNvSpPr/>
          <p:nvPr/>
        </p:nvSpPr>
        <p:spPr>
          <a:xfrm>
            <a:off x="6581392" y="1880273"/>
            <a:ext cx="524049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Superconducting qubits, digital, 2D:</a:t>
            </a:r>
          </a:p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Cochran et al., arXiv:2409.17142 (2024)</a:t>
            </a:r>
          </a:p>
          <a:p>
            <a:endParaRPr lang="en-GB" sz="1400" i="1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400" i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Trapped-ions, </a:t>
            </a:r>
            <a:r>
              <a:rPr lang="en-GB" sz="1400" i="1" dirty="0" err="1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analog</a:t>
            </a:r>
            <a:r>
              <a:rPr lang="en-GB" sz="1400" i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1D:</a:t>
            </a:r>
          </a:p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De,  Lerose, Luo, Surace, Schuckert, Bennewitz, Ware, Morong, Collins, Davoudi, Gorshkov, Katz, Monroe, arXiv:2410.13815 (2024)</a:t>
            </a:r>
          </a:p>
          <a:p>
            <a:endParaRPr lang="en-GB" sz="14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400" i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Rydberg tweezer array, </a:t>
            </a:r>
            <a:r>
              <a:rPr lang="en-GB" sz="1400" i="1" dirty="0" err="1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analog</a:t>
            </a:r>
            <a:r>
              <a:rPr lang="en-GB" sz="1400" i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2D:</a:t>
            </a:r>
          </a:p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Gonzalez-Cuadra, Hamdan, TVZ, Braverman, </a:t>
            </a:r>
            <a:r>
              <a:rPr lang="en-GB" sz="1400" dirty="0" err="1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Kornjaca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Lukin, Cantu, Liu, Wang, Keesling, Lukin, Zoller &amp; </a:t>
            </a:r>
            <a:r>
              <a:rPr lang="en-GB" sz="1400" dirty="0" err="1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Bylinskii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arXiv:2410.16558 (2024)</a:t>
            </a:r>
          </a:p>
          <a:p>
            <a:endParaRPr lang="en-GB" sz="14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400" i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Trapped ions, digital, 2D:</a:t>
            </a:r>
          </a:p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Crippa, Jansen &amp; Rinaldi, </a:t>
            </a:r>
            <a:r>
              <a:rPr lang="en-GB" sz="1400" dirty="0" err="1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arXiv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2411.05628 (2024)</a:t>
            </a:r>
          </a:p>
          <a:p>
            <a:endParaRPr lang="en-GB" sz="1400" i="1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400" i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Superconducting qubits, digital, 1D:</a:t>
            </a:r>
          </a:p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Ciavarella, arXiv:2411.05915 (2024)</a:t>
            </a:r>
          </a:p>
          <a:p>
            <a:endParaRPr lang="en-GB" sz="14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400" i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Cold atoms in optical lattice, </a:t>
            </a:r>
            <a:r>
              <a:rPr lang="en-GB" sz="1400" i="1" dirty="0" err="1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analog</a:t>
            </a:r>
            <a:r>
              <a:rPr lang="en-GB" sz="1400" i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1D:</a:t>
            </a:r>
          </a:p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Liu, Zhang, Zhu, He, Yuan &amp; Pan, arXiv:2411.15443 (2024)</a:t>
            </a:r>
          </a:p>
          <a:p>
            <a:endParaRPr lang="en-GB" sz="14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</a:t>
            </a:r>
          </a:p>
          <a:p>
            <a:endParaRPr lang="en-GB" sz="14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4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4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BD8BF02-36B6-4F4E-B75B-39B77A36B2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443" y="2952886"/>
            <a:ext cx="4687708" cy="2626973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B61AF000-0E67-C1F5-7AFA-0EE4F08E5105}"/>
              </a:ext>
            </a:extLst>
          </p:cNvPr>
          <p:cNvSpPr txBox="1">
            <a:spLocks/>
          </p:cNvSpPr>
          <p:nvPr/>
        </p:nvSpPr>
        <p:spPr>
          <a:xfrm>
            <a:off x="490799" y="228064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5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Can we explore characteristic LGT phenomena on quantum simulators today?</a:t>
            </a:r>
          </a:p>
          <a:p>
            <a:endParaRPr lang="en-GB" sz="3500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560198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BD374A-5B3B-9D30-C153-1FC0C1BF11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A0BF9CE9-3661-BF80-FCB5-B769F5F7E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AT" dirty="0"/>
              <a:t>6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6520831-359D-48F8-F9AF-54119DFA2200}"/>
              </a:ext>
            </a:extLst>
          </p:cNvPr>
          <p:cNvSpPr/>
          <p:nvPr/>
        </p:nvSpPr>
        <p:spPr>
          <a:xfrm>
            <a:off x="1254754" y="4771144"/>
            <a:ext cx="370301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T" sz="3000" i="0" dirty="0">
                <a:solidFill>
                  <a:srgbClr val="7F7F7F"/>
                </a:solidFill>
                <a:effectLst/>
              </a:rPr>
              <a:t>arXiv:2410.16558</a:t>
            </a:r>
          </a:p>
          <a:p>
            <a:pPr algn="ctr"/>
            <a:r>
              <a:rPr lang="en-AT" sz="2400" dirty="0">
                <a:solidFill>
                  <a:srgbClr val="7F7F7F"/>
                </a:solidFill>
              </a:rPr>
              <a:t>(accepted in Nature)</a:t>
            </a:r>
            <a:endParaRPr lang="en-AT" sz="2400" i="0" dirty="0">
              <a:solidFill>
                <a:srgbClr val="7F7F7F"/>
              </a:solidFill>
              <a:effectLst/>
            </a:endParaRPr>
          </a:p>
        </p:txBody>
      </p:sp>
      <p:sp>
        <p:nvSpPr>
          <p:cNvPr id="39" name="Content Placeholder 4">
            <a:extLst>
              <a:ext uri="{FF2B5EF4-FFF2-40B4-BE49-F238E27FC236}">
                <a16:creationId xmlns:a16="http://schemas.microsoft.com/office/drawing/2014/main" id="{B25FE773-EA7A-B4AD-3D6A-0448A69657D2}"/>
              </a:ext>
            </a:extLst>
          </p:cNvPr>
          <p:cNvSpPr txBox="1">
            <a:spLocks/>
          </p:cNvSpPr>
          <p:nvPr/>
        </p:nvSpPr>
        <p:spPr>
          <a:xfrm>
            <a:off x="712251" y="1594243"/>
            <a:ext cx="3929045" cy="461236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IQOQI / Univ. Innsbruck:</a:t>
            </a:r>
          </a:p>
        </p:txBody>
      </p:sp>
      <p:sp>
        <p:nvSpPr>
          <p:cNvPr id="40" name="Content Placeholder 4">
            <a:extLst>
              <a:ext uri="{FF2B5EF4-FFF2-40B4-BE49-F238E27FC236}">
                <a16:creationId xmlns:a16="http://schemas.microsoft.com/office/drawing/2014/main" id="{7462254A-255F-DB12-319A-C0002F2949C3}"/>
              </a:ext>
            </a:extLst>
          </p:cNvPr>
          <p:cNvSpPr txBox="1">
            <a:spLocks/>
          </p:cNvSpPr>
          <p:nvPr/>
        </p:nvSpPr>
        <p:spPr>
          <a:xfrm>
            <a:off x="6610520" y="1594243"/>
            <a:ext cx="4951828" cy="461236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err="1"/>
              <a:t>QuEra</a:t>
            </a:r>
            <a:r>
              <a:rPr lang="en-US" dirty="0"/>
              <a:t> + Harvard:</a:t>
            </a:r>
          </a:p>
        </p:txBody>
      </p:sp>
      <p:pic>
        <p:nvPicPr>
          <p:cNvPr id="41" name="Picture 2">
            <a:extLst>
              <a:ext uri="{FF2B5EF4-FFF2-40B4-BE49-F238E27FC236}">
                <a16:creationId xmlns:a16="http://schemas.microsoft.com/office/drawing/2014/main" id="{B436D807-D4F5-5F92-18DD-7A523E414F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4655" y="2243258"/>
            <a:ext cx="862216" cy="1149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Subtitle 2">
            <a:extLst>
              <a:ext uri="{FF2B5EF4-FFF2-40B4-BE49-F238E27FC236}">
                <a16:creationId xmlns:a16="http://schemas.microsoft.com/office/drawing/2014/main" id="{09AA17D5-1B8D-7959-B6D4-32F4DBD1F4DD}"/>
              </a:ext>
            </a:extLst>
          </p:cNvPr>
          <p:cNvSpPr txBox="1">
            <a:spLocks/>
          </p:cNvSpPr>
          <p:nvPr/>
        </p:nvSpPr>
        <p:spPr>
          <a:xfrm>
            <a:off x="2804324" y="3565674"/>
            <a:ext cx="1142877" cy="274995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350" dirty="0">
                <a:latin typeface="Calibri" panose="020F0502020204030204" pitchFamily="34" charset="0"/>
                <a:cs typeface="Calibri" panose="020F0502020204030204" pitchFamily="34" charset="0"/>
              </a:rPr>
              <a:t>P. Zoller</a:t>
            </a:r>
            <a:endParaRPr lang="en-AT" sz="135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3" name="Picture 42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20D2AB88-A41B-60D9-FD21-34E6B20FC0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5532" y="2217031"/>
            <a:ext cx="862216" cy="114962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4" name="Subtitle 2">
                <a:extLst>
                  <a:ext uri="{FF2B5EF4-FFF2-40B4-BE49-F238E27FC236}">
                    <a16:creationId xmlns:a16="http://schemas.microsoft.com/office/drawing/2014/main" id="{66BD4EDB-23AD-9ACC-67E3-E07F8E2AEA8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12251" y="3565674"/>
                <a:ext cx="1884896" cy="891952"/>
              </a:xfrm>
              <a:prstGeom prst="rect">
                <a:avLst/>
              </a:prstGeom>
            </p:spPr>
            <p:txBody>
              <a:bodyPr vert="horz" lIns="68580" tIns="34290" rIns="68580" bIns="34290" rtlCol="0">
                <a:norm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:r>
                  <a:rPr lang="en-US" sz="1350" dirty="0">
                    <a:latin typeface="Calibri" panose="020F0502020204030204" pitchFamily="34" charset="0"/>
                    <a:cs typeface="Calibri" panose="020F0502020204030204" pitchFamily="34" charset="0"/>
                  </a:rPr>
                  <a:t>D. González-Cuadra</a:t>
                </a: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sz="135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</m:oMath>
                </a14:m>
                <a:r>
                  <a:rPr lang="en-US" sz="135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Harvard </a:t>
                </a:r>
                <a14:m>
                  <m:oMath xmlns:m="http://schemas.openxmlformats.org/officeDocument/2006/math">
                    <m:r>
                      <a:rPr lang="en-US" sz="135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</m:oMath>
                </a14:m>
                <a:r>
                  <a:rPr lang="en-AT" sz="135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IFT Madrid</a:t>
                </a:r>
              </a:p>
            </p:txBody>
          </p:sp>
        </mc:Choice>
        <mc:Fallback xmlns="">
          <p:sp>
            <p:nvSpPr>
              <p:cNvPr id="44" name="Subtitle 2">
                <a:extLst>
                  <a:ext uri="{FF2B5EF4-FFF2-40B4-BE49-F238E27FC236}">
                    <a16:creationId xmlns:a16="http://schemas.microsoft.com/office/drawing/2014/main" id="{66BD4EDB-23AD-9ACC-67E3-E07F8E2AEA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251" y="3565674"/>
                <a:ext cx="1884896" cy="891952"/>
              </a:xfrm>
              <a:prstGeom prst="rect">
                <a:avLst/>
              </a:prstGeom>
              <a:blipFill>
                <a:blip r:embed="rId4"/>
                <a:stretch>
                  <a:fillRect t="-1408" r="-671"/>
                </a:stretch>
              </a:blipFill>
            </p:spPr>
            <p:txBody>
              <a:bodyPr/>
              <a:lstStyle/>
              <a:p>
                <a:r>
                  <a:rPr lang="en-A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5" name="Picture 2">
            <a:extLst>
              <a:ext uri="{FF2B5EF4-FFF2-40B4-BE49-F238E27FC236}">
                <a16:creationId xmlns:a16="http://schemas.microsoft.com/office/drawing/2014/main" id="{35B9D687-2AC7-AEEA-2FB5-B21269CDB6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/>
          <a:srcRect l="24424" t="195" r="21898" b="20830"/>
          <a:stretch/>
        </p:blipFill>
        <p:spPr bwMode="auto">
          <a:xfrm>
            <a:off x="6379363" y="2243258"/>
            <a:ext cx="862216" cy="1149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Subtitle 2">
            <a:extLst>
              <a:ext uri="{FF2B5EF4-FFF2-40B4-BE49-F238E27FC236}">
                <a16:creationId xmlns:a16="http://schemas.microsoft.com/office/drawing/2014/main" id="{CCFA0758-C7FC-6F8D-524B-FE60869D5451}"/>
              </a:ext>
            </a:extLst>
          </p:cNvPr>
          <p:cNvSpPr txBox="1">
            <a:spLocks/>
          </p:cNvSpPr>
          <p:nvPr/>
        </p:nvSpPr>
        <p:spPr>
          <a:xfrm>
            <a:off x="6234138" y="3492153"/>
            <a:ext cx="1142877" cy="274995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350" dirty="0">
                <a:latin typeface="Calibri" panose="020F0502020204030204" pitchFamily="34" charset="0"/>
                <a:cs typeface="Calibri" panose="020F0502020204030204" pitchFamily="34" charset="0"/>
              </a:rPr>
              <a:t>M. Hamdan</a:t>
            </a:r>
            <a:endParaRPr lang="en-AT" sz="135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7" name="Picture 2">
            <a:extLst>
              <a:ext uri="{FF2B5EF4-FFF2-40B4-BE49-F238E27FC236}">
                <a16:creationId xmlns:a16="http://schemas.microsoft.com/office/drawing/2014/main" id="{DFF0FDF9-FFDD-3A39-5073-96518E2F7A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 l="12500" r="12500"/>
          <a:stretch/>
        </p:blipFill>
        <p:spPr bwMode="auto">
          <a:xfrm>
            <a:off x="7517345" y="2243258"/>
            <a:ext cx="862216" cy="1149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8" name="Subtitle 2">
                <a:extLst>
                  <a:ext uri="{FF2B5EF4-FFF2-40B4-BE49-F238E27FC236}">
                    <a16:creationId xmlns:a16="http://schemas.microsoft.com/office/drawing/2014/main" id="{EE32C315-CE5A-6EDA-EB59-7B14F2EEECE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308305" y="3484248"/>
                <a:ext cx="1331947" cy="945797"/>
              </a:xfrm>
              <a:prstGeom prst="rect">
                <a:avLst/>
              </a:prstGeom>
            </p:spPr>
            <p:txBody>
              <a:bodyPr vert="horz" lIns="68580" tIns="34290" rIns="68580" bIns="34290" rtlCol="0">
                <a:norm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350" dirty="0">
                    <a:latin typeface="Calibri" panose="020F0502020204030204" pitchFamily="34" charset="0"/>
                    <a:cs typeface="Calibri" panose="020F0502020204030204" pitchFamily="34" charset="0"/>
                  </a:rPr>
                  <a:t>B. Braverman</a:t>
                </a:r>
              </a:p>
              <a:p>
                <a14:m>
                  <m:oMath xmlns:m="http://schemas.openxmlformats.org/officeDocument/2006/math">
                    <m:r>
                      <a:rPr lang="en-US" sz="135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→</m:t>
                    </m:r>
                  </m:oMath>
                </a14:m>
                <a:r>
                  <a:rPr lang="en-US" sz="135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Univ. Toronto</a:t>
                </a:r>
                <a:endParaRPr lang="en-AT" sz="135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AT" sz="135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48" name="Subtitle 2">
                <a:extLst>
                  <a:ext uri="{FF2B5EF4-FFF2-40B4-BE49-F238E27FC236}">
                    <a16:creationId xmlns:a16="http://schemas.microsoft.com/office/drawing/2014/main" id="{EE32C315-CE5A-6EDA-EB59-7B14F2EEEC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8305" y="3484248"/>
                <a:ext cx="1331947" cy="945797"/>
              </a:xfrm>
              <a:prstGeom prst="rect">
                <a:avLst/>
              </a:prstGeom>
              <a:blipFill>
                <a:blip r:embed="rId7"/>
                <a:stretch>
                  <a:fillRect t="-5333"/>
                </a:stretch>
              </a:blipFill>
            </p:spPr>
            <p:txBody>
              <a:bodyPr/>
              <a:lstStyle/>
              <a:p>
                <a:r>
                  <a:rPr lang="en-A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9" name="Picture 2">
            <a:extLst>
              <a:ext uri="{FF2B5EF4-FFF2-40B4-BE49-F238E27FC236}">
                <a16:creationId xmlns:a16="http://schemas.microsoft.com/office/drawing/2014/main" id="{BA8A315D-CEB2-5B11-BC0B-9D6FD75DA7A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/>
          <a:srcRect l="37831" t="21185" r="41055" b="50663"/>
          <a:stretch/>
        </p:blipFill>
        <p:spPr bwMode="auto">
          <a:xfrm>
            <a:off x="8655327" y="2243259"/>
            <a:ext cx="862216" cy="1149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Subtitle 2">
            <a:extLst>
              <a:ext uri="{FF2B5EF4-FFF2-40B4-BE49-F238E27FC236}">
                <a16:creationId xmlns:a16="http://schemas.microsoft.com/office/drawing/2014/main" id="{05C17E74-F225-D69E-DDC5-AE23E5712DFD}"/>
              </a:ext>
            </a:extLst>
          </p:cNvPr>
          <p:cNvSpPr txBox="1">
            <a:spLocks/>
          </p:cNvSpPr>
          <p:nvPr/>
        </p:nvSpPr>
        <p:spPr>
          <a:xfrm>
            <a:off x="8451182" y="3472939"/>
            <a:ext cx="1331947" cy="274113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350" dirty="0">
                <a:latin typeface="Calibri" panose="020F0502020204030204" pitchFamily="34" charset="0"/>
                <a:cs typeface="Calibri" panose="020F0502020204030204" pitchFamily="34" charset="0"/>
              </a:rPr>
              <a:t>M. </a:t>
            </a:r>
            <a:r>
              <a:rPr lang="en-US" sz="1350" dirty="0" err="1">
                <a:latin typeface="Calibri" panose="020F0502020204030204" pitchFamily="34" charset="0"/>
                <a:cs typeface="Calibri" panose="020F0502020204030204" pitchFamily="34" charset="0"/>
              </a:rPr>
              <a:t>Kornjaca</a:t>
            </a:r>
            <a:endParaRPr lang="en-US" sz="135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1" name="Picture 2">
            <a:extLst>
              <a:ext uri="{FF2B5EF4-FFF2-40B4-BE49-F238E27FC236}">
                <a16:creationId xmlns:a16="http://schemas.microsoft.com/office/drawing/2014/main" id="{1382D36F-0241-5E96-43F4-8D4C67638F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/>
          <a:srcRect/>
          <a:stretch/>
        </p:blipFill>
        <p:spPr bwMode="auto">
          <a:xfrm>
            <a:off x="9793309" y="2243393"/>
            <a:ext cx="862216" cy="1149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Subtitle 2">
            <a:extLst>
              <a:ext uri="{FF2B5EF4-FFF2-40B4-BE49-F238E27FC236}">
                <a16:creationId xmlns:a16="http://schemas.microsoft.com/office/drawing/2014/main" id="{A09B494B-B6AB-40C6-2272-A065C181D144}"/>
              </a:ext>
            </a:extLst>
          </p:cNvPr>
          <p:cNvSpPr txBox="1">
            <a:spLocks/>
          </p:cNvSpPr>
          <p:nvPr/>
        </p:nvSpPr>
        <p:spPr>
          <a:xfrm>
            <a:off x="9558443" y="3470877"/>
            <a:ext cx="1331947" cy="274113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350" dirty="0">
                <a:latin typeface="Calibri" panose="020F0502020204030204" pitchFamily="34" charset="0"/>
                <a:cs typeface="Calibri" panose="020F0502020204030204" pitchFamily="34" charset="0"/>
              </a:rPr>
              <a:t>A. Lukin</a:t>
            </a:r>
          </a:p>
        </p:txBody>
      </p:sp>
      <p:pic>
        <p:nvPicPr>
          <p:cNvPr id="53" name="Picture 2">
            <a:extLst>
              <a:ext uri="{FF2B5EF4-FFF2-40B4-BE49-F238E27FC236}">
                <a16:creationId xmlns:a16="http://schemas.microsoft.com/office/drawing/2014/main" id="{129D45A6-63EA-83B1-4139-ABC58AC090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/>
          <a:srcRect l="11928" t="-1115" r="9379" b="1115"/>
          <a:stretch/>
        </p:blipFill>
        <p:spPr bwMode="auto">
          <a:xfrm>
            <a:off x="10931291" y="2226331"/>
            <a:ext cx="862217" cy="1131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Subtitle 2">
            <a:extLst>
              <a:ext uri="{FF2B5EF4-FFF2-40B4-BE49-F238E27FC236}">
                <a16:creationId xmlns:a16="http://schemas.microsoft.com/office/drawing/2014/main" id="{151ED4E3-8462-6110-FA4C-D50E96289C74}"/>
              </a:ext>
            </a:extLst>
          </p:cNvPr>
          <p:cNvSpPr txBox="1">
            <a:spLocks/>
          </p:cNvSpPr>
          <p:nvPr/>
        </p:nvSpPr>
        <p:spPr>
          <a:xfrm>
            <a:off x="10696425" y="3468815"/>
            <a:ext cx="1331947" cy="274113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350" dirty="0">
                <a:latin typeface="Calibri" panose="020F0502020204030204" pitchFamily="34" charset="0"/>
                <a:cs typeface="Calibri" panose="020F0502020204030204" pitchFamily="34" charset="0"/>
              </a:rPr>
              <a:t>S. H. Cantu</a:t>
            </a:r>
          </a:p>
        </p:txBody>
      </p:sp>
      <p:pic>
        <p:nvPicPr>
          <p:cNvPr id="55" name="Picture 2">
            <a:extLst>
              <a:ext uri="{FF2B5EF4-FFF2-40B4-BE49-F238E27FC236}">
                <a16:creationId xmlns:a16="http://schemas.microsoft.com/office/drawing/2014/main" id="{929EEAA3-F0EA-A3FB-E37F-12715CBCFF3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/>
          <a:srcRect l="21281" t="-1562" r="20209" b="23548"/>
          <a:stretch/>
        </p:blipFill>
        <p:spPr bwMode="auto">
          <a:xfrm>
            <a:off x="6371520" y="4154470"/>
            <a:ext cx="862216" cy="1149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" name="Subtitle 2">
            <a:extLst>
              <a:ext uri="{FF2B5EF4-FFF2-40B4-BE49-F238E27FC236}">
                <a16:creationId xmlns:a16="http://schemas.microsoft.com/office/drawing/2014/main" id="{96D77A30-48D9-852C-38D2-61DEACFC1482}"/>
              </a:ext>
            </a:extLst>
          </p:cNvPr>
          <p:cNvSpPr txBox="1">
            <a:spLocks/>
          </p:cNvSpPr>
          <p:nvPr/>
        </p:nvSpPr>
        <p:spPr>
          <a:xfrm>
            <a:off x="6210471" y="5373931"/>
            <a:ext cx="1142877" cy="274995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350" dirty="0">
                <a:latin typeface="Calibri" panose="020F0502020204030204" pitchFamily="34" charset="0"/>
                <a:cs typeface="Calibri" panose="020F0502020204030204" pitchFamily="34" charset="0"/>
              </a:rPr>
              <a:t>F. Liu</a:t>
            </a:r>
            <a:endParaRPr lang="en-AT" sz="135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7" name="Picture 2">
            <a:extLst>
              <a:ext uri="{FF2B5EF4-FFF2-40B4-BE49-F238E27FC236}">
                <a16:creationId xmlns:a16="http://schemas.microsoft.com/office/drawing/2014/main" id="{B9A8F8D3-D25A-0874-360A-54E28FDBE3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/>
          <a:srcRect l="12500" r="12500"/>
          <a:stretch/>
        </p:blipFill>
        <p:spPr bwMode="auto">
          <a:xfrm>
            <a:off x="7517345" y="4168258"/>
            <a:ext cx="862216" cy="1149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Subtitle 2">
            <a:extLst>
              <a:ext uri="{FF2B5EF4-FFF2-40B4-BE49-F238E27FC236}">
                <a16:creationId xmlns:a16="http://schemas.microsoft.com/office/drawing/2014/main" id="{DE56347E-810B-8F30-712D-4D4D87A7EACB}"/>
              </a:ext>
            </a:extLst>
          </p:cNvPr>
          <p:cNvSpPr txBox="1">
            <a:spLocks/>
          </p:cNvSpPr>
          <p:nvPr/>
        </p:nvSpPr>
        <p:spPr>
          <a:xfrm>
            <a:off x="7406556" y="5373930"/>
            <a:ext cx="1142877" cy="274995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350" dirty="0">
                <a:latin typeface="Calibri" panose="020F0502020204030204" pitchFamily="34" charset="0"/>
                <a:cs typeface="Calibri" panose="020F0502020204030204" pitchFamily="34" charset="0"/>
              </a:rPr>
              <a:t>S.-T. Wang</a:t>
            </a:r>
            <a:endParaRPr lang="en-AT" sz="135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9" name="Picture 2">
            <a:extLst>
              <a:ext uri="{FF2B5EF4-FFF2-40B4-BE49-F238E27FC236}">
                <a16:creationId xmlns:a16="http://schemas.microsoft.com/office/drawing/2014/main" id="{9D56B365-E090-8FF7-2130-A8B7D56352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/>
          <a:srcRect l="12500" r="12500"/>
          <a:stretch/>
        </p:blipFill>
        <p:spPr bwMode="auto">
          <a:xfrm>
            <a:off x="8655327" y="4162030"/>
            <a:ext cx="862216" cy="1149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Subtitle 2">
            <a:extLst>
              <a:ext uri="{FF2B5EF4-FFF2-40B4-BE49-F238E27FC236}">
                <a16:creationId xmlns:a16="http://schemas.microsoft.com/office/drawing/2014/main" id="{076ABC43-E276-96FE-2A6D-0067514D0CDD}"/>
              </a:ext>
            </a:extLst>
          </p:cNvPr>
          <p:cNvSpPr txBox="1">
            <a:spLocks/>
          </p:cNvSpPr>
          <p:nvPr/>
        </p:nvSpPr>
        <p:spPr>
          <a:xfrm>
            <a:off x="8501914" y="5373930"/>
            <a:ext cx="1142877" cy="274995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350" dirty="0">
                <a:latin typeface="Calibri" panose="020F0502020204030204" pitchFamily="34" charset="0"/>
                <a:cs typeface="Calibri" panose="020F0502020204030204" pitchFamily="34" charset="0"/>
              </a:rPr>
              <a:t>A. </a:t>
            </a:r>
            <a:r>
              <a:rPr lang="en-US" sz="1350" dirty="0" err="1">
                <a:latin typeface="Calibri" panose="020F0502020204030204" pitchFamily="34" charset="0"/>
                <a:cs typeface="Calibri" panose="020F0502020204030204" pitchFamily="34" charset="0"/>
              </a:rPr>
              <a:t>Keesling</a:t>
            </a:r>
            <a:endParaRPr lang="en-AT" sz="135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1" name="Picture 2">
            <a:extLst>
              <a:ext uri="{FF2B5EF4-FFF2-40B4-BE49-F238E27FC236}">
                <a16:creationId xmlns:a16="http://schemas.microsoft.com/office/drawing/2014/main" id="{EAC8C7CE-D97F-97F8-E999-D12920B221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/>
          <a:srcRect t="2083" b="2083"/>
          <a:stretch/>
        </p:blipFill>
        <p:spPr bwMode="auto">
          <a:xfrm>
            <a:off x="9793309" y="4168258"/>
            <a:ext cx="862216" cy="1149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" name="Subtitle 2">
            <a:extLst>
              <a:ext uri="{FF2B5EF4-FFF2-40B4-BE49-F238E27FC236}">
                <a16:creationId xmlns:a16="http://schemas.microsoft.com/office/drawing/2014/main" id="{2AF4324C-086C-3F87-55B0-00E0125DE450}"/>
              </a:ext>
            </a:extLst>
          </p:cNvPr>
          <p:cNvSpPr txBox="1">
            <a:spLocks/>
          </p:cNvSpPr>
          <p:nvPr/>
        </p:nvSpPr>
        <p:spPr>
          <a:xfrm>
            <a:off x="9686992" y="5375830"/>
            <a:ext cx="1142877" cy="274995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350" dirty="0">
                <a:latin typeface="Calibri" panose="020F0502020204030204" pitchFamily="34" charset="0"/>
                <a:cs typeface="Calibri" panose="020F0502020204030204" pitchFamily="34" charset="0"/>
              </a:rPr>
              <a:t>M. D. Lukin</a:t>
            </a:r>
            <a:endParaRPr lang="en-AT" sz="135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3" name="Picture 2">
            <a:extLst>
              <a:ext uri="{FF2B5EF4-FFF2-40B4-BE49-F238E27FC236}">
                <a16:creationId xmlns:a16="http://schemas.microsoft.com/office/drawing/2014/main" id="{4BA2A136-1A32-90BB-D19A-57A9610D8B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/>
          <a:srcRect l="34171" t="-475" r="29861" b="28359"/>
          <a:stretch/>
        </p:blipFill>
        <p:spPr bwMode="auto">
          <a:xfrm>
            <a:off x="10931292" y="4154458"/>
            <a:ext cx="862216" cy="1149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4" name="Subtitle 2">
            <a:extLst>
              <a:ext uri="{FF2B5EF4-FFF2-40B4-BE49-F238E27FC236}">
                <a16:creationId xmlns:a16="http://schemas.microsoft.com/office/drawing/2014/main" id="{99C3314F-21D6-649A-577E-3B03FCBD2DEF}"/>
              </a:ext>
            </a:extLst>
          </p:cNvPr>
          <p:cNvSpPr txBox="1">
            <a:spLocks/>
          </p:cNvSpPr>
          <p:nvPr/>
        </p:nvSpPr>
        <p:spPr>
          <a:xfrm>
            <a:off x="10790959" y="5375830"/>
            <a:ext cx="1142877" cy="274995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350" dirty="0">
                <a:latin typeface="Calibri" panose="020F0502020204030204" pitchFamily="34" charset="0"/>
                <a:cs typeface="Calibri" panose="020F0502020204030204" pitchFamily="34" charset="0"/>
              </a:rPr>
              <a:t>A. </a:t>
            </a:r>
            <a:r>
              <a:rPr lang="en-US" sz="1350" dirty="0" err="1">
                <a:latin typeface="Calibri" panose="020F0502020204030204" pitchFamily="34" charset="0"/>
                <a:cs typeface="Calibri" panose="020F0502020204030204" pitchFamily="34" charset="0"/>
              </a:rPr>
              <a:t>Bylinskii</a:t>
            </a:r>
            <a:endParaRPr lang="en-AT" sz="135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4174B70-AB78-B3BC-E5C7-5EB97BA8BC88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String breaking on a Rydberg quantum simulator</a:t>
            </a:r>
            <a:endParaRPr lang="en-AT" sz="3500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7488178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AC9B60-B54F-B78C-5877-9B63D0F8C8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A28F4C2-C6A2-D0BC-72FB-227AE864C13B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T" sz="35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Rydberg atom arrays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64E0D03-6B6A-EED7-3EFE-6A7B1496B4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5877" y="1447859"/>
            <a:ext cx="5951855" cy="842010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2A6A58C-6314-2710-6011-9EEB6FD5827F}"/>
              </a:ext>
            </a:extLst>
          </p:cNvPr>
          <p:cNvSpPr txBox="1">
            <a:spLocks/>
          </p:cNvSpPr>
          <p:nvPr/>
        </p:nvSpPr>
        <p:spPr>
          <a:xfrm>
            <a:off x="838200" y="5787289"/>
            <a:ext cx="7675606" cy="55393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dirty="0"/>
              <a:t>Neutral atoms trapped in tweezer array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7F1A6E-0B4B-B263-4A1E-882C031675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8641" y="3950213"/>
            <a:ext cx="4532312" cy="1653972"/>
          </a:xfrm>
          <a:prstGeom prst="rect">
            <a:avLst/>
          </a:prstGeom>
        </p:spPr>
      </p:pic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24A47648-1A01-5A4C-8844-6224F1168047}"/>
              </a:ext>
            </a:extLst>
          </p:cNvPr>
          <p:cNvSpPr txBox="1">
            <a:spLocks/>
          </p:cNvSpPr>
          <p:nvPr/>
        </p:nvSpPr>
        <p:spPr>
          <a:xfrm>
            <a:off x="838200" y="2781282"/>
            <a:ext cx="7948613" cy="69342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dirty="0"/>
              <a:t>Strong </a:t>
            </a:r>
            <a:r>
              <a:rPr lang="en-US" sz="2400" dirty="0" err="1"/>
              <a:t>VdW</a:t>
            </a:r>
            <a:r>
              <a:rPr lang="en-US" sz="2400" dirty="0"/>
              <a:t> interaction by coupling to Rydberg states:</a:t>
            </a: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1A3EA9BE-544D-91E4-7DDA-DA04E5B92B3C}"/>
              </a:ext>
            </a:extLst>
          </p:cNvPr>
          <p:cNvSpPr txBox="1">
            <a:spLocks/>
          </p:cNvSpPr>
          <p:nvPr/>
        </p:nvSpPr>
        <p:spPr>
          <a:xfrm>
            <a:off x="838200" y="1627686"/>
            <a:ext cx="7675606" cy="55393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dirty="0"/>
              <a:t>Hamiltonian:</a:t>
            </a: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25A21B37-40F6-2128-4ACB-1626258230AA}"/>
              </a:ext>
            </a:extLst>
          </p:cNvPr>
          <p:cNvSpPr txBox="1">
            <a:spLocks/>
          </p:cNvSpPr>
          <p:nvPr/>
        </p:nvSpPr>
        <p:spPr>
          <a:xfrm>
            <a:off x="6551049" y="3648125"/>
            <a:ext cx="7675606" cy="55393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dirty="0"/>
              <a:t>Rydberg blockade: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CC1FD44-29C0-368E-613B-E876AB4385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3517" y="4112793"/>
            <a:ext cx="4127500" cy="800735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955E8AA6-E113-D436-DB62-CC2B4CCE7B76}"/>
              </a:ext>
            </a:extLst>
          </p:cNvPr>
          <p:cNvSpPr/>
          <p:nvPr/>
        </p:nvSpPr>
        <p:spPr>
          <a:xfrm>
            <a:off x="6606967" y="5032194"/>
            <a:ext cx="50462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err="1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Jaksch</a:t>
            </a:r>
            <a:r>
              <a:rPr lang="en-GB" sz="12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 al., Physical Review Letters 85, 2208 (2000)</a:t>
            </a:r>
          </a:p>
          <a:p>
            <a:r>
              <a:rPr lang="en-GB" sz="12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Weimer, Müller, </a:t>
            </a:r>
            <a:r>
              <a:rPr lang="en-GB" sz="1200" dirty="0" err="1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Lesanovsky</a:t>
            </a:r>
            <a:r>
              <a:rPr lang="en-GB" sz="12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Zoller &amp; </a:t>
            </a:r>
            <a:r>
              <a:rPr lang="en-GB" sz="1200" dirty="0" err="1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Büchler</a:t>
            </a:r>
            <a:r>
              <a:rPr lang="en-GB" sz="12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Nature Physics, 6(5), 382 (2010)</a:t>
            </a:r>
          </a:p>
          <a:p>
            <a:r>
              <a:rPr lang="en-GB" sz="1200" dirty="0" err="1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Browaeys</a:t>
            </a:r>
            <a:r>
              <a:rPr lang="en-GB" sz="12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&amp; </a:t>
            </a:r>
            <a:r>
              <a:rPr lang="en-GB" sz="1200" dirty="0" err="1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Lahaye</a:t>
            </a:r>
            <a:r>
              <a:rPr lang="en-GB" sz="12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Nature Physics, 16(2), 132 (2020)</a:t>
            </a:r>
          </a:p>
          <a:p>
            <a:r>
              <a:rPr lang="en-GB" sz="12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Surace et al., Physical Review X, 10, 021041 (2020) </a:t>
            </a:r>
          </a:p>
          <a:p>
            <a:r>
              <a:rPr lang="en-GB" sz="12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Wurtz et al., arXiv:2306.11727 (2023) </a:t>
            </a:r>
          </a:p>
          <a:p>
            <a:r>
              <a:rPr lang="en-GB" sz="1200" dirty="0" err="1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Bluvstein</a:t>
            </a:r>
            <a:r>
              <a:rPr lang="en-GB" sz="12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 al., Nature, 626, 58 (2024)</a:t>
            </a:r>
          </a:p>
          <a:p>
            <a:r>
              <a:rPr lang="en-GB" sz="12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Muniz et al., arXiv:2411.11708 (2024)</a:t>
            </a:r>
          </a:p>
          <a:p>
            <a:r>
              <a:rPr lang="en-GB" sz="12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E33CF2B-9D89-0836-27F2-7E005584FD8A}"/>
              </a:ext>
            </a:extLst>
          </p:cNvPr>
          <p:cNvGrpSpPr/>
          <p:nvPr/>
        </p:nvGrpSpPr>
        <p:grpSpPr>
          <a:xfrm rot="972998">
            <a:off x="8399844" y="686125"/>
            <a:ext cx="3451844" cy="1143563"/>
            <a:chOff x="7315821" y="4837157"/>
            <a:chExt cx="3515136" cy="1143563"/>
          </a:xfrm>
        </p:grpSpPr>
        <p:sp>
          <p:nvSpPr>
            <p:cNvPr id="20" name="Rounded Rectangle 19">
              <a:extLst>
                <a:ext uri="{FF2B5EF4-FFF2-40B4-BE49-F238E27FC236}">
                  <a16:creationId xmlns:a16="http://schemas.microsoft.com/office/drawing/2014/main" id="{D2189C95-18A3-0C23-014B-26D5EBA0B982}"/>
                </a:ext>
              </a:extLst>
            </p:cNvPr>
            <p:cNvSpPr/>
            <p:nvPr/>
          </p:nvSpPr>
          <p:spPr>
            <a:xfrm>
              <a:off x="7315821" y="4837157"/>
              <a:ext cx="3515136" cy="866851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T" sz="1013"/>
            </a:p>
          </p:txBody>
        </p:sp>
        <p:sp>
          <p:nvSpPr>
            <p:cNvPr id="21" name="Content Placeholder 2">
              <a:extLst>
                <a:ext uri="{FF2B5EF4-FFF2-40B4-BE49-F238E27FC236}">
                  <a16:creationId xmlns:a16="http://schemas.microsoft.com/office/drawing/2014/main" id="{46DFCBD0-618B-C19F-9740-F7F49D6CE3BA}"/>
                </a:ext>
              </a:extLst>
            </p:cNvPr>
            <p:cNvSpPr txBox="1">
              <a:spLocks/>
            </p:cNvSpPr>
            <p:nvPr/>
          </p:nvSpPr>
          <p:spPr>
            <a:xfrm>
              <a:off x="7490196" y="5033768"/>
              <a:ext cx="3234673" cy="94695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2500" dirty="0"/>
                <a:t>blockade = Gauss’ law!</a:t>
              </a:r>
              <a:endParaRPr lang="en-AT" sz="2500" dirty="0"/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A9EA6095-A2E0-5AD2-BAAA-3DD99DB57E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84767" y="2645037"/>
            <a:ext cx="2204085" cy="693420"/>
          </a:xfrm>
          <a:prstGeom prst="rect">
            <a:avLst/>
          </a:prstGeom>
        </p:spPr>
      </p:pic>
      <p:sp>
        <p:nvSpPr>
          <p:cNvPr id="24" name="Slide Number Placeholder 3">
            <a:extLst>
              <a:ext uri="{FF2B5EF4-FFF2-40B4-BE49-F238E27FC236}">
                <a16:creationId xmlns:a16="http://schemas.microsoft.com/office/drawing/2014/main" id="{810BDF51-81C5-CF5D-036F-65C1DA0A5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AT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712758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1E91FF-68AE-9EF9-01F4-F2CD88FDFB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3CF69FB0-ACC5-91D9-D696-C0BC134C6B1F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T" sz="35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Analog 2D U(1) QLM with a Rydberg atom array</a:t>
            </a:r>
          </a:p>
        </p:txBody>
      </p:sp>
      <p:pic>
        <p:nvPicPr>
          <p:cNvPr id="6" name="Picture 5" descr="A diagram of a hexagon structure&#10;&#10;Description automatically generated">
            <a:extLst>
              <a:ext uri="{FF2B5EF4-FFF2-40B4-BE49-F238E27FC236}">
                <a16:creationId xmlns:a16="http://schemas.microsoft.com/office/drawing/2014/main" id="{F9235CA2-134E-267C-99FA-AA45FFBB84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080" y="1576552"/>
            <a:ext cx="6099453" cy="3690202"/>
          </a:xfrm>
          <a:prstGeom prst="rect">
            <a:avLst/>
          </a:prstGeom>
        </p:spPr>
      </p:pic>
      <p:pic>
        <p:nvPicPr>
          <p:cNvPr id="14" name="Picture 13" descr="A diagram of different types of molecules&#10;&#10;Description automatically generated">
            <a:extLst>
              <a:ext uri="{FF2B5EF4-FFF2-40B4-BE49-F238E27FC236}">
                <a16:creationId xmlns:a16="http://schemas.microsoft.com/office/drawing/2014/main" id="{04B38586-A00A-A949-6645-6EDBD80475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6688" y="2402684"/>
            <a:ext cx="3847112" cy="3380258"/>
          </a:xfrm>
          <a:prstGeom prst="rect">
            <a:avLst/>
          </a:prstGeom>
        </p:spPr>
      </p:pic>
      <p:sp>
        <p:nvSpPr>
          <p:cNvPr id="15" name="Content Placeholder 4">
            <a:extLst>
              <a:ext uri="{FF2B5EF4-FFF2-40B4-BE49-F238E27FC236}">
                <a16:creationId xmlns:a16="http://schemas.microsoft.com/office/drawing/2014/main" id="{B5A3C08E-78ED-78C6-CB29-6A507047A681}"/>
              </a:ext>
            </a:extLst>
          </p:cNvPr>
          <p:cNvSpPr txBox="1">
            <a:spLocks/>
          </p:cNvSpPr>
          <p:nvPr/>
        </p:nvSpPr>
        <p:spPr>
          <a:xfrm>
            <a:off x="7248525" y="1107283"/>
            <a:ext cx="7675606" cy="55393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dirty="0"/>
              <a:t>Gauss’ law &amp; mapping:</a:t>
            </a: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0B85B33F-CF83-7E15-6EBC-260639DA1086}"/>
              </a:ext>
            </a:extLst>
          </p:cNvPr>
          <p:cNvSpPr txBox="1">
            <a:spLocks/>
          </p:cNvSpPr>
          <p:nvPr/>
        </p:nvSpPr>
        <p:spPr>
          <a:xfrm>
            <a:off x="623080" y="1075058"/>
            <a:ext cx="7675606" cy="55393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dirty="0"/>
              <a:t>Honeycomb / Kagome lattice geometry: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2DD0F44-4C0E-062F-6DFA-98B1A26D781D}"/>
              </a:ext>
            </a:extLst>
          </p:cNvPr>
          <p:cNvSpPr/>
          <p:nvPr/>
        </p:nvSpPr>
        <p:spPr>
          <a:xfrm>
            <a:off x="425302" y="3721395"/>
            <a:ext cx="595424" cy="5316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AA40DD49-C77B-187F-6F86-6F789E298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AT" dirty="0"/>
              <a:t>8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5379090-C9FA-499F-5941-BBEF49A9540B}"/>
              </a:ext>
            </a:extLst>
          </p:cNvPr>
          <p:cNvSpPr/>
          <p:nvPr/>
        </p:nvSpPr>
        <p:spPr>
          <a:xfrm>
            <a:off x="589212" y="5982367"/>
            <a:ext cx="66593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Gonzalez-Cuadra, Hamdan, TVZ, Braverman, </a:t>
            </a:r>
            <a:r>
              <a:rPr lang="en-GB" sz="1200" dirty="0" err="1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Kornjaca</a:t>
            </a:r>
            <a:r>
              <a:rPr lang="en-GB" sz="12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 Lukin, Cantu, Liu, Wang, </a:t>
            </a:r>
            <a:r>
              <a:rPr lang="en-GB" sz="1200" dirty="0" err="1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Keesling</a:t>
            </a:r>
            <a:r>
              <a:rPr lang="en-GB" sz="12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 Lukin, Zoller &amp; </a:t>
            </a:r>
            <a:r>
              <a:rPr lang="en-GB" sz="1200" dirty="0" err="1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Bylinskii</a:t>
            </a:r>
            <a:r>
              <a:rPr lang="en-GB" sz="12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arXiv:2410.16558 (2024)</a:t>
            </a:r>
          </a:p>
          <a:p>
            <a:r>
              <a:rPr lang="en-GB" sz="12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See also:  </a:t>
            </a:r>
            <a:r>
              <a:rPr lang="en-GB" sz="1200" dirty="0" err="1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Samajdar</a:t>
            </a:r>
            <a:r>
              <a:rPr lang="en-GB" sz="12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 al., Proceedings of the National Academy of Sciences, 118, e2015785118 (2021)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E7BB068-B42F-59B1-5407-70BE153F92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1275" y="5366682"/>
            <a:ext cx="3322320" cy="56388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7155284-0D88-584B-71F2-4ADA762B53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09728" y="1650043"/>
            <a:ext cx="3276600" cy="57912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0D92BB4-E612-58E7-CA50-F6AA8BB44D06}"/>
              </a:ext>
            </a:extLst>
          </p:cNvPr>
          <p:cNvSpPr/>
          <p:nvPr/>
        </p:nvSpPr>
        <p:spPr>
          <a:xfrm>
            <a:off x="7524974" y="5982366"/>
            <a:ext cx="28956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Review of quantum link models (QLMs):</a:t>
            </a:r>
          </a:p>
          <a:p>
            <a:r>
              <a:rPr lang="en-GB" sz="12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Wiese, Philosophical Transactions of the Royal Society A, 380, 20210068 (2022)</a:t>
            </a:r>
          </a:p>
        </p:txBody>
      </p:sp>
    </p:spTree>
    <p:extLst>
      <p:ext uri="{BB962C8B-B14F-4D97-AF65-F5344CB8AC3E}">
        <p14:creationId xmlns:p14="http://schemas.microsoft.com/office/powerpoint/2010/main" val="2381816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1" grpId="0"/>
      <p:bldP spid="18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5EFD6D-0EC4-C636-C3EB-C254A0BE3B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003B2EB0-B27D-B14A-6445-5ACE7B86F2DD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9347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T" sz="3500" dirty="0">
                <a:latin typeface="Futura Medium" panose="020B0602020204020303" pitchFamily="34" charset="-79"/>
                <a:cs typeface="Futura Medium" panose="020B0602020204020303" pitchFamily="34" charset="-79"/>
              </a:rPr>
              <a:t>Theory expectations: confinement + string breaking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9600083-ED41-12A4-67B9-F52D693B01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911" y="1635285"/>
            <a:ext cx="6153785" cy="1550670"/>
          </a:xfrm>
          <a:prstGeom prst="rect">
            <a:avLst/>
          </a:prstGeom>
        </p:spPr>
      </p:pic>
      <p:pic>
        <p:nvPicPr>
          <p:cNvPr id="4" name="Picture 3" descr="A diagram of a hexagon structure&#10;&#10;Description automatically generated">
            <a:extLst>
              <a:ext uri="{FF2B5EF4-FFF2-40B4-BE49-F238E27FC236}">
                <a16:creationId xmlns:a16="http://schemas.microsoft.com/office/drawing/2014/main" id="{00BB7555-3FA3-81E5-5EC0-D6309CBA90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8656" y="1213358"/>
            <a:ext cx="2563069" cy="1550671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F6A3176-209E-7454-F6FA-ECB78852D0B8}"/>
              </a:ext>
            </a:extLst>
          </p:cNvPr>
          <p:cNvSpPr txBox="1">
            <a:spLocks/>
          </p:cNvSpPr>
          <p:nvPr/>
        </p:nvSpPr>
        <p:spPr>
          <a:xfrm>
            <a:off x="4139888" y="1179997"/>
            <a:ext cx="1845499" cy="360311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i="1" dirty="0">
                <a:solidFill>
                  <a:srgbClr val="C00000"/>
                </a:solidFill>
              </a:rPr>
              <a:t>mass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43EA1685-B873-6F75-464F-DD6350AD57D0}"/>
              </a:ext>
            </a:extLst>
          </p:cNvPr>
          <p:cNvSpPr txBox="1">
            <a:spLocks/>
          </p:cNvSpPr>
          <p:nvPr/>
        </p:nvSpPr>
        <p:spPr>
          <a:xfrm>
            <a:off x="945752" y="1179997"/>
            <a:ext cx="3546520" cy="55941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i="1" dirty="0">
                <a:solidFill>
                  <a:srgbClr val="C00000"/>
                </a:solidFill>
              </a:rPr>
              <a:t>matter-gauge interaction</a:t>
            </a: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34F6C4C9-3C0F-B444-4474-54AC099EDF4A}"/>
              </a:ext>
            </a:extLst>
          </p:cNvPr>
          <p:cNvSpPr txBox="1">
            <a:spLocks/>
          </p:cNvSpPr>
          <p:nvPr/>
        </p:nvSpPr>
        <p:spPr>
          <a:xfrm>
            <a:off x="1092848" y="3259573"/>
            <a:ext cx="2419651" cy="43039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i="1" dirty="0">
                <a:solidFill>
                  <a:srgbClr val="C00000"/>
                </a:solidFill>
              </a:rPr>
              <a:t>electric energy</a:t>
            </a:r>
          </a:p>
        </p:txBody>
      </p:sp>
      <p:pic>
        <p:nvPicPr>
          <p:cNvPr id="12" name="Picture 11" descr="A diagram of different types of molecules&#10;&#10;Description automatically generated">
            <a:extLst>
              <a:ext uri="{FF2B5EF4-FFF2-40B4-BE49-F238E27FC236}">
                <a16:creationId xmlns:a16="http://schemas.microsoft.com/office/drawing/2014/main" id="{5F3057F9-D78F-B1ED-6326-1A970B3403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22014" y="1239523"/>
            <a:ext cx="1635028" cy="143661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850C98C-96F5-FF5C-C802-0C97547E8C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06453" y="4002483"/>
            <a:ext cx="4465530" cy="249039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482D3DC-FE80-2B2A-EC76-B0A424FF4F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79187" y="3887562"/>
            <a:ext cx="2243310" cy="250340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5E63FE3-85D8-86F8-7682-5A5E590DE44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61725" y="3893445"/>
            <a:ext cx="2269968" cy="2503404"/>
          </a:xfrm>
          <a:prstGeom prst="rect">
            <a:avLst/>
          </a:prstGeom>
        </p:spPr>
      </p:pic>
      <p:sp>
        <p:nvSpPr>
          <p:cNvPr id="23" name="Content Placeholder 4">
            <a:extLst>
              <a:ext uri="{FF2B5EF4-FFF2-40B4-BE49-F238E27FC236}">
                <a16:creationId xmlns:a16="http://schemas.microsoft.com/office/drawing/2014/main" id="{EBC68CA0-3DE8-09EA-2021-E5EA94008344}"/>
              </a:ext>
            </a:extLst>
          </p:cNvPr>
          <p:cNvSpPr txBox="1">
            <a:spLocks/>
          </p:cNvSpPr>
          <p:nvPr/>
        </p:nvSpPr>
        <p:spPr>
          <a:xfrm>
            <a:off x="271001" y="4168020"/>
            <a:ext cx="1925347" cy="189355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dirty="0"/>
              <a:t>Ground state with static charges, DMRG results:</a:t>
            </a:r>
          </a:p>
        </p:txBody>
      </p:sp>
      <p:sp>
        <p:nvSpPr>
          <p:cNvPr id="24" name="Content Placeholder 4">
            <a:extLst>
              <a:ext uri="{FF2B5EF4-FFF2-40B4-BE49-F238E27FC236}">
                <a16:creationId xmlns:a16="http://schemas.microsoft.com/office/drawing/2014/main" id="{AA65203B-7232-5CAF-09BE-41BAA0E99BA2}"/>
              </a:ext>
            </a:extLst>
          </p:cNvPr>
          <p:cNvSpPr txBox="1">
            <a:spLocks/>
          </p:cNvSpPr>
          <p:nvPr/>
        </p:nvSpPr>
        <p:spPr>
          <a:xfrm>
            <a:off x="7482355" y="3418132"/>
            <a:ext cx="1925347" cy="189355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i="1" dirty="0"/>
              <a:t>Potential</a:t>
            </a:r>
          </a:p>
        </p:txBody>
      </p:sp>
      <p:sp>
        <p:nvSpPr>
          <p:cNvPr id="25" name="Content Placeholder 4">
            <a:extLst>
              <a:ext uri="{FF2B5EF4-FFF2-40B4-BE49-F238E27FC236}">
                <a16:creationId xmlns:a16="http://schemas.microsoft.com/office/drawing/2014/main" id="{D0FA6492-62FA-B3B5-4D1C-FBA03B95EB4D}"/>
              </a:ext>
            </a:extLst>
          </p:cNvPr>
          <p:cNvSpPr txBox="1">
            <a:spLocks/>
          </p:cNvSpPr>
          <p:nvPr/>
        </p:nvSpPr>
        <p:spPr>
          <a:xfrm>
            <a:off x="9906346" y="3429000"/>
            <a:ext cx="1925347" cy="189355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i="1" dirty="0"/>
              <a:t>String tension</a:t>
            </a:r>
          </a:p>
        </p:txBody>
      </p:sp>
      <p:sp>
        <p:nvSpPr>
          <p:cNvPr id="26" name="Slide Number Placeholder 3">
            <a:extLst>
              <a:ext uri="{FF2B5EF4-FFF2-40B4-BE49-F238E27FC236}">
                <a16:creationId xmlns:a16="http://schemas.microsoft.com/office/drawing/2014/main" id="{11BAF366-109D-227E-6689-648F26FFC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AT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761005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23" grpId="0"/>
      <p:bldP spid="24" grpId="0"/>
      <p:bldP spid="2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104554</TotalTime>
  <Words>1055</Words>
  <Application>Microsoft Macintosh PowerPoint</Application>
  <PresentationFormat>Widescreen</PresentationFormat>
  <Paragraphs>167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Cambria Math</vt:lpstr>
      <vt:lpstr>Futura Medium</vt:lpstr>
      <vt:lpstr>Wingdings</vt:lpstr>
      <vt:lpstr>Office Theme</vt:lpstr>
      <vt:lpstr>Observation of string breaking on a (2+1)D Rydberg quantum simulator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Torsten Victor Zache</dc:creator>
  <cp:lastModifiedBy>Torsten Victor Zache</cp:lastModifiedBy>
  <cp:revision>406</cp:revision>
  <dcterms:created xsi:type="dcterms:W3CDTF">2022-02-10T13:13:39Z</dcterms:created>
  <dcterms:modified xsi:type="dcterms:W3CDTF">2025-05-26T06:58:03Z</dcterms:modified>
</cp:coreProperties>
</file>