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273" r:id="rId2"/>
    <p:sldId id="279" r:id="rId3"/>
    <p:sldId id="376" r:id="rId4"/>
    <p:sldId id="377" r:id="rId5"/>
    <p:sldId id="378" r:id="rId6"/>
    <p:sldId id="274" r:id="rId7"/>
    <p:sldId id="275" r:id="rId8"/>
    <p:sldId id="276" r:id="rId9"/>
    <p:sldId id="379" r:id="rId10"/>
    <p:sldId id="380" r:id="rId11"/>
    <p:sldId id="1552" r:id="rId12"/>
    <p:sldId id="1560" r:id="rId13"/>
  </p:sldIdLst>
  <p:sldSz cx="9144000" cy="6858000" type="screen4x3"/>
  <p:notesSz cx="7315200" cy="9601200"/>
  <p:defaultTextStyle>
    <a:defPPr>
      <a:defRPr lang="en-US"/>
    </a:defPPr>
    <a:lvl1pPr marL="0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8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98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72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46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20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94" algn="l" defTabSz="4571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6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71" autoAdjust="0"/>
    <p:restoredTop sz="96197" autoAdjust="0"/>
  </p:normalViewPr>
  <p:slideViewPr>
    <p:cSldViewPr snapToGrid="0" showGuides="1">
      <p:cViewPr>
        <p:scale>
          <a:sx n="161" d="100"/>
          <a:sy n="161" d="100"/>
        </p:scale>
        <p:origin x="-240" y="-1336"/>
      </p:cViewPr>
      <p:guideLst>
        <p:guide orient="horz" pos="204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4EAA763-DFDB-A243-96D7-A1FF8549B507}" type="datetimeFigureOut">
              <a:rPr lang="en-US" smtClean="0"/>
              <a:pPr/>
              <a:t>6/22/24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9B424A6-7593-2C46-9CCA-8596FB18DB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1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Welcome to the NI myRIO Design Real Systems,</a:t>
            </a:r>
            <a:r>
              <a:rPr lang="en-US" baseline="0" dirty="0"/>
              <a:t> Fast Hands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788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99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AF6DE-B84C-884B-8EAB-7AF96E6A4CD9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62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AF6DE-B84C-884B-8EAB-7AF96E6A4CD9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01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</a:t>
            </a:r>
            <a:r>
              <a:rPr lang="en-US" baseline="0" dirty="0"/>
              <a:t> thing that you will notice is the Xilinx </a:t>
            </a:r>
            <a:r>
              <a:rPr lang="en-US" baseline="0" dirty="0" err="1"/>
              <a:t>Zynq</a:t>
            </a:r>
            <a:r>
              <a:rPr lang="en-US" baseline="0" dirty="0"/>
              <a:t> chip right in the middle of the </a:t>
            </a:r>
            <a:r>
              <a:rPr lang="en-US" baseline="0" dirty="0" err="1"/>
              <a:t>myRIO</a:t>
            </a:r>
            <a:r>
              <a:rPr lang="en-US" baseline="0" dirty="0"/>
              <a:t> window. National Instruments is very excited to be partnering with Xilinx to bring this cutting edge technology to students. Let’s take a closer look at this chip.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5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appreciate what </a:t>
            </a:r>
            <a:r>
              <a:rPr lang="en-US" dirty="0" err="1"/>
              <a:t>Zynq</a:t>
            </a:r>
            <a:r>
              <a:rPr lang="en-US" dirty="0"/>
              <a:t> has to offer,</a:t>
            </a:r>
            <a:r>
              <a:rPr lang="en-US" baseline="0" dirty="0"/>
              <a:t> let’s take a look at how the industry has traditionally implemented processors and FPGAs on embedded devices.</a:t>
            </a:r>
          </a:p>
          <a:p>
            <a:endParaRPr lang="en-US" baseline="0" dirty="0"/>
          </a:p>
          <a:p>
            <a:r>
              <a:rPr lang="en-US" baseline="0" dirty="0"/>
              <a:t>Traditionally the processor and FPGA have been two separate, desperate chips… connected with a generic computing bus</a:t>
            </a:r>
          </a:p>
          <a:p>
            <a:endParaRPr lang="en-US" baseline="0" dirty="0"/>
          </a:p>
          <a:p>
            <a:r>
              <a:rPr lang="en-US" baseline="0" dirty="0"/>
              <a:t>&lt;animate&gt;</a:t>
            </a:r>
          </a:p>
          <a:p>
            <a:endParaRPr lang="en-US" baseline="0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 has been working closely with technology leaders like Xilinx and ARM to help bring a new category of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on chip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market… the new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Zynq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 programmable SOC.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baseline="0" dirty="0" err="1"/>
              <a:t>Zynq</a:t>
            </a:r>
            <a:r>
              <a:rPr lang="en-US" baseline="0" dirty="0"/>
              <a:t> is revolutionary because it combines both a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powerful dual-core processor </a:t>
            </a:r>
            <a:r>
              <a:rPr lang="en-US" baseline="0" dirty="0"/>
              <a:t>and the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 efficient 7 Series FPGA… and puts then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aseline="0" dirty="0"/>
              <a:t>onto a single chip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71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30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67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33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77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331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24A6-7593-2C46-9CCA-8596FB18DBB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xterna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0550" y="921220"/>
            <a:ext cx="8053387" cy="2498255"/>
          </a:xfrm>
        </p:spPr>
        <p:txBody>
          <a:bodyPr anchor="b">
            <a:normAutofit/>
          </a:bodyPr>
          <a:lstStyle>
            <a:lvl1pPr algn="ctr">
              <a:lnSpc>
                <a:spcPts val="4498"/>
              </a:lnSpc>
              <a:defRPr sz="4500" spc="-15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0550" y="3634650"/>
            <a:ext cx="8053388" cy="771274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5421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erna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8332" y="1121384"/>
            <a:ext cx="8165605" cy="494900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5915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xternal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3935" y="142829"/>
            <a:ext cx="8223978" cy="964092"/>
          </a:xfrm>
        </p:spPr>
        <p:txBody>
          <a:bodyPr/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8333" y="1124712"/>
            <a:ext cx="4028178" cy="494900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7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124712"/>
            <a:ext cx="4038600" cy="494900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7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80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935" y="142829"/>
            <a:ext cx="8170003" cy="964092"/>
          </a:xfrm>
          <a:prstGeom prst="rect">
            <a:avLst/>
          </a:prstGeom>
        </p:spPr>
        <p:txBody>
          <a:bodyPr vert="horz" lIns="91435" tIns="45717" rIns="91435" bIns="45717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33" y="1121384"/>
            <a:ext cx="8165605" cy="4949008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78881" y="5106120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69774" y="7159279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46460" y="2035307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60656" y="4070613"/>
            <a:ext cx="129780" cy="346136"/>
          </a:xfrm>
          <a:prstGeom prst="rect">
            <a:avLst/>
          </a:prstGeom>
          <a:noFill/>
        </p:spPr>
        <p:txBody>
          <a:bodyPr wrap="none" lIns="64264" tIns="32132" rIns="64264" bIns="32132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3907" y="6344218"/>
            <a:ext cx="356187" cy="276999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defPPr>
              <a:defRPr lang="en-US"/>
            </a:defPPr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Univers LT Std 45 Light"/>
                <a:cs typeface="Univers LT Std 45 Light"/>
              </a:defRPr>
            </a:lvl1pPr>
          </a:lstStyle>
          <a:p>
            <a:fld id="{C53BE2A3-E884-4DA2-864E-54215D46267C}" type="slidenum">
              <a:rPr lang="en-US" sz="11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11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60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txStyles>
    <p:titleStyle>
      <a:lvl1pPr algn="l" defTabSz="457174" rtl="0" eaLnBrk="1" latinLnBrk="0" hangingPunct="1">
        <a:spcBef>
          <a:spcPct val="0"/>
        </a:spcBef>
        <a:buNone/>
        <a:defRPr sz="3200" b="0" i="0" kern="1200" spc="-100">
          <a:solidFill>
            <a:schemeClr val="accent1"/>
          </a:solidFill>
          <a:latin typeface="+mn-lt"/>
          <a:ea typeface="+mj-ea"/>
          <a:cs typeface="Arial"/>
        </a:defRPr>
      </a:lvl1pPr>
    </p:titleStyle>
    <p:bodyStyle>
      <a:lvl1pPr marL="173038" indent="-173038" algn="l" defTabSz="457174" rtl="0" eaLnBrk="1" latinLnBrk="0" hangingPunct="1">
        <a:spcBef>
          <a:spcPts val="573"/>
        </a:spcBef>
        <a:buClr>
          <a:schemeClr val="bg1">
            <a:lumMod val="50000"/>
          </a:schemeClr>
        </a:buClr>
        <a:buSzPct val="7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/>
        </a:defRPr>
      </a:lvl1pPr>
      <a:lvl2pPr marL="642640" indent="-186321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Arial"/>
        </a:defRPr>
      </a:lvl2pPr>
      <a:lvl3pPr marL="1082224" indent="-167354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Courier New"/>
        <a:buChar char="o"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1600110" indent="-228587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Arial"/>
        </a:defRPr>
      </a:lvl4pPr>
      <a:lvl5pPr marL="1828698" indent="0" algn="l" defTabSz="45717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0000"/>
        <a:buFont typeface="Arial"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459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33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7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81" indent="-228587" algn="l" defTabSz="45717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3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8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2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6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0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4" algn="l" defTabSz="4571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9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2.jpg"/><Relationship Id="rId4" Type="http://schemas.openxmlformats.org/officeDocument/2006/relationships/image" Target="../media/image5.jp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1" y="489065"/>
            <a:ext cx="8948928" cy="5228983"/>
          </a:xfrm>
        </p:spPr>
        <p:txBody>
          <a:bodyPr/>
          <a:lstStyle/>
          <a:p>
            <a:r>
              <a:rPr lang="en-US" sz="5400" dirty="0">
                <a:solidFill>
                  <a:schemeClr val="tx2"/>
                </a:solidFill>
              </a:rPr>
              <a:t>Pattern recognition demo</a:t>
            </a:r>
          </a:p>
          <a:p>
            <a:r>
              <a:rPr lang="en-US" sz="5400" dirty="0">
                <a:solidFill>
                  <a:schemeClr val="tx2"/>
                </a:solidFill>
              </a:rPr>
              <a:t> FPGA - LabVIEW</a:t>
            </a:r>
          </a:p>
          <a:p>
            <a:endParaRPr lang="en-US" sz="54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Adriaan Rijllart</a:t>
            </a:r>
          </a:p>
          <a:p>
            <a:r>
              <a:rPr lang="en-US" sz="2800">
                <a:solidFill>
                  <a:schemeClr val="tx2"/>
                </a:solidFill>
              </a:rPr>
              <a:t>CERN &amp; ANGARA </a:t>
            </a:r>
            <a:r>
              <a:rPr lang="en-US" sz="2800" dirty="0">
                <a:solidFill>
                  <a:schemeClr val="tx2"/>
                </a:solidFill>
              </a:rPr>
              <a:t>Technology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Backpressure from ARM processor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32842D-74D1-91CC-DEEB-51B713A877E1}"/>
              </a:ext>
            </a:extLst>
          </p:cNvPr>
          <p:cNvGrpSpPr/>
          <p:nvPr/>
        </p:nvGrpSpPr>
        <p:grpSpPr>
          <a:xfrm>
            <a:off x="2102804" y="2820232"/>
            <a:ext cx="1201228" cy="1217536"/>
            <a:chOff x="2102804" y="2820232"/>
            <a:chExt cx="1201228" cy="1217536"/>
          </a:xfrm>
        </p:grpSpPr>
        <p:pic>
          <p:nvPicPr>
            <p:cNvPr id="24" name="Picture 45" descr="noloc_missing_art_imagefile">
              <a:extLst>
                <a:ext uri="{FF2B5EF4-FFF2-40B4-BE49-F238E27FC236}">
                  <a16:creationId xmlns:a16="http://schemas.microsoft.com/office/drawing/2014/main" id="{BACA964D-4330-AE51-31A8-52FBB1411E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404A061-8AE0-9D47-D213-1E4D188EE9B2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7B073DA-8399-8F76-D3AA-2C1E638DE3A5}"/>
              </a:ext>
            </a:extLst>
          </p:cNvPr>
          <p:cNvSpPr txBox="1"/>
          <p:nvPr/>
        </p:nvSpPr>
        <p:spPr>
          <a:xfrm>
            <a:off x="2335607" y="23071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75E11F-0627-4C9A-2248-F69A57A142B8}"/>
              </a:ext>
            </a:extLst>
          </p:cNvPr>
          <p:cNvSpPr txBox="1"/>
          <p:nvPr/>
        </p:nvSpPr>
        <p:spPr>
          <a:xfrm>
            <a:off x="5558365" y="230717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CPU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77AFDA7-BAFD-B6EC-A9CE-EEDA853E600A}"/>
              </a:ext>
            </a:extLst>
          </p:cNvPr>
          <p:cNvGrpSpPr/>
          <p:nvPr/>
        </p:nvGrpSpPr>
        <p:grpSpPr>
          <a:xfrm>
            <a:off x="5275932" y="2820232"/>
            <a:ext cx="1201228" cy="1217536"/>
            <a:chOff x="5239356" y="2820232"/>
            <a:chExt cx="1201228" cy="1217536"/>
          </a:xfrm>
        </p:grpSpPr>
        <p:pic>
          <p:nvPicPr>
            <p:cNvPr id="34" name="Picture 45" descr="noloc_missing_art_imagefile">
              <a:extLst>
                <a:ext uri="{FF2B5EF4-FFF2-40B4-BE49-F238E27FC236}">
                  <a16:creationId xmlns:a16="http://schemas.microsoft.com/office/drawing/2014/main" id="{84FDAC38-E93C-33A6-0BF8-9C96F1315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239356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FFBC63C-64C8-604C-0960-49BFABB55B75}"/>
                </a:ext>
              </a:extLst>
            </p:cNvPr>
            <p:cNvSpPr/>
            <p:nvPr/>
          </p:nvSpPr>
          <p:spPr>
            <a:xfrm>
              <a:off x="5516882" y="3124200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950D3DD-B753-E3E5-2BD8-D4743DDB759A}"/>
                </a:ext>
              </a:extLst>
            </p:cNvPr>
            <p:cNvGrpSpPr/>
            <p:nvPr/>
          </p:nvGrpSpPr>
          <p:grpSpPr>
            <a:xfrm>
              <a:off x="5539224" y="3182112"/>
              <a:ext cx="579120" cy="512064"/>
              <a:chOff x="7540752" y="1755648"/>
              <a:chExt cx="579120" cy="512064"/>
            </a:xfrm>
          </p:grpSpPr>
          <p:sp>
            <p:nvSpPr>
              <p:cNvPr id="39" name="Frame 38">
                <a:extLst>
                  <a:ext uri="{FF2B5EF4-FFF2-40B4-BE49-F238E27FC236}">
                    <a16:creationId xmlns:a16="http://schemas.microsoft.com/office/drawing/2014/main" id="{AEBFB148-EABC-AE33-684C-148126E3CED9}"/>
                  </a:ext>
                </a:extLst>
              </p:cNvPr>
              <p:cNvSpPr/>
              <p:nvPr/>
            </p:nvSpPr>
            <p:spPr>
              <a:xfrm>
                <a:off x="754075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  <p:sp>
            <p:nvSpPr>
              <p:cNvPr id="40" name="Frame 39">
                <a:extLst>
                  <a:ext uri="{FF2B5EF4-FFF2-40B4-BE49-F238E27FC236}">
                    <a16:creationId xmlns:a16="http://schemas.microsoft.com/office/drawing/2014/main" id="{651954DD-85CD-CD50-0C0B-5AC66F6737C1}"/>
                  </a:ext>
                </a:extLst>
              </p:cNvPr>
              <p:cNvSpPr/>
              <p:nvPr/>
            </p:nvSpPr>
            <p:spPr>
              <a:xfrm>
                <a:off x="787603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30C6036-EC64-5332-F029-057DFD5D4316}"/>
                </a:ext>
              </a:extLst>
            </p:cNvPr>
            <p:cNvSpPr txBox="1"/>
            <p:nvPr/>
          </p:nvSpPr>
          <p:spPr>
            <a:xfrm>
              <a:off x="5527032" y="3244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D1DCDC7-720B-7908-2203-E7DA184B0D4F}"/>
                </a:ext>
              </a:extLst>
            </p:cNvPr>
            <p:cNvSpPr txBox="1"/>
            <p:nvPr/>
          </p:nvSpPr>
          <p:spPr>
            <a:xfrm>
              <a:off x="5843196" y="32442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3A41BC-8C09-221A-A2EC-72ABEF44F53E}"/>
              </a:ext>
            </a:extLst>
          </p:cNvPr>
          <p:cNvGrpSpPr/>
          <p:nvPr/>
        </p:nvGrpSpPr>
        <p:grpSpPr>
          <a:xfrm>
            <a:off x="2476584" y="3244212"/>
            <a:ext cx="535831" cy="404800"/>
            <a:chOff x="3606547" y="3208744"/>
            <a:chExt cx="622554" cy="470316"/>
          </a:xfrm>
        </p:grpSpPr>
        <p:pic>
          <p:nvPicPr>
            <p:cNvPr id="42" name="Picture 41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3254ACCA-A528-0C9E-D83F-B3EA21A85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43" name="Frame 42">
              <a:extLst>
                <a:ext uri="{FF2B5EF4-FFF2-40B4-BE49-F238E27FC236}">
                  <a16:creationId xmlns:a16="http://schemas.microsoft.com/office/drawing/2014/main" id="{FD59E6A8-680A-16E6-2B9A-54B7D538AC4A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4" name="Frame 43">
              <a:extLst>
                <a:ext uri="{FF2B5EF4-FFF2-40B4-BE49-F238E27FC236}">
                  <a16:creationId xmlns:a16="http://schemas.microsoft.com/office/drawing/2014/main" id="{F33DCB6B-CF81-568F-8011-3C3D04259EB8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6CD1303E-4FFB-39CC-C506-658F067E4C89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DDA3E9D3-96C1-9727-B091-6B1BD64D6B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Freeform 53">
            <a:extLst>
              <a:ext uri="{FF2B5EF4-FFF2-40B4-BE49-F238E27FC236}">
                <a16:creationId xmlns:a16="http://schemas.microsoft.com/office/drawing/2014/main" id="{56D90C7A-45CE-91EB-F93F-6D4F2619ADC7}"/>
              </a:ext>
            </a:extLst>
          </p:cNvPr>
          <p:cNvSpPr/>
          <p:nvPr/>
        </p:nvSpPr>
        <p:spPr>
          <a:xfrm flipV="1">
            <a:off x="1401335" y="3043633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D71B37ED-CCDE-61CF-11EB-08B29D54F09B}"/>
              </a:ext>
            </a:extLst>
          </p:cNvPr>
          <p:cNvSpPr/>
          <p:nvPr/>
        </p:nvSpPr>
        <p:spPr>
          <a:xfrm flipH="1" flipV="1">
            <a:off x="1462295" y="3276724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44A22A-9A39-D62E-EFFA-1FE88CDBE09B}"/>
              </a:ext>
            </a:extLst>
          </p:cNvPr>
          <p:cNvSpPr txBox="1"/>
          <p:nvPr/>
        </p:nvSpPr>
        <p:spPr>
          <a:xfrm>
            <a:off x="546477" y="293162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analog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5BD5DE-F76F-0880-B9B8-E5E5B9837B51}"/>
              </a:ext>
            </a:extLst>
          </p:cNvPr>
          <p:cNvSpPr txBox="1"/>
          <p:nvPr/>
        </p:nvSpPr>
        <p:spPr>
          <a:xfrm>
            <a:off x="554000" y="3540743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digital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211380F7-1643-80B0-96EE-402B58014ECF}"/>
              </a:ext>
            </a:extLst>
          </p:cNvPr>
          <p:cNvCxnSpPr>
            <a:cxnSpLocks/>
          </p:cNvCxnSpPr>
          <p:nvPr/>
        </p:nvCxnSpPr>
        <p:spPr>
          <a:xfrm flipV="1">
            <a:off x="3401568" y="3047878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8040E70E-2940-004D-C412-71C62A1766FD}"/>
              </a:ext>
            </a:extLst>
          </p:cNvPr>
          <p:cNvCxnSpPr/>
          <p:nvPr/>
        </p:nvCxnSpPr>
        <p:spPr>
          <a:xfrm flipV="1">
            <a:off x="4506861" y="3481284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74FB91E7-8944-1FFF-359A-340899D35B8C}"/>
              </a:ext>
            </a:extLst>
          </p:cNvPr>
          <p:cNvSpPr txBox="1"/>
          <p:nvPr/>
        </p:nvSpPr>
        <p:spPr>
          <a:xfrm>
            <a:off x="3969592" y="2307171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pic>
        <p:nvPicPr>
          <p:cNvPr id="61" name="Picture 60" descr="Shape&#10;&#10;Description automatically generated">
            <a:extLst>
              <a:ext uri="{FF2B5EF4-FFF2-40B4-BE49-F238E27FC236}">
                <a16:creationId xmlns:a16="http://schemas.microsoft.com/office/drawing/2014/main" id="{6E2F4B6D-921A-187E-601F-CC12319B4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558" y="2863096"/>
            <a:ext cx="1403168" cy="104028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38C293E-0AEE-D9C8-0F05-6DCA00709495}"/>
              </a:ext>
            </a:extLst>
          </p:cNvPr>
          <p:cNvSpPr txBox="1"/>
          <p:nvPr/>
        </p:nvSpPr>
        <p:spPr>
          <a:xfrm>
            <a:off x="7652044" y="230717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PC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B183DF8-FCDA-04A6-028D-B28A0D648DC8}"/>
              </a:ext>
            </a:extLst>
          </p:cNvPr>
          <p:cNvCxnSpPr>
            <a:cxnSpLocks/>
          </p:cNvCxnSpPr>
          <p:nvPr/>
        </p:nvCxnSpPr>
        <p:spPr>
          <a:xfrm>
            <a:off x="6608064" y="3438144"/>
            <a:ext cx="62949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Frame 63">
            <a:extLst>
              <a:ext uri="{FF2B5EF4-FFF2-40B4-BE49-F238E27FC236}">
                <a16:creationId xmlns:a16="http://schemas.microsoft.com/office/drawing/2014/main" id="{D7C01E40-4CC5-9D96-D656-F844C1A1509C}"/>
              </a:ext>
            </a:extLst>
          </p:cNvPr>
          <p:cNvSpPr/>
          <p:nvPr/>
        </p:nvSpPr>
        <p:spPr>
          <a:xfrm>
            <a:off x="1558977" y="3509815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5" name="Frame 64">
            <a:extLst>
              <a:ext uri="{FF2B5EF4-FFF2-40B4-BE49-F238E27FC236}">
                <a16:creationId xmlns:a16="http://schemas.microsoft.com/office/drawing/2014/main" id="{5A3249F0-BBE9-8650-9F81-D994F503882B}"/>
              </a:ext>
            </a:extLst>
          </p:cNvPr>
          <p:cNvSpPr/>
          <p:nvPr/>
        </p:nvSpPr>
        <p:spPr>
          <a:xfrm>
            <a:off x="1563536" y="3787796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6" name="Picture 65" descr="Chart, histogram&#10;&#10;Description automatically generated">
            <a:extLst>
              <a:ext uri="{FF2B5EF4-FFF2-40B4-BE49-F238E27FC236}">
                <a16:creationId xmlns:a16="http://schemas.microsoft.com/office/drawing/2014/main" id="{3136C63E-B388-324F-9201-9E567DFC5C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389" y="3068410"/>
            <a:ext cx="619506" cy="45803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8FD9B1-873E-D76E-D163-0A7F63B33A52}"/>
              </a:ext>
            </a:extLst>
          </p:cNvPr>
          <p:cNvSpPr/>
          <p:nvPr/>
        </p:nvSpPr>
        <p:spPr>
          <a:xfrm>
            <a:off x="4093782" y="3722279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90B7620-F0B8-C9F7-9395-26E8FA8F6ECE}"/>
              </a:ext>
            </a:extLst>
          </p:cNvPr>
          <p:cNvSpPr/>
          <p:nvPr/>
        </p:nvSpPr>
        <p:spPr>
          <a:xfrm>
            <a:off x="4093782" y="3565394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D0AC071-BFCA-8EC8-6A10-30F135E52494}"/>
              </a:ext>
            </a:extLst>
          </p:cNvPr>
          <p:cNvSpPr/>
          <p:nvPr/>
        </p:nvSpPr>
        <p:spPr>
          <a:xfrm>
            <a:off x="4093782" y="3421035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1B35EC7-06EB-C851-674B-67ACE5AA6E99}"/>
              </a:ext>
            </a:extLst>
          </p:cNvPr>
          <p:cNvSpPr/>
          <p:nvPr/>
        </p:nvSpPr>
        <p:spPr>
          <a:xfrm>
            <a:off x="4093782" y="3276676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3887D97-0B87-6AAB-797D-409D4A895AF7}"/>
              </a:ext>
            </a:extLst>
          </p:cNvPr>
          <p:cNvSpPr/>
          <p:nvPr/>
        </p:nvSpPr>
        <p:spPr>
          <a:xfrm>
            <a:off x="4093782" y="3132317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B3EEE23-47FE-0E46-5641-D52BF820470F}"/>
              </a:ext>
            </a:extLst>
          </p:cNvPr>
          <p:cNvSpPr/>
          <p:nvPr/>
        </p:nvSpPr>
        <p:spPr>
          <a:xfrm>
            <a:off x="4093782" y="2975432"/>
            <a:ext cx="385427" cy="14161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37E03D-B2D1-0EEA-A072-AF6DEB06A5E5}"/>
              </a:ext>
            </a:extLst>
          </p:cNvPr>
          <p:cNvCxnSpPr/>
          <p:nvPr/>
        </p:nvCxnSpPr>
        <p:spPr>
          <a:xfrm flipH="1">
            <a:off x="4221271" y="4359058"/>
            <a:ext cx="13321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21A7C8A-0386-9C3C-74C2-1443848A1E99}"/>
              </a:ext>
            </a:extLst>
          </p:cNvPr>
          <p:cNvSpPr txBox="1"/>
          <p:nvPr/>
        </p:nvSpPr>
        <p:spPr>
          <a:xfrm>
            <a:off x="4710952" y="4848932"/>
            <a:ext cx="35922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If </a:t>
            </a:r>
            <a:r>
              <a:rPr lang="en-GB"/>
              <a:t>CPU is too </a:t>
            </a:r>
            <a:r>
              <a:rPr lang="en-GB" dirty="0"/>
              <a:t>slow to empty FIFO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FIFO will fill up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When FIFO full, data will be lost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6D5DD3-04FF-75C1-E3C1-FBD44309AF41}"/>
              </a:ext>
            </a:extLst>
          </p:cNvPr>
          <p:cNvSpPr txBox="1"/>
          <p:nvPr/>
        </p:nvSpPr>
        <p:spPr>
          <a:xfrm>
            <a:off x="4214391" y="4349706"/>
            <a:ext cx="142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backpressure</a:t>
            </a:r>
          </a:p>
        </p:txBody>
      </p:sp>
    </p:spTree>
    <p:extLst>
      <p:ext uri="{BB962C8B-B14F-4D97-AF65-F5344CB8AC3E}">
        <p14:creationId xmlns:p14="http://schemas.microsoft.com/office/powerpoint/2010/main" val="50927852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700" dirty="0">
                <a:latin typeface="Univers Com 45 Light" pitchFamily="34" charset="0"/>
              </a:rPr>
              <a:t>From small to big FPGA systems</a:t>
            </a:r>
            <a:endParaRPr lang="en-US" sz="2700" dirty="0">
              <a:solidFill>
                <a:srgbClr val="FFBB00"/>
              </a:solidFill>
              <a:latin typeface="Univers Com 45 Light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956D3E-3844-4341-8B46-A344674C1454}"/>
              </a:ext>
            </a:extLst>
          </p:cNvPr>
          <p:cNvSpPr txBox="1"/>
          <p:nvPr/>
        </p:nvSpPr>
        <p:spPr>
          <a:xfrm>
            <a:off x="1819275" y="1809750"/>
            <a:ext cx="2110386" cy="3432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GB" sz="1500"/>
              <a:t>myRIO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GB" sz="1500" err="1"/>
              <a:t>sbRIO</a:t>
            </a:r>
            <a:endParaRPr lang="en-GB" sz="1500"/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GB" sz="1500" err="1"/>
              <a:t>cRIO</a:t>
            </a:r>
            <a:endParaRPr lang="en-GB" sz="1500"/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GB" sz="1500"/>
              <a:t>PXIe R-series boards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GB" sz="1500"/>
              <a:t>PXIe </a:t>
            </a:r>
            <a:r>
              <a:rPr lang="en-GB" sz="1500" err="1"/>
              <a:t>FlexRIO</a:t>
            </a:r>
            <a:r>
              <a:rPr lang="en-GB" sz="1500"/>
              <a:t> boards</a:t>
            </a:r>
          </a:p>
        </p:txBody>
      </p:sp>
      <p:pic>
        <p:nvPicPr>
          <p:cNvPr id="19" name="Content Placeholder 3" descr="myRIO flat front image.jpg">
            <a:extLst>
              <a:ext uri="{FF2B5EF4-FFF2-40B4-BE49-F238E27FC236}">
                <a16:creationId xmlns:a16="http://schemas.microsoft.com/office/drawing/2014/main" id="{95108B4A-169A-1040-9D38-32F4C6974B3E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790105" y="1876981"/>
            <a:ext cx="572347" cy="719269"/>
          </a:xfrm>
          <a:prstGeom prst="rect">
            <a:avLst/>
          </a:prstGeom>
        </p:spPr>
      </p:pic>
      <p:pic>
        <p:nvPicPr>
          <p:cNvPr id="8" name="Picture 7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3261B1B2-8FC9-C740-8395-3D4A06318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918" y="3948113"/>
            <a:ext cx="1095375" cy="1019916"/>
          </a:xfrm>
          <a:prstGeom prst="rect">
            <a:avLst/>
          </a:prstGeom>
        </p:spPr>
      </p:pic>
      <p:pic>
        <p:nvPicPr>
          <p:cNvPr id="6" name="Picture 5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A12FD1D3-0C7A-2B4E-B78B-481E3733D9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94" b="89796" l="6579" r="95395">
                        <a14:foregroundMark x1="73684" y1="31633" x2="95395" y2="51020"/>
                        <a14:foregroundMark x1="95395" y1="51020" x2="79934" y2="85714"/>
                        <a14:foregroundMark x1="79934" y1="85714" x2="73684" y2="30612"/>
                        <a14:foregroundMark x1="90132" y1="27551" x2="91447" y2="36735"/>
                        <a14:foregroundMark x1="91447" y1="77551" x2="90132" y2="82653"/>
                        <a14:foregroundMark x1="92105" y1="38776" x2="92763" y2="22449"/>
                        <a14:foregroundMark x1="90132" y1="81633" x2="93421" y2="81633"/>
                        <a14:foregroundMark x1="89474" y1="22449" x2="37829" y2="16327"/>
                        <a14:foregroundMark x1="37829" y1="16327" x2="12500" y2="20408"/>
                        <a14:foregroundMark x1="12500" y1="20408" x2="87171" y2="25510"/>
                        <a14:foregroundMark x1="87171" y1="25510" x2="6908" y2="21429"/>
                        <a14:foregroundMark x1="6908" y1="21429" x2="6250" y2="62755"/>
                        <a14:foregroundMark x1="6250" y1="62755" x2="9868" y2="24490"/>
                        <a14:foregroundMark x1="9868" y1="24490" x2="6579" y2="22449"/>
                        <a14:foregroundMark x1="57895" y1="17347" x2="84868" y2="18367"/>
                        <a14:foregroundMark x1="84868" y1="18367" x2="85526" y2="16327"/>
                        <a14:foregroundMark x1="89474" y1="21429" x2="71711" y2="1734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54247" y="3343215"/>
            <a:ext cx="1243671" cy="801841"/>
          </a:xfrm>
          <a:prstGeom prst="rect">
            <a:avLst/>
          </a:prstGeom>
        </p:spPr>
      </p:pic>
      <p:pic>
        <p:nvPicPr>
          <p:cNvPr id="4" name="Picture 3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18A3F80C-EF68-7447-889E-15FCFACD99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6251" y="2673005"/>
            <a:ext cx="714800" cy="609903"/>
          </a:xfrm>
          <a:prstGeom prst="rect">
            <a:avLst/>
          </a:prstGeom>
        </p:spPr>
      </p:pic>
      <p:pic>
        <p:nvPicPr>
          <p:cNvPr id="22" name="Picture 21" descr="A picture containing text, indoor, electronics&#10;&#10;Description automatically generated">
            <a:extLst>
              <a:ext uri="{FF2B5EF4-FFF2-40B4-BE49-F238E27FC236}">
                <a16:creationId xmlns:a16="http://schemas.microsoft.com/office/drawing/2014/main" id="{36DBB290-8106-A849-8132-A3261C708F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40201" y="4652873"/>
            <a:ext cx="1463360" cy="113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6806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700" dirty="0">
                <a:latin typeface="Univers Com 45 Light" pitchFamily="34" charset="0"/>
              </a:rPr>
              <a:t>X-band cavity test </a:t>
            </a:r>
            <a:r>
              <a:rPr lang="en-US" sz="2700" dirty="0" err="1">
                <a:latin typeface="Univers Com 45 Light" pitchFamily="34" charset="0"/>
              </a:rPr>
              <a:t>FlexRIO</a:t>
            </a:r>
            <a:r>
              <a:rPr lang="en-US" sz="2700" dirty="0">
                <a:latin typeface="Univers Com 45 Light" pitchFamily="34" charset="0"/>
              </a:rPr>
              <a:t> system</a:t>
            </a:r>
            <a:endParaRPr lang="en-US" sz="2700" dirty="0">
              <a:solidFill>
                <a:srgbClr val="FFBB00"/>
              </a:solidFill>
              <a:latin typeface="Univers Com 45 Light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956D3E-3844-4341-8B46-A344674C1454}"/>
              </a:ext>
            </a:extLst>
          </p:cNvPr>
          <p:cNvSpPr txBox="1"/>
          <p:nvPr/>
        </p:nvSpPr>
        <p:spPr>
          <a:xfrm>
            <a:off x="2820671" y="4807688"/>
            <a:ext cx="1734001" cy="662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en-GB" sz="1500" dirty="0"/>
              <a:t>PXIe </a:t>
            </a:r>
            <a:r>
              <a:rPr lang="en-GB" sz="1500" dirty="0" err="1"/>
              <a:t>FlexRIO</a:t>
            </a:r>
            <a:r>
              <a:rPr lang="en-GB" sz="1500" dirty="0"/>
              <a:t> boards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40E6DA-8DC8-E1CE-E6C4-10F572551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58AD9F-6FE3-07CF-6EA9-BF9DB920B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197" y="2368544"/>
            <a:ext cx="5268071" cy="26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6260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myRIO flat front imag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" y="699928"/>
            <a:ext cx="4536376" cy="5700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 myRIO Product Overview: Front View</a:t>
            </a:r>
          </a:p>
        </p:txBody>
      </p:sp>
      <p:cxnSp>
        <p:nvCxnSpPr>
          <p:cNvPr id="6" name="Straight Connector 5"/>
          <p:cNvCxnSpPr>
            <a:stCxn id="8" idx="3"/>
            <a:endCxn id="7" idx="1"/>
          </p:cNvCxnSpPr>
          <p:nvPr/>
        </p:nvCxnSpPr>
        <p:spPr>
          <a:xfrm flipV="1">
            <a:off x="2772698" y="1627213"/>
            <a:ext cx="1705196" cy="224669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7894" y="127327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4000" dirty="0">
                <a:solidFill>
                  <a:prstClr val="black"/>
                </a:solidFill>
              </a:rPr>
              <a:t>XILINX </a:t>
            </a:r>
            <a:r>
              <a:rPr lang="en-US" sz="4000" dirty="0" err="1">
                <a:solidFill>
                  <a:prstClr val="black"/>
                </a:solidFill>
              </a:rPr>
              <a:t>Zynq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SoC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58298" y="3436373"/>
            <a:ext cx="914400" cy="875071"/>
          </a:xfrm>
          <a:prstGeom prst="round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D3B71E-468C-5BA6-EDD4-CC68B8EC904B}"/>
              </a:ext>
            </a:extLst>
          </p:cNvPr>
          <p:cNvSpPr txBox="1"/>
          <p:nvPr/>
        </p:nvSpPr>
        <p:spPr>
          <a:xfrm>
            <a:off x="4057071" y="2409478"/>
            <a:ext cx="49893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Small Size, Low Power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667 MHz Dual-Core ARM Cortex-A9 Processor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Artix-7 FPGA, 28k logic cells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defTabSz="457174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16 DMA Channels</a:t>
            </a:r>
          </a:p>
          <a:p>
            <a:pPr defTabSz="457174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Univers Com 45 Light" pitchFamily="34" charset="0"/>
              </a:rPr>
              <a:t>92 Billion calculations per second</a:t>
            </a:r>
            <a:endParaRPr lang="en-US" sz="2000" dirty="0">
              <a:solidFill>
                <a:prstClr val="black"/>
              </a:solidFill>
            </a:endParaRPr>
          </a:p>
          <a:p>
            <a:pPr defTabSz="457174"/>
            <a:endParaRPr lang="en-U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 flipH="1">
            <a:off x="516746" y="2084593"/>
            <a:ext cx="8149499" cy="3431304"/>
          </a:xfrm>
          <a:prstGeom prst="roundRect">
            <a:avLst>
              <a:gd name="adj" fmla="val 5415"/>
            </a:avLst>
          </a:prstGeom>
          <a:solidFill>
            <a:srgbClr val="D8D8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4FF71253-421F-B898-FB47-CE6204FB0726}"/>
              </a:ext>
            </a:extLst>
          </p:cNvPr>
          <p:cNvSpPr/>
          <p:nvPr/>
        </p:nvSpPr>
        <p:spPr>
          <a:xfrm flipH="1">
            <a:off x="3358601" y="2669238"/>
            <a:ext cx="5029200" cy="2712720"/>
          </a:xfrm>
          <a:prstGeom prst="roundRect">
            <a:avLst>
              <a:gd name="adj" fmla="val 9364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16180" y="1415853"/>
            <a:ext cx="8150631" cy="1180351"/>
            <a:chOff x="1254422" y="743183"/>
            <a:chExt cx="6896100" cy="952267"/>
          </a:xfrm>
        </p:grpSpPr>
        <p:sp>
          <p:nvSpPr>
            <p:cNvPr id="109" name="Round Same Side Corner Rectangle 108"/>
            <p:cNvSpPr/>
            <p:nvPr/>
          </p:nvSpPr>
          <p:spPr>
            <a:xfrm>
              <a:off x="1255779" y="743183"/>
              <a:ext cx="6893387" cy="950150"/>
            </a:xfrm>
            <a:prstGeom prst="round2Same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254422" y="1695450"/>
              <a:ext cx="6896100" cy="0"/>
            </a:xfrm>
            <a:prstGeom prst="line">
              <a:avLst/>
            </a:prstGeom>
            <a:ln w="6350">
              <a:solidFill>
                <a:srgbClr val="7B7B7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5493692" y="3829644"/>
            <a:ext cx="942980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612930" y="4045881"/>
            <a:ext cx="972101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605425" y="3633722"/>
            <a:ext cx="984270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575404" y="3221564"/>
            <a:ext cx="1007976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597920" y="4465911"/>
            <a:ext cx="1000471" cy="0"/>
          </a:xfrm>
          <a:prstGeom prst="straightConnector1">
            <a:avLst/>
          </a:prstGeom>
          <a:ln w="41275">
            <a:solidFill>
              <a:srgbClr val="004A84"/>
            </a:solidFill>
            <a:headEnd type="none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04277" y="3030873"/>
            <a:ext cx="2000583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Analogue Input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604277" y="3446136"/>
            <a:ext cx="2000582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Analogue Output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277" y="3861399"/>
            <a:ext cx="2000583" cy="328399"/>
          </a:xfrm>
          <a:prstGeom prst="roundRect">
            <a:avLst>
              <a:gd name="adj" fmla="val 0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Digital I/O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604277" y="4276661"/>
            <a:ext cx="2000582" cy="328399"/>
          </a:xfrm>
          <a:prstGeom prst="roundRect">
            <a:avLst>
              <a:gd name="adj" fmla="val 195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Custom I/O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8124296" y="3221564"/>
            <a:ext cx="108075" cy="1243278"/>
            <a:chOff x="2961657" y="2236535"/>
            <a:chExt cx="308593" cy="927100"/>
          </a:xfrm>
        </p:grpSpPr>
        <p:cxnSp>
          <p:nvCxnSpPr>
            <p:cNvPr id="102" name="Straight Arrow Connector 101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rot="16200000">
            <a:off x="7216234" y="4113916"/>
            <a:ext cx="113343" cy="1185506"/>
            <a:chOff x="2961655" y="2236535"/>
            <a:chExt cx="308595" cy="927100"/>
          </a:xfrm>
        </p:grpSpPr>
        <p:cxnSp>
          <p:nvCxnSpPr>
            <p:cNvPr id="95" name="Straight Arrow Connector 94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2961658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>
              <a:off x="2961658" y="285460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2961655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2961658" y="3009116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6200000">
            <a:off x="7216235" y="2366555"/>
            <a:ext cx="113344" cy="1185506"/>
            <a:chOff x="2961655" y="2236535"/>
            <a:chExt cx="308595" cy="927100"/>
          </a:xfrm>
        </p:grpSpPr>
        <p:cxnSp>
          <p:nvCxnSpPr>
            <p:cNvPr id="88" name="Straight Arrow Connector 87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2961658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2961658" y="3009118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2961655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2961658" y="285460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315546" y="3221564"/>
            <a:ext cx="108075" cy="1243278"/>
            <a:chOff x="2961657" y="2236535"/>
            <a:chExt cx="308593" cy="927100"/>
          </a:xfrm>
        </p:grpSpPr>
        <p:cxnSp>
          <p:nvCxnSpPr>
            <p:cNvPr id="81" name="Straight Arrow Connector 80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392130" y="3212924"/>
            <a:ext cx="108075" cy="1243278"/>
            <a:chOff x="2961657" y="2236535"/>
            <a:chExt cx="308593" cy="927100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6200000">
            <a:off x="4484068" y="4105276"/>
            <a:ext cx="113343" cy="1185506"/>
            <a:chOff x="2961655" y="2236535"/>
            <a:chExt cx="308595" cy="927100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2961658" y="2700085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2961658" y="300912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961655" y="2545568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2961658" y="2854603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16200000">
            <a:off x="4484070" y="2357929"/>
            <a:ext cx="113343" cy="1185506"/>
            <a:chOff x="2961655" y="2236535"/>
            <a:chExt cx="308595" cy="927100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2961658" y="2391051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2961658" y="2545567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2961658" y="2854600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2961655" y="2700084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961658" y="3009116"/>
              <a:ext cx="308592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3583380" y="3212924"/>
            <a:ext cx="108075" cy="1243278"/>
            <a:chOff x="2961657" y="2236535"/>
            <a:chExt cx="308593" cy="92710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2961657" y="31636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961657" y="2236535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961657" y="2545568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961657" y="2854600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2961657" y="3009117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2961657" y="2391051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961657" y="2700084"/>
              <a:ext cx="308593" cy="0"/>
            </a:xfrm>
            <a:prstGeom prst="straightConnector1">
              <a:avLst/>
            </a:prstGeom>
            <a:ln w="69850" cap="flat" cmpd="sng">
              <a:solidFill>
                <a:srgbClr val="777877"/>
              </a:solidFill>
              <a:headEnd type="none"/>
              <a:tailEnd type="non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Rounded Rectangle 50"/>
          <p:cNvSpPr/>
          <p:nvPr/>
        </p:nvSpPr>
        <p:spPr>
          <a:xfrm>
            <a:off x="6423710" y="3014186"/>
            <a:ext cx="1704582" cy="1623972"/>
          </a:xfrm>
          <a:prstGeom prst="roundRect">
            <a:avLst>
              <a:gd name="adj" fmla="val 10062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Processor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3691545" y="3005546"/>
            <a:ext cx="1704582" cy="1623972"/>
          </a:xfrm>
          <a:prstGeom prst="roundRect">
            <a:avLst>
              <a:gd name="adj" fmla="val 10062"/>
            </a:avLst>
          </a:prstGeom>
          <a:solidFill>
            <a:srgbClr val="F2B01E"/>
          </a:solidFill>
          <a:ln w="19050" cmpd="sng">
            <a:solidFill>
              <a:srgbClr val="77787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>
                <a:solidFill>
                  <a:srgbClr val="333333"/>
                </a:solidFill>
                <a:latin typeface="+mj-lt"/>
              </a:rPr>
              <a:t>FPGA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Zynq</a:t>
            </a:r>
            <a:r>
              <a:rPr lang="en-US" dirty="0"/>
              <a:t>?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21384" y="1460389"/>
            <a:ext cx="2940559" cy="105403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545983" y="3464697"/>
            <a:ext cx="104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1400" b="1" dirty="0">
                <a:solidFill>
                  <a:srgbClr val="0066A0"/>
                </a:solidFill>
                <a:latin typeface="+mj-lt"/>
              </a:rPr>
              <a:t>PCI 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1553" y="3454866"/>
            <a:ext cx="104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4"/>
            <a:r>
              <a:rPr lang="en-US" sz="1400" b="1" dirty="0">
                <a:solidFill>
                  <a:schemeClr val="bg1"/>
                </a:solidFill>
                <a:latin typeface="+mj-lt"/>
              </a:rPr>
              <a:t>AXI Bus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31677" y="1839952"/>
            <a:ext cx="5787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4"/>
            <a:r>
              <a:rPr lang="en-US" sz="3200" dirty="0">
                <a:solidFill>
                  <a:prstClr val="black"/>
                </a:solidFill>
              </a:rPr>
              <a:t>Traditional Implementation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13750" y="5069985"/>
            <a:ext cx="2956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+mj-lt"/>
              </a:rPr>
              <a:t>Single System on Chip</a:t>
            </a:r>
          </a:p>
        </p:txBody>
      </p:sp>
    </p:spTree>
    <p:extLst>
      <p:ext uri="{BB962C8B-B14F-4D97-AF65-F5344CB8AC3E}">
        <p14:creationId xmlns:p14="http://schemas.microsoft.com/office/powerpoint/2010/main" val="11756577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27" grpId="0"/>
      <p:bldP spid="28" grpId="0"/>
      <p:bldP spid="29" grpId="0"/>
      <p:bldP spid="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D96E596-912E-1E4C-E5AE-3E38419979A7}"/>
              </a:ext>
            </a:extLst>
          </p:cNvPr>
          <p:cNvCxnSpPr>
            <a:cxnSpLocks/>
          </p:cNvCxnSpPr>
          <p:nvPr/>
        </p:nvCxnSpPr>
        <p:spPr>
          <a:xfrm flipV="1">
            <a:off x="4462272" y="4061378"/>
            <a:ext cx="880847" cy="822526"/>
          </a:xfrm>
          <a:prstGeom prst="bentConnector3">
            <a:avLst>
              <a:gd name="adj1" fmla="val 4431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3CF089-D597-5DDC-7E30-4A7A3265496C}"/>
              </a:ext>
            </a:extLst>
          </p:cNvPr>
          <p:cNvGrpSpPr/>
          <p:nvPr/>
        </p:nvGrpSpPr>
        <p:grpSpPr>
          <a:xfrm>
            <a:off x="5343119" y="3138666"/>
            <a:ext cx="1201228" cy="1217536"/>
            <a:chOff x="2102804" y="2820232"/>
            <a:chExt cx="1201228" cy="1217536"/>
          </a:xfrm>
        </p:grpSpPr>
        <p:pic>
          <p:nvPicPr>
            <p:cNvPr id="8" name="Picture 45" descr="noloc_missing_art_imagefile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B3732C-8652-2F7B-34D1-62F634BA994C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6667949" y="356264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593B78-28D0-9032-8BAB-8D8779F043EA}"/>
              </a:ext>
            </a:extLst>
          </p:cNvPr>
          <p:cNvGrpSpPr/>
          <p:nvPr/>
        </p:nvGrpSpPr>
        <p:grpSpPr>
          <a:xfrm>
            <a:off x="5716899" y="3562646"/>
            <a:ext cx="535831" cy="404800"/>
            <a:chOff x="3606547" y="3208744"/>
            <a:chExt cx="622554" cy="470316"/>
          </a:xfrm>
        </p:grpSpPr>
        <p:pic>
          <p:nvPicPr>
            <p:cNvPr id="29" name="Picture 28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AC1BA47E-7DC4-5D0D-44A6-903234189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30" name="Frame 29">
              <a:extLst>
                <a:ext uri="{FF2B5EF4-FFF2-40B4-BE49-F238E27FC236}">
                  <a16:creationId xmlns:a16="http://schemas.microsoft.com/office/drawing/2014/main" id="{13929457-F623-8AB2-603E-F788FA8BBD90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Frame 32">
              <a:extLst>
                <a:ext uri="{FF2B5EF4-FFF2-40B4-BE49-F238E27FC236}">
                  <a16:creationId xmlns:a16="http://schemas.microsoft.com/office/drawing/2014/main" id="{DADBCA78-4B5C-157C-2F18-7B099C60967B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8A7C607C-4134-528F-5672-26135D7207E0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75635295-1E9F-38F6-5047-3C744CB034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1033961" y="2071951"/>
            <a:ext cx="155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Potentiometer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F0F061-1F3C-33F1-9A19-36FC535A1A09}"/>
              </a:ext>
            </a:extLst>
          </p:cNvPr>
          <p:cNvCxnSpPr/>
          <p:nvPr/>
        </p:nvCxnSpPr>
        <p:spPr>
          <a:xfrm flipH="1">
            <a:off x="2855687" y="2512006"/>
            <a:ext cx="4389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721B92F-AB9D-1DB0-BE1F-D6B1482FE487}"/>
              </a:ext>
            </a:extLst>
          </p:cNvPr>
          <p:cNvGrpSpPr/>
          <p:nvPr/>
        </p:nvGrpSpPr>
        <p:grpSpPr>
          <a:xfrm>
            <a:off x="2636231" y="1927565"/>
            <a:ext cx="219456" cy="1026426"/>
            <a:chOff x="2648423" y="1793453"/>
            <a:chExt cx="219456" cy="10264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DC09CB-A424-E161-2963-6B34C22BACBE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2612452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Frame 1">
              <a:extLst>
                <a:ext uri="{FF2B5EF4-FFF2-40B4-BE49-F238E27FC236}">
                  <a16:creationId xmlns:a16="http://schemas.microsoft.com/office/drawing/2014/main" id="{97FB3A78-A755-BA3D-EFB4-E73F21B09FFC}"/>
                </a:ext>
              </a:extLst>
            </p:cNvPr>
            <p:cNvSpPr/>
            <p:nvPr/>
          </p:nvSpPr>
          <p:spPr>
            <a:xfrm>
              <a:off x="2648423" y="2008562"/>
              <a:ext cx="219456" cy="60911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817469F-C3E4-895D-72B8-A4E12107FAC4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1793453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024584-CA7C-3670-2E65-8B34F1E54B08}"/>
              </a:ext>
            </a:extLst>
          </p:cNvPr>
          <p:cNvGrpSpPr/>
          <p:nvPr/>
        </p:nvGrpSpPr>
        <p:grpSpPr>
          <a:xfrm>
            <a:off x="2627817" y="3563142"/>
            <a:ext cx="1253345" cy="1333288"/>
            <a:chOff x="2610104" y="4128463"/>
            <a:chExt cx="1816100" cy="193193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4715112-A304-5963-CB11-5780A92ED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3D491D4-89E5-A26E-1AD2-393D67E8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C33909-9FA8-9BAA-D4D8-3B8EE7790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DC3287-BB2A-A3B1-9F4B-08DE41E86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EE1CEE-E107-AD33-B1B6-5239D21E6E8E}"/>
              </a:ext>
            </a:extLst>
          </p:cNvPr>
          <p:cNvGrpSpPr/>
          <p:nvPr/>
        </p:nvGrpSpPr>
        <p:grpSpPr>
          <a:xfrm>
            <a:off x="2627817" y="4878901"/>
            <a:ext cx="1253345" cy="1333288"/>
            <a:chOff x="2610104" y="4128463"/>
            <a:chExt cx="1816100" cy="1931937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29E63D5E-47FE-AEA2-1BEE-92B11BABF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09F9D0B-0930-D08A-9787-BED368FD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0A11800-2EA3-C625-99A7-6EC623F1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6259AC3-5E23-4897-386A-4CD017A65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995194F-9DE6-47A5-70F7-37646935CB9C}"/>
              </a:ext>
            </a:extLst>
          </p:cNvPr>
          <p:cNvCxnSpPr/>
          <p:nvPr/>
        </p:nvCxnSpPr>
        <p:spPr>
          <a:xfrm>
            <a:off x="3294599" y="2512006"/>
            <a:ext cx="2048520" cy="939772"/>
          </a:xfrm>
          <a:prstGeom prst="bentConnector3">
            <a:avLst>
              <a:gd name="adj1" fmla="val 761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ight Brace 52">
            <a:extLst>
              <a:ext uri="{FF2B5EF4-FFF2-40B4-BE49-F238E27FC236}">
                <a16:creationId xmlns:a16="http://schemas.microsoft.com/office/drawing/2014/main" id="{DD1816F6-5782-5227-E193-B36163A928F9}"/>
              </a:ext>
            </a:extLst>
          </p:cNvPr>
          <p:cNvSpPr/>
          <p:nvPr/>
        </p:nvSpPr>
        <p:spPr>
          <a:xfrm>
            <a:off x="3986784" y="3550949"/>
            <a:ext cx="475488" cy="266124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04791B-0304-19DB-0AC4-E19197385C44}"/>
              </a:ext>
            </a:extLst>
          </p:cNvPr>
          <p:cNvSpPr txBox="1"/>
          <p:nvPr/>
        </p:nvSpPr>
        <p:spPr>
          <a:xfrm>
            <a:off x="1326356" y="4192916"/>
            <a:ext cx="1230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LEDs showing counter value </a:t>
            </a:r>
          </a:p>
          <a:p>
            <a:r>
              <a:rPr lang="en-GB" dirty="0"/>
              <a:t>(8 bits)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40F8F8-C5E5-3946-8B37-7BC75F87B707}"/>
              </a:ext>
            </a:extLst>
          </p:cNvPr>
          <p:cNvSpPr txBox="1"/>
          <p:nvPr/>
        </p:nvSpPr>
        <p:spPr>
          <a:xfrm>
            <a:off x="2144512" y="1686082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+5 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198A89-5119-C3D1-F95C-1F738E2BDB42}"/>
              </a:ext>
            </a:extLst>
          </p:cNvPr>
          <p:cNvSpPr txBox="1"/>
          <p:nvPr/>
        </p:nvSpPr>
        <p:spPr>
          <a:xfrm>
            <a:off x="2159151" y="2840883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A8B2BB-31A8-F6DB-0FB8-B970962443BF}"/>
              </a:ext>
            </a:extLst>
          </p:cNvPr>
          <p:cNvSpPr txBox="1"/>
          <p:nvPr/>
        </p:nvSpPr>
        <p:spPr>
          <a:xfrm>
            <a:off x="4318859" y="1728848"/>
            <a:ext cx="244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Random data generated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EAF9CB-8902-D752-3872-22D0EB14D4E0}"/>
              </a:ext>
            </a:extLst>
          </p:cNvPr>
          <p:cNvCxnSpPr>
            <a:cxnSpLocks/>
          </p:cNvCxnSpPr>
          <p:nvPr/>
        </p:nvCxnSpPr>
        <p:spPr>
          <a:xfrm>
            <a:off x="5782031" y="2299266"/>
            <a:ext cx="171004" cy="1262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CDC6F76-7C03-76E4-A6BE-943F2D953C8A}"/>
              </a:ext>
            </a:extLst>
          </p:cNvPr>
          <p:cNvSpPr txBox="1"/>
          <p:nvPr/>
        </p:nvSpPr>
        <p:spPr>
          <a:xfrm>
            <a:off x="486998" y="887325"/>
            <a:ext cx="350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“Finding a needle in a haystack”</a:t>
            </a:r>
          </a:p>
        </p:txBody>
      </p:sp>
    </p:spTree>
    <p:extLst>
      <p:ext uri="{BB962C8B-B14F-4D97-AF65-F5344CB8AC3E}">
        <p14:creationId xmlns:p14="http://schemas.microsoft.com/office/powerpoint/2010/main" val="70324654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85638C5E-5C04-C0EF-8E3F-FB5BBD63F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279" y="2855936"/>
            <a:ext cx="630047" cy="553212"/>
          </a:xfrm>
          <a:prstGeom prst="rect">
            <a:avLst/>
          </a:prstGeom>
        </p:spPr>
      </p:pic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D96E596-912E-1E4C-E5AE-3E38419979A7}"/>
              </a:ext>
            </a:extLst>
          </p:cNvPr>
          <p:cNvCxnSpPr>
            <a:cxnSpLocks/>
          </p:cNvCxnSpPr>
          <p:nvPr/>
        </p:nvCxnSpPr>
        <p:spPr>
          <a:xfrm flipV="1">
            <a:off x="4462272" y="4878901"/>
            <a:ext cx="2028358" cy="876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DC09CB-A424-E161-2963-6B34C22BACBE}"/>
              </a:ext>
            </a:extLst>
          </p:cNvPr>
          <p:cNvCxnSpPr>
            <a:cxnSpLocks/>
          </p:cNvCxnSpPr>
          <p:nvPr/>
        </p:nvCxnSpPr>
        <p:spPr>
          <a:xfrm>
            <a:off x="2745959" y="2746564"/>
            <a:ext cx="0" cy="207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6865421" y="1067168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FPGA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1033961" y="2071951"/>
            <a:ext cx="155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Potentiometer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97FB3A78-A755-BA3D-EFB4-E73F21B09FFC}"/>
              </a:ext>
            </a:extLst>
          </p:cNvPr>
          <p:cNvSpPr/>
          <p:nvPr/>
        </p:nvSpPr>
        <p:spPr>
          <a:xfrm>
            <a:off x="2636231" y="2142674"/>
            <a:ext cx="219456" cy="609116"/>
          </a:xfrm>
          <a:prstGeom prst="fram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F0F061-1F3C-33F1-9A19-36FC535A1A09}"/>
              </a:ext>
            </a:extLst>
          </p:cNvPr>
          <p:cNvCxnSpPr/>
          <p:nvPr/>
        </p:nvCxnSpPr>
        <p:spPr>
          <a:xfrm flipH="1">
            <a:off x="2855687" y="2512006"/>
            <a:ext cx="4389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17469F-C3E4-895D-72B8-A4E12107FAC4}"/>
              </a:ext>
            </a:extLst>
          </p:cNvPr>
          <p:cNvCxnSpPr>
            <a:cxnSpLocks/>
          </p:cNvCxnSpPr>
          <p:nvPr/>
        </p:nvCxnSpPr>
        <p:spPr>
          <a:xfrm>
            <a:off x="2745959" y="1927565"/>
            <a:ext cx="0" cy="207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024584-CA7C-3670-2E65-8B34F1E54B08}"/>
              </a:ext>
            </a:extLst>
          </p:cNvPr>
          <p:cNvGrpSpPr/>
          <p:nvPr/>
        </p:nvGrpSpPr>
        <p:grpSpPr>
          <a:xfrm>
            <a:off x="2627817" y="3563142"/>
            <a:ext cx="1253345" cy="1333288"/>
            <a:chOff x="2610104" y="4128463"/>
            <a:chExt cx="1816100" cy="193193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4715112-A304-5963-CB11-5780A92ED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3D491D4-89E5-A26E-1AD2-393D67E8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C33909-9FA8-9BAA-D4D8-3B8EE7790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BDC3287-BB2A-A3B1-9F4B-08DE41E86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EE1CEE-E107-AD33-B1B6-5239D21E6E8E}"/>
              </a:ext>
            </a:extLst>
          </p:cNvPr>
          <p:cNvGrpSpPr/>
          <p:nvPr/>
        </p:nvGrpSpPr>
        <p:grpSpPr>
          <a:xfrm>
            <a:off x="2627817" y="4878901"/>
            <a:ext cx="1253345" cy="1333288"/>
            <a:chOff x="2610104" y="4128463"/>
            <a:chExt cx="1816100" cy="193193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29E63D5E-47FE-AEA2-1BEE-92B11BABF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225546" y="3997449"/>
              <a:ext cx="546100" cy="1752600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009F9D0B-0930-D08A-9787-BED368FD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3263646" y="4455520"/>
              <a:ext cx="469900" cy="175260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0A11800-2EA3-C625-99A7-6EC623F1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3276854" y="4911050"/>
              <a:ext cx="482600" cy="18161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6259AC3-5E23-4897-386A-4CD017A65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3232404" y="3506163"/>
              <a:ext cx="533400" cy="1778000"/>
            </a:xfrm>
            <a:prstGeom prst="rect">
              <a:avLst/>
            </a:prstGeom>
          </p:spPr>
        </p:pic>
      </p:grp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995194F-9DE6-47A5-70F7-37646935CB9C}"/>
              </a:ext>
            </a:extLst>
          </p:cNvPr>
          <p:cNvCxnSpPr>
            <a:cxnSpLocks/>
          </p:cNvCxnSpPr>
          <p:nvPr/>
        </p:nvCxnSpPr>
        <p:spPr>
          <a:xfrm>
            <a:off x="3294599" y="2512006"/>
            <a:ext cx="4207408" cy="735468"/>
          </a:xfrm>
          <a:prstGeom prst="bentConnector3">
            <a:avLst>
              <a:gd name="adj1" fmla="val 363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ight Brace 52">
            <a:extLst>
              <a:ext uri="{FF2B5EF4-FFF2-40B4-BE49-F238E27FC236}">
                <a16:creationId xmlns:a16="http://schemas.microsoft.com/office/drawing/2014/main" id="{DD1816F6-5782-5227-E193-B36163A928F9}"/>
              </a:ext>
            </a:extLst>
          </p:cNvPr>
          <p:cNvSpPr/>
          <p:nvPr/>
        </p:nvSpPr>
        <p:spPr>
          <a:xfrm>
            <a:off x="3986784" y="3563141"/>
            <a:ext cx="475488" cy="264904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04791B-0304-19DB-0AC4-E19197385C44}"/>
              </a:ext>
            </a:extLst>
          </p:cNvPr>
          <p:cNvSpPr txBox="1"/>
          <p:nvPr/>
        </p:nvSpPr>
        <p:spPr>
          <a:xfrm>
            <a:off x="1326356" y="4192916"/>
            <a:ext cx="1230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LEDs showing counter value </a:t>
            </a:r>
          </a:p>
          <a:p>
            <a:r>
              <a:rPr lang="en-GB" dirty="0"/>
              <a:t>(8 bits)</a:t>
            </a:r>
          </a:p>
        </p:txBody>
      </p:sp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26797BF3-7F9E-76DE-99EC-637C93D39C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9485" y="2235288"/>
            <a:ext cx="444500" cy="431800"/>
          </a:xfrm>
          <a:prstGeom prst="rect">
            <a:avLst/>
          </a:prstGeom>
        </p:spPr>
      </p:pic>
      <p:pic>
        <p:nvPicPr>
          <p:cNvPr id="37" name="Picture 36" descr="Qr code&#10;&#10;Description automatically generated">
            <a:extLst>
              <a:ext uri="{FF2B5EF4-FFF2-40B4-BE49-F238E27FC236}">
                <a16:creationId xmlns:a16="http://schemas.microsoft.com/office/drawing/2014/main" id="{89087F99-1645-B32A-9C4E-91C41365C3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9485" y="2742383"/>
            <a:ext cx="444500" cy="431800"/>
          </a:xfrm>
          <a:prstGeom prst="rect">
            <a:avLst/>
          </a:prstGeom>
        </p:spPr>
      </p:pic>
      <p:pic>
        <p:nvPicPr>
          <p:cNvPr id="17" name="Picture 16" descr="Icon&#10;&#10;Description automatically generated with medium confidence">
            <a:extLst>
              <a:ext uri="{FF2B5EF4-FFF2-40B4-BE49-F238E27FC236}">
                <a16:creationId xmlns:a16="http://schemas.microsoft.com/office/drawing/2014/main" id="{36C6BED1-9D98-EC7A-D9B1-890A9D5E04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0630" y="2507816"/>
            <a:ext cx="419100" cy="393700"/>
          </a:xfrm>
          <a:prstGeom prst="rect">
            <a:avLst/>
          </a:prstGeom>
        </p:spPr>
      </p:pic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7D1644-8E9B-A36B-1F4D-B404BCE243B1}"/>
              </a:ext>
            </a:extLst>
          </p:cNvPr>
          <p:cNvCxnSpPr>
            <a:cxnSpLocks/>
          </p:cNvCxnSpPr>
          <p:nvPr/>
        </p:nvCxnSpPr>
        <p:spPr>
          <a:xfrm>
            <a:off x="6845460" y="2711826"/>
            <a:ext cx="656547" cy="34779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3B892182-AB60-59BD-18D9-1DBE405FA8F9}"/>
              </a:ext>
            </a:extLst>
          </p:cNvPr>
          <p:cNvCxnSpPr/>
          <p:nvPr/>
        </p:nvCxnSpPr>
        <p:spPr>
          <a:xfrm>
            <a:off x="6120692" y="2447460"/>
            <a:ext cx="471319" cy="184666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F6555607-BA10-AFAA-7A38-54441B1E4B80}"/>
              </a:ext>
            </a:extLst>
          </p:cNvPr>
          <p:cNvCxnSpPr>
            <a:cxnSpLocks/>
          </p:cNvCxnSpPr>
          <p:nvPr/>
        </p:nvCxnSpPr>
        <p:spPr>
          <a:xfrm flipV="1">
            <a:off x="6116199" y="2784526"/>
            <a:ext cx="490426" cy="14870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Freeform 54">
            <a:extLst>
              <a:ext uri="{FF2B5EF4-FFF2-40B4-BE49-F238E27FC236}">
                <a16:creationId xmlns:a16="http://schemas.microsoft.com/office/drawing/2014/main" id="{B6A1B0F0-D666-2E99-390A-FB8177633FE5}"/>
              </a:ext>
            </a:extLst>
          </p:cNvPr>
          <p:cNvSpPr/>
          <p:nvPr/>
        </p:nvSpPr>
        <p:spPr>
          <a:xfrm flipV="1">
            <a:off x="4144402" y="2451188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1798101-A499-2225-3D2D-4A9FA48FC10E}"/>
              </a:ext>
            </a:extLst>
          </p:cNvPr>
          <p:cNvGrpSpPr/>
          <p:nvPr/>
        </p:nvGrpSpPr>
        <p:grpSpPr>
          <a:xfrm>
            <a:off x="6535082" y="4658436"/>
            <a:ext cx="1445766" cy="461665"/>
            <a:chOff x="6697586" y="4511798"/>
            <a:chExt cx="1445766" cy="46166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C05D1DA-8DBD-3EAF-0F27-57F8A91B6676}"/>
                </a:ext>
              </a:extLst>
            </p:cNvPr>
            <p:cNvSpPr txBox="1"/>
            <p:nvPr/>
          </p:nvSpPr>
          <p:spPr>
            <a:xfrm>
              <a:off x="6714756" y="4511798"/>
              <a:ext cx="1428596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01001010</a:t>
              </a:r>
            </a:p>
          </p:txBody>
        </p:sp>
        <p:sp>
          <p:nvSpPr>
            <p:cNvPr id="44" name="Frame 43">
              <a:extLst>
                <a:ext uri="{FF2B5EF4-FFF2-40B4-BE49-F238E27FC236}">
                  <a16:creationId xmlns:a16="http://schemas.microsoft.com/office/drawing/2014/main" id="{D3E0261C-1096-9D45-2443-09458A54B267}"/>
                </a:ext>
              </a:extLst>
            </p:cNvPr>
            <p:cNvSpPr/>
            <p:nvPr/>
          </p:nvSpPr>
          <p:spPr>
            <a:xfrm>
              <a:off x="6697586" y="4511798"/>
              <a:ext cx="1428596" cy="449139"/>
            </a:xfrm>
            <a:prstGeom prst="fram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46" name="Picture 45" descr="A picture containing arrow&#10;&#10;Description automatically generated">
            <a:extLst>
              <a:ext uri="{FF2B5EF4-FFF2-40B4-BE49-F238E27FC236}">
                <a16:creationId xmlns:a16="http://schemas.microsoft.com/office/drawing/2014/main" id="{F0F743E5-7F7B-405C-FB3E-8F3067767B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91598" y="3659320"/>
            <a:ext cx="553211" cy="553211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996809E-A31C-B772-E634-EED0E4AD5FD5}"/>
              </a:ext>
            </a:extLst>
          </p:cNvPr>
          <p:cNvCxnSpPr/>
          <p:nvPr/>
        </p:nvCxnSpPr>
        <p:spPr>
          <a:xfrm>
            <a:off x="7879205" y="3247474"/>
            <a:ext cx="234785" cy="433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7AEE50D-99FE-E604-CE78-5AFC0208DAF7}"/>
              </a:ext>
            </a:extLst>
          </p:cNvPr>
          <p:cNvSpPr txBox="1"/>
          <p:nvPr/>
        </p:nvSpPr>
        <p:spPr>
          <a:xfrm>
            <a:off x="7973326" y="3035960"/>
            <a:ext cx="95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If match</a:t>
            </a: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D82E8EF6-B6BE-F425-8259-9B4E4415F44E}"/>
              </a:ext>
            </a:extLst>
          </p:cNvPr>
          <p:cNvCxnSpPr>
            <a:cxnSpLocks/>
            <a:endCxn id="44" idx="3"/>
          </p:cNvCxnSpPr>
          <p:nvPr/>
        </p:nvCxnSpPr>
        <p:spPr>
          <a:xfrm flipH="1">
            <a:off x="7963678" y="3948452"/>
            <a:ext cx="530819" cy="934554"/>
          </a:xfrm>
          <a:prstGeom prst="bentConnector3">
            <a:avLst>
              <a:gd name="adj1" fmla="val -4306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4E0012F-DC36-4FB0-C474-CC7010DA4C18}"/>
              </a:ext>
            </a:extLst>
          </p:cNvPr>
          <p:cNvSpPr txBox="1"/>
          <p:nvPr/>
        </p:nvSpPr>
        <p:spPr>
          <a:xfrm>
            <a:off x="5809485" y="1862769"/>
            <a:ext cx="260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random values summed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5384ED7-8184-9814-E2CE-1A7277F44036}"/>
              </a:ext>
            </a:extLst>
          </p:cNvPr>
          <p:cNvSpPr txBox="1"/>
          <p:nvPr/>
        </p:nvSpPr>
        <p:spPr>
          <a:xfrm>
            <a:off x="6590571" y="5204428"/>
            <a:ext cx="1406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8-bit counter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C482A3-B18E-8C58-7475-FB2F3AC30AE8}"/>
              </a:ext>
            </a:extLst>
          </p:cNvPr>
          <p:cNvSpPr txBox="1"/>
          <p:nvPr/>
        </p:nvSpPr>
        <p:spPr>
          <a:xfrm>
            <a:off x="6076768" y="3218943"/>
            <a:ext cx="105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pot value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0957A70D-2C33-B860-40C4-48067349D191}"/>
              </a:ext>
            </a:extLst>
          </p:cNvPr>
          <p:cNvCxnSpPr>
            <a:stCxn id="44" idx="0"/>
          </p:cNvCxnSpPr>
          <p:nvPr/>
        </p:nvCxnSpPr>
        <p:spPr>
          <a:xfrm rot="5400000" flipH="1" flipV="1">
            <a:off x="7301447" y="3896385"/>
            <a:ext cx="709984" cy="81411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4AA8BE66-CFC4-12FA-560F-5B9465929112}"/>
              </a:ext>
            </a:extLst>
          </p:cNvPr>
          <p:cNvSpPr/>
          <p:nvPr/>
        </p:nvSpPr>
        <p:spPr>
          <a:xfrm>
            <a:off x="5524318" y="1687339"/>
            <a:ext cx="3401384" cy="4358321"/>
          </a:xfrm>
          <a:prstGeom prst="roundRect">
            <a:avLst/>
          </a:prstGeom>
          <a:noFill/>
          <a:ln w="4445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F789B70-CDE3-B257-1FDE-01470197AEAA}"/>
              </a:ext>
            </a:extLst>
          </p:cNvPr>
          <p:cNvCxnSpPr>
            <a:cxnSpLocks/>
          </p:cNvCxnSpPr>
          <p:nvPr/>
        </p:nvCxnSpPr>
        <p:spPr>
          <a:xfrm flipH="1">
            <a:off x="8235902" y="5824599"/>
            <a:ext cx="459867" cy="106086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6AF65906-1683-3397-6016-5B845B832596}"/>
              </a:ext>
            </a:extLst>
          </p:cNvPr>
          <p:cNvSpPr txBox="1"/>
          <p:nvPr/>
        </p:nvSpPr>
        <p:spPr>
          <a:xfrm>
            <a:off x="2144512" y="1686082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+5 V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F470AF-56C8-381B-25DC-1472CDCE601B}"/>
              </a:ext>
            </a:extLst>
          </p:cNvPr>
          <p:cNvSpPr txBox="1"/>
          <p:nvPr/>
        </p:nvSpPr>
        <p:spPr>
          <a:xfrm>
            <a:off x="2159151" y="2840883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320AB6-F3F2-A3F7-294B-FA841F54A456}"/>
              </a:ext>
            </a:extLst>
          </p:cNvPr>
          <p:cNvSpPr txBox="1"/>
          <p:nvPr/>
        </p:nvSpPr>
        <p:spPr>
          <a:xfrm>
            <a:off x="486998" y="901993"/>
            <a:ext cx="350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“Finding a needle in a haystack”</a:t>
            </a:r>
          </a:p>
        </p:txBody>
      </p:sp>
    </p:spTree>
    <p:extLst>
      <p:ext uri="{BB962C8B-B14F-4D97-AF65-F5344CB8AC3E}">
        <p14:creationId xmlns:p14="http://schemas.microsoft.com/office/powerpoint/2010/main" val="88225578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Pattern recognition demo (2)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3CF089-D597-5DDC-7E30-4A7A3265496C}"/>
              </a:ext>
            </a:extLst>
          </p:cNvPr>
          <p:cNvGrpSpPr/>
          <p:nvPr/>
        </p:nvGrpSpPr>
        <p:grpSpPr>
          <a:xfrm>
            <a:off x="2102804" y="2820232"/>
            <a:ext cx="1201228" cy="1217536"/>
            <a:chOff x="2102804" y="2820232"/>
            <a:chExt cx="1201228" cy="1217536"/>
          </a:xfrm>
        </p:grpSpPr>
        <p:pic>
          <p:nvPicPr>
            <p:cNvPr id="8" name="Picture 45" descr="noloc_missing_art_imagefile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02804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B3732C-8652-2F7B-34D1-62F634BA994C}"/>
                </a:ext>
              </a:extLst>
            </p:cNvPr>
            <p:cNvSpPr/>
            <p:nvPr/>
          </p:nvSpPr>
          <p:spPr>
            <a:xfrm>
              <a:off x="2401824" y="3133344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A8A6FE-4B27-81A9-592C-575464522B1B}"/>
              </a:ext>
            </a:extLst>
          </p:cNvPr>
          <p:cNvSpPr txBox="1"/>
          <p:nvPr/>
        </p:nvSpPr>
        <p:spPr>
          <a:xfrm>
            <a:off x="2335607" y="23071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FPGA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47F9D1-9078-BDFF-E812-0561EC227837}"/>
              </a:ext>
            </a:extLst>
          </p:cNvPr>
          <p:cNvSpPr txBox="1"/>
          <p:nvPr/>
        </p:nvSpPr>
        <p:spPr>
          <a:xfrm>
            <a:off x="5558365" y="230717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CPU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0B132AC-F23E-DB22-D1B3-6FE19F43A98D}"/>
              </a:ext>
            </a:extLst>
          </p:cNvPr>
          <p:cNvGrpSpPr/>
          <p:nvPr/>
        </p:nvGrpSpPr>
        <p:grpSpPr>
          <a:xfrm>
            <a:off x="5275932" y="2820232"/>
            <a:ext cx="1201228" cy="1217536"/>
            <a:chOff x="5239356" y="2820232"/>
            <a:chExt cx="1201228" cy="1217536"/>
          </a:xfrm>
        </p:grpSpPr>
        <p:pic>
          <p:nvPicPr>
            <p:cNvPr id="12" name="Picture 45" descr="noloc_missing_art_imagefile">
              <a:extLst>
                <a:ext uri="{FF2B5EF4-FFF2-40B4-BE49-F238E27FC236}">
                  <a16:creationId xmlns:a16="http://schemas.microsoft.com/office/drawing/2014/main" id="{572D6B16-7EBC-E0D2-8457-269B6753DE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239356" y="2820232"/>
              <a:ext cx="1201228" cy="121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353DF5-4BC3-65D5-1BD8-11E9DD088D52}"/>
                </a:ext>
              </a:extLst>
            </p:cNvPr>
            <p:cNvSpPr/>
            <p:nvPr/>
          </p:nvSpPr>
          <p:spPr>
            <a:xfrm>
              <a:off x="5516882" y="3124200"/>
              <a:ext cx="621792" cy="609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69FA334-BD16-C8DD-40EF-2D71FC27E867}"/>
                </a:ext>
              </a:extLst>
            </p:cNvPr>
            <p:cNvGrpSpPr/>
            <p:nvPr/>
          </p:nvGrpSpPr>
          <p:grpSpPr>
            <a:xfrm>
              <a:off x="5539224" y="3182112"/>
              <a:ext cx="579120" cy="512064"/>
              <a:chOff x="7540752" y="1755648"/>
              <a:chExt cx="579120" cy="512064"/>
            </a:xfrm>
          </p:grpSpPr>
          <p:sp>
            <p:nvSpPr>
              <p:cNvPr id="19" name="Frame 18">
                <a:extLst>
                  <a:ext uri="{FF2B5EF4-FFF2-40B4-BE49-F238E27FC236}">
                    <a16:creationId xmlns:a16="http://schemas.microsoft.com/office/drawing/2014/main" id="{E6044DB6-ABC5-D5D6-4EA4-78BCC417DC5C}"/>
                  </a:ext>
                </a:extLst>
              </p:cNvPr>
              <p:cNvSpPr/>
              <p:nvPr/>
            </p:nvSpPr>
            <p:spPr>
              <a:xfrm>
                <a:off x="754075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  <p:sp>
            <p:nvSpPr>
              <p:cNvPr id="21" name="Frame 20">
                <a:extLst>
                  <a:ext uri="{FF2B5EF4-FFF2-40B4-BE49-F238E27FC236}">
                    <a16:creationId xmlns:a16="http://schemas.microsoft.com/office/drawing/2014/main" id="{2DA59654-C5B7-37B3-1899-0C0FB4D82D7C}"/>
                  </a:ext>
                </a:extLst>
              </p:cNvPr>
              <p:cNvSpPr/>
              <p:nvPr/>
            </p:nvSpPr>
            <p:spPr>
              <a:xfrm>
                <a:off x="7876032" y="1755648"/>
                <a:ext cx="243840" cy="512064"/>
              </a:xfrm>
              <a:prstGeom prst="frame">
                <a:avLst/>
              </a:prstGeom>
              <a:solidFill>
                <a:schemeClr val="accent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highlight>
                    <a:srgbClr val="000000"/>
                  </a:highlight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DDBB400-7C1F-D325-5546-16D5E9CD7885}"/>
                </a:ext>
              </a:extLst>
            </p:cNvPr>
            <p:cNvSpPr txBox="1"/>
            <p:nvPr/>
          </p:nvSpPr>
          <p:spPr>
            <a:xfrm>
              <a:off x="5527032" y="3244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B5A27F-4037-D342-E73F-30FDAE2F372F}"/>
                </a:ext>
              </a:extLst>
            </p:cNvPr>
            <p:cNvSpPr txBox="1"/>
            <p:nvPr/>
          </p:nvSpPr>
          <p:spPr>
            <a:xfrm>
              <a:off x="5843196" y="32442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593B78-28D0-9032-8BAB-8D8779F043EA}"/>
              </a:ext>
            </a:extLst>
          </p:cNvPr>
          <p:cNvGrpSpPr/>
          <p:nvPr/>
        </p:nvGrpSpPr>
        <p:grpSpPr>
          <a:xfrm>
            <a:off x="2476584" y="3244212"/>
            <a:ext cx="535831" cy="404800"/>
            <a:chOff x="3606547" y="3208744"/>
            <a:chExt cx="622554" cy="470316"/>
          </a:xfrm>
        </p:grpSpPr>
        <p:pic>
          <p:nvPicPr>
            <p:cNvPr id="29" name="Picture 28" descr="A picture containing athletic game, sport, table&#10;&#10;Description automatically generated">
              <a:extLst>
                <a:ext uri="{FF2B5EF4-FFF2-40B4-BE49-F238E27FC236}">
                  <a16:creationId xmlns:a16="http://schemas.microsoft.com/office/drawing/2014/main" id="{AC1BA47E-7DC4-5D0D-44A6-903234189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05251" y="3256404"/>
              <a:ext cx="323850" cy="355600"/>
            </a:xfrm>
            <a:prstGeom prst="rect">
              <a:avLst/>
            </a:prstGeom>
          </p:spPr>
        </p:pic>
        <p:sp>
          <p:nvSpPr>
            <p:cNvPr id="30" name="Frame 29">
              <a:extLst>
                <a:ext uri="{FF2B5EF4-FFF2-40B4-BE49-F238E27FC236}">
                  <a16:creationId xmlns:a16="http://schemas.microsoft.com/office/drawing/2014/main" id="{13929457-F623-8AB2-603E-F788FA8BBD90}"/>
                </a:ext>
              </a:extLst>
            </p:cNvPr>
            <p:cNvSpPr/>
            <p:nvPr/>
          </p:nvSpPr>
          <p:spPr>
            <a:xfrm>
              <a:off x="3608833" y="3208744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Frame 32">
              <a:extLst>
                <a:ext uri="{FF2B5EF4-FFF2-40B4-BE49-F238E27FC236}">
                  <a16:creationId xmlns:a16="http://schemas.microsoft.com/office/drawing/2014/main" id="{DADBCA78-4B5C-157C-2F18-7B099C60967B}"/>
                </a:ext>
              </a:extLst>
            </p:cNvPr>
            <p:cNvSpPr/>
            <p:nvPr/>
          </p:nvSpPr>
          <p:spPr>
            <a:xfrm>
              <a:off x="3606547" y="3547196"/>
              <a:ext cx="121920" cy="131864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8A7C607C-4134-528F-5672-26135D7207E0}"/>
                </a:ext>
              </a:extLst>
            </p:cNvPr>
            <p:cNvCxnSpPr/>
            <p:nvPr/>
          </p:nvCxnSpPr>
          <p:spPr>
            <a:xfrm>
              <a:off x="3728467" y="3274676"/>
              <a:ext cx="253365" cy="122952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75635295-1E9F-38F6-5047-3C744CB034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467" y="3498428"/>
              <a:ext cx="253365" cy="115116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B763966-AEF5-1E14-422A-1C0D2B045EA3}"/>
              </a:ext>
            </a:extLst>
          </p:cNvPr>
          <p:cNvGrpSpPr/>
          <p:nvPr/>
        </p:nvGrpSpPr>
        <p:grpSpPr>
          <a:xfrm>
            <a:off x="4076622" y="2961010"/>
            <a:ext cx="390144" cy="935736"/>
            <a:chOff x="3883152" y="2877312"/>
            <a:chExt cx="390144" cy="935736"/>
          </a:xfrm>
        </p:grpSpPr>
        <p:sp>
          <p:nvSpPr>
            <p:cNvPr id="43" name="Frame 42">
              <a:extLst>
                <a:ext uri="{FF2B5EF4-FFF2-40B4-BE49-F238E27FC236}">
                  <a16:creationId xmlns:a16="http://schemas.microsoft.com/office/drawing/2014/main" id="{8225B9A6-F823-4C48-7B8D-E77CBE1A966A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6" name="Frame 45">
              <a:extLst>
                <a:ext uri="{FF2B5EF4-FFF2-40B4-BE49-F238E27FC236}">
                  <a16:creationId xmlns:a16="http://schemas.microsoft.com/office/drawing/2014/main" id="{9328B8A3-3869-4B9B-4436-D2FFD04A5153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7" name="Frame 46">
              <a:extLst>
                <a:ext uri="{FF2B5EF4-FFF2-40B4-BE49-F238E27FC236}">
                  <a16:creationId xmlns:a16="http://schemas.microsoft.com/office/drawing/2014/main" id="{8DD9F518-C9A8-0B75-E3D3-68566CE8603F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8" name="Frame 47">
              <a:extLst>
                <a:ext uri="{FF2B5EF4-FFF2-40B4-BE49-F238E27FC236}">
                  <a16:creationId xmlns:a16="http://schemas.microsoft.com/office/drawing/2014/main" id="{D31B049F-5764-BF13-D0A8-B9F14E3B4801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9" name="Frame 48">
              <a:extLst>
                <a:ext uri="{FF2B5EF4-FFF2-40B4-BE49-F238E27FC236}">
                  <a16:creationId xmlns:a16="http://schemas.microsoft.com/office/drawing/2014/main" id="{C6BFA8D5-472A-972C-7679-8FC2D3DB4900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0" name="Frame 49">
              <a:extLst>
                <a:ext uri="{FF2B5EF4-FFF2-40B4-BE49-F238E27FC236}">
                  <a16:creationId xmlns:a16="http://schemas.microsoft.com/office/drawing/2014/main" id="{CB76C3DE-6F31-3F5F-EB26-6FF7993D4BCF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Freeform 57">
            <a:extLst>
              <a:ext uri="{FF2B5EF4-FFF2-40B4-BE49-F238E27FC236}">
                <a16:creationId xmlns:a16="http://schemas.microsoft.com/office/drawing/2014/main" id="{0154D0E1-FA50-9B09-E580-39C21E702B38}"/>
              </a:ext>
            </a:extLst>
          </p:cNvPr>
          <p:cNvSpPr/>
          <p:nvPr/>
        </p:nvSpPr>
        <p:spPr>
          <a:xfrm flipV="1">
            <a:off x="1401335" y="3043633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8A77358C-D121-9603-4962-2A0AAE68728D}"/>
              </a:ext>
            </a:extLst>
          </p:cNvPr>
          <p:cNvSpPr/>
          <p:nvPr/>
        </p:nvSpPr>
        <p:spPr>
          <a:xfrm flipH="1" flipV="1">
            <a:off x="1462295" y="3276724"/>
            <a:ext cx="407640" cy="125799"/>
          </a:xfrm>
          <a:custGeom>
            <a:avLst/>
            <a:gdLst>
              <a:gd name="connsiteX0" fmla="*/ 0 w 1645920"/>
              <a:gd name="connsiteY0" fmla="*/ 597408 h 1219200"/>
              <a:gd name="connsiteX1" fmla="*/ 451104 w 1645920"/>
              <a:gd name="connsiteY1" fmla="*/ 0 h 1219200"/>
              <a:gd name="connsiteX2" fmla="*/ 1645920 w 1645920"/>
              <a:gd name="connsiteY2" fmla="*/ 0 h 1219200"/>
              <a:gd name="connsiteX3" fmla="*/ 1645920 w 1645920"/>
              <a:gd name="connsiteY3" fmla="*/ 1219200 h 1219200"/>
              <a:gd name="connsiteX4" fmla="*/ 426720 w 1645920"/>
              <a:gd name="connsiteY4" fmla="*/ 1219200 h 1219200"/>
              <a:gd name="connsiteX5" fmla="*/ 0 w 1645920"/>
              <a:gd name="connsiteY5" fmla="*/ 597408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920" h="1219200">
                <a:moveTo>
                  <a:pt x="0" y="597408"/>
                </a:moveTo>
                <a:lnTo>
                  <a:pt x="451104" y="0"/>
                </a:lnTo>
                <a:lnTo>
                  <a:pt x="1645920" y="0"/>
                </a:lnTo>
                <a:lnTo>
                  <a:pt x="1645920" y="1219200"/>
                </a:lnTo>
                <a:lnTo>
                  <a:pt x="426720" y="1219200"/>
                </a:lnTo>
                <a:lnTo>
                  <a:pt x="0" y="597408"/>
                </a:lnTo>
                <a:close/>
              </a:path>
            </a:pathLst>
          </a:custGeom>
          <a:noFill/>
          <a:ln w="317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4C0713-E797-E54B-AADE-A050A90D6531}"/>
              </a:ext>
            </a:extLst>
          </p:cNvPr>
          <p:cNvSpPr txBox="1"/>
          <p:nvPr/>
        </p:nvSpPr>
        <p:spPr>
          <a:xfrm>
            <a:off x="546477" y="293162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analog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D39A1D-17C0-A791-C5A9-D885A6368415}"/>
              </a:ext>
            </a:extLst>
          </p:cNvPr>
          <p:cNvSpPr txBox="1"/>
          <p:nvPr/>
        </p:nvSpPr>
        <p:spPr>
          <a:xfrm>
            <a:off x="554000" y="3540743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digital</a:t>
            </a:r>
          </a:p>
        </p:txBody>
      </p:sp>
      <p:cxnSp>
        <p:nvCxnSpPr>
          <p:cNvPr id="226304" name="Elbow Connector 226303">
            <a:extLst>
              <a:ext uri="{FF2B5EF4-FFF2-40B4-BE49-F238E27FC236}">
                <a16:creationId xmlns:a16="http://schemas.microsoft.com/office/drawing/2014/main" id="{C75F1D66-D787-E05E-B649-C7684C181C24}"/>
              </a:ext>
            </a:extLst>
          </p:cNvPr>
          <p:cNvCxnSpPr>
            <a:endCxn id="43" idx="1"/>
          </p:cNvCxnSpPr>
          <p:nvPr/>
        </p:nvCxnSpPr>
        <p:spPr>
          <a:xfrm flipV="1">
            <a:off x="3401568" y="3047878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3BB66512-089A-653F-5EAA-BF695E281BB2}"/>
              </a:ext>
            </a:extLst>
          </p:cNvPr>
          <p:cNvCxnSpPr/>
          <p:nvPr/>
        </p:nvCxnSpPr>
        <p:spPr>
          <a:xfrm flipV="1">
            <a:off x="4468257" y="3507397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3969592" y="2307171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pic>
        <p:nvPicPr>
          <p:cNvPr id="226318" name="Picture 226317" descr="Shape&#10;&#10;Description automatically generated">
            <a:extLst>
              <a:ext uri="{FF2B5EF4-FFF2-40B4-BE49-F238E27FC236}">
                <a16:creationId xmlns:a16="http://schemas.microsoft.com/office/drawing/2014/main" id="{2CB4B053-34FF-27CC-BE5C-16F4DDECF5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558" y="2863096"/>
            <a:ext cx="1403168" cy="104028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CBE53B1C-8A86-D2DD-F67C-1C5E9AA51819}"/>
              </a:ext>
            </a:extLst>
          </p:cNvPr>
          <p:cNvSpPr txBox="1"/>
          <p:nvPr/>
        </p:nvSpPr>
        <p:spPr>
          <a:xfrm>
            <a:off x="7652044" y="230717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PC</a:t>
            </a:r>
          </a:p>
        </p:txBody>
      </p:sp>
      <p:cxnSp>
        <p:nvCxnSpPr>
          <p:cNvPr id="226321" name="Straight Arrow Connector 226320">
            <a:extLst>
              <a:ext uri="{FF2B5EF4-FFF2-40B4-BE49-F238E27FC236}">
                <a16:creationId xmlns:a16="http://schemas.microsoft.com/office/drawing/2014/main" id="{AF52611B-8C72-012D-68C5-CE44FCA22C2D}"/>
              </a:ext>
            </a:extLst>
          </p:cNvPr>
          <p:cNvCxnSpPr>
            <a:cxnSpLocks/>
          </p:cNvCxnSpPr>
          <p:nvPr/>
        </p:nvCxnSpPr>
        <p:spPr>
          <a:xfrm>
            <a:off x="6608064" y="3438144"/>
            <a:ext cx="62949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6326" name="Frame 226325">
            <a:extLst>
              <a:ext uri="{FF2B5EF4-FFF2-40B4-BE49-F238E27FC236}">
                <a16:creationId xmlns:a16="http://schemas.microsoft.com/office/drawing/2014/main" id="{FEA39774-EEB7-1EA4-290F-C4E841098CEB}"/>
              </a:ext>
            </a:extLst>
          </p:cNvPr>
          <p:cNvSpPr/>
          <p:nvPr/>
        </p:nvSpPr>
        <p:spPr>
          <a:xfrm>
            <a:off x="1558977" y="3509815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5" name="Frame 94">
            <a:extLst>
              <a:ext uri="{FF2B5EF4-FFF2-40B4-BE49-F238E27FC236}">
                <a16:creationId xmlns:a16="http://schemas.microsoft.com/office/drawing/2014/main" id="{4DCE1D21-8110-E24A-3393-ECD8B09F29EE}"/>
              </a:ext>
            </a:extLst>
          </p:cNvPr>
          <p:cNvSpPr/>
          <p:nvPr/>
        </p:nvSpPr>
        <p:spPr>
          <a:xfrm>
            <a:off x="1563536" y="3787796"/>
            <a:ext cx="170707" cy="170689"/>
          </a:xfrm>
          <a:prstGeom prst="frame">
            <a:avLst/>
          </a:prstGeom>
          <a:solidFill>
            <a:schemeClr val="accent1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6" name="Picture 95" descr="Chart, histogram&#10;&#10;Description automatically generated">
            <a:extLst>
              <a:ext uri="{FF2B5EF4-FFF2-40B4-BE49-F238E27FC236}">
                <a16:creationId xmlns:a16="http://schemas.microsoft.com/office/drawing/2014/main" id="{EA24DE08-CEEE-2012-C07B-3691AFD50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389" y="3068410"/>
            <a:ext cx="619506" cy="4580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72A539-4BF0-BA37-9855-8E4FFC95581F}"/>
              </a:ext>
            </a:extLst>
          </p:cNvPr>
          <p:cNvSpPr txBox="1"/>
          <p:nvPr/>
        </p:nvSpPr>
        <p:spPr>
          <a:xfrm>
            <a:off x="486998" y="901993"/>
            <a:ext cx="3223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Data flow FPGA -&gt; ARM -&gt; PC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 descr="Diagram&#10;&#10;Description automatically generated">
            <a:extLst>
              <a:ext uri="{FF2B5EF4-FFF2-40B4-BE49-F238E27FC236}">
                <a16:creationId xmlns:a16="http://schemas.microsoft.com/office/drawing/2014/main" id="{E3F65408-65BD-B9A0-641A-D516B2838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46" y="1071664"/>
            <a:ext cx="6556773" cy="51785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r>
              <a:rPr lang="en-US" dirty="0"/>
              <a:t>FPGA filling the FIFO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292F06-0B68-88AF-57E7-C3F7CC6B5024}"/>
              </a:ext>
            </a:extLst>
          </p:cNvPr>
          <p:cNvSpPr txBox="1"/>
          <p:nvPr/>
        </p:nvSpPr>
        <p:spPr>
          <a:xfrm>
            <a:off x="128727" y="2788503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I/O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8244877" y="689500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BBE473C-FFC8-B2F8-E163-0BAD32F52B51}"/>
              </a:ext>
            </a:extLst>
          </p:cNvPr>
          <p:cNvGrpSpPr/>
          <p:nvPr/>
        </p:nvGrpSpPr>
        <p:grpSpPr>
          <a:xfrm>
            <a:off x="7781335" y="527596"/>
            <a:ext cx="390144" cy="935736"/>
            <a:chOff x="3883152" y="2877312"/>
            <a:chExt cx="390144" cy="935736"/>
          </a:xfrm>
        </p:grpSpPr>
        <p:sp>
          <p:nvSpPr>
            <p:cNvPr id="65" name="Frame 64">
              <a:extLst>
                <a:ext uri="{FF2B5EF4-FFF2-40B4-BE49-F238E27FC236}">
                  <a16:creationId xmlns:a16="http://schemas.microsoft.com/office/drawing/2014/main" id="{A1AA6655-00DA-E8CF-DC18-7C584A3D8C97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6" name="Frame 65">
              <a:extLst>
                <a:ext uri="{FF2B5EF4-FFF2-40B4-BE49-F238E27FC236}">
                  <a16:creationId xmlns:a16="http://schemas.microsoft.com/office/drawing/2014/main" id="{E323FB0C-7813-8889-54AA-71AF93CB08E8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9" name="Frame 68">
              <a:extLst>
                <a:ext uri="{FF2B5EF4-FFF2-40B4-BE49-F238E27FC236}">
                  <a16:creationId xmlns:a16="http://schemas.microsoft.com/office/drawing/2014/main" id="{B4A761BB-F4E9-80DF-AEE4-B46C8A426338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0" name="Frame 69">
              <a:extLst>
                <a:ext uri="{FF2B5EF4-FFF2-40B4-BE49-F238E27FC236}">
                  <a16:creationId xmlns:a16="http://schemas.microsoft.com/office/drawing/2014/main" id="{056E6AEB-48ED-3CC4-28D8-3C5D789BC637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3" name="Frame 72">
              <a:extLst>
                <a:ext uri="{FF2B5EF4-FFF2-40B4-BE49-F238E27FC236}">
                  <a16:creationId xmlns:a16="http://schemas.microsoft.com/office/drawing/2014/main" id="{99A152C9-CE7A-2D8E-CCA0-9BD7921B0FE0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4" name="Frame 73">
              <a:extLst>
                <a:ext uri="{FF2B5EF4-FFF2-40B4-BE49-F238E27FC236}">
                  <a16:creationId xmlns:a16="http://schemas.microsoft.com/office/drawing/2014/main" id="{430D6C66-85B0-A050-68EF-4CF4D6126067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B306355F-4741-7C3B-CEF7-1D7DAF3E43A8}"/>
              </a:ext>
            </a:extLst>
          </p:cNvPr>
          <p:cNvCxnSpPr>
            <a:endCxn id="65" idx="1"/>
          </p:cNvCxnSpPr>
          <p:nvPr/>
        </p:nvCxnSpPr>
        <p:spPr>
          <a:xfrm flipV="1">
            <a:off x="7106281" y="614464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79AB5C4-76A6-3D2D-DFCD-9721D7AD63E0}"/>
              </a:ext>
            </a:extLst>
          </p:cNvPr>
          <p:cNvSpPr txBox="1"/>
          <p:nvPr/>
        </p:nvSpPr>
        <p:spPr>
          <a:xfrm>
            <a:off x="897658" y="1211872"/>
            <a:ext cx="1056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Generate</a:t>
            </a:r>
          </a:p>
          <a:p>
            <a:r>
              <a:rPr lang="en-GB" dirty="0"/>
              <a:t>data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59DCB25-59A8-DAB0-0331-7886EA24F453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613155" y="2973169"/>
            <a:ext cx="520238" cy="12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C19355D-4813-6829-994A-D70F36B740B3}"/>
              </a:ext>
            </a:extLst>
          </p:cNvPr>
          <p:cNvCxnSpPr>
            <a:cxnSpLocks/>
          </p:cNvCxnSpPr>
          <p:nvPr/>
        </p:nvCxnSpPr>
        <p:spPr>
          <a:xfrm>
            <a:off x="613155" y="3149181"/>
            <a:ext cx="1861821" cy="593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CCC1F71-BF45-6380-8DF3-81F7B35050FF}"/>
              </a:ext>
            </a:extLst>
          </p:cNvPr>
          <p:cNvCxnSpPr>
            <a:cxnSpLocks/>
          </p:cNvCxnSpPr>
          <p:nvPr/>
        </p:nvCxnSpPr>
        <p:spPr>
          <a:xfrm flipH="1">
            <a:off x="6534912" y="1463332"/>
            <a:ext cx="1121664" cy="344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95697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B4A149C9-216A-0EFC-6123-41936DB71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39" y="1690848"/>
            <a:ext cx="7529521" cy="475643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pPr algn="r"/>
            <a:r>
              <a:rPr lang="en-US" dirty="0"/>
              <a:t>CPU reading FIFO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2FDEBD-BF86-7297-A96A-288C83418E0A}"/>
              </a:ext>
            </a:extLst>
          </p:cNvPr>
          <p:cNvSpPr txBox="1"/>
          <p:nvPr/>
        </p:nvSpPr>
        <p:spPr>
          <a:xfrm>
            <a:off x="1785959" y="621303"/>
            <a:ext cx="60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FIFO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DD959F-4274-4AB6-18D9-D6F0B52E7A8F}"/>
              </a:ext>
            </a:extLst>
          </p:cNvPr>
          <p:cNvGrpSpPr/>
          <p:nvPr/>
        </p:nvGrpSpPr>
        <p:grpSpPr>
          <a:xfrm>
            <a:off x="1358899" y="726018"/>
            <a:ext cx="390144" cy="935736"/>
            <a:chOff x="3883152" y="2877312"/>
            <a:chExt cx="390144" cy="935736"/>
          </a:xfrm>
        </p:grpSpPr>
        <p:sp>
          <p:nvSpPr>
            <p:cNvPr id="13" name="Frame 12">
              <a:extLst>
                <a:ext uri="{FF2B5EF4-FFF2-40B4-BE49-F238E27FC236}">
                  <a16:creationId xmlns:a16="http://schemas.microsoft.com/office/drawing/2014/main" id="{15DBEAD3-C7F4-0DEC-9D53-CFFE62494038}"/>
                </a:ext>
              </a:extLst>
            </p:cNvPr>
            <p:cNvSpPr/>
            <p:nvPr/>
          </p:nvSpPr>
          <p:spPr>
            <a:xfrm>
              <a:off x="3883152" y="2877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Frame 13">
              <a:extLst>
                <a:ext uri="{FF2B5EF4-FFF2-40B4-BE49-F238E27FC236}">
                  <a16:creationId xmlns:a16="http://schemas.microsoft.com/office/drawing/2014/main" id="{7FC84977-2E47-4CEB-2D79-75AF594B24CA}"/>
                </a:ext>
              </a:extLst>
            </p:cNvPr>
            <p:cNvSpPr/>
            <p:nvPr/>
          </p:nvSpPr>
          <p:spPr>
            <a:xfrm>
              <a:off x="3883152" y="30297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5" name="Frame 14">
              <a:extLst>
                <a:ext uri="{FF2B5EF4-FFF2-40B4-BE49-F238E27FC236}">
                  <a16:creationId xmlns:a16="http://schemas.microsoft.com/office/drawing/2014/main" id="{0E05666D-9A06-489A-A36E-B6D6F22443D0}"/>
                </a:ext>
              </a:extLst>
            </p:cNvPr>
            <p:cNvSpPr/>
            <p:nvPr/>
          </p:nvSpPr>
          <p:spPr>
            <a:xfrm>
              <a:off x="3883152" y="31821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6" name="Frame 15">
              <a:extLst>
                <a:ext uri="{FF2B5EF4-FFF2-40B4-BE49-F238E27FC236}">
                  <a16:creationId xmlns:a16="http://schemas.microsoft.com/office/drawing/2014/main" id="{3063D72E-AF08-DD24-0916-275F1BCAD9DB}"/>
                </a:ext>
              </a:extLst>
            </p:cNvPr>
            <p:cNvSpPr/>
            <p:nvPr/>
          </p:nvSpPr>
          <p:spPr>
            <a:xfrm>
              <a:off x="3883152" y="33345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Frame 17">
              <a:extLst>
                <a:ext uri="{FF2B5EF4-FFF2-40B4-BE49-F238E27FC236}">
                  <a16:creationId xmlns:a16="http://schemas.microsoft.com/office/drawing/2014/main" id="{434786CC-0340-4112-FE90-D17E38D8A4B2}"/>
                </a:ext>
              </a:extLst>
            </p:cNvPr>
            <p:cNvSpPr/>
            <p:nvPr/>
          </p:nvSpPr>
          <p:spPr>
            <a:xfrm>
              <a:off x="3883152" y="34869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Frame 18">
              <a:extLst>
                <a:ext uri="{FF2B5EF4-FFF2-40B4-BE49-F238E27FC236}">
                  <a16:creationId xmlns:a16="http://schemas.microsoft.com/office/drawing/2014/main" id="{A93AE2B7-FBDB-197D-8506-D52304602794}"/>
                </a:ext>
              </a:extLst>
            </p:cNvPr>
            <p:cNvSpPr/>
            <p:nvPr/>
          </p:nvSpPr>
          <p:spPr>
            <a:xfrm>
              <a:off x="3883152" y="3639312"/>
              <a:ext cx="390144" cy="17373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C3548D2F-E319-75EC-26A6-6749F4FFD454}"/>
              </a:ext>
            </a:extLst>
          </p:cNvPr>
          <p:cNvCxnSpPr/>
          <p:nvPr/>
        </p:nvCxnSpPr>
        <p:spPr>
          <a:xfrm flipV="1">
            <a:off x="1750534" y="1272405"/>
            <a:ext cx="675054" cy="309829"/>
          </a:xfrm>
          <a:prstGeom prst="bentConnector3">
            <a:avLst/>
          </a:prstGeom>
          <a:ln w="158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941A05-DA3E-6A97-334E-03E233D7D79D}"/>
              </a:ext>
            </a:extLst>
          </p:cNvPr>
          <p:cNvCxnSpPr>
            <a:cxnSpLocks/>
          </p:cNvCxnSpPr>
          <p:nvPr/>
        </p:nvCxnSpPr>
        <p:spPr>
          <a:xfrm>
            <a:off x="1621536" y="1713298"/>
            <a:ext cx="2414016" cy="1346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B30F7B6-2AE1-165A-FDFB-EAFED9A8F2C7}"/>
              </a:ext>
            </a:extLst>
          </p:cNvPr>
          <p:cNvSpPr txBox="1"/>
          <p:nvPr/>
        </p:nvSpPr>
        <p:spPr>
          <a:xfrm>
            <a:off x="4218847" y="1213477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Read parameters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24B6183-25D8-D04A-9E04-F39F8952E048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986528" y="1582809"/>
            <a:ext cx="121922" cy="333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41DB287-04F6-838C-F164-18D5FC8015BE}"/>
              </a:ext>
            </a:extLst>
          </p:cNvPr>
          <p:cNvSpPr txBox="1"/>
          <p:nvPr/>
        </p:nvSpPr>
        <p:spPr>
          <a:xfrm>
            <a:off x="7754793" y="3884398"/>
            <a:ext cx="143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 histogram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2C3EA6-324F-39E7-5A90-6E3DF34B3103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6790331" y="4253730"/>
            <a:ext cx="1684403" cy="584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3EC1387-3022-E643-B561-948308138C3D}"/>
              </a:ext>
            </a:extLst>
          </p:cNvPr>
          <p:cNvSpPr txBox="1"/>
          <p:nvPr/>
        </p:nvSpPr>
        <p:spPr>
          <a:xfrm>
            <a:off x="6400293" y="1063540"/>
            <a:ext cx="2256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ARM running Linux RT</a:t>
            </a:r>
          </a:p>
        </p:txBody>
      </p:sp>
      <p:pic>
        <p:nvPicPr>
          <p:cNvPr id="25" name="Picture 24" descr="Chart, histogram&#10;&#10;Description automatically generated">
            <a:extLst>
              <a:ext uri="{FF2B5EF4-FFF2-40B4-BE49-F238E27FC236}">
                <a16:creationId xmlns:a16="http://schemas.microsoft.com/office/drawing/2014/main" id="{B3500F71-770E-43D4-D469-1429788AE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0226" y="4727001"/>
            <a:ext cx="619506" cy="458030"/>
          </a:xfrm>
          <a:prstGeom prst="rect">
            <a:avLst/>
          </a:prstGeom>
        </p:spPr>
      </p:pic>
      <p:pic>
        <p:nvPicPr>
          <p:cNvPr id="26" name="Picture 2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B4AEDAF-2908-F5F9-93F5-ACC276A07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4452" y="1609666"/>
            <a:ext cx="625793" cy="2073909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8B9B252-FBB1-AE82-13BA-0EB7F0E81208}"/>
              </a:ext>
            </a:extLst>
          </p:cNvPr>
          <p:cNvCxnSpPr>
            <a:cxnSpLocks/>
          </p:cNvCxnSpPr>
          <p:nvPr/>
        </p:nvCxnSpPr>
        <p:spPr>
          <a:xfrm flipH="1">
            <a:off x="6998208" y="2699720"/>
            <a:ext cx="11646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AECE37B-C8DD-346A-7D1D-523A0A3D6BF9}"/>
              </a:ext>
            </a:extLst>
          </p:cNvPr>
          <p:cNvCxnSpPr/>
          <p:nvPr/>
        </p:nvCxnSpPr>
        <p:spPr>
          <a:xfrm flipH="1">
            <a:off x="7498080" y="4986607"/>
            <a:ext cx="7924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2981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6998" y="176075"/>
            <a:ext cx="8170003" cy="964092"/>
          </a:xfrm>
        </p:spPr>
        <p:txBody>
          <a:bodyPr/>
          <a:lstStyle/>
          <a:p>
            <a:pPr algn="ctr"/>
            <a:r>
              <a:rPr lang="en-US" dirty="0"/>
              <a:t>Display on PC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1F973F95-F1D6-2140-490B-5E010F484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643" y="1190569"/>
            <a:ext cx="5905241" cy="378644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9ACA994-5F6B-334A-CB4C-0B3B5F556F7F}"/>
              </a:ext>
            </a:extLst>
          </p:cNvPr>
          <p:cNvGrpSpPr/>
          <p:nvPr/>
        </p:nvGrpSpPr>
        <p:grpSpPr>
          <a:xfrm>
            <a:off x="4376008" y="5138326"/>
            <a:ext cx="219456" cy="1026426"/>
            <a:chOff x="2648423" y="1793453"/>
            <a:chExt cx="219456" cy="10264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11C10B7-3464-941C-7980-8AF403F33D61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2612452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ame 12">
              <a:extLst>
                <a:ext uri="{FF2B5EF4-FFF2-40B4-BE49-F238E27FC236}">
                  <a16:creationId xmlns:a16="http://schemas.microsoft.com/office/drawing/2014/main" id="{56534563-FDDF-31F4-67C0-58023D2130D8}"/>
                </a:ext>
              </a:extLst>
            </p:cNvPr>
            <p:cNvSpPr/>
            <p:nvPr/>
          </p:nvSpPr>
          <p:spPr>
            <a:xfrm>
              <a:off x="2648423" y="2008562"/>
              <a:ext cx="219456" cy="609116"/>
            </a:xfrm>
            <a:prstGeom prst="fram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E6E6D51-F236-E27A-B68D-466B496FD468}"/>
                </a:ext>
              </a:extLst>
            </p:cNvPr>
            <p:cNvCxnSpPr>
              <a:cxnSpLocks/>
            </p:cNvCxnSpPr>
            <p:nvPr/>
          </p:nvCxnSpPr>
          <p:spPr>
            <a:xfrm>
              <a:off x="2758151" y="1793453"/>
              <a:ext cx="0" cy="2074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F12D93B-20EB-A2DF-BC51-A22F9419B083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79281" y="4895293"/>
            <a:ext cx="793614" cy="791092"/>
          </a:xfrm>
          <a:prstGeom prst="bentConnector3">
            <a:avLst>
              <a:gd name="adj1" fmla="val -50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C66B7978-6C4B-7D2F-6B0F-706F28DAABF1}"/>
              </a:ext>
            </a:extLst>
          </p:cNvPr>
          <p:cNvGrpSpPr/>
          <p:nvPr/>
        </p:nvGrpSpPr>
        <p:grpSpPr>
          <a:xfrm rot="5400000">
            <a:off x="6204166" y="5186433"/>
            <a:ext cx="835334" cy="1765546"/>
            <a:chOff x="2640009" y="3429030"/>
            <a:chExt cx="1253345" cy="264904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24C50F7-7F4B-730C-DE79-4605DABEDD2C}"/>
                </a:ext>
              </a:extLst>
            </p:cNvPr>
            <p:cNvGrpSpPr/>
            <p:nvPr/>
          </p:nvGrpSpPr>
          <p:grpSpPr>
            <a:xfrm>
              <a:off x="2640009" y="3429030"/>
              <a:ext cx="1253345" cy="1333288"/>
              <a:chOff x="2610104" y="4128463"/>
              <a:chExt cx="1816100" cy="1931937"/>
            </a:xfrm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FA1CC18C-8CC0-3EED-1DAF-A0F41D0212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3225546" y="3997449"/>
                <a:ext cx="546100" cy="17526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372C3305-EC79-4B12-B906-96A91A28A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3263646" y="4455520"/>
                <a:ext cx="469900" cy="175260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4FD544B-0CAF-C6AC-4554-349EB6C722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3276854" y="4911050"/>
                <a:ext cx="482600" cy="181610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1C73901-4007-A600-E013-4A74220689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3232404" y="3506163"/>
                <a:ext cx="533400" cy="1778000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1CC154-A5D3-B00F-7A74-31A8D02E372D}"/>
                </a:ext>
              </a:extLst>
            </p:cNvPr>
            <p:cNvGrpSpPr/>
            <p:nvPr/>
          </p:nvGrpSpPr>
          <p:grpSpPr>
            <a:xfrm>
              <a:off x="2640009" y="4744789"/>
              <a:ext cx="1253345" cy="1333288"/>
              <a:chOff x="2610104" y="4128463"/>
              <a:chExt cx="1816100" cy="1931937"/>
            </a:xfrm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51F7A19-F143-0B10-C016-AD789E6F9A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3225546" y="3997449"/>
                <a:ext cx="546100" cy="175260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50126AC-4F0E-3471-E6B0-212209BB7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3263646" y="4455520"/>
                <a:ext cx="469900" cy="17526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0043E08-8836-FC0B-DA7D-61950EB6FB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3276854" y="4911050"/>
                <a:ext cx="482600" cy="181610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E16CE1F-3A3E-4136-833D-5C62DC1CB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3232404" y="3506163"/>
                <a:ext cx="533400" cy="1778000"/>
              </a:xfrm>
              <a:prstGeom prst="rect">
                <a:avLst/>
              </a:prstGeom>
            </p:spPr>
          </p:pic>
        </p:grpSp>
      </p:grp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228F9F65-7D49-F64A-A276-C7D2E801D33C}"/>
              </a:ext>
            </a:extLst>
          </p:cNvPr>
          <p:cNvCxnSpPr>
            <a:endCxn id="22" idx="0"/>
          </p:cNvCxnSpPr>
          <p:nvPr/>
        </p:nvCxnSpPr>
        <p:spPr>
          <a:xfrm rot="16200000" flipH="1">
            <a:off x="6096136" y="5020694"/>
            <a:ext cx="747618" cy="51407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302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NI company PowerPoint template_2012(3)">
  <a:themeElements>
    <a:clrScheme name="National Instruments">
      <a:dk1>
        <a:sysClr val="windowText" lastClr="000000"/>
      </a:dk1>
      <a:lt1>
        <a:sysClr val="window" lastClr="FFFFFF"/>
      </a:lt1>
      <a:dk2>
        <a:srgbClr val="0A60A3"/>
      </a:dk2>
      <a:lt2>
        <a:srgbClr val="F5F5F5"/>
      </a:lt2>
      <a:accent1>
        <a:srgbClr val="0A60A3"/>
      </a:accent1>
      <a:accent2>
        <a:srgbClr val="93191A"/>
      </a:accent2>
      <a:accent3>
        <a:srgbClr val="79B04E"/>
      </a:accent3>
      <a:accent4>
        <a:srgbClr val="EDB72E"/>
      </a:accent4>
      <a:accent5>
        <a:srgbClr val="73AED9"/>
      </a:accent5>
      <a:accent6>
        <a:srgbClr val="DE8C2D"/>
      </a:accent6>
      <a:hlink>
        <a:srgbClr val="0A60A3"/>
      </a:hlink>
      <a:folHlink>
        <a:srgbClr val="73AED9"/>
      </a:folHlink>
    </a:clrScheme>
    <a:fontScheme name="NationalInstruments">
      <a:majorFont>
        <a:latin typeface="Univers Com 55"/>
        <a:ea typeface=""/>
        <a:cs typeface=""/>
      </a:majorFont>
      <a:minorFont>
        <a:latin typeface="Univers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 company PowerPoint template_2012(3)</Template>
  <TotalTime>51024</TotalTime>
  <Words>423</Words>
  <Application>Microsoft Macintosh PowerPoint</Application>
  <PresentationFormat>On-screen Show (4:3)</PresentationFormat>
  <Paragraphs>115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Univers Com 45 Light</vt:lpstr>
      <vt:lpstr>Univers LT Std 45 Light</vt:lpstr>
      <vt:lpstr>NI company PowerPoint template_2012(3)</vt:lpstr>
      <vt:lpstr>PowerPoint Presentation</vt:lpstr>
      <vt:lpstr>NI myRIO Product Overview: Front View</vt:lpstr>
      <vt:lpstr>What is Zynq?</vt:lpstr>
      <vt:lpstr>Pattern recognition demo</vt:lpstr>
      <vt:lpstr>Pattern recognition demo</vt:lpstr>
      <vt:lpstr>Pattern recognition demo (2)</vt:lpstr>
      <vt:lpstr>FPGA filling the FIFO</vt:lpstr>
      <vt:lpstr>CPU reading FIFO</vt:lpstr>
      <vt:lpstr>Display on PC</vt:lpstr>
      <vt:lpstr>Backpressure from ARM processor</vt:lpstr>
      <vt:lpstr>From small to big FPGA systems</vt:lpstr>
      <vt:lpstr>X-band cavity test FlexRIO system</vt:lpstr>
    </vt:vector>
  </TitlesOfParts>
  <Company>National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Margaret Barrett</dc:creator>
  <cp:lastModifiedBy>Adriaan Rijllart</cp:lastModifiedBy>
  <cp:revision>370</cp:revision>
  <cp:lastPrinted>2020-10-04T21:28:01Z</cp:lastPrinted>
  <dcterms:created xsi:type="dcterms:W3CDTF">2013-08-19T16:34:41Z</dcterms:created>
  <dcterms:modified xsi:type="dcterms:W3CDTF">2024-06-24T01:59:50Z</dcterms:modified>
</cp:coreProperties>
</file>