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547" r:id="rId2"/>
    <p:sldId id="549" r:id="rId3"/>
    <p:sldId id="257" r:id="rId4"/>
    <p:sldId id="534" r:id="rId5"/>
    <p:sldId id="539" r:id="rId6"/>
    <p:sldId id="541" r:id="rId7"/>
    <p:sldId id="542" r:id="rId8"/>
    <p:sldId id="540" r:id="rId9"/>
    <p:sldId id="263" r:id="rId10"/>
    <p:sldId id="543" r:id="rId11"/>
    <p:sldId id="544" r:id="rId12"/>
    <p:sldId id="545" r:id="rId13"/>
    <p:sldId id="548" r:id="rId14"/>
    <p:sldId id="546" r:id="rId15"/>
    <p:sldId id="536" r:id="rId16"/>
    <p:sldId id="537" r:id="rId17"/>
    <p:sldId id="53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484F999-0F45-486C-A7DB-44DE553D57DC}">
          <p14:sldIdLst>
            <p14:sldId id="547"/>
            <p14:sldId id="549"/>
            <p14:sldId id="257"/>
            <p14:sldId id="534"/>
            <p14:sldId id="539"/>
            <p14:sldId id="541"/>
            <p14:sldId id="542"/>
            <p14:sldId id="540"/>
            <p14:sldId id="263"/>
            <p14:sldId id="543"/>
            <p14:sldId id="544"/>
            <p14:sldId id="545"/>
            <p14:sldId id="548"/>
            <p14:sldId id="546"/>
          </p14:sldIdLst>
        </p14:section>
        <p14:section name="spares" id="{63DED370-5BA0-440C-884D-E89FE628D6A5}">
          <p14:sldIdLst>
            <p14:sldId id="536"/>
            <p14:sldId id="537"/>
            <p14:sldId id="53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840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rgbClr val="002060"/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r>
              <a:rPr lang="en-GB" dirty="0"/>
              <a:t>REASON FOR JOINING</a:t>
            </a:r>
          </a:p>
        </c:rich>
      </c:tx>
      <c:layout>
        <c:manualLayout>
          <c:xMode val="edge"/>
          <c:yMode val="edge"/>
          <c:x val="0.41304252729278396"/>
          <c:y val="2.62677824613946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rgbClr val="002060"/>
              </a:solidFill>
              <a:latin typeface="Bahnschrift" panose="020B0502040204020203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7652406851205455E-2"/>
          <c:y val="0.1255604017845994"/>
          <c:w val="0.93273304110182098"/>
          <c:h val="0.688599780019565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percentage(%)</c:v>
                </c:pt>
              </c:strCache>
            </c:strRef>
          </c:tx>
          <c:spPr>
            <a:solidFill>
              <a:srgbClr val="002060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0A9-4D54-A865-1DBDEC4D8294}"/>
              </c:ext>
            </c:extLst>
          </c:dPt>
          <c:dPt>
            <c:idx val="1"/>
            <c:invertIfNegative val="0"/>
            <c:bubble3D val="0"/>
            <c:spPr>
              <a:solidFill>
                <a:srgbClr val="00B0F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ADC-42B8-B7A8-FF147B2CA6EF}"/>
              </c:ext>
            </c:extLst>
          </c:dPt>
          <c:dPt>
            <c:idx val="3"/>
            <c:invertIfNegative val="0"/>
            <c:bubble3D val="0"/>
            <c:spPr>
              <a:solidFill>
                <a:srgbClr val="FF7C8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822B-4B4B-A470-B0F79BE4067F}"/>
              </c:ext>
            </c:extLst>
          </c:dPt>
          <c:dPt>
            <c:idx val="4"/>
            <c:invertIfNegative val="0"/>
            <c:bubble3D val="0"/>
            <c:spPr>
              <a:solidFill>
                <a:srgbClr val="FF7C8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822B-4B4B-A470-B0F79BE4067F}"/>
              </c:ext>
            </c:extLst>
          </c:dPt>
          <c:dPt>
            <c:idx val="8"/>
            <c:invertIfNegative val="0"/>
            <c:bubble3D val="0"/>
            <c:spPr>
              <a:solidFill>
                <a:srgbClr val="FF7C8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822B-4B4B-A470-B0F79BE4067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Bahnschrift" panose="020B0502040204020203" pitchFamily="34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Sheet1!$A$2:$A$13</c:f>
              <c:strCache>
                <c:ptCount val="11"/>
                <c:pt idx="0">
                  <c:v>To keep in touch with CERN and the Scientific Collaborations</c:v>
                </c:pt>
                <c:pt idx="1">
                  <c:v>To keep up to date with the latest news from CERN and its Scientific Collaborations</c:v>
                </c:pt>
                <c:pt idx="2">
                  <c:v>To find out about events at CERN or in in my local area</c:v>
                </c:pt>
                <c:pt idx="3">
                  <c:v>To help in my career development</c:v>
                </c:pt>
                <c:pt idx="4">
                  <c:v>To learn from other alumni’s experience</c:v>
                </c:pt>
                <c:pt idx="5">
                  <c:v>To give something back to CERN</c:v>
                </c:pt>
                <c:pt idx="6">
                  <c:v>To connect with like-minded professionals</c:v>
                </c:pt>
                <c:pt idx="7">
                  <c:v>To keep in touch with former colleagues</c:v>
                </c:pt>
                <c:pt idx="8">
                  <c:v>To get access to resources for continued professional and personal development</c:v>
                </c:pt>
                <c:pt idx="9">
                  <c:v>To find out about events happening online</c:v>
                </c:pt>
                <c:pt idx="10">
                  <c:v>To seek support from fellow alumni </c:v>
                </c:pt>
              </c:strCache>
            </c:strRef>
          </c:cat>
          <c:val>
            <c:numRef>
              <c:f>Sheet1!$B$2:$B$13</c:f>
              <c:numCache>
                <c:formatCode>0%</c:formatCode>
                <c:ptCount val="11"/>
                <c:pt idx="0">
                  <c:v>0.84799999999999998</c:v>
                </c:pt>
                <c:pt idx="1">
                  <c:v>0.62857142857142856</c:v>
                </c:pt>
                <c:pt idx="2">
                  <c:v>0.40799999999999997</c:v>
                </c:pt>
                <c:pt idx="3">
                  <c:v>0.40457142857142858</c:v>
                </c:pt>
                <c:pt idx="4">
                  <c:v>0.37942857142857145</c:v>
                </c:pt>
                <c:pt idx="5">
                  <c:v>0.37371428571428572</c:v>
                </c:pt>
                <c:pt idx="6">
                  <c:v>0.36571428571428571</c:v>
                </c:pt>
                <c:pt idx="7">
                  <c:v>0.33028571428571429</c:v>
                </c:pt>
                <c:pt idx="8">
                  <c:v>0.312</c:v>
                </c:pt>
                <c:pt idx="9">
                  <c:v>0.24914285714285714</c:v>
                </c:pt>
                <c:pt idx="10">
                  <c:v>0.16457142857142856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0A9-4D54-A865-1DBDEC4D82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805464384"/>
        <c:axId val="805467008"/>
        <c:extLst/>
      </c:barChart>
      <c:catAx>
        <c:axId val="805464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Bahnschrift" panose="020B0502040204020203" pitchFamily="34" charset="0"/>
                <a:ea typeface="+mn-ea"/>
                <a:cs typeface="+mn-cs"/>
              </a:defRPr>
            </a:pPr>
            <a:endParaRPr lang="en-US"/>
          </a:p>
        </c:txPr>
        <c:crossAx val="805467008"/>
        <c:crosses val="autoZero"/>
        <c:auto val="1"/>
        <c:lblAlgn val="ctr"/>
        <c:lblOffset val="100"/>
        <c:noMultiLvlLbl val="0"/>
      </c:catAx>
      <c:valAx>
        <c:axId val="805467008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805464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/>
  </c:chart>
  <c:spPr>
    <a:noFill/>
    <a:ln>
      <a:noFill/>
    </a:ln>
    <a:effectLst/>
  </c:spPr>
  <c:txPr>
    <a:bodyPr/>
    <a:lstStyle/>
    <a:p>
      <a:pPr>
        <a:defRPr>
          <a:latin typeface="Bahnschrift" panose="020B0502040204020203" pitchFamily="34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alumni.cern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CERN ALUMNI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568BCE8-4FD9-2340-7970-4265C0765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pPr algn="ctr"/>
            <a:r>
              <a:rPr lang="en-US" dirty="0"/>
              <a:t>CERN Alumni Survey</a:t>
            </a:r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B43FEC6B-C467-8928-9295-FBF9AC6B11A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6/6/2025</a:t>
            </a:fld>
            <a:endParaRPr lang="en-US"/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E3A0C0BE-A3D3-1667-0A65-EDBF90B13A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Document reference</a:t>
            </a:r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0B12C64E-8A32-EED7-B51F-6863C9B70C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A1FEC8-ABD6-B84B-4464-39F9751DB8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676" y="1466576"/>
            <a:ext cx="10726647" cy="392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430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B94299-BE98-A0A5-305C-C14BB4F5AA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49ACE-5B93-EE82-1FBC-E209F2C08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 vert="horz" lIns="45720" rIns="45720" anchor="ctr">
            <a:normAutofit/>
          </a:bodyPr>
          <a:lstStyle/>
          <a:p>
            <a:r>
              <a:rPr lang="en-GB" dirty="0"/>
              <a:t>Alumni Survey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CB6D1E-B073-33A0-4462-B581C6976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415985"/>
            <a:ext cx="4876800" cy="2718815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35DFF7B-FA6A-6904-64C6-1F2C0E1A5C6B}"/>
              </a:ext>
            </a:extLst>
          </p:cNvPr>
          <p:cNvSpPr txBox="1"/>
          <p:nvPr/>
        </p:nvSpPr>
        <p:spPr>
          <a:xfrm>
            <a:off x="5689599" y="1600201"/>
            <a:ext cx="6027479" cy="4350385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marL="493776" indent="-4572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sz="2600" dirty="0"/>
              <a:t>Re-visit the questions: </a:t>
            </a:r>
          </a:p>
          <a:p>
            <a:pPr marL="493776" lvl="1" indent="-4572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sz="2600" dirty="0"/>
              <a:t>What problems can the alumni network solve for you? UVP &amp; USP</a:t>
            </a:r>
          </a:p>
          <a:p>
            <a:pPr marL="493776" lvl="1" indent="-4572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sz="2600" dirty="0"/>
              <a:t>What do our members like &amp; dislike?</a:t>
            </a:r>
          </a:p>
          <a:p>
            <a:pPr marL="493776" lvl="1" indent="-4572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sz="2600" dirty="0"/>
              <a:t>Where can we improve?</a:t>
            </a:r>
          </a:p>
          <a:p>
            <a:pPr marL="493776" indent="-4572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sz="2600" dirty="0"/>
              <a:t>Questions for the CERN Socio-Economic Impact Study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15361-4904-31BB-8B20-083F384F04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6/5/2025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B08D86B-CAD5-C64A-528C-37E0CB3141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alumni.cern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F4D9F-95E2-35F0-C5F9-849FE248CE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5937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07D71A-832C-C86A-9948-4FF6AA07C4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69DA6-99C7-C543-A7D5-CFE302A26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 vert="horz" lIns="45720" rIns="45720" anchor="ctr">
            <a:normAutofit/>
          </a:bodyPr>
          <a:lstStyle/>
          <a:p>
            <a:r>
              <a:rPr lang="en-GB" dirty="0"/>
              <a:t>Alumni Survey 2025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29EA3-A288-A9A8-9C72-6DDEF0DAC8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6/6/2025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64B1719-744D-F539-7BD9-9F82C6F048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alumni.cern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74D82D-0682-1EC3-36BC-3E21B942FC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60E903-F17D-A918-58B8-D066D088B3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287"/>
          <a:stretch/>
        </p:blipFill>
        <p:spPr>
          <a:xfrm>
            <a:off x="502744" y="2075146"/>
            <a:ext cx="4718999" cy="2193636"/>
          </a:xfrm>
          <a:prstGeom prst="round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8B83B5E-65D7-C114-6512-470E2B65EC2A}"/>
              </a:ext>
            </a:extLst>
          </p:cNvPr>
          <p:cNvSpPr txBox="1"/>
          <p:nvPr/>
        </p:nvSpPr>
        <p:spPr>
          <a:xfrm>
            <a:off x="5828146" y="1417638"/>
            <a:ext cx="62530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Joining the alumni network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How and why.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Overall experience of being a member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Value, net promoter score, areas for improvement, rating of benefits, frequency of visits.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alumni.cern platform experience (web and app).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Communications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Channels, content.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Groups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Membership and level of involvement.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Events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Awareness, participation, rating.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Benefits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Existing and suggestions.</a:t>
            </a:r>
          </a:p>
        </p:txBody>
      </p:sp>
    </p:spTree>
    <p:extLst>
      <p:ext uri="{BB962C8B-B14F-4D97-AF65-F5344CB8AC3E}">
        <p14:creationId xmlns:p14="http://schemas.microsoft.com/office/powerpoint/2010/main" val="3793189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6D79C3-84AD-C732-12B7-65AA6697BC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2BDE59-BDE3-24D0-08DB-E8515519FD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10" y="324591"/>
            <a:ext cx="11850254" cy="1143000"/>
          </a:xfrm>
        </p:spPr>
        <p:txBody>
          <a:bodyPr vert="horz" lIns="45720" rIns="45720" anchor="ctr">
            <a:noAutofit/>
          </a:bodyPr>
          <a:lstStyle/>
          <a:p>
            <a:r>
              <a:rPr lang="en-GB" sz="3600" dirty="0"/>
              <a:t>Alumni Survey 2025 – Socio-Economic Impact study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A85820-83A0-9132-7697-1C07BBCAF20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6/6/2025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026DBEC5-091A-4F64-4224-BC3EE2E1D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alumni.cern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06A3F7-45A4-044F-11D0-2871D446EB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863E2E-B607-C995-CBB6-9C22CBDC0D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287"/>
          <a:stretch/>
        </p:blipFill>
        <p:spPr>
          <a:xfrm>
            <a:off x="502744" y="2075146"/>
            <a:ext cx="4718999" cy="2193636"/>
          </a:xfrm>
          <a:prstGeom prst="round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27F498B-15C0-7FA3-064B-A1FA9581790A}"/>
              </a:ext>
            </a:extLst>
          </p:cNvPr>
          <p:cNvSpPr txBox="1"/>
          <p:nvPr/>
        </p:nvSpPr>
        <p:spPr>
          <a:xfrm>
            <a:off x="5828146" y="1417638"/>
            <a:ext cx="625301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what extent have your experiences and interactions with CERN been helpful in advancing your career?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what extent have you mobilised knowledge and skills acquired at CERN in other professional roles,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Could you give a concrete example of how knowledge and skills that you have acquired through CERN have been deployed in other settings, outside of CERN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Are there other skills or capabilities that you acquired through CERN which have proved beneficial to your career beyond CERN?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Additional wage premia questions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Salary expectations compared with someone who doesn’t have CERN experience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current approximate gross annual salary? </a:t>
            </a:r>
          </a:p>
        </p:txBody>
      </p:sp>
    </p:spTree>
    <p:extLst>
      <p:ext uri="{BB962C8B-B14F-4D97-AF65-F5344CB8AC3E}">
        <p14:creationId xmlns:p14="http://schemas.microsoft.com/office/powerpoint/2010/main" val="687756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D2FEF6-3AB5-88E1-F2B8-6EFDCDE87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DD792-706D-04A7-8B83-7E55F3987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10" y="20192"/>
            <a:ext cx="11850254" cy="1143000"/>
          </a:xfrm>
        </p:spPr>
        <p:txBody>
          <a:bodyPr vert="horz" lIns="45720" rIns="45720" anchor="ctr">
            <a:noAutofit/>
          </a:bodyPr>
          <a:lstStyle/>
          <a:p>
            <a:r>
              <a:rPr lang="en-GB" sz="3600" dirty="0"/>
              <a:t>Alumni Survey 2025 –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F9A1F4-0178-8091-FA2A-50BB936012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6/6/2025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D3AEC5B-8E95-89F7-DB9E-59DCCCE5F8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alumni.cern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7E964-2BA3-C971-49A5-8121764830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graphicFrame>
        <p:nvGraphicFramePr>
          <p:cNvPr id="7" name="Content Placeholder 5">
            <a:extLst>
              <a:ext uri="{FF2B5EF4-FFF2-40B4-BE49-F238E27FC236}">
                <a16:creationId xmlns:a16="http://schemas.microsoft.com/office/drawing/2014/main" id="{F883FF10-C6CE-300E-0314-0C3D295709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5855749"/>
              </p:ext>
            </p:extLst>
          </p:nvPr>
        </p:nvGraphicFramePr>
        <p:xfrm>
          <a:off x="304199" y="1163192"/>
          <a:ext cx="10846128" cy="4972032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84000">
                  <a:extLst>
                    <a:ext uri="{9D8B030D-6E8A-4147-A177-3AD203B41FA5}">
                      <a16:colId xmlns:a16="http://schemas.microsoft.com/office/drawing/2014/main" val="312069156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544788607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2985604158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3667156657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744927011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1867264748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1275817089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1277698024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1811975559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1852210971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3292463056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2852702808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1577172662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394673994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1482605062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3026448724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2864406219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2780745494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236139785"/>
                    </a:ext>
                  </a:extLst>
                </a:gridCol>
                <a:gridCol w="440112">
                  <a:extLst>
                    <a:ext uri="{9D8B030D-6E8A-4147-A177-3AD203B41FA5}">
                      <a16:colId xmlns:a16="http://schemas.microsoft.com/office/drawing/2014/main" val="3537342589"/>
                    </a:ext>
                  </a:extLst>
                </a:gridCol>
              </a:tblGrid>
              <a:tr h="276224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19/5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26/5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2/6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9/6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16/6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23/6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30/6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7/7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14/7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21/7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28/7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4/8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11/8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18/8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25/8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1/9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8/9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15/9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800"/>
                        <a:t>22/9</a:t>
                      </a:r>
                      <a:endParaRPr lang="en-GB" sz="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27208689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Project Go Ahead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5457385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KO Call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52230886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Questionnaire Design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66383092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Data Shared with Deep Blue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3161693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/>
                        <a:t>Scripting &amp; Testing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7375497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Unique Links Shared with CERN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01287370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Outbound Invite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421859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Reminder Mailing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0028424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Reminder Mailing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0793885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Survey Close &amp; Data Processing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3520349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Analysis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tx2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2C82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420110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Topline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2C82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5254777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b="1" dirty="0"/>
                        <a:t>QUANT DEBRIEF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2C82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6977542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Qual recruitment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1429407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Fieldwork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5284712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dirty="0"/>
                        <a:t>Analysis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E9F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784895"/>
                  </a:ext>
                </a:extLst>
              </a:tr>
              <a:tr h="276224">
                <a:tc>
                  <a:txBody>
                    <a:bodyPr/>
                    <a:lstStyle/>
                    <a:p>
                      <a:r>
                        <a:rPr lang="en-GB" sz="1100" b="1" dirty="0"/>
                        <a:t>FINAL DEBRIEF – QUAL &amp; QUANT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rgbClr val="CFE9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206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38368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EFEAC8-2765-79D1-00D4-EB637F8A85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7C88F-51C4-9718-C2DE-928D285297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910" y="324591"/>
            <a:ext cx="11850254" cy="1143000"/>
          </a:xfrm>
        </p:spPr>
        <p:txBody>
          <a:bodyPr vert="horz" lIns="45720" rIns="45720" anchor="ctr">
            <a:noAutofit/>
          </a:bodyPr>
          <a:lstStyle/>
          <a:p>
            <a:r>
              <a:rPr lang="en-GB" sz="3600" dirty="0"/>
              <a:t>Alumni Survey 2025 – Questions?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020704-A586-BF4B-83F2-64F560CB95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6/6/2025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21BA535B-373E-A3C7-A455-48E91E3468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alumni.cern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F7F42-F35F-C079-4307-86CC49F062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ED77219-F202-0C04-E538-136C4B7F685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287"/>
          <a:stretch/>
        </p:blipFill>
        <p:spPr>
          <a:xfrm>
            <a:off x="1641444" y="1576382"/>
            <a:ext cx="8909111" cy="4141418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962756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4685E-AF54-B22F-8557-5DEB03DF0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 personas: Juan</a:t>
            </a:r>
          </a:p>
        </p:txBody>
      </p:sp>
      <p:pic>
        <p:nvPicPr>
          <p:cNvPr id="8" name="Content Placeholder 7" descr="Male student raised hands">
            <a:extLst>
              <a:ext uri="{FF2B5EF4-FFF2-40B4-BE49-F238E27FC236}">
                <a16:creationId xmlns:a16="http://schemas.microsoft.com/office/drawing/2014/main" id="{5F3F5803-E38F-D8FF-7FAB-5B354DD4B0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390" y="1173936"/>
            <a:ext cx="1817608" cy="46672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197AC-F537-69ED-3F78-4FDA7179C52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67C769-EA06-FD7A-BD12-F0ADB217ED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0AE7D-64C2-8748-B6B2-DF436626EC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186C702-4830-D3BE-D112-C8D36D9D4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0788" y="2296713"/>
            <a:ext cx="9081637" cy="226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208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DAB46C-EB87-4604-F7ED-E2AE91F4B9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5F87C-F4DA-950F-88B5-7AB0561721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 personas: Sarah</a:t>
            </a:r>
          </a:p>
        </p:txBody>
      </p:sp>
      <p:pic>
        <p:nvPicPr>
          <p:cNvPr id="8" name="Content Placeholder 7" descr="Businesswoman in a call">
            <a:extLst>
              <a:ext uri="{FF2B5EF4-FFF2-40B4-BE49-F238E27FC236}">
                <a16:creationId xmlns:a16="http://schemas.microsoft.com/office/drawing/2014/main" id="{B9CF241E-A6F2-8814-1B72-AFEC8B4653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390" y="1173936"/>
            <a:ext cx="1817608" cy="46672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329DB7-9B9C-903A-8A2B-5EE502C9D11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0E6F4-BE5C-5662-DC97-483FB5F196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1BF5F3-7F76-806D-9CB2-6C59D323CA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1DB7D7F-939A-0DAF-17B7-487D2F4BB1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0788" y="2440084"/>
            <a:ext cx="9081637" cy="1977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6615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AEFA42-6E79-6DA4-1441-73744F4B8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C9B3F-DC3C-43EF-E3D0-1ACED20D1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 personas: Pierre</a:t>
            </a:r>
          </a:p>
        </p:txBody>
      </p:sp>
      <p:pic>
        <p:nvPicPr>
          <p:cNvPr id="8" name="Content Placeholder 7" descr="Businessman thinking">
            <a:extLst>
              <a:ext uri="{FF2B5EF4-FFF2-40B4-BE49-F238E27FC236}">
                <a16:creationId xmlns:a16="http://schemas.microsoft.com/office/drawing/2014/main" id="{C4E2D1DC-3DFC-0618-8068-F95B494FC92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1390" y="1173936"/>
            <a:ext cx="1769365" cy="454337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076027-F529-36EB-C4C5-3F3F5094C3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18068E-455E-55FD-6A8E-211416430C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6237F-25BB-3D5E-6B28-BB9FE120AA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3B3398-264D-64AA-CF5F-9DBE8A03787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30788" y="2611417"/>
            <a:ext cx="9081637" cy="163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093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C05161-34CE-8191-D5CD-6F6B70ED65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259EF6D-6BDC-BE8C-88D5-0B0C37F5E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 vert="horz" lIns="45720" rIns="45720" anchor="ctr">
            <a:normAutofit/>
          </a:bodyPr>
          <a:lstStyle/>
          <a:p>
            <a:r>
              <a:rPr lang="en-US" dirty="0"/>
              <a:t>CERN Alumni Survey</a:t>
            </a:r>
          </a:p>
        </p:txBody>
      </p:sp>
      <p:pic>
        <p:nvPicPr>
          <p:cNvPr id="8" name="Picture 7" descr="Cartoon checklist and pencil">
            <a:extLst>
              <a:ext uri="{FF2B5EF4-FFF2-40B4-BE49-F238E27FC236}">
                <a16:creationId xmlns:a16="http://schemas.microsoft.com/office/drawing/2014/main" id="{DF871B04-1CC5-49B8-C27B-8AF4E215057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51" r="4972" b="-2"/>
          <a:stretch>
            <a:fillRect/>
          </a:stretch>
        </p:blipFill>
        <p:spPr>
          <a:xfrm>
            <a:off x="609600" y="1600201"/>
            <a:ext cx="4876800" cy="4350384"/>
          </a:xfrm>
          <a:prstGeom prst="rect">
            <a:avLst/>
          </a:prstGeom>
          <a:noFill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594B503-A49C-3193-CAC9-1425DA6F9797}"/>
              </a:ext>
            </a:extLst>
          </p:cNvPr>
          <p:cNvSpPr txBox="1"/>
          <p:nvPr/>
        </p:nvSpPr>
        <p:spPr>
          <a:xfrm>
            <a:off x="5689600" y="1600201"/>
            <a:ext cx="4876800" cy="435038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93776" indent="-457200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</a:pPr>
            <a:r>
              <a:rPr lang="en-US" sz="2600" dirty="0"/>
              <a:t>S</a:t>
            </a:r>
            <a:r>
              <a:rPr lang="en-US" sz="2600" b="0" i="0" dirty="0">
                <a:effectLst/>
              </a:rPr>
              <a:t>urveying alumni is a </a:t>
            </a:r>
            <a:r>
              <a:rPr lang="en-US" sz="2600" b="1" i="0" dirty="0">
                <a:effectLst/>
              </a:rPr>
              <a:t>vital tool </a:t>
            </a:r>
            <a:r>
              <a:rPr lang="en-US" sz="2600" b="0" i="0" dirty="0">
                <a:effectLst/>
              </a:rPr>
              <a:t>for understanding the </a:t>
            </a:r>
            <a:r>
              <a:rPr lang="en-US" sz="2600" b="1" i="0" dirty="0">
                <a:effectLst/>
              </a:rPr>
              <a:t>needs and preferences </a:t>
            </a:r>
            <a:r>
              <a:rPr lang="en-US" sz="2600" b="0" i="0" dirty="0">
                <a:effectLst/>
              </a:rPr>
              <a:t>of this important constituency, </a:t>
            </a:r>
            <a:r>
              <a:rPr lang="en-US" sz="2600" b="1" i="0" dirty="0">
                <a:effectLst/>
              </a:rPr>
              <a:t>improving their experience</a:t>
            </a:r>
            <a:r>
              <a:rPr lang="en-US" sz="2600" b="0" i="0" dirty="0">
                <a:effectLst/>
              </a:rPr>
              <a:t>, and ultimately </a:t>
            </a:r>
            <a:r>
              <a:rPr lang="en-US" sz="2600" b="1" i="0" dirty="0">
                <a:effectLst/>
              </a:rPr>
              <a:t>strengthening the institution's connection </a:t>
            </a:r>
            <a:r>
              <a:rPr lang="en-US" sz="2600" b="0" i="0" dirty="0">
                <a:effectLst/>
              </a:rPr>
              <a:t>to its alumni network. </a:t>
            </a:r>
            <a:endParaRPr lang="en-US" sz="2600"/>
          </a:p>
        </p:txBody>
      </p:sp>
      <p:sp>
        <p:nvSpPr>
          <p:cNvPr id="13" name="Date Placeholder 4">
            <a:extLst>
              <a:ext uri="{FF2B5EF4-FFF2-40B4-BE49-F238E27FC236}">
                <a16:creationId xmlns:a16="http://schemas.microsoft.com/office/drawing/2014/main" id="{0446F49C-0088-CEE6-48A4-F27663FE2C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6/6/2025</a:t>
            </a:fld>
            <a:endParaRPr lang="en-US"/>
          </a:p>
        </p:txBody>
      </p:sp>
      <p:sp>
        <p:nvSpPr>
          <p:cNvPr id="15" name="Footer Placeholder 5">
            <a:extLst>
              <a:ext uri="{FF2B5EF4-FFF2-40B4-BE49-F238E27FC236}">
                <a16:creationId xmlns:a16="http://schemas.microsoft.com/office/drawing/2014/main" id="{2E522711-4176-9544-FDFE-D7D5C9A3B1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Document reference</a:t>
            </a:r>
          </a:p>
        </p:txBody>
      </p:sp>
      <p:sp>
        <p:nvSpPr>
          <p:cNvPr id="17" name="Slide Number Placeholder 6">
            <a:extLst>
              <a:ext uri="{FF2B5EF4-FFF2-40B4-BE49-F238E27FC236}">
                <a16:creationId xmlns:a16="http://schemas.microsoft.com/office/drawing/2014/main" id="{974F6BC9-751F-5609-6C44-EAA0D75DF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93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CERN Alumni Survey 2020</a:t>
            </a:r>
            <a:endParaRPr lang="en-US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alumni.cern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B92BBB-41A6-2239-F49A-949865885B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61" y="1095289"/>
            <a:ext cx="10969139" cy="4667421"/>
          </a:xfrm>
        </p:spPr>
        <p:txBody>
          <a:bodyPr/>
          <a:lstStyle/>
          <a:p>
            <a:r>
              <a:rPr lang="en-GB" b="0" i="0" dirty="0">
                <a:effectLst/>
                <a:latin typeface="Open Sans" panose="020B0606030504020204" pitchFamily="34" charset="0"/>
              </a:rPr>
              <a:t>4336 alumni contacted </a:t>
            </a:r>
          </a:p>
          <a:p>
            <a:r>
              <a:rPr lang="en-GB" b="0" i="0" dirty="0">
                <a:effectLst/>
                <a:latin typeface="Open Sans" panose="020B0606030504020204" pitchFamily="34" charset="0"/>
              </a:rPr>
              <a:t>20% response rate</a:t>
            </a:r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3FE0949-B315-28EF-467B-C1C0B5C31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6664" y="2457074"/>
            <a:ext cx="6335009" cy="330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567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CE2C5-5948-489D-AA62-12D29E50B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KEEPING IN TOUCH WITH CERN IS THE MAIN DRIVER FOR INITIALLY JOINING THE ALUMNI NETWORK BUT WORTH ALSO NOTING IMPORTANCE OF PROFESSIONAL DEVELOPMENT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18B1FC3-CAB6-4BF3-AD01-A642E88FFE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3694553"/>
              </p:ext>
            </p:extLst>
          </p:nvPr>
        </p:nvGraphicFramePr>
        <p:xfrm>
          <a:off x="1524001" y="1302327"/>
          <a:ext cx="9144000" cy="4416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C3FA5319-2F66-4F66-8395-7BC3A9A66AFE}"/>
              </a:ext>
            </a:extLst>
          </p:cNvPr>
          <p:cNvSpPr txBox="1">
            <a:spLocks/>
          </p:cNvSpPr>
          <p:nvPr/>
        </p:nvSpPr>
        <p:spPr>
          <a:xfrm>
            <a:off x="2361907" y="5354242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" b="0" dirty="0">
                <a:solidFill>
                  <a:srgbClr val="000000"/>
                </a:solidFill>
              </a:rPr>
              <a:t>BASE: ALL RESPONDENTS (N=875)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4787968-72A7-438B-924D-6661A38A04CB}"/>
              </a:ext>
            </a:extLst>
          </p:cNvPr>
          <p:cNvSpPr txBox="1">
            <a:spLocks/>
          </p:cNvSpPr>
          <p:nvPr/>
        </p:nvSpPr>
        <p:spPr>
          <a:xfrm>
            <a:off x="4479434" y="2190750"/>
            <a:ext cx="3651647" cy="490538"/>
          </a:xfrm>
          <a:prstGeom prst="rect">
            <a:avLst/>
          </a:prstGeom>
          <a:solidFill>
            <a:srgbClr val="FF9999"/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1050" dirty="0">
                <a:solidFill>
                  <a:schemeClr val="bg1"/>
                </a:solidFill>
              </a:rPr>
              <a:t>CAREER DEVELOPMENT AN IMPORTANT PART OF THE ALUMNI NETWORK PROPOSITION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0C5183B-1714-4B7B-B015-2619A07C512C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5371653" y="2681289"/>
            <a:ext cx="933604" cy="87629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0C5183B-1714-4B7B-B015-2619A07C512C}"/>
              </a:ext>
            </a:extLst>
          </p:cNvPr>
          <p:cNvCxnSpPr>
            <a:cxnSpLocks/>
          </p:cNvCxnSpPr>
          <p:nvPr/>
        </p:nvCxnSpPr>
        <p:spPr>
          <a:xfrm>
            <a:off x="6305258" y="2681288"/>
            <a:ext cx="1905293" cy="945358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64F394F-9B0C-4666-A262-127755229485}"/>
              </a:ext>
            </a:extLst>
          </p:cNvPr>
          <p:cNvCxnSpPr>
            <a:cxnSpLocks/>
            <a:stCxn id="7" idx="2"/>
          </p:cNvCxnSpPr>
          <p:nvPr/>
        </p:nvCxnSpPr>
        <p:spPr>
          <a:xfrm flipH="1">
            <a:off x="4675065" y="2681289"/>
            <a:ext cx="1630193" cy="284559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9182939-442C-4213-B928-95A21480A7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B2D948-8D60-4768-9533-5E6E15031719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919DEAB3-F10E-4CE4-BE2B-868B2A60FC78}"/>
              </a:ext>
            </a:extLst>
          </p:cNvPr>
          <p:cNvSpPr txBox="1">
            <a:spLocks/>
          </p:cNvSpPr>
          <p:nvPr/>
        </p:nvSpPr>
        <p:spPr>
          <a:xfrm>
            <a:off x="1524000" y="5726907"/>
            <a:ext cx="2057400" cy="273844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B2D948-8D60-4768-9533-5E6E15031719}" type="slidenum">
              <a:rPr lang="en-GB" sz="825"/>
              <a:pPr/>
              <a:t>4</a:t>
            </a:fld>
            <a:endParaRPr lang="en-GB" sz="825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C4F4566F-B0CD-3C3B-FA46-AC9C60487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 dirty="0"/>
              <a:t>alumni.cern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012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DC65D-6934-D786-1097-2FDA9BF27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7573C963-90AF-150F-43F0-53950494CA50}"/>
              </a:ext>
            </a:extLst>
          </p:cNvPr>
          <p:cNvSpPr txBox="1">
            <a:spLocks/>
          </p:cNvSpPr>
          <p:nvPr/>
        </p:nvSpPr>
        <p:spPr>
          <a:xfrm>
            <a:off x="2361907" y="5354242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" b="0" dirty="0">
                <a:solidFill>
                  <a:srgbClr val="000000"/>
                </a:solidFill>
              </a:rPr>
              <a:t>BASE: ALL RESPONDENTS (N=875)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65A0E12-40B7-3400-752E-DD43B68A0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B2D948-8D60-4768-9533-5E6E15031719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3514747-5925-86D6-F1EC-3A1492AF76EF}"/>
              </a:ext>
            </a:extLst>
          </p:cNvPr>
          <p:cNvSpPr txBox="1">
            <a:spLocks/>
          </p:cNvSpPr>
          <p:nvPr/>
        </p:nvSpPr>
        <p:spPr>
          <a:xfrm>
            <a:off x="1524000" y="5726907"/>
            <a:ext cx="2057400" cy="273844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B2D948-8D60-4768-9533-5E6E15031719}" type="slidenum">
              <a:rPr lang="en-GB" sz="825"/>
              <a:pPr/>
              <a:t>5</a:t>
            </a:fld>
            <a:endParaRPr lang="en-GB" sz="825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7D306563-835F-BF06-8621-643223407F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 dirty="0"/>
              <a:t>alumni.cern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6D02438-E01A-7EF4-7B9A-581EB8895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861" y="847364"/>
            <a:ext cx="9688277" cy="516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877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F88FC-F92C-3445-A369-AB679BB8FB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552A4E-C196-67B5-984F-4B3D2C8A6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2020 Survey Indicated a Need to Improve the alumni.cern Platform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C52563A-4D3C-6DFE-C632-0ABB69AA7EAC}"/>
              </a:ext>
            </a:extLst>
          </p:cNvPr>
          <p:cNvSpPr txBox="1">
            <a:spLocks/>
          </p:cNvSpPr>
          <p:nvPr/>
        </p:nvSpPr>
        <p:spPr>
          <a:xfrm>
            <a:off x="2361907" y="5354242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600" b="0" dirty="0">
                <a:solidFill>
                  <a:srgbClr val="000000"/>
                </a:solidFill>
              </a:rPr>
              <a:t>BASE: ALL RESPONDENTS (N=875)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2ABB8D8-E8DB-AB6C-E83E-D98FC3497C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DB2D948-8D60-4768-9533-5E6E15031719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0E09129E-5159-9D04-0B99-858138CD8346}"/>
              </a:ext>
            </a:extLst>
          </p:cNvPr>
          <p:cNvSpPr txBox="1">
            <a:spLocks/>
          </p:cNvSpPr>
          <p:nvPr/>
        </p:nvSpPr>
        <p:spPr>
          <a:xfrm>
            <a:off x="1524000" y="5726907"/>
            <a:ext cx="2057400" cy="273844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DB2D948-8D60-4768-9533-5E6E15031719}" type="slidenum">
              <a:rPr lang="en-GB" sz="825"/>
              <a:pPr/>
              <a:t>6</a:t>
            </a:fld>
            <a:endParaRPr lang="en-GB" sz="825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21A7672-E01D-B0F4-E2AF-556ACEDE78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5652" y="1541231"/>
            <a:ext cx="6850999" cy="4006369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84C3A1B0-DFCE-2822-6251-779EE1160A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 dirty="0"/>
              <a:t>alumni.cern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017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7C241-A939-2652-E039-FCC73BAD39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8663A0-7E00-20D7-C318-231592F3C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 anchor="ctr">
            <a:normAutofit/>
          </a:bodyPr>
          <a:lstStyle/>
          <a:p>
            <a:r>
              <a:rPr lang="en-GB" dirty="0"/>
              <a:t>Post-Survey Strategy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596684-FF7F-669D-4960-CEBCEC2BD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739718"/>
            <a:ext cx="10969139" cy="3839198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04752-D250-E566-8BF0-3D16CEEDF1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4BFD808-6B56-4447-9401-2398D08EE3C0}" type="datetime1">
              <a:rPr lang="en-US" smtClean="0"/>
              <a:pPr>
                <a:spcAft>
                  <a:spcPts val="600"/>
                </a:spcAft>
              </a:pPr>
              <a:t>6/5/2025</a:t>
            </a:fld>
            <a:endParaRPr lang="en-US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2A39BD80-140F-C7D3-BAE0-4ACDA50819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alumni.cern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71587-D815-D3A2-A6F8-37C9957BA8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17918391-D411-FE40-AAD7-861AE5233E0E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57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F218C7-512F-56D4-9BE1-DDA7E7D187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C138C-043A-D1EF-9698-DB2D6ADEE4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Improvements to alumni.cern Platform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512212-05FB-C413-FB46-370440817A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52811F-2518-FFB6-6941-72395168E5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0E0377-174C-7D7E-0C71-8F9FAB7D41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5354"/>
            <a:ext cx="12192000" cy="3967292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89561BF2-D433-443E-8C6A-D268E7E085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 dirty="0"/>
              <a:t>alumni.cern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EE67965-8D91-C966-BFCB-6F425630C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04" y="5048178"/>
            <a:ext cx="2105319" cy="102884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984BD950-3609-0239-B529-DA5EB6931378}"/>
              </a:ext>
            </a:extLst>
          </p:cNvPr>
          <p:cNvSpPr txBox="1"/>
          <p:nvPr/>
        </p:nvSpPr>
        <p:spPr>
          <a:xfrm>
            <a:off x="1274618" y="5044065"/>
            <a:ext cx="8866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>
                <a:solidFill>
                  <a:schemeClr val="accent6"/>
                </a:solidFill>
              </a:rPr>
              <a:t>2022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89A732-6B9A-ADE2-85C7-9B4CE529EF9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955880" y="5278467"/>
            <a:ext cx="1503535" cy="6060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F36CD09-D224-B7EC-3F5D-B4C1A1AA834F}"/>
              </a:ext>
            </a:extLst>
          </p:cNvPr>
          <p:cNvSpPr txBox="1"/>
          <p:nvPr/>
        </p:nvSpPr>
        <p:spPr>
          <a:xfrm>
            <a:off x="3083704" y="5390656"/>
            <a:ext cx="1120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2025</a:t>
            </a:r>
            <a:endParaRPr lang="en-GB" sz="12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260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6288"/>
            <a:ext cx="10969139" cy="940443"/>
          </a:xfrm>
        </p:spPr>
        <p:txBody>
          <a:bodyPr>
            <a:normAutofit/>
          </a:bodyPr>
          <a:lstStyle/>
          <a:p>
            <a:r>
              <a:rPr lang="en-US" sz="3200" dirty="0"/>
              <a:t>Actions taken for early careers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F898DB2B-EB47-3A12-5204-01F639A3EA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4751" y="1173935"/>
            <a:ext cx="3825263" cy="268448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6/5/2025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B149CB1-57B7-509B-710E-A1A9457FA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2896" y="3320988"/>
            <a:ext cx="6742546" cy="2679628"/>
          </a:xfrm>
          <a:prstGeom prst="rect">
            <a:avLst/>
          </a:prstGeom>
        </p:spPr>
      </p:pic>
      <p:pic>
        <p:nvPicPr>
          <p:cNvPr id="11" name="Picture 10" descr="A screenshot of a web page&#10;&#10;AI-generated content may be incorrect.">
            <a:extLst>
              <a:ext uri="{FF2B5EF4-FFF2-40B4-BE49-F238E27FC236}">
                <a16:creationId xmlns:a16="http://schemas.microsoft.com/office/drawing/2014/main" id="{22623C85-CE8C-EA4F-1AE3-186EBD0DA81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1988" y="1173935"/>
            <a:ext cx="3984787" cy="2684488"/>
          </a:xfrm>
          <a:prstGeom prst="rect">
            <a:avLst/>
          </a:prstGeom>
        </p:spPr>
      </p:pic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D28F2D05-DCA6-F8C7-E98C-E24BEE6FB7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 dirty="0"/>
              <a:t>alumni.cern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107417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lue Warm">
    <a:dk1>
      <a:sysClr val="windowText" lastClr="000000"/>
    </a:dk1>
    <a:lt1>
      <a:sysClr val="window" lastClr="FFFFFF"/>
    </a:lt1>
    <a:dk2>
      <a:srgbClr val="242852"/>
    </a:dk2>
    <a:lt2>
      <a:srgbClr val="ACCBF9"/>
    </a:lt2>
    <a:accent1>
      <a:srgbClr val="4A66AC"/>
    </a:accent1>
    <a:accent2>
      <a:srgbClr val="629DD1"/>
    </a:accent2>
    <a:accent3>
      <a:srgbClr val="297FD5"/>
    </a:accent3>
    <a:accent4>
      <a:srgbClr val="7F8FA9"/>
    </a:accent4>
    <a:accent5>
      <a:srgbClr val="5AA2AE"/>
    </a:accent5>
    <a:accent6>
      <a:srgbClr val="9D90A0"/>
    </a:accent6>
    <a:hlink>
      <a:srgbClr val="9454C3"/>
    </a:hlink>
    <a:folHlink>
      <a:srgbClr val="3EBBF0"/>
    </a:folHlink>
  </a:clrScheme>
  <a:fontScheme name="Deep Blue Thinking">
    <a:majorFont>
      <a:latin typeface="Bahnschrift"/>
      <a:ea typeface=""/>
      <a:cs typeface=""/>
    </a:majorFont>
    <a:minorFont>
      <a:latin typeface="Bahnschrift Light SemiCondensed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1624</TotalTime>
  <Words>527</Words>
  <Application>Microsoft Office PowerPoint</Application>
  <PresentationFormat>Widescreen</PresentationFormat>
  <Paragraphs>138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Open Sans</vt:lpstr>
      <vt:lpstr>Optima</vt:lpstr>
      <vt:lpstr>Roboto</vt:lpstr>
      <vt:lpstr>CERNCorporate4-3</vt:lpstr>
      <vt:lpstr>CERN Alumni Survey</vt:lpstr>
      <vt:lpstr>CERN Alumni Survey</vt:lpstr>
      <vt:lpstr>CERN Alumni Survey 2020</vt:lpstr>
      <vt:lpstr>KEEPING IN TOUCH WITH CERN IS THE MAIN DRIVER FOR INITIALLY JOINING THE ALUMNI NETWORK BUT WORTH ALSO NOTING IMPORTANCE OF PROFESSIONAL DEVELOPMENT</vt:lpstr>
      <vt:lpstr>PowerPoint Presentation</vt:lpstr>
      <vt:lpstr>2020 Survey Indicated a Need to Improve the alumni.cern Platform</vt:lpstr>
      <vt:lpstr>Post-Survey Strategy</vt:lpstr>
      <vt:lpstr>Improvements to alumni.cern Platform</vt:lpstr>
      <vt:lpstr>Actions taken for early careers</vt:lpstr>
      <vt:lpstr>Alumni Survey 2025</vt:lpstr>
      <vt:lpstr>Alumni Survey 2025</vt:lpstr>
      <vt:lpstr>Alumni Survey 2025 – Socio-Economic Impact study</vt:lpstr>
      <vt:lpstr>Alumni Survey 2025 – Schedule</vt:lpstr>
      <vt:lpstr>Alumni Survey 2025 – Questions?</vt:lpstr>
      <vt:lpstr>3 personas: Juan</vt:lpstr>
      <vt:lpstr>3 personas: Sarah</vt:lpstr>
      <vt:lpstr>3 personas: Pierre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Rachel Bray</dc:creator>
  <cp:lastModifiedBy>Rachel Bray</cp:lastModifiedBy>
  <cp:revision>34</cp:revision>
  <dcterms:created xsi:type="dcterms:W3CDTF">2012-11-30T11:04:26Z</dcterms:created>
  <dcterms:modified xsi:type="dcterms:W3CDTF">2025-06-06T08:01:08Z</dcterms:modified>
</cp:coreProperties>
</file>